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F7C5-25DC-4FA0-9ECF-3679B2D9FDDC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CC4C9-CAB0-425C-8B8C-007D582DC1C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58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229100"/>
            <a:ext cx="5486400" cy="36004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82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9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2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16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31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8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0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34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95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5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7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93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AD6A-DC42-4E19-8FE7-E1D3E9D45378}" type="datetimeFigureOut">
              <a:rPr lang="it-IT" smtClean="0"/>
              <a:t>19/04/2016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3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5401872" y="1124475"/>
            <a:ext cx="958548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" name="CasellaDiTesto 6"/>
          <p:cNvSpPr txBox="1"/>
          <p:nvPr/>
        </p:nvSpPr>
        <p:spPr>
          <a:xfrm>
            <a:off x="376160" y="119552"/>
            <a:ext cx="111318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C-IDM</a:t>
            </a: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7672894" y="1124476"/>
            <a:ext cx="958548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1" name="TextBox 18"/>
          <p:cNvSpPr txBox="1"/>
          <p:nvPr/>
        </p:nvSpPr>
        <p:spPr>
          <a:xfrm>
            <a:off x="7685761" y="763828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Location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2505752" y="2703819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9" name="TextBox 17"/>
          <p:cNvSpPr txBox="1"/>
          <p:nvPr/>
        </p:nvSpPr>
        <p:spPr>
          <a:xfrm>
            <a:off x="2257350" y="2292408"/>
            <a:ext cx="1482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Device [10-100]</a:t>
            </a: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2505752" y="4632010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1" name="TextBox 17"/>
          <p:cNvSpPr txBox="1"/>
          <p:nvPr/>
        </p:nvSpPr>
        <p:spPr>
          <a:xfrm>
            <a:off x="2614212" y="5181443"/>
            <a:ext cx="7889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600" i="1" dirty="0" smtClean="0"/>
          </a:p>
          <a:p>
            <a:r>
              <a:rPr lang="it-IT" sz="1600" i="1" dirty="0" smtClean="0"/>
              <a:t>Smart</a:t>
            </a:r>
          </a:p>
          <a:p>
            <a:r>
              <a:rPr lang="it-IT" sz="1600" i="1" dirty="0"/>
              <a:t> </a:t>
            </a:r>
            <a:r>
              <a:rPr lang="it-IT" sz="1600" i="1" dirty="0" smtClean="0"/>
              <a:t>  Life</a:t>
            </a:r>
          </a:p>
          <a:p>
            <a:r>
              <a:rPr lang="it-IT" sz="1600" i="1" dirty="0" smtClean="0"/>
              <a:t>[10-50]</a:t>
            </a:r>
          </a:p>
        </p:txBody>
      </p:sp>
      <p:cxnSp>
        <p:nvCxnSpPr>
          <p:cNvPr id="22" name="AutoShape 30"/>
          <p:cNvCxnSpPr>
            <a:cxnSpLocks noChangeShapeType="1"/>
          </p:cNvCxnSpPr>
          <p:nvPr/>
        </p:nvCxnSpPr>
        <p:spPr bwMode="auto">
          <a:xfrm flipH="1" flipV="1">
            <a:off x="2725919" y="3445762"/>
            <a:ext cx="4442" cy="117014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>
            <a:off x="3323810" y="3445762"/>
            <a:ext cx="10679" cy="117014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AutoShape 18"/>
          <p:cNvSpPr>
            <a:spLocks noChangeArrowheads="1"/>
          </p:cNvSpPr>
          <p:nvPr/>
        </p:nvSpPr>
        <p:spPr bwMode="auto">
          <a:xfrm flipV="1">
            <a:off x="1389312" y="1564339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1841431" y="282931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35" name="TextBox 20"/>
          <p:cNvSpPr txBox="1"/>
          <p:nvPr/>
        </p:nvSpPr>
        <p:spPr>
          <a:xfrm>
            <a:off x="376160" y="2519064"/>
            <a:ext cx="104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Devices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 rot="5400000">
            <a:off x="1358561" y="2165692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 flipV="1">
            <a:off x="1388169" y="6021477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3" name="TextBox 20"/>
          <p:cNvSpPr txBox="1"/>
          <p:nvPr/>
        </p:nvSpPr>
        <p:spPr>
          <a:xfrm>
            <a:off x="789849" y="6400840"/>
            <a:ext cx="1509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Categories of SL</a:t>
            </a:r>
            <a:endParaRPr lang="it-IT" sz="1600" i="1" dirty="0"/>
          </a:p>
        </p:txBody>
      </p:sp>
      <p:sp>
        <p:nvSpPr>
          <p:cNvPr id="44" name="TextBox 19"/>
          <p:cNvSpPr txBox="1"/>
          <p:nvPr/>
        </p:nvSpPr>
        <p:spPr>
          <a:xfrm>
            <a:off x="1475600" y="3630071"/>
            <a:ext cx="1322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device(s)_1</a:t>
            </a:r>
          </a:p>
          <a:p>
            <a:pPr algn="ctr"/>
            <a:r>
              <a:rPr lang="it-IT" sz="1600" i="1" dirty="0" smtClean="0"/>
              <a:t>1:10</a:t>
            </a:r>
          </a:p>
          <a:p>
            <a:pPr algn="ctr"/>
            <a:endParaRPr lang="it-IT" sz="1600" i="1" dirty="0"/>
          </a:p>
        </p:txBody>
      </p:sp>
      <p:sp>
        <p:nvSpPr>
          <p:cNvPr id="45" name="TextBox 19"/>
          <p:cNvSpPr txBox="1"/>
          <p:nvPr/>
        </p:nvSpPr>
        <p:spPr>
          <a:xfrm>
            <a:off x="5019549" y="2214687"/>
            <a:ext cx="1698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device(s)_2</a:t>
            </a:r>
          </a:p>
          <a:p>
            <a:pPr algn="ctr"/>
            <a:r>
              <a:rPr lang="it-IT" sz="1600" i="1" dirty="0" smtClean="0"/>
              <a:t>1:30</a:t>
            </a:r>
            <a:endParaRPr lang="it-IT" sz="1600" i="1" dirty="0"/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7649208" y="2690567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7" name="TextBox 17"/>
          <p:cNvSpPr txBox="1"/>
          <p:nvPr/>
        </p:nvSpPr>
        <p:spPr>
          <a:xfrm>
            <a:off x="7438671" y="2283862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Assistance [50]</a:t>
            </a:r>
          </a:p>
        </p:txBody>
      </p:sp>
      <p:cxnSp>
        <p:nvCxnSpPr>
          <p:cNvPr id="48" name="AutoShape 30"/>
          <p:cNvCxnSpPr>
            <a:cxnSpLocks noChangeShapeType="1"/>
          </p:cNvCxnSpPr>
          <p:nvPr/>
        </p:nvCxnSpPr>
        <p:spPr bwMode="auto">
          <a:xfrm>
            <a:off x="3547246" y="2817904"/>
            <a:ext cx="406405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0"/>
          <p:cNvCxnSpPr>
            <a:cxnSpLocks noChangeShapeType="1"/>
          </p:cNvCxnSpPr>
          <p:nvPr/>
        </p:nvCxnSpPr>
        <p:spPr bwMode="auto">
          <a:xfrm>
            <a:off x="3522672" y="3269110"/>
            <a:ext cx="408863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54" name="TextBox 19"/>
          <p:cNvSpPr txBox="1"/>
          <p:nvPr/>
        </p:nvSpPr>
        <p:spPr>
          <a:xfrm>
            <a:off x="3265441" y="3709630"/>
            <a:ext cx="133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Available SL services</a:t>
            </a:r>
          </a:p>
          <a:p>
            <a:pPr algn="ctr"/>
            <a:r>
              <a:rPr lang="it-IT" sz="1600" i="1" dirty="0" smtClean="0"/>
              <a:t>1:5</a:t>
            </a:r>
            <a:endParaRPr lang="it-IT" sz="1600" i="1" dirty="0"/>
          </a:p>
        </p:txBody>
      </p:sp>
      <p:sp>
        <p:nvSpPr>
          <p:cNvPr id="55" name="TextBox 19"/>
          <p:cNvSpPr txBox="1"/>
          <p:nvPr/>
        </p:nvSpPr>
        <p:spPr>
          <a:xfrm>
            <a:off x="5045752" y="3232227"/>
            <a:ext cx="169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Assistance for</a:t>
            </a:r>
          </a:p>
          <a:p>
            <a:pPr algn="ctr"/>
            <a:r>
              <a:rPr lang="it-IT" sz="1600" i="1" dirty="0" smtClean="0"/>
              <a:t>1:10</a:t>
            </a:r>
            <a:endParaRPr lang="it-IT" sz="1600" i="1" dirty="0"/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 rot="10800000">
            <a:off x="8708281" y="2836438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9" name="TextBox 20"/>
          <p:cNvSpPr txBox="1"/>
          <p:nvPr/>
        </p:nvSpPr>
        <p:spPr>
          <a:xfrm>
            <a:off x="10621152" y="3693890"/>
            <a:ext cx="15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Categories of</a:t>
            </a:r>
          </a:p>
          <a:p>
            <a:pPr algn="ctr"/>
            <a:r>
              <a:rPr lang="it-IT" sz="1600" i="1" dirty="0" smtClean="0"/>
              <a:t>Assitance Services</a:t>
            </a:r>
            <a:endParaRPr lang="it-IT" sz="1600" i="1" dirty="0"/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 flipV="1">
            <a:off x="11228206" y="3269110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1" name="TextBox 20"/>
          <p:cNvSpPr txBox="1"/>
          <p:nvPr/>
        </p:nvSpPr>
        <p:spPr>
          <a:xfrm>
            <a:off x="8831640" y="3817002"/>
            <a:ext cx="18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Assistance Services </a:t>
            </a:r>
          </a:p>
          <a:p>
            <a:pPr algn="ctr"/>
            <a:r>
              <a:rPr lang="it-IT" sz="1600" i="1" dirty="0" smtClean="0"/>
              <a:t>by cateogry</a:t>
            </a:r>
          </a:p>
        </p:txBody>
      </p:sp>
      <p:sp>
        <p:nvSpPr>
          <p:cNvPr id="72" name="AutoShape 18"/>
          <p:cNvSpPr>
            <a:spLocks noChangeArrowheads="1"/>
          </p:cNvSpPr>
          <p:nvPr/>
        </p:nvSpPr>
        <p:spPr bwMode="auto">
          <a:xfrm flipV="1">
            <a:off x="9539820" y="2681171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4" name="AutoShape 17"/>
          <p:cNvSpPr>
            <a:spLocks noChangeArrowheads="1"/>
          </p:cNvSpPr>
          <p:nvPr/>
        </p:nvSpPr>
        <p:spPr bwMode="auto">
          <a:xfrm flipV="1">
            <a:off x="9545548" y="3314594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 rot="10800000">
            <a:off x="10297521" y="3256239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351104" y="745922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The</a:t>
            </a:r>
            <a:r>
              <a:rPr lang="it-IT" dirty="0" smtClean="0"/>
              <a:t> </a:t>
            </a:r>
            <a:r>
              <a:rPr lang="it-IT" sz="1600" dirty="0" smtClean="0"/>
              <a:t>group</a:t>
            </a:r>
            <a:endParaRPr lang="it-IT" sz="1600" dirty="0"/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 flipV="1">
            <a:off x="1380229" y="2625962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5659" y="1249582"/>
            <a:ext cx="193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Categories of devices</a:t>
            </a:r>
            <a:endParaRPr lang="it-IT" sz="1600" i="1" dirty="0"/>
          </a:p>
        </p:txBody>
      </p:sp>
      <p:sp>
        <p:nvSpPr>
          <p:cNvPr id="63" name="AutoShape 18"/>
          <p:cNvSpPr>
            <a:spLocks noChangeArrowheads="1"/>
          </p:cNvSpPr>
          <p:nvPr/>
        </p:nvSpPr>
        <p:spPr bwMode="auto">
          <a:xfrm flipV="1">
            <a:off x="1376245" y="3144943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64" name="TextBox 20"/>
          <p:cNvSpPr txBox="1"/>
          <p:nvPr/>
        </p:nvSpPr>
        <p:spPr>
          <a:xfrm>
            <a:off x="299912" y="318575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Promotions</a:t>
            </a:r>
            <a:endParaRPr lang="it-IT" sz="1600" i="1" dirty="0"/>
          </a:p>
        </p:txBody>
      </p:sp>
      <p:sp>
        <p:nvSpPr>
          <p:cNvPr id="68" name="AutoShape 38"/>
          <p:cNvSpPr>
            <a:spLocks noChangeArrowheads="1"/>
          </p:cNvSpPr>
          <p:nvPr/>
        </p:nvSpPr>
        <p:spPr bwMode="auto">
          <a:xfrm rot="16200000">
            <a:off x="1371622" y="5609951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83" name="AutoShape 17"/>
          <p:cNvSpPr>
            <a:spLocks noChangeArrowheads="1"/>
          </p:cNvSpPr>
          <p:nvPr/>
        </p:nvSpPr>
        <p:spPr bwMode="auto">
          <a:xfrm flipV="1">
            <a:off x="1383529" y="5093448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84" name="AutoShape 18"/>
          <p:cNvSpPr>
            <a:spLocks noChangeArrowheads="1"/>
          </p:cNvSpPr>
          <p:nvPr/>
        </p:nvSpPr>
        <p:spPr bwMode="auto">
          <a:xfrm flipV="1">
            <a:off x="1389686" y="4563449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85" name="AutoShape 38"/>
          <p:cNvSpPr>
            <a:spLocks noChangeArrowheads="1"/>
          </p:cNvSpPr>
          <p:nvPr/>
        </p:nvSpPr>
        <p:spPr bwMode="auto">
          <a:xfrm>
            <a:off x="1839977" y="484134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86" name="TextBox 20"/>
          <p:cNvSpPr txBox="1"/>
          <p:nvPr/>
        </p:nvSpPr>
        <p:spPr>
          <a:xfrm>
            <a:off x="455615" y="5011789"/>
            <a:ext cx="9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SL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92" name="TextBox 20"/>
          <p:cNvSpPr txBox="1"/>
          <p:nvPr/>
        </p:nvSpPr>
        <p:spPr>
          <a:xfrm>
            <a:off x="303055" y="4601823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Promotions</a:t>
            </a:r>
            <a:endParaRPr lang="it-IT" sz="1600" i="1" dirty="0"/>
          </a:p>
        </p:txBody>
      </p:sp>
      <p:sp>
        <p:nvSpPr>
          <p:cNvPr id="93" name="TextBox 20"/>
          <p:cNvSpPr txBox="1"/>
          <p:nvPr/>
        </p:nvSpPr>
        <p:spPr>
          <a:xfrm>
            <a:off x="9206864" y="2274154"/>
            <a:ext cx="1022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16121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4071" y="216123"/>
            <a:ext cx="111318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L-IDM</a:t>
            </a:r>
          </a:p>
        </p:txBody>
      </p:sp>
      <p:grpSp>
        <p:nvGrpSpPr>
          <p:cNvPr id="108" name="Group 26"/>
          <p:cNvGrpSpPr/>
          <p:nvPr/>
        </p:nvGrpSpPr>
        <p:grpSpPr>
          <a:xfrm>
            <a:off x="5274262" y="3122025"/>
            <a:ext cx="366199" cy="355428"/>
            <a:chOff x="4114800" y="2590800"/>
            <a:chExt cx="1524000" cy="1535668"/>
          </a:xfrm>
        </p:grpSpPr>
        <p:sp>
          <p:nvSpPr>
            <p:cNvPr id="111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12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1"/>
          <p:cNvGrpSpPr/>
          <p:nvPr/>
        </p:nvGrpSpPr>
        <p:grpSpPr>
          <a:xfrm>
            <a:off x="11183388" y="3139014"/>
            <a:ext cx="538881" cy="646459"/>
            <a:chOff x="4450376" y="2478510"/>
            <a:chExt cx="2745460" cy="3297382"/>
          </a:xfrm>
        </p:grpSpPr>
        <p:grpSp>
          <p:nvGrpSpPr>
            <p:cNvPr id="19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Chord 9"/>
            <p:cNvSpPr/>
            <p:nvPr/>
          </p:nvSpPr>
          <p:spPr>
            <a:xfrm>
              <a:off x="4450376" y="2478510"/>
              <a:ext cx="274546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5" name="Group 31"/>
          <p:cNvGrpSpPr/>
          <p:nvPr/>
        </p:nvGrpSpPr>
        <p:grpSpPr>
          <a:xfrm>
            <a:off x="9371342" y="3158685"/>
            <a:ext cx="581723" cy="647183"/>
            <a:chOff x="6214230" y="827263"/>
            <a:chExt cx="2516907" cy="3017490"/>
          </a:xfrm>
        </p:grpSpPr>
        <p:sp>
          <p:nvSpPr>
            <p:cNvPr id="206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20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209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210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8" name="Chord 25"/>
            <p:cNvSpPr/>
            <p:nvPr/>
          </p:nvSpPr>
          <p:spPr>
            <a:xfrm>
              <a:off x="6214230" y="863509"/>
              <a:ext cx="2516907" cy="2981244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48" name="AutoShape 21"/>
          <p:cNvSpPr>
            <a:spLocks noChangeArrowheads="1"/>
          </p:cNvSpPr>
          <p:nvPr/>
        </p:nvSpPr>
        <p:spPr bwMode="auto">
          <a:xfrm>
            <a:off x="4413623" y="552480"/>
            <a:ext cx="2311995" cy="14681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49" name="AutoShape 21"/>
          <p:cNvSpPr>
            <a:spLocks noChangeArrowheads="1"/>
          </p:cNvSpPr>
          <p:nvPr/>
        </p:nvSpPr>
        <p:spPr bwMode="auto">
          <a:xfrm>
            <a:off x="7117590" y="831802"/>
            <a:ext cx="1533970" cy="114967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0" name="TextBox 18"/>
          <p:cNvSpPr txBox="1"/>
          <p:nvPr/>
        </p:nvSpPr>
        <p:spPr>
          <a:xfrm>
            <a:off x="7288899" y="527400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Who we are</a:t>
            </a:r>
          </a:p>
        </p:txBody>
      </p:sp>
      <p:sp>
        <p:nvSpPr>
          <p:cNvPr id="251" name="AutoShape 15"/>
          <p:cNvSpPr>
            <a:spLocks noChangeArrowheads="1"/>
          </p:cNvSpPr>
          <p:nvPr/>
        </p:nvSpPr>
        <p:spPr bwMode="auto">
          <a:xfrm>
            <a:off x="2490826" y="2170903"/>
            <a:ext cx="1644032" cy="124532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2" name="TextBox 17"/>
          <p:cNvSpPr txBox="1"/>
          <p:nvPr/>
        </p:nvSpPr>
        <p:spPr>
          <a:xfrm>
            <a:off x="2267642" y="1816245"/>
            <a:ext cx="1482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Device [10-100]</a:t>
            </a:r>
          </a:p>
        </p:txBody>
      </p:sp>
      <p:sp>
        <p:nvSpPr>
          <p:cNvPr id="253" name="AutoShape 15"/>
          <p:cNvSpPr>
            <a:spLocks noChangeArrowheads="1"/>
          </p:cNvSpPr>
          <p:nvPr/>
        </p:nvSpPr>
        <p:spPr bwMode="auto">
          <a:xfrm>
            <a:off x="2517760" y="4694712"/>
            <a:ext cx="1917507" cy="12679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4" name="TextBox 17"/>
          <p:cNvSpPr txBox="1"/>
          <p:nvPr/>
        </p:nvSpPr>
        <p:spPr>
          <a:xfrm>
            <a:off x="3142199" y="5662176"/>
            <a:ext cx="7889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600" i="1" dirty="0" smtClean="0"/>
          </a:p>
          <a:p>
            <a:r>
              <a:rPr lang="it-IT" sz="1600" i="1" dirty="0" smtClean="0"/>
              <a:t>Smart</a:t>
            </a:r>
          </a:p>
          <a:p>
            <a:r>
              <a:rPr lang="it-IT" sz="1600" i="1" dirty="0"/>
              <a:t> </a:t>
            </a:r>
            <a:r>
              <a:rPr lang="it-IT" sz="1600" i="1" dirty="0" smtClean="0"/>
              <a:t>  Life</a:t>
            </a:r>
          </a:p>
          <a:p>
            <a:r>
              <a:rPr lang="it-IT" sz="1600" i="1" dirty="0" smtClean="0"/>
              <a:t>[10-50]</a:t>
            </a:r>
          </a:p>
        </p:txBody>
      </p:sp>
      <p:cxnSp>
        <p:nvCxnSpPr>
          <p:cNvPr id="255" name="AutoShape 30"/>
          <p:cNvCxnSpPr>
            <a:cxnSpLocks noChangeShapeType="1"/>
          </p:cNvCxnSpPr>
          <p:nvPr/>
        </p:nvCxnSpPr>
        <p:spPr bwMode="auto">
          <a:xfrm flipV="1">
            <a:off x="2991585" y="3434207"/>
            <a:ext cx="0" cy="3137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" name="AutoShape 30"/>
          <p:cNvCxnSpPr>
            <a:cxnSpLocks noChangeShapeType="1"/>
          </p:cNvCxnSpPr>
          <p:nvPr/>
        </p:nvCxnSpPr>
        <p:spPr bwMode="auto">
          <a:xfrm flipH="1">
            <a:off x="3697554" y="4147580"/>
            <a:ext cx="4308" cy="5175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8" name="AutoShape 38"/>
          <p:cNvSpPr>
            <a:spLocks noChangeArrowheads="1"/>
          </p:cNvSpPr>
          <p:nvPr/>
        </p:nvSpPr>
        <p:spPr bwMode="auto">
          <a:xfrm>
            <a:off x="1840200" y="283643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9" name="TextBox 20"/>
          <p:cNvSpPr txBox="1"/>
          <p:nvPr/>
        </p:nvSpPr>
        <p:spPr>
          <a:xfrm>
            <a:off x="183370" y="2548015"/>
            <a:ext cx="104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Devices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260" name="AutoShape 38"/>
          <p:cNvSpPr>
            <a:spLocks noChangeArrowheads="1"/>
          </p:cNvSpPr>
          <p:nvPr/>
        </p:nvSpPr>
        <p:spPr bwMode="auto">
          <a:xfrm rot="5400000">
            <a:off x="1358561" y="2165692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62" name="TextBox 20"/>
          <p:cNvSpPr txBox="1"/>
          <p:nvPr/>
        </p:nvSpPr>
        <p:spPr>
          <a:xfrm>
            <a:off x="807897" y="6454917"/>
            <a:ext cx="1509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Categories of SL</a:t>
            </a:r>
            <a:endParaRPr lang="it-IT" sz="1600" i="1" dirty="0"/>
          </a:p>
        </p:txBody>
      </p:sp>
      <p:sp>
        <p:nvSpPr>
          <p:cNvPr id="263" name="TextBox 19"/>
          <p:cNvSpPr txBox="1"/>
          <p:nvPr/>
        </p:nvSpPr>
        <p:spPr>
          <a:xfrm>
            <a:off x="1652162" y="3650464"/>
            <a:ext cx="1322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device(s)_1</a:t>
            </a:r>
          </a:p>
          <a:p>
            <a:pPr algn="ctr"/>
            <a:r>
              <a:rPr lang="it-IT" sz="1600" i="1" dirty="0" smtClean="0"/>
              <a:t>1:10</a:t>
            </a:r>
          </a:p>
          <a:p>
            <a:pPr algn="ctr"/>
            <a:endParaRPr lang="it-IT" sz="1600" i="1" dirty="0"/>
          </a:p>
        </p:txBody>
      </p:sp>
      <p:sp>
        <p:nvSpPr>
          <p:cNvPr id="264" name="TextBox 19"/>
          <p:cNvSpPr txBox="1"/>
          <p:nvPr/>
        </p:nvSpPr>
        <p:spPr>
          <a:xfrm>
            <a:off x="4779705" y="2143055"/>
            <a:ext cx="1698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device(s)_2</a:t>
            </a:r>
          </a:p>
          <a:p>
            <a:pPr algn="ctr"/>
            <a:r>
              <a:rPr lang="it-IT" sz="1600" i="1" dirty="0" smtClean="0"/>
              <a:t>1:30</a:t>
            </a:r>
            <a:endParaRPr lang="it-IT" sz="1600" i="1" dirty="0"/>
          </a:p>
        </p:txBody>
      </p:sp>
      <p:sp>
        <p:nvSpPr>
          <p:cNvPr id="265" name="AutoShape 15"/>
          <p:cNvSpPr>
            <a:spLocks noChangeArrowheads="1"/>
          </p:cNvSpPr>
          <p:nvPr/>
        </p:nvSpPr>
        <p:spPr bwMode="auto">
          <a:xfrm>
            <a:off x="6822578" y="2690567"/>
            <a:ext cx="1832551" cy="93095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smtClean="0"/>
              <a:t>Description</a:t>
            </a:r>
            <a:endParaRPr lang="en-US" sz="1600" u="sng" dirty="0"/>
          </a:p>
        </p:txBody>
      </p:sp>
      <p:sp>
        <p:nvSpPr>
          <p:cNvPr id="266" name="TextBox 17"/>
          <p:cNvSpPr txBox="1"/>
          <p:nvPr/>
        </p:nvSpPr>
        <p:spPr>
          <a:xfrm>
            <a:off x="7065448" y="2283862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Assistance [50]</a:t>
            </a:r>
          </a:p>
        </p:txBody>
      </p:sp>
      <p:cxnSp>
        <p:nvCxnSpPr>
          <p:cNvPr id="268" name="AutoShape 30"/>
          <p:cNvCxnSpPr>
            <a:cxnSpLocks noChangeShapeType="1"/>
          </p:cNvCxnSpPr>
          <p:nvPr/>
        </p:nvCxnSpPr>
        <p:spPr bwMode="auto">
          <a:xfrm flipV="1">
            <a:off x="4143305" y="3298606"/>
            <a:ext cx="1108011" cy="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269" name="TextBox 19"/>
          <p:cNvSpPr txBox="1"/>
          <p:nvPr/>
        </p:nvSpPr>
        <p:spPr>
          <a:xfrm>
            <a:off x="3752317" y="3761890"/>
            <a:ext cx="133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Available SL services</a:t>
            </a:r>
          </a:p>
          <a:p>
            <a:pPr algn="ctr"/>
            <a:r>
              <a:rPr lang="it-IT" sz="1600" i="1" dirty="0" smtClean="0"/>
              <a:t>1:5</a:t>
            </a:r>
            <a:endParaRPr lang="it-IT" sz="1600" i="1" dirty="0"/>
          </a:p>
        </p:txBody>
      </p:sp>
      <p:sp>
        <p:nvSpPr>
          <p:cNvPr id="270" name="TextBox 19"/>
          <p:cNvSpPr txBox="1"/>
          <p:nvPr/>
        </p:nvSpPr>
        <p:spPr>
          <a:xfrm>
            <a:off x="4979151" y="3578648"/>
            <a:ext cx="1513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Assistance for</a:t>
            </a:r>
          </a:p>
          <a:p>
            <a:pPr algn="ctr"/>
            <a:r>
              <a:rPr lang="it-IT" sz="1600" i="1" dirty="0" smtClean="0"/>
              <a:t>1:10</a:t>
            </a:r>
            <a:endParaRPr lang="it-IT" sz="1600" i="1" dirty="0"/>
          </a:p>
        </p:txBody>
      </p:sp>
      <p:sp>
        <p:nvSpPr>
          <p:cNvPr id="271" name="AutoShape 38"/>
          <p:cNvSpPr>
            <a:spLocks noChangeArrowheads="1"/>
          </p:cNvSpPr>
          <p:nvPr/>
        </p:nvSpPr>
        <p:spPr bwMode="auto">
          <a:xfrm rot="10800000">
            <a:off x="8708281" y="2836438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72" name="TextBox 20"/>
          <p:cNvSpPr txBox="1"/>
          <p:nvPr/>
        </p:nvSpPr>
        <p:spPr>
          <a:xfrm>
            <a:off x="10650178" y="3632546"/>
            <a:ext cx="15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Categories of</a:t>
            </a:r>
          </a:p>
          <a:p>
            <a:pPr algn="ctr"/>
            <a:r>
              <a:rPr lang="it-IT" sz="1600" i="1" dirty="0" smtClean="0"/>
              <a:t>Assitance Services</a:t>
            </a:r>
            <a:endParaRPr lang="it-IT" sz="1600" i="1" dirty="0"/>
          </a:p>
        </p:txBody>
      </p:sp>
      <p:sp>
        <p:nvSpPr>
          <p:cNvPr id="274" name="TextBox 20"/>
          <p:cNvSpPr txBox="1"/>
          <p:nvPr/>
        </p:nvSpPr>
        <p:spPr>
          <a:xfrm>
            <a:off x="8831640" y="3611728"/>
            <a:ext cx="18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Assistance Services </a:t>
            </a:r>
          </a:p>
          <a:p>
            <a:pPr algn="ctr"/>
            <a:r>
              <a:rPr lang="it-IT" sz="1600" i="1" dirty="0" smtClean="0"/>
              <a:t>by cateogry</a:t>
            </a:r>
          </a:p>
        </p:txBody>
      </p:sp>
      <p:sp>
        <p:nvSpPr>
          <p:cNvPr id="277" name="AutoShape 38"/>
          <p:cNvSpPr>
            <a:spLocks noChangeArrowheads="1"/>
          </p:cNvSpPr>
          <p:nvPr/>
        </p:nvSpPr>
        <p:spPr bwMode="auto">
          <a:xfrm rot="10800000">
            <a:off x="10233188" y="3164597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78" name="TextBox 277"/>
          <p:cNvSpPr txBox="1"/>
          <p:nvPr/>
        </p:nvSpPr>
        <p:spPr>
          <a:xfrm>
            <a:off x="5026414" y="206694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The</a:t>
            </a:r>
            <a:r>
              <a:rPr lang="it-IT" i="1" dirty="0" smtClean="0"/>
              <a:t> </a:t>
            </a:r>
            <a:r>
              <a:rPr lang="it-IT" sz="1600" i="1" dirty="0" smtClean="0"/>
              <a:t>group</a:t>
            </a:r>
            <a:endParaRPr lang="it-IT" sz="1600" i="1" dirty="0"/>
          </a:p>
        </p:txBody>
      </p:sp>
      <p:sp>
        <p:nvSpPr>
          <p:cNvPr id="280" name="TextBox 279"/>
          <p:cNvSpPr txBox="1"/>
          <p:nvPr/>
        </p:nvSpPr>
        <p:spPr>
          <a:xfrm>
            <a:off x="588335" y="1249582"/>
            <a:ext cx="193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Categories of devices</a:t>
            </a:r>
            <a:endParaRPr lang="it-IT" sz="1600" i="1" dirty="0"/>
          </a:p>
        </p:txBody>
      </p:sp>
      <p:sp>
        <p:nvSpPr>
          <p:cNvPr id="282" name="TextBox 20"/>
          <p:cNvSpPr txBox="1"/>
          <p:nvPr/>
        </p:nvSpPr>
        <p:spPr>
          <a:xfrm>
            <a:off x="188739" y="328676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Promotions</a:t>
            </a:r>
            <a:endParaRPr lang="it-IT" sz="1600" i="1" dirty="0"/>
          </a:p>
        </p:txBody>
      </p:sp>
      <p:sp>
        <p:nvSpPr>
          <p:cNvPr id="283" name="AutoShape 38"/>
          <p:cNvSpPr>
            <a:spLocks noChangeArrowheads="1"/>
          </p:cNvSpPr>
          <p:nvPr/>
        </p:nvSpPr>
        <p:spPr bwMode="auto">
          <a:xfrm rot="16200000">
            <a:off x="1371622" y="5609951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86" name="AutoShape 38"/>
          <p:cNvSpPr>
            <a:spLocks noChangeArrowheads="1"/>
          </p:cNvSpPr>
          <p:nvPr/>
        </p:nvSpPr>
        <p:spPr bwMode="auto">
          <a:xfrm>
            <a:off x="1839977" y="484134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87" name="TextBox 20"/>
          <p:cNvSpPr txBox="1"/>
          <p:nvPr/>
        </p:nvSpPr>
        <p:spPr>
          <a:xfrm>
            <a:off x="455615" y="5011789"/>
            <a:ext cx="9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SL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288" name="TextBox 20"/>
          <p:cNvSpPr txBox="1"/>
          <p:nvPr/>
        </p:nvSpPr>
        <p:spPr>
          <a:xfrm>
            <a:off x="128256" y="4601608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Promotions</a:t>
            </a:r>
            <a:endParaRPr lang="it-IT" sz="1600" i="1" dirty="0"/>
          </a:p>
        </p:txBody>
      </p:sp>
      <p:sp>
        <p:nvSpPr>
          <p:cNvPr id="289" name="TextBox 20"/>
          <p:cNvSpPr txBox="1"/>
          <p:nvPr/>
        </p:nvSpPr>
        <p:spPr>
          <a:xfrm>
            <a:off x="9228714" y="2092017"/>
            <a:ext cx="1022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Highlights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9938" y="519361"/>
            <a:ext cx="2139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u="sng" dirty="0" smtClean="0"/>
              <a:t>Group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Business &amp;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For investors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34049" y="906129"/>
            <a:ext cx="150105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u="sng" dirty="0" smtClean="0"/>
              <a:t>Innovation</a:t>
            </a:r>
            <a:endParaRPr lang="it-IT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Testimonials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Contact Us</a:t>
            </a:r>
          </a:p>
          <a:p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2465345" y="2368045"/>
            <a:ext cx="16779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u="sng" dirty="0" smtClean="0"/>
              <a:t>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Techincal </a:t>
            </a:r>
          </a:p>
          <a:p>
            <a:r>
              <a:rPr lang="it-IT" sz="1600" dirty="0" smtClean="0"/>
              <a:t>     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461205" y="4876354"/>
            <a:ext cx="1992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u="sng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Activation &amp;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FAQ</a:t>
            </a:r>
          </a:p>
        </p:txBody>
      </p:sp>
      <p:grpSp>
        <p:nvGrpSpPr>
          <p:cNvPr id="70" name="Group 11"/>
          <p:cNvGrpSpPr/>
          <p:nvPr/>
        </p:nvGrpSpPr>
        <p:grpSpPr>
          <a:xfrm>
            <a:off x="9371342" y="2498484"/>
            <a:ext cx="565815" cy="616845"/>
            <a:chOff x="4271469" y="2478510"/>
            <a:chExt cx="2882682" cy="3146330"/>
          </a:xfrm>
        </p:grpSpPr>
        <p:grpSp>
          <p:nvGrpSpPr>
            <p:cNvPr id="7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7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Chord 9"/>
            <p:cNvSpPr/>
            <p:nvPr/>
          </p:nvSpPr>
          <p:spPr>
            <a:xfrm>
              <a:off x="4271469" y="2478510"/>
              <a:ext cx="2882682" cy="3146330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7" name="Group 11"/>
          <p:cNvGrpSpPr/>
          <p:nvPr/>
        </p:nvGrpSpPr>
        <p:grpSpPr>
          <a:xfrm>
            <a:off x="1249794" y="1561676"/>
            <a:ext cx="565815" cy="616845"/>
            <a:chOff x="4271469" y="2478510"/>
            <a:chExt cx="2882682" cy="3146330"/>
          </a:xfrm>
        </p:grpSpPr>
        <p:grpSp>
          <p:nvGrpSpPr>
            <p:cNvPr id="7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8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Chord 9"/>
            <p:cNvSpPr/>
            <p:nvPr/>
          </p:nvSpPr>
          <p:spPr>
            <a:xfrm>
              <a:off x="4271469" y="2478510"/>
              <a:ext cx="2882682" cy="3146330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4" name="Group 11"/>
          <p:cNvGrpSpPr/>
          <p:nvPr/>
        </p:nvGrpSpPr>
        <p:grpSpPr>
          <a:xfrm>
            <a:off x="1250404" y="3188306"/>
            <a:ext cx="565815" cy="616845"/>
            <a:chOff x="4271469" y="2478510"/>
            <a:chExt cx="2882682" cy="3146330"/>
          </a:xfrm>
        </p:grpSpPr>
        <p:grpSp>
          <p:nvGrpSpPr>
            <p:cNvPr id="85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87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8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Chord 9"/>
            <p:cNvSpPr/>
            <p:nvPr/>
          </p:nvSpPr>
          <p:spPr>
            <a:xfrm>
              <a:off x="4271469" y="2478510"/>
              <a:ext cx="2882682" cy="3146330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1" name="Group 31"/>
          <p:cNvGrpSpPr/>
          <p:nvPr/>
        </p:nvGrpSpPr>
        <p:grpSpPr>
          <a:xfrm>
            <a:off x="1236265" y="2589819"/>
            <a:ext cx="581723" cy="647183"/>
            <a:chOff x="6214230" y="827263"/>
            <a:chExt cx="2516907" cy="3017490"/>
          </a:xfrm>
        </p:grpSpPr>
        <p:sp>
          <p:nvSpPr>
            <p:cNvPr id="9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9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9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9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4" name="Chord 25"/>
            <p:cNvSpPr/>
            <p:nvPr/>
          </p:nvSpPr>
          <p:spPr>
            <a:xfrm>
              <a:off x="6214230" y="863509"/>
              <a:ext cx="2516907" cy="2981244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99" name="Group 11"/>
          <p:cNvGrpSpPr/>
          <p:nvPr/>
        </p:nvGrpSpPr>
        <p:grpSpPr>
          <a:xfrm>
            <a:off x="1254480" y="4440897"/>
            <a:ext cx="565815" cy="616845"/>
            <a:chOff x="4271469" y="2478510"/>
            <a:chExt cx="2882682" cy="3146330"/>
          </a:xfrm>
        </p:grpSpPr>
        <p:grpSp>
          <p:nvGrpSpPr>
            <p:cNvPr id="10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0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Chord 9"/>
            <p:cNvSpPr/>
            <p:nvPr/>
          </p:nvSpPr>
          <p:spPr>
            <a:xfrm>
              <a:off x="4271469" y="2478510"/>
              <a:ext cx="2882682" cy="3146330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6" name="Group 31"/>
          <p:cNvGrpSpPr/>
          <p:nvPr/>
        </p:nvGrpSpPr>
        <p:grpSpPr>
          <a:xfrm>
            <a:off x="1265560" y="5029370"/>
            <a:ext cx="581723" cy="647183"/>
            <a:chOff x="6214230" y="827263"/>
            <a:chExt cx="2516907" cy="3017490"/>
          </a:xfrm>
        </p:grpSpPr>
        <p:sp>
          <p:nvSpPr>
            <p:cNvPr id="107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09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1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1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Chord 25"/>
            <p:cNvSpPr/>
            <p:nvPr/>
          </p:nvSpPr>
          <p:spPr>
            <a:xfrm>
              <a:off x="6214230" y="863509"/>
              <a:ext cx="2516907" cy="2981244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19" name="Group 11"/>
          <p:cNvGrpSpPr/>
          <p:nvPr/>
        </p:nvGrpSpPr>
        <p:grpSpPr>
          <a:xfrm>
            <a:off x="1308402" y="5997621"/>
            <a:ext cx="538881" cy="646459"/>
            <a:chOff x="4450376" y="2478510"/>
            <a:chExt cx="2745460" cy="3297382"/>
          </a:xfrm>
        </p:grpSpPr>
        <p:grpSp>
          <p:nvGrpSpPr>
            <p:cNvPr id="12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2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Chord 9"/>
            <p:cNvSpPr/>
            <p:nvPr/>
          </p:nvSpPr>
          <p:spPr>
            <a:xfrm>
              <a:off x="4450376" y="2478510"/>
              <a:ext cx="274546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9" name="Straight Connector 8"/>
          <p:cNvCxnSpPr>
            <a:endCxn id="111" idx="6"/>
          </p:cNvCxnSpPr>
          <p:nvPr/>
        </p:nvCxnSpPr>
        <p:spPr>
          <a:xfrm flipH="1">
            <a:off x="5640461" y="3296606"/>
            <a:ext cx="1153325" cy="313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AutoShape 30"/>
          <p:cNvCxnSpPr>
            <a:cxnSpLocks noChangeShapeType="1"/>
          </p:cNvCxnSpPr>
          <p:nvPr/>
        </p:nvCxnSpPr>
        <p:spPr bwMode="auto">
          <a:xfrm flipH="1">
            <a:off x="5579121" y="2893472"/>
            <a:ext cx="1219801" cy="1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grpSp>
        <p:nvGrpSpPr>
          <p:cNvPr id="138" name="Group 26"/>
          <p:cNvGrpSpPr/>
          <p:nvPr/>
        </p:nvGrpSpPr>
        <p:grpSpPr>
          <a:xfrm>
            <a:off x="5280416" y="2694083"/>
            <a:ext cx="366199" cy="355428"/>
            <a:chOff x="4114800" y="2590800"/>
            <a:chExt cx="1524000" cy="1535668"/>
          </a:xfrm>
        </p:grpSpPr>
        <p:sp>
          <p:nvSpPr>
            <p:cNvPr id="139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40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26"/>
          <p:cNvGrpSpPr/>
          <p:nvPr/>
        </p:nvGrpSpPr>
        <p:grpSpPr>
          <a:xfrm>
            <a:off x="3518761" y="3785473"/>
            <a:ext cx="366199" cy="355428"/>
            <a:chOff x="4114800" y="2590800"/>
            <a:chExt cx="1524000" cy="1535668"/>
          </a:xfrm>
        </p:grpSpPr>
        <p:sp>
          <p:nvSpPr>
            <p:cNvPr id="149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50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Connector 152"/>
          <p:cNvCxnSpPr>
            <a:endCxn id="149" idx="0"/>
          </p:cNvCxnSpPr>
          <p:nvPr/>
        </p:nvCxnSpPr>
        <p:spPr>
          <a:xfrm>
            <a:off x="3697554" y="3432332"/>
            <a:ext cx="4307" cy="35314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984725" y="4094366"/>
            <a:ext cx="2154" cy="5707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4120698" y="2888392"/>
            <a:ext cx="1153325" cy="313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2" name="Group 26"/>
          <p:cNvGrpSpPr/>
          <p:nvPr/>
        </p:nvGrpSpPr>
        <p:grpSpPr>
          <a:xfrm>
            <a:off x="2796849" y="3755842"/>
            <a:ext cx="366199" cy="355428"/>
            <a:chOff x="4114800" y="2590800"/>
            <a:chExt cx="1524000" cy="1535668"/>
          </a:xfrm>
        </p:grpSpPr>
        <p:sp>
          <p:nvSpPr>
            <p:cNvPr id="163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64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AutoShape 21"/>
          <p:cNvSpPr>
            <a:spLocks noChangeArrowheads="1"/>
          </p:cNvSpPr>
          <p:nvPr/>
        </p:nvSpPr>
        <p:spPr bwMode="auto">
          <a:xfrm>
            <a:off x="5347502" y="5163127"/>
            <a:ext cx="1377266" cy="7723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smtClean="0"/>
              <a:t>Content</a:t>
            </a:r>
            <a:endParaRPr lang="en-US" sz="1600" u="sng" dirty="0"/>
          </a:p>
        </p:txBody>
      </p:sp>
      <p:sp>
        <p:nvSpPr>
          <p:cNvPr id="133" name="TextBox 18"/>
          <p:cNvSpPr txBox="1"/>
          <p:nvPr/>
        </p:nvSpPr>
        <p:spPr>
          <a:xfrm>
            <a:off x="5366704" y="4822385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Shopping Cart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8327" y="5037144"/>
            <a:ext cx="4539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Aggiungere le request info , quella generale in </a:t>
            </a:r>
          </a:p>
          <a:p>
            <a:r>
              <a:rPr lang="it-IT" dirty="0" smtClean="0"/>
              <a:t>Who we are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40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6"/>
          <p:cNvSpPr/>
          <p:nvPr/>
        </p:nvSpPr>
        <p:spPr>
          <a:xfrm>
            <a:off x="5280640" y="244568"/>
            <a:ext cx="682787" cy="804863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456956" y="435009"/>
            <a:ext cx="38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</a:t>
            </a:r>
          </a:p>
        </p:txBody>
      </p:sp>
      <p:sp>
        <p:nvSpPr>
          <p:cNvPr id="7" name="Rectangle 23"/>
          <p:cNvSpPr/>
          <p:nvPr/>
        </p:nvSpPr>
        <p:spPr>
          <a:xfrm>
            <a:off x="289258" y="1122942"/>
            <a:ext cx="2388814" cy="28312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5"/>
          <p:cNvSpPr/>
          <p:nvPr/>
        </p:nvSpPr>
        <p:spPr>
          <a:xfrm>
            <a:off x="1997197" y="819587"/>
            <a:ext cx="542912" cy="199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nip Single Corner Rectangle 28"/>
          <p:cNvSpPr/>
          <p:nvPr/>
        </p:nvSpPr>
        <p:spPr>
          <a:xfrm>
            <a:off x="1115807" y="1251319"/>
            <a:ext cx="814593" cy="973741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Group </a:t>
            </a:r>
            <a:r>
              <a:rPr lang="it-IT" sz="900" dirty="0" err="1" smtClean="0"/>
              <a:t>description</a:t>
            </a:r>
            <a:r>
              <a:rPr lang="it-IT" sz="900" dirty="0" smtClean="0"/>
              <a:t> </a:t>
            </a:r>
            <a:endParaRPr lang="it-IT" sz="600" dirty="0"/>
          </a:p>
        </p:txBody>
      </p:sp>
      <p:cxnSp>
        <p:nvCxnSpPr>
          <p:cNvPr id="10" name="Straight Arrow Connector 29"/>
          <p:cNvCxnSpPr/>
          <p:nvPr/>
        </p:nvCxnSpPr>
        <p:spPr>
          <a:xfrm flipH="1">
            <a:off x="1842345" y="1001811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32"/>
          <p:cNvSpPr/>
          <p:nvPr/>
        </p:nvSpPr>
        <p:spPr>
          <a:xfrm>
            <a:off x="1112438" y="2386308"/>
            <a:ext cx="817962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News</a:t>
            </a:r>
          </a:p>
        </p:txBody>
      </p:sp>
      <p:sp>
        <p:nvSpPr>
          <p:cNvPr id="12" name="Snip Single Corner Rectangle 35"/>
          <p:cNvSpPr/>
          <p:nvPr/>
        </p:nvSpPr>
        <p:spPr>
          <a:xfrm>
            <a:off x="1111445" y="3154413"/>
            <a:ext cx="818955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Governance</a:t>
            </a:r>
            <a:endParaRPr lang="it-IT" sz="600" dirty="0"/>
          </a:p>
        </p:txBody>
      </p:sp>
      <p:sp>
        <p:nvSpPr>
          <p:cNvPr id="13" name="TextBox 50"/>
          <p:cNvSpPr txBox="1"/>
          <p:nvPr/>
        </p:nvSpPr>
        <p:spPr>
          <a:xfrm>
            <a:off x="1972815" y="3449318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5" name="Quad Arrow 121"/>
          <p:cNvSpPr/>
          <p:nvPr/>
        </p:nvSpPr>
        <p:spPr>
          <a:xfrm>
            <a:off x="81116" y="987928"/>
            <a:ext cx="629914" cy="60846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/>
          <p:nvPr/>
        </p:nvSpPr>
        <p:spPr>
          <a:xfrm>
            <a:off x="421551" y="851624"/>
            <a:ext cx="117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The Group</a:t>
            </a:r>
            <a:endParaRPr lang="it-IT" sz="1200" dirty="0"/>
          </a:p>
        </p:txBody>
      </p:sp>
      <p:cxnSp>
        <p:nvCxnSpPr>
          <p:cNvPr id="17" name="Shape 54"/>
          <p:cNvCxnSpPr>
            <a:stCxn id="5" idx="2"/>
          </p:cNvCxnSpPr>
          <p:nvPr/>
        </p:nvCxnSpPr>
        <p:spPr>
          <a:xfrm rot="10800000" flipV="1">
            <a:off x="1515044" y="646999"/>
            <a:ext cx="3765597" cy="487857"/>
          </a:xfrm>
          <a:prstGeom prst="bentConnector3">
            <a:avLst>
              <a:gd name="adj1" fmla="val 1000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Quad Arrow 194"/>
          <p:cNvSpPr/>
          <p:nvPr/>
        </p:nvSpPr>
        <p:spPr>
          <a:xfrm>
            <a:off x="5659240" y="60491"/>
            <a:ext cx="442054" cy="403448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/>
          <p:cNvSpPr/>
          <p:nvPr/>
        </p:nvSpPr>
        <p:spPr>
          <a:xfrm>
            <a:off x="6805436" y="1123686"/>
            <a:ext cx="2029676" cy="157927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ctangle 25"/>
          <p:cNvSpPr/>
          <p:nvPr/>
        </p:nvSpPr>
        <p:spPr>
          <a:xfrm>
            <a:off x="8643028" y="871282"/>
            <a:ext cx="381000" cy="161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nip Single Corner Rectangle 28"/>
          <p:cNvSpPr/>
          <p:nvPr/>
        </p:nvSpPr>
        <p:spPr>
          <a:xfrm>
            <a:off x="7820274" y="1296723"/>
            <a:ext cx="879501" cy="91961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Innovation</a:t>
            </a:r>
            <a:endParaRPr lang="it-IT" sz="900" dirty="0" smtClean="0"/>
          </a:p>
          <a:p>
            <a:pPr algn="ctr"/>
            <a:r>
              <a:rPr lang="it-IT" sz="900" dirty="0" smtClean="0"/>
              <a:t>+</a:t>
            </a:r>
          </a:p>
          <a:p>
            <a:pPr algn="ctr"/>
            <a:r>
              <a:rPr lang="it-IT" sz="900" dirty="0" err="1" smtClean="0"/>
              <a:t>projects</a:t>
            </a:r>
            <a:endParaRPr lang="it-IT" sz="600" dirty="0"/>
          </a:p>
        </p:txBody>
      </p:sp>
      <p:cxnSp>
        <p:nvCxnSpPr>
          <p:cNvPr id="29" name="Straight Arrow Connector 29"/>
          <p:cNvCxnSpPr/>
          <p:nvPr/>
        </p:nvCxnSpPr>
        <p:spPr>
          <a:xfrm flipH="1">
            <a:off x="8653404" y="1025507"/>
            <a:ext cx="159071" cy="31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Quad Arrow 121"/>
          <p:cNvSpPr/>
          <p:nvPr/>
        </p:nvSpPr>
        <p:spPr>
          <a:xfrm>
            <a:off x="6582349" y="851497"/>
            <a:ext cx="442055" cy="491281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/>
          <p:cNvSpPr txBox="1"/>
          <p:nvPr/>
        </p:nvSpPr>
        <p:spPr>
          <a:xfrm>
            <a:off x="6970510" y="923909"/>
            <a:ext cx="1185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Who</a:t>
            </a:r>
            <a:r>
              <a:rPr lang="it-IT" sz="1200" dirty="0" smtClean="0"/>
              <a:t> </a:t>
            </a:r>
            <a:r>
              <a:rPr lang="it-IT" sz="1200" dirty="0" err="1" smtClean="0"/>
              <a:t>we</a:t>
            </a:r>
            <a:r>
              <a:rPr lang="it-IT" sz="1200" dirty="0" smtClean="0"/>
              <a:t> are</a:t>
            </a:r>
            <a:endParaRPr lang="it-IT" sz="1200" dirty="0"/>
          </a:p>
        </p:txBody>
      </p:sp>
      <p:cxnSp>
        <p:nvCxnSpPr>
          <p:cNvPr id="90" name="Shape 54"/>
          <p:cNvCxnSpPr/>
          <p:nvPr/>
        </p:nvCxnSpPr>
        <p:spPr>
          <a:xfrm rot="16200000" flipH="1">
            <a:off x="3851935" y="2819531"/>
            <a:ext cx="354019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hape 54"/>
          <p:cNvCxnSpPr>
            <a:endCxn id="167" idx="3"/>
          </p:cNvCxnSpPr>
          <p:nvPr/>
        </p:nvCxnSpPr>
        <p:spPr>
          <a:xfrm rot="10800000" flipV="1">
            <a:off x="2561140" y="4589630"/>
            <a:ext cx="4147998" cy="4512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56"/>
          <p:cNvGrpSpPr/>
          <p:nvPr/>
        </p:nvGrpSpPr>
        <p:grpSpPr>
          <a:xfrm>
            <a:off x="2156087" y="4892638"/>
            <a:ext cx="643128" cy="790773"/>
            <a:chOff x="5383136" y="1124744"/>
            <a:chExt cx="922229" cy="990600"/>
          </a:xfrm>
        </p:grpSpPr>
        <p:sp>
          <p:nvSpPr>
            <p:cNvPr id="167" name="Snip Single Corner Rectangle 57"/>
            <p:cNvSpPr/>
            <p:nvPr/>
          </p:nvSpPr>
          <p:spPr>
            <a:xfrm>
              <a:off x="5622578" y="1310481"/>
              <a:ext cx="682787" cy="80486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8" name="Group 36"/>
            <p:cNvGrpSpPr/>
            <p:nvPr/>
          </p:nvGrpSpPr>
          <p:grpSpPr>
            <a:xfrm>
              <a:off x="5383136" y="1124744"/>
              <a:ext cx="486436" cy="586862"/>
              <a:chOff x="4318000" y="2493818"/>
              <a:chExt cx="2921000" cy="3297382"/>
            </a:xfrm>
          </p:grpSpPr>
          <p:grpSp>
            <p:nvGrpSpPr>
              <p:cNvPr id="169" name="Group 59"/>
              <p:cNvGrpSpPr/>
              <p:nvPr/>
            </p:nvGrpSpPr>
            <p:grpSpPr>
              <a:xfrm>
                <a:off x="4450379" y="2515092"/>
                <a:ext cx="2671089" cy="2496083"/>
                <a:chOff x="4114800" y="2590800"/>
                <a:chExt cx="1524000" cy="1535668"/>
              </a:xfrm>
            </p:grpSpPr>
            <p:sp>
              <p:nvSpPr>
                <p:cNvPr id="171" name="Oval 61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72" name="Straight Connector 62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63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64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Chord 60"/>
              <p:cNvSpPr/>
              <p:nvPr/>
            </p:nvSpPr>
            <p:spPr>
              <a:xfrm>
                <a:off x="4318000" y="2493818"/>
                <a:ext cx="2921000" cy="329738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75" name="Group 65"/>
          <p:cNvGrpSpPr/>
          <p:nvPr/>
        </p:nvGrpSpPr>
        <p:grpSpPr>
          <a:xfrm>
            <a:off x="2535815" y="5397343"/>
            <a:ext cx="243583" cy="286068"/>
            <a:chOff x="6257635" y="827263"/>
            <a:chExt cx="2516909" cy="2898229"/>
          </a:xfrm>
        </p:grpSpPr>
        <p:sp>
          <p:nvSpPr>
            <p:cNvPr id="176" name="Oval 6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7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79" name="Oval 6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0" name="Straight Connector 7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7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7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Chord 6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83" name="Quad Arrow 195"/>
          <p:cNvSpPr/>
          <p:nvPr/>
        </p:nvSpPr>
        <p:spPr>
          <a:xfrm>
            <a:off x="2173873" y="5547009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1"/>
          <p:cNvSpPr txBox="1"/>
          <p:nvPr/>
        </p:nvSpPr>
        <p:spPr>
          <a:xfrm>
            <a:off x="2377808" y="5647262"/>
            <a:ext cx="8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 smtClean="0"/>
              <a:t>Devices</a:t>
            </a:r>
            <a:r>
              <a:rPr lang="it-IT" sz="1100" dirty="0" smtClean="0"/>
              <a:t> </a:t>
            </a:r>
            <a:r>
              <a:rPr lang="it-IT" sz="1100" dirty="0" err="1" smtClean="0"/>
              <a:t>categories</a:t>
            </a:r>
            <a:endParaRPr lang="it-IT" sz="1100" dirty="0"/>
          </a:p>
        </p:txBody>
      </p:sp>
      <p:grpSp>
        <p:nvGrpSpPr>
          <p:cNvPr id="109" name="Group 9"/>
          <p:cNvGrpSpPr/>
          <p:nvPr/>
        </p:nvGrpSpPr>
        <p:grpSpPr>
          <a:xfrm>
            <a:off x="7214125" y="4894510"/>
            <a:ext cx="204922" cy="245542"/>
            <a:chOff x="4114800" y="2590800"/>
            <a:chExt cx="1524000" cy="1535668"/>
          </a:xfrm>
        </p:grpSpPr>
        <p:sp>
          <p:nvSpPr>
            <p:cNvPr id="110" name="Oval 7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1" name="Straight Connector 8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9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0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Snip Single Corner Rectangle 6"/>
          <p:cNvSpPr/>
          <p:nvPr/>
        </p:nvSpPr>
        <p:spPr>
          <a:xfrm>
            <a:off x="7316586" y="5032027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6" name="Group 143"/>
          <p:cNvGrpSpPr/>
          <p:nvPr/>
        </p:nvGrpSpPr>
        <p:grpSpPr>
          <a:xfrm>
            <a:off x="7045620" y="4851320"/>
            <a:ext cx="486436" cy="541930"/>
            <a:chOff x="4318000" y="2493818"/>
            <a:chExt cx="2921000" cy="3297382"/>
          </a:xfrm>
        </p:grpSpPr>
        <p:grpSp>
          <p:nvGrpSpPr>
            <p:cNvPr id="117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19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0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4" name="Group 9"/>
          <p:cNvGrpSpPr/>
          <p:nvPr/>
        </p:nvGrpSpPr>
        <p:grpSpPr>
          <a:xfrm>
            <a:off x="10142233" y="4856318"/>
            <a:ext cx="204922" cy="245542"/>
            <a:chOff x="4114800" y="2590800"/>
            <a:chExt cx="1524000" cy="1535668"/>
          </a:xfrm>
        </p:grpSpPr>
        <p:sp>
          <p:nvSpPr>
            <p:cNvPr id="125" name="Oval 7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6" name="Straight Connector 8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9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0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Snip Single Corner Rectangle 6"/>
          <p:cNvSpPr/>
          <p:nvPr/>
        </p:nvSpPr>
        <p:spPr>
          <a:xfrm>
            <a:off x="10244694" y="4993835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TextBox 11"/>
          <p:cNvSpPr txBox="1"/>
          <p:nvPr/>
        </p:nvSpPr>
        <p:spPr>
          <a:xfrm>
            <a:off x="10132584" y="5560047"/>
            <a:ext cx="976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Assistance </a:t>
            </a:r>
            <a:r>
              <a:rPr lang="it-IT" sz="1100" dirty="0" err="1" smtClean="0"/>
              <a:t>services</a:t>
            </a:r>
            <a:r>
              <a:rPr lang="it-IT" sz="1100" dirty="0" smtClean="0"/>
              <a:t> </a:t>
            </a:r>
            <a:r>
              <a:rPr lang="it-IT" sz="1100" dirty="0" err="1" smtClean="0"/>
              <a:t>categories</a:t>
            </a:r>
            <a:endParaRPr lang="it-IT" sz="1100" dirty="0"/>
          </a:p>
        </p:txBody>
      </p:sp>
      <p:grpSp>
        <p:nvGrpSpPr>
          <p:cNvPr id="131" name="Group 143"/>
          <p:cNvGrpSpPr/>
          <p:nvPr/>
        </p:nvGrpSpPr>
        <p:grpSpPr>
          <a:xfrm>
            <a:off x="9973728" y="4813128"/>
            <a:ext cx="486436" cy="541930"/>
            <a:chOff x="4318000" y="2493818"/>
            <a:chExt cx="2921000" cy="3297382"/>
          </a:xfrm>
        </p:grpSpPr>
        <p:grpSp>
          <p:nvGrpSpPr>
            <p:cNvPr id="13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0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1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4" name="Quad Arrow 195"/>
          <p:cNvSpPr/>
          <p:nvPr/>
        </p:nvSpPr>
        <p:spPr>
          <a:xfrm>
            <a:off x="9991054" y="5442303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69"/>
          <p:cNvCxnSpPr/>
          <p:nvPr/>
        </p:nvCxnSpPr>
        <p:spPr>
          <a:xfrm>
            <a:off x="2678072" y="6035538"/>
            <a:ext cx="0" cy="829573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hape 54"/>
          <p:cNvCxnSpPr>
            <a:endCxn id="129" idx="3"/>
          </p:cNvCxnSpPr>
          <p:nvPr/>
        </p:nvCxnSpPr>
        <p:spPr>
          <a:xfrm>
            <a:off x="6650109" y="4588574"/>
            <a:ext cx="3810055" cy="40526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69"/>
          <p:cNvCxnSpPr/>
          <p:nvPr/>
        </p:nvCxnSpPr>
        <p:spPr>
          <a:xfrm>
            <a:off x="10462670" y="6160211"/>
            <a:ext cx="7185" cy="697789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hape 54"/>
          <p:cNvCxnSpPr/>
          <p:nvPr/>
        </p:nvCxnSpPr>
        <p:spPr>
          <a:xfrm rot="5400000">
            <a:off x="7360048" y="4806460"/>
            <a:ext cx="435786" cy="21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/>
          <p:cNvSpPr txBox="1"/>
          <p:nvPr/>
        </p:nvSpPr>
        <p:spPr>
          <a:xfrm>
            <a:off x="289258" y="135391"/>
            <a:ext cx="111318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</a:t>
            </a:r>
            <a:r>
              <a:rPr lang="it-IT" sz="2400" b="1" dirty="0" smtClean="0"/>
              <a:t>-IDM</a:t>
            </a:r>
          </a:p>
        </p:txBody>
      </p:sp>
      <p:sp>
        <p:nvSpPr>
          <p:cNvPr id="164" name="Snip Single Corner Rectangle 32"/>
          <p:cNvSpPr/>
          <p:nvPr/>
        </p:nvSpPr>
        <p:spPr>
          <a:xfrm>
            <a:off x="328131" y="2386308"/>
            <a:ext cx="723502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Business &amp; marketing</a:t>
            </a:r>
          </a:p>
        </p:txBody>
      </p:sp>
      <p:sp>
        <p:nvSpPr>
          <p:cNvPr id="186" name="Snip Single Corner Rectangle 32"/>
          <p:cNvSpPr/>
          <p:nvPr/>
        </p:nvSpPr>
        <p:spPr>
          <a:xfrm>
            <a:off x="328131" y="3154413"/>
            <a:ext cx="744441" cy="66136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Invesotrs</a:t>
            </a:r>
            <a:endParaRPr lang="it-IT" sz="900" dirty="0" smtClean="0"/>
          </a:p>
        </p:txBody>
      </p:sp>
      <p:sp>
        <p:nvSpPr>
          <p:cNvPr id="187" name="Snip Single Corner Rectangle 32"/>
          <p:cNvSpPr/>
          <p:nvPr/>
        </p:nvSpPr>
        <p:spPr>
          <a:xfrm>
            <a:off x="6900887" y="1293957"/>
            <a:ext cx="858230" cy="92514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Testimonials</a:t>
            </a:r>
          </a:p>
        </p:txBody>
      </p:sp>
      <p:sp>
        <p:nvSpPr>
          <p:cNvPr id="86" name="Quad Arrow 195"/>
          <p:cNvSpPr/>
          <p:nvPr/>
        </p:nvSpPr>
        <p:spPr>
          <a:xfrm>
            <a:off x="7178582" y="5400742"/>
            <a:ext cx="302840" cy="287453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/>
          <p:cNvSpPr txBox="1"/>
          <p:nvPr/>
        </p:nvSpPr>
        <p:spPr>
          <a:xfrm>
            <a:off x="6845559" y="2319424"/>
            <a:ext cx="6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it-IT" dirty="0"/>
          </a:p>
        </p:txBody>
      </p:sp>
      <p:grpSp>
        <p:nvGrpSpPr>
          <p:cNvPr id="87" name="Group 65"/>
          <p:cNvGrpSpPr/>
          <p:nvPr/>
        </p:nvGrpSpPr>
        <p:grpSpPr>
          <a:xfrm>
            <a:off x="10455760" y="5317427"/>
            <a:ext cx="243583" cy="286068"/>
            <a:chOff x="6257635" y="827263"/>
            <a:chExt cx="2516909" cy="2898229"/>
          </a:xfrm>
        </p:grpSpPr>
        <p:sp>
          <p:nvSpPr>
            <p:cNvPr id="88" name="Oval 66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92" name="Oval 6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3" name="Straight Connector 70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71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72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Chord 68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" name="Ovale 2"/>
          <p:cNvSpPr/>
          <p:nvPr/>
        </p:nvSpPr>
        <p:spPr>
          <a:xfrm>
            <a:off x="7894815" y="1346940"/>
            <a:ext cx="174777" cy="157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6" name="Straight Arrow Connector 69"/>
          <p:cNvCxnSpPr/>
          <p:nvPr/>
        </p:nvCxnSpPr>
        <p:spPr>
          <a:xfrm>
            <a:off x="7599989" y="6028427"/>
            <a:ext cx="0" cy="829573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41396" y="619675"/>
            <a:ext cx="0" cy="4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62223" y="624409"/>
            <a:ext cx="2279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1"/>
          <p:cNvSpPr txBox="1"/>
          <p:nvPr/>
        </p:nvSpPr>
        <p:spPr>
          <a:xfrm>
            <a:off x="7178582" y="5644298"/>
            <a:ext cx="842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Smart Life categories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7751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42"/>
          <p:cNvGrpSpPr/>
          <p:nvPr/>
        </p:nvGrpSpPr>
        <p:grpSpPr>
          <a:xfrm>
            <a:off x="512328" y="2728019"/>
            <a:ext cx="2065902" cy="2913925"/>
            <a:chOff x="296842" y="3921301"/>
            <a:chExt cx="2065902" cy="2708099"/>
          </a:xfrm>
        </p:grpSpPr>
        <p:grpSp>
          <p:nvGrpSpPr>
            <p:cNvPr id="19" name="Group 67"/>
            <p:cNvGrpSpPr/>
            <p:nvPr/>
          </p:nvGrpSpPr>
          <p:grpSpPr>
            <a:xfrm>
              <a:off x="381000" y="4185608"/>
              <a:ext cx="1824182" cy="2443792"/>
              <a:chOff x="436585" y="4109408"/>
              <a:chExt cx="1824182" cy="2443792"/>
            </a:xfrm>
          </p:grpSpPr>
          <p:sp>
            <p:nvSpPr>
              <p:cNvPr id="26" name="Rectangle 65"/>
              <p:cNvSpPr/>
              <p:nvPr/>
            </p:nvSpPr>
            <p:spPr>
              <a:xfrm>
                <a:off x="436585" y="4109408"/>
                <a:ext cx="1824182" cy="2443792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Rectangle 66"/>
              <p:cNvSpPr/>
              <p:nvPr/>
            </p:nvSpPr>
            <p:spPr>
              <a:xfrm>
                <a:off x="512784" y="4191000"/>
                <a:ext cx="1676400" cy="228599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" name="TextBox 68"/>
            <p:cNvSpPr txBox="1"/>
            <p:nvPr/>
          </p:nvSpPr>
          <p:spPr>
            <a:xfrm>
              <a:off x="296842" y="3921301"/>
              <a:ext cx="1134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Device[10-100]</a:t>
              </a:r>
              <a:endParaRPr lang="it-IT" sz="1100" dirty="0"/>
            </a:p>
          </p:txBody>
        </p:sp>
        <p:sp>
          <p:nvSpPr>
            <p:cNvPr id="21" name="Rectangle 71"/>
            <p:cNvSpPr/>
            <p:nvPr/>
          </p:nvSpPr>
          <p:spPr>
            <a:xfrm>
              <a:off x="1981744" y="4353654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Snip Single Corner Rectangle 73"/>
            <p:cNvSpPr/>
            <p:nvPr/>
          </p:nvSpPr>
          <p:spPr>
            <a:xfrm>
              <a:off x="708151" y="4331300"/>
              <a:ext cx="999305" cy="816150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900" dirty="0" smtClean="0"/>
            </a:p>
            <a:p>
              <a:pPr algn="ctr"/>
              <a:r>
                <a:rPr lang="it-IT" sz="900" dirty="0" smtClean="0"/>
                <a:t>Presentation</a:t>
              </a:r>
              <a:r>
                <a:rPr lang="it-IT" sz="900" dirty="0"/>
                <a:t/>
              </a:r>
              <a:br>
                <a:rPr lang="it-IT" sz="900" dirty="0"/>
              </a:br>
              <a:r>
                <a:rPr lang="it-IT" sz="900" dirty="0"/>
                <a:t>&amp;</a:t>
              </a:r>
              <a:br>
                <a:rPr lang="it-IT" sz="900" dirty="0"/>
              </a:br>
              <a:r>
                <a:rPr lang="it-IT" sz="900" dirty="0"/>
                <a:t>Technical characteristics</a:t>
              </a:r>
            </a:p>
            <a:p>
              <a:pPr algn="ctr"/>
              <a:endParaRPr lang="it-IT" sz="900" dirty="0" smtClean="0"/>
            </a:p>
          </p:txBody>
        </p:sp>
        <p:cxnSp>
          <p:nvCxnSpPr>
            <p:cNvPr id="23" name="Straight Arrow Connector 76"/>
            <p:cNvCxnSpPr/>
            <p:nvPr/>
          </p:nvCxnSpPr>
          <p:spPr>
            <a:xfrm flipH="1">
              <a:off x="1707458" y="4398933"/>
              <a:ext cx="274286" cy="181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nip Single Corner Rectangle 79"/>
            <p:cNvSpPr/>
            <p:nvPr/>
          </p:nvSpPr>
          <p:spPr>
            <a:xfrm>
              <a:off x="708151" y="5228629"/>
              <a:ext cx="984174" cy="997230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900" dirty="0" smtClean="0"/>
                <a:t>More Technical characteristics</a:t>
              </a:r>
              <a:endParaRPr lang="it-IT" sz="900" dirty="0"/>
            </a:p>
          </p:txBody>
        </p:sp>
      </p:grpSp>
      <p:sp>
        <p:nvSpPr>
          <p:cNvPr id="28" name="TextBox 199"/>
          <p:cNvSpPr txBox="1"/>
          <p:nvPr/>
        </p:nvSpPr>
        <p:spPr>
          <a:xfrm>
            <a:off x="860671" y="5199176"/>
            <a:ext cx="7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I+GT</a:t>
            </a:r>
            <a:endParaRPr lang="en-US" dirty="0"/>
          </a:p>
        </p:txBody>
      </p:sp>
      <p:grpSp>
        <p:nvGrpSpPr>
          <p:cNvPr id="29" name="Group 55"/>
          <p:cNvGrpSpPr/>
          <p:nvPr/>
        </p:nvGrpSpPr>
        <p:grpSpPr>
          <a:xfrm>
            <a:off x="4993452" y="2906322"/>
            <a:ext cx="3741256" cy="2114269"/>
            <a:chOff x="381001" y="3364152"/>
            <a:chExt cx="3425712" cy="2426129"/>
          </a:xfrm>
        </p:grpSpPr>
        <p:grpSp>
          <p:nvGrpSpPr>
            <p:cNvPr id="30" name="Group 67"/>
            <p:cNvGrpSpPr/>
            <p:nvPr/>
          </p:nvGrpSpPr>
          <p:grpSpPr>
            <a:xfrm>
              <a:off x="381001" y="3630912"/>
              <a:ext cx="3425712" cy="2159369"/>
              <a:chOff x="436586" y="3554712"/>
              <a:chExt cx="3425712" cy="2159369"/>
            </a:xfrm>
          </p:grpSpPr>
          <p:sp>
            <p:nvSpPr>
              <p:cNvPr id="38" name="Rectangle 71"/>
              <p:cNvSpPr/>
              <p:nvPr/>
            </p:nvSpPr>
            <p:spPr>
              <a:xfrm>
                <a:off x="436586" y="3554712"/>
                <a:ext cx="3425712" cy="215936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Rectangle 72"/>
              <p:cNvSpPr/>
              <p:nvPr/>
            </p:nvSpPr>
            <p:spPr>
              <a:xfrm>
                <a:off x="512785" y="3675666"/>
                <a:ext cx="3235598" cy="19308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TextBox 57"/>
            <p:cNvSpPr txBox="1"/>
            <p:nvPr/>
          </p:nvSpPr>
          <p:spPr>
            <a:xfrm>
              <a:off x="1940789" y="3364152"/>
              <a:ext cx="1190095" cy="31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Smart Life [10-30]</a:t>
              </a:r>
              <a:endParaRPr lang="it-IT" sz="1200" dirty="0"/>
            </a:p>
          </p:txBody>
        </p:sp>
        <p:sp>
          <p:nvSpPr>
            <p:cNvPr id="32" name="Rectangle 58"/>
            <p:cNvSpPr/>
            <p:nvPr/>
          </p:nvSpPr>
          <p:spPr>
            <a:xfrm>
              <a:off x="1600637" y="4077850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Snip Single Corner Rectangle 70"/>
            <p:cNvSpPr/>
            <p:nvPr/>
          </p:nvSpPr>
          <p:spPr>
            <a:xfrm>
              <a:off x="689552" y="4467386"/>
              <a:ext cx="954451" cy="957126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 smtClean="0"/>
                <a:t>Description</a:t>
              </a:r>
              <a:endParaRPr lang="it-IT" sz="1100" dirty="0" smtClean="0"/>
            </a:p>
          </p:txBody>
        </p:sp>
        <p:cxnSp>
          <p:nvCxnSpPr>
            <p:cNvPr id="34" name="Straight Arrow Connector 60"/>
            <p:cNvCxnSpPr/>
            <p:nvPr/>
          </p:nvCxnSpPr>
          <p:spPr>
            <a:xfrm flipH="1">
              <a:off x="1584597" y="4240068"/>
              <a:ext cx="182416" cy="3379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55"/>
          <p:cNvGrpSpPr/>
          <p:nvPr/>
        </p:nvGrpSpPr>
        <p:grpSpPr>
          <a:xfrm>
            <a:off x="5467450" y="620397"/>
            <a:ext cx="1853777" cy="1284838"/>
            <a:chOff x="442497" y="3852829"/>
            <a:chExt cx="1687360" cy="1541848"/>
          </a:xfrm>
        </p:grpSpPr>
        <p:sp>
          <p:nvSpPr>
            <p:cNvPr id="48" name="TextBox 57"/>
            <p:cNvSpPr txBox="1"/>
            <p:nvPr/>
          </p:nvSpPr>
          <p:spPr>
            <a:xfrm>
              <a:off x="442497" y="3852829"/>
              <a:ext cx="1687360" cy="33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Smart Life by  </a:t>
              </a:r>
              <a:r>
                <a:rPr lang="it-IT" sz="1200" dirty="0" err="1" smtClean="0"/>
                <a:t>category</a:t>
              </a:r>
              <a:r>
                <a:rPr lang="it-IT" sz="1200" dirty="0" smtClean="0"/>
                <a:t>[10]</a:t>
              </a:r>
              <a:endParaRPr lang="it-IT" sz="1200" dirty="0"/>
            </a:p>
          </p:txBody>
        </p:sp>
        <p:sp>
          <p:nvSpPr>
            <p:cNvPr id="50" name="Snip Single Corner Rectangle 70"/>
            <p:cNvSpPr/>
            <p:nvPr/>
          </p:nvSpPr>
          <p:spPr>
            <a:xfrm>
              <a:off x="689553" y="4467386"/>
              <a:ext cx="841666" cy="927291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smtClean="0"/>
                <a:t>Smart Life  by </a:t>
              </a:r>
              <a:r>
                <a:rPr lang="it-IT" sz="1100" dirty="0" err="1" smtClean="0"/>
                <a:t>category</a:t>
              </a:r>
              <a:endParaRPr lang="it-IT" sz="900" dirty="0"/>
            </a:p>
          </p:txBody>
        </p:sp>
      </p:grpSp>
      <p:cxnSp>
        <p:nvCxnSpPr>
          <p:cNvPr id="35" name="Straight Arrow Connector 69"/>
          <p:cNvCxnSpPr/>
          <p:nvPr/>
        </p:nvCxnSpPr>
        <p:spPr>
          <a:xfrm flipH="1">
            <a:off x="3735647" y="33960"/>
            <a:ext cx="640" cy="59456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200"/>
          <p:cNvSpPr txBox="1"/>
          <p:nvPr/>
        </p:nvSpPr>
        <p:spPr>
          <a:xfrm>
            <a:off x="3740136" y="51361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</a:t>
            </a:r>
            <a:r>
              <a:rPr lang="it-IT" sz="1400" dirty="0" smtClean="0"/>
              <a:t> </a:t>
            </a:r>
            <a:endParaRPr lang="en-US" sz="1400" dirty="0"/>
          </a:p>
        </p:txBody>
      </p:sp>
      <p:cxnSp>
        <p:nvCxnSpPr>
          <p:cNvPr id="54" name="Straight Arrow Connector 69"/>
          <p:cNvCxnSpPr/>
          <p:nvPr/>
        </p:nvCxnSpPr>
        <p:spPr>
          <a:xfrm>
            <a:off x="6455816" y="24632"/>
            <a:ext cx="1" cy="656822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200"/>
          <p:cNvSpPr txBox="1"/>
          <p:nvPr/>
        </p:nvSpPr>
        <p:spPr>
          <a:xfrm>
            <a:off x="6464673" y="51361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966686" y="4611086"/>
            <a:ext cx="2227877" cy="1969350"/>
            <a:chOff x="339857" y="3965685"/>
            <a:chExt cx="1380918" cy="1512392"/>
          </a:xfrm>
        </p:grpSpPr>
        <p:grpSp>
          <p:nvGrpSpPr>
            <p:cNvPr id="57" name="Group 67"/>
            <p:cNvGrpSpPr/>
            <p:nvPr/>
          </p:nvGrpSpPr>
          <p:grpSpPr>
            <a:xfrm>
              <a:off x="381001" y="4185609"/>
              <a:ext cx="1282230" cy="1292468"/>
              <a:chOff x="436586" y="4109409"/>
              <a:chExt cx="1282230" cy="1292468"/>
            </a:xfrm>
          </p:grpSpPr>
          <p:sp>
            <p:nvSpPr>
              <p:cNvPr id="62" name="Rectangle 71"/>
              <p:cNvSpPr/>
              <p:nvPr/>
            </p:nvSpPr>
            <p:spPr>
              <a:xfrm>
                <a:off x="436586" y="4109409"/>
                <a:ext cx="1282230" cy="129246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Rectangle 72"/>
              <p:cNvSpPr/>
              <p:nvPr/>
            </p:nvSpPr>
            <p:spPr>
              <a:xfrm>
                <a:off x="512785" y="4191002"/>
                <a:ext cx="1146127" cy="112705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39857" y="3986769"/>
              <a:ext cx="967606" cy="212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Assistance service[50]</a:t>
              </a:r>
              <a:endParaRPr lang="it-IT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12827" y="3965685"/>
              <a:ext cx="307948" cy="1264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Snip Single Corner Rectangle 70"/>
            <p:cNvSpPr/>
            <p:nvPr/>
          </p:nvSpPr>
          <p:spPr>
            <a:xfrm>
              <a:off x="582349" y="4467386"/>
              <a:ext cx="892240" cy="789015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 smtClean="0"/>
                <a:t>Description</a:t>
              </a:r>
              <a:endParaRPr lang="it-IT" sz="900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1423460" y="4103540"/>
              <a:ext cx="138309" cy="4606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200"/>
          <p:cNvSpPr txBox="1"/>
          <p:nvPr/>
        </p:nvSpPr>
        <p:spPr>
          <a:xfrm>
            <a:off x="9162132" y="51361"/>
            <a:ext cx="7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I </a:t>
            </a:r>
            <a:endParaRPr lang="it-IT" sz="1400" dirty="0"/>
          </a:p>
        </p:txBody>
      </p:sp>
      <p:cxnSp>
        <p:nvCxnSpPr>
          <p:cNvPr id="66" name="Straight Arrow Connector 69"/>
          <p:cNvCxnSpPr/>
          <p:nvPr/>
        </p:nvCxnSpPr>
        <p:spPr>
          <a:xfrm>
            <a:off x="9172119" y="-2054"/>
            <a:ext cx="3171" cy="62813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73"/>
          <p:cNvGrpSpPr/>
          <p:nvPr/>
        </p:nvGrpSpPr>
        <p:grpSpPr>
          <a:xfrm>
            <a:off x="4343544" y="5012587"/>
            <a:ext cx="1319592" cy="957621"/>
            <a:chOff x="2838112" y="5476579"/>
            <a:chExt cx="1319592" cy="957621"/>
          </a:xfrm>
        </p:grpSpPr>
        <p:grpSp>
          <p:nvGrpSpPr>
            <p:cNvPr id="69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72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TextBox 78"/>
            <p:cNvSpPr txBox="1"/>
            <p:nvPr/>
          </p:nvSpPr>
          <p:spPr>
            <a:xfrm>
              <a:off x="2838112" y="6172590"/>
              <a:ext cx="1319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Assistance for[1:10]</a:t>
              </a:r>
              <a:endParaRPr lang="it-IT" sz="1100" dirty="0"/>
            </a:p>
          </p:txBody>
        </p:sp>
      </p:grpSp>
      <p:grpSp>
        <p:nvGrpSpPr>
          <p:cNvPr id="77" name="Group 102"/>
          <p:cNvGrpSpPr/>
          <p:nvPr/>
        </p:nvGrpSpPr>
        <p:grpSpPr>
          <a:xfrm>
            <a:off x="2450326" y="5424101"/>
            <a:ext cx="2571764" cy="559031"/>
            <a:chOff x="2458974" y="2945323"/>
            <a:chExt cx="4079692" cy="29520967"/>
          </a:xfrm>
        </p:grpSpPr>
        <p:cxnSp>
          <p:nvCxnSpPr>
            <p:cNvPr id="78" name="Straight Arrow Connector 103"/>
            <p:cNvCxnSpPr>
              <a:endCxn id="70" idx="2"/>
            </p:cNvCxnSpPr>
            <p:nvPr/>
          </p:nvCxnSpPr>
          <p:spPr>
            <a:xfrm>
              <a:off x="2458974" y="2945323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104"/>
            <p:cNvSpPr txBox="1"/>
            <p:nvPr/>
          </p:nvSpPr>
          <p:spPr>
            <a:xfrm>
              <a:off x="5279074" y="4836408"/>
              <a:ext cx="1259592" cy="27629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 smtClean="0"/>
            </a:p>
            <a:p>
              <a:endParaRPr lang="en-US" sz="1400" dirty="0"/>
            </a:p>
          </p:txBody>
        </p:sp>
      </p:grpSp>
      <p:cxnSp>
        <p:nvCxnSpPr>
          <p:cNvPr id="80" name="Straight Arrow Connector 99"/>
          <p:cNvCxnSpPr/>
          <p:nvPr/>
        </p:nvCxnSpPr>
        <p:spPr>
          <a:xfrm>
            <a:off x="5226729" y="5438049"/>
            <a:ext cx="2608128" cy="49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99"/>
          <p:cNvCxnSpPr/>
          <p:nvPr/>
        </p:nvCxnSpPr>
        <p:spPr>
          <a:xfrm>
            <a:off x="4375522" y="3698307"/>
            <a:ext cx="629060" cy="315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 73"/>
          <p:cNvGrpSpPr/>
          <p:nvPr/>
        </p:nvGrpSpPr>
        <p:grpSpPr>
          <a:xfrm>
            <a:off x="3390933" y="2977938"/>
            <a:ext cx="1443024" cy="971809"/>
            <a:chOff x="2788211" y="5238194"/>
            <a:chExt cx="1443024" cy="971809"/>
          </a:xfrm>
        </p:grpSpPr>
        <p:grpSp>
          <p:nvGrpSpPr>
            <p:cNvPr id="151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54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5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3" name="TextBox 78"/>
            <p:cNvSpPr txBox="1"/>
            <p:nvPr/>
          </p:nvSpPr>
          <p:spPr>
            <a:xfrm>
              <a:off x="2788211" y="5238194"/>
              <a:ext cx="1443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For </a:t>
              </a:r>
              <a:r>
                <a:rPr lang="it-IT" sz="1100" dirty="0" err="1" smtClean="0"/>
                <a:t>device</a:t>
              </a:r>
              <a:r>
                <a:rPr lang="it-IT" sz="1100" dirty="0" smtClean="0"/>
                <a:t>(s)_1[1:10</a:t>
              </a:r>
              <a:r>
                <a:rPr lang="it-IT" sz="1100" u="sng" dirty="0" smtClean="0"/>
                <a:t>]]</a:t>
              </a:r>
              <a:endParaRPr lang="it-IT" sz="1100" u="sng" dirty="0"/>
            </a:p>
          </p:txBody>
        </p:sp>
      </p:grpSp>
      <p:grpSp>
        <p:nvGrpSpPr>
          <p:cNvPr id="158" name="Group 102"/>
          <p:cNvGrpSpPr/>
          <p:nvPr/>
        </p:nvGrpSpPr>
        <p:grpSpPr>
          <a:xfrm rot="21028038">
            <a:off x="2409772" y="3460957"/>
            <a:ext cx="1472563" cy="523220"/>
            <a:chOff x="2178799" y="618924"/>
            <a:chExt cx="3757452" cy="1275984"/>
          </a:xfrm>
        </p:grpSpPr>
        <p:cxnSp>
          <p:nvCxnSpPr>
            <p:cNvPr id="159" name="Straight Arrow Connector 103"/>
            <p:cNvCxnSpPr>
              <a:endCxn id="152" idx="2"/>
            </p:cNvCxnSpPr>
            <p:nvPr/>
          </p:nvCxnSpPr>
          <p:spPr>
            <a:xfrm>
              <a:off x="2178799" y="905509"/>
              <a:ext cx="3757452" cy="556056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04"/>
            <p:cNvSpPr txBox="1"/>
            <p:nvPr/>
          </p:nvSpPr>
          <p:spPr>
            <a:xfrm rot="447444">
              <a:off x="3954162" y="618924"/>
              <a:ext cx="1259592" cy="127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 smtClean="0"/>
            </a:p>
            <a:p>
              <a:endParaRPr lang="en-US" sz="1400" dirty="0"/>
            </a:p>
          </p:txBody>
        </p:sp>
      </p:grpSp>
      <p:sp>
        <p:nvSpPr>
          <p:cNvPr id="115" name="Snip Single Corner Rectangle 32"/>
          <p:cNvSpPr/>
          <p:nvPr/>
        </p:nvSpPr>
        <p:spPr>
          <a:xfrm>
            <a:off x="6613757" y="3856503"/>
            <a:ext cx="744441" cy="836888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F.A.Q</a:t>
            </a:r>
          </a:p>
        </p:txBody>
      </p:sp>
      <p:sp>
        <p:nvSpPr>
          <p:cNvPr id="118" name="Snip Single Corner Rectangle 32"/>
          <p:cNvSpPr/>
          <p:nvPr/>
        </p:nvSpPr>
        <p:spPr>
          <a:xfrm>
            <a:off x="7611708" y="3865827"/>
            <a:ext cx="790136" cy="85192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 err="1" smtClean="0"/>
              <a:t>Activation</a:t>
            </a:r>
            <a:r>
              <a:rPr lang="it-IT" sz="900" dirty="0" smtClean="0"/>
              <a:t> &amp; </a:t>
            </a:r>
            <a:r>
              <a:rPr lang="it-IT" sz="900" dirty="0" err="1" smtClean="0"/>
              <a:t>Rules</a:t>
            </a:r>
            <a:endParaRPr lang="it-IT" sz="900" dirty="0" smtClean="0"/>
          </a:p>
        </p:txBody>
      </p:sp>
      <p:grpSp>
        <p:nvGrpSpPr>
          <p:cNvPr id="163" name="Group 73"/>
          <p:cNvGrpSpPr/>
          <p:nvPr/>
        </p:nvGrpSpPr>
        <p:grpSpPr>
          <a:xfrm>
            <a:off x="2382859" y="4029406"/>
            <a:ext cx="2124299" cy="926312"/>
            <a:chOff x="2604239" y="5283691"/>
            <a:chExt cx="2124299" cy="926312"/>
          </a:xfrm>
        </p:grpSpPr>
        <p:grpSp>
          <p:nvGrpSpPr>
            <p:cNvPr id="164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67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8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6" name="TextBox 78"/>
            <p:cNvSpPr txBox="1"/>
            <p:nvPr/>
          </p:nvSpPr>
          <p:spPr>
            <a:xfrm>
              <a:off x="2604239" y="5283691"/>
              <a:ext cx="21242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Available Smart Life Services[1:5</a:t>
              </a:r>
              <a:r>
                <a:rPr lang="it-IT" sz="1100" u="sng" dirty="0" smtClean="0"/>
                <a:t>]]</a:t>
              </a:r>
              <a:endParaRPr lang="it-IT" sz="1100" u="sng" dirty="0"/>
            </a:p>
          </p:txBody>
        </p:sp>
      </p:grpSp>
      <p:cxnSp>
        <p:nvCxnSpPr>
          <p:cNvPr id="172" name="Straight Arrow Connector 103"/>
          <p:cNvCxnSpPr/>
          <p:nvPr/>
        </p:nvCxnSpPr>
        <p:spPr>
          <a:xfrm flipH="1" flipV="1">
            <a:off x="3499908" y="4633958"/>
            <a:ext cx="1493544" cy="12212"/>
          </a:xfrm>
          <a:prstGeom prst="straightConnector1">
            <a:avLst/>
          </a:prstGeom>
          <a:ln w="63500" cmpd="dbl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73"/>
          <p:cNvGrpSpPr/>
          <p:nvPr/>
        </p:nvGrpSpPr>
        <p:grpSpPr>
          <a:xfrm>
            <a:off x="5835345" y="5597957"/>
            <a:ext cx="1412566" cy="981223"/>
            <a:chOff x="2763083" y="5228780"/>
            <a:chExt cx="1412566" cy="981223"/>
          </a:xfrm>
        </p:grpSpPr>
        <p:grpSp>
          <p:nvGrpSpPr>
            <p:cNvPr id="178" name="Group 9"/>
            <p:cNvGrpSpPr/>
            <p:nvPr/>
          </p:nvGrpSpPr>
          <p:grpSpPr>
            <a:xfrm>
              <a:off x="3200400" y="5476579"/>
              <a:ext cx="204922" cy="245542"/>
              <a:chOff x="4114800" y="2590800"/>
              <a:chExt cx="1524000" cy="1535668"/>
            </a:xfrm>
          </p:grpSpPr>
          <p:sp>
            <p:nvSpPr>
              <p:cNvPr id="181" name="Oval 79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952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82" name="Straight Connector 80"/>
              <p:cNvCxnSpPr/>
              <p:nvPr/>
            </p:nvCxnSpPr>
            <p:spPr>
              <a:xfrm>
                <a:off x="4419600" y="3048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81"/>
              <p:cNvCxnSpPr/>
              <p:nvPr/>
            </p:nvCxnSpPr>
            <p:spPr>
              <a:xfrm>
                <a:off x="4419600" y="34290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82"/>
              <p:cNvCxnSpPr/>
              <p:nvPr/>
            </p:nvCxnSpPr>
            <p:spPr>
              <a:xfrm>
                <a:off x="4419600" y="3733800"/>
                <a:ext cx="914400" cy="1588"/>
              </a:xfrm>
              <a:prstGeom prst="line">
                <a:avLst/>
              </a:prstGeom>
              <a:ln w="95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Snip Single Corner Rectangle 75"/>
            <p:cNvSpPr/>
            <p:nvPr/>
          </p:nvSpPr>
          <p:spPr>
            <a:xfrm>
              <a:off x="3302861" y="5614096"/>
              <a:ext cx="430940" cy="595907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0" name="TextBox 78"/>
            <p:cNvSpPr txBox="1"/>
            <p:nvPr/>
          </p:nvSpPr>
          <p:spPr>
            <a:xfrm>
              <a:off x="2763083" y="5228780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For Device(s)_2[1:30</a:t>
              </a:r>
              <a:r>
                <a:rPr lang="it-IT" sz="1100" u="sng" dirty="0" smtClean="0"/>
                <a:t>]</a:t>
              </a:r>
              <a:endParaRPr lang="it-IT" sz="1100" u="sng" dirty="0"/>
            </a:p>
          </p:txBody>
        </p:sp>
      </p:grpSp>
      <p:grpSp>
        <p:nvGrpSpPr>
          <p:cNvPr id="185" name="Group 102"/>
          <p:cNvGrpSpPr/>
          <p:nvPr/>
        </p:nvGrpSpPr>
        <p:grpSpPr>
          <a:xfrm rot="10242233">
            <a:off x="6830610" y="6021553"/>
            <a:ext cx="2176307" cy="500672"/>
            <a:chOff x="2458974" y="2945323"/>
            <a:chExt cx="3757451" cy="771905"/>
          </a:xfrm>
        </p:grpSpPr>
        <p:cxnSp>
          <p:nvCxnSpPr>
            <p:cNvPr id="186" name="Straight Arrow Connector 103"/>
            <p:cNvCxnSpPr/>
            <p:nvPr/>
          </p:nvCxnSpPr>
          <p:spPr>
            <a:xfrm>
              <a:off x="2458974" y="2945323"/>
              <a:ext cx="3757451" cy="556055"/>
            </a:xfrm>
            <a:prstGeom prst="straightConnector1">
              <a:avLst/>
            </a:prstGeom>
            <a:ln w="63500" cmpd="dbl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04"/>
            <p:cNvSpPr txBox="1"/>
            <p:nvPr/>
          </p:nvSpPr>
          <p:spPr>
            <a:xfrm rot="557767">
              <a:off x="3815765" y="3194009"/>
              <a:ext cx="125959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I</a:t>
              </a:r>
            </a:p>
            <a:p>
              <a:endParaRPr lang="en-US" sz="1400" dirty="0"/>
            </a:p>
          </p:txBody>
        </p:sp>
      </p:grpSp>
      <p:cxnSp>
        <p:nvCxnSpPr>
          <p:cNvPr id="13" name="Connettore diritto 12"/>
          <p:cNvCxnSpPr/>
          <p:nvPr/>
        </p:nvCxnSpPr>
        <p:spPr>
          <a:xfrm flipH="1" flipV="1">
            <a:off x="11416145" y="1324283"/>
            <a:ext cx="27710" cy="4317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2410562" y="4381882"/>
            <a:ext cx="161953" cy="52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8" name="Group 55"/>
          <p:cNvGrpSpPr/>
          <p:nvPr/>
        </p:nvGrpSpPr>
        <p:grpSpPr>
          <a:xfrm>
            <a:off x="2956494" y="614545"/>
            <a:ext cx="1645259" cy="1290689"/>
            <a:chOff x="307752" y="3728263"/>
            <a:chExt cx="1497561" cy="1548870"/>
          </a:xfrm>
        </p:grpSpPr>
        <p:sp>
          <p:nvSpPr>
            <p:cNvPr id="109" name="TextBox 57"/>
            <p:cNvSpPr txBox="1"/>
            <p:nvPr/>
          </p:nvSpPr>
          <p:spPr>
            <a:xfrm>
              <a:off x="307752" y="3728263"/>
              <a:ext cx="1497561" cy="33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Device by  </a:t>
              </a:r>
              <a:r>
                <a:rPr lang="it-IT" sz="1200" dirty="0" err="1" smtClean="0"/>
                <a:t>category</a:t>
              </a:r>
              <a:r>
                <a:rPr lang="it-IT" sz="1200" dirty="0" smtClean="0"/>
                <a:t>[10]</a:t>
              </a:r>
              <a:endParaRPr lang="it-IT" sz="1200" dirty="0"/>
            </a:p>
          </p:txBody>
        </p:sp>
        <p:sp>
          <p:nvSpPr>
            <p:cNvPr id="110" name="Rectangle 58"/>
            <p:cNvSpPr/>
            <p:nvPr/>
          </p:nvSpPr>
          <p:spPr>
            <a:xfrm>
              <a:off x="1411459" y="4112885"/>
              <a:ext cx="381000" cy="1612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1" name="Snip Single Corner Rectangle 70"/>
            <p:cNvSpPr/>
            <p:nvPr/>
          </p:nvSpPr>
          <p:spPr>
            <a:xfrm>
              <a:off x="609610" y="4342650"/>
              <a:ext cx="827326" cy="93448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 smtClean="0"/>
                <a:t>Devices</a:t>
              </a:r>
              <a:r>
                <a:rPr lang="it-IT" sz="1100" dirty="0" smtClean="0"/>
                <a:t> by </a:t>
              </a:r>
              <a:r>
                <a:rPr lang="it-IT" sz="1100" dirty="0" err="1" smtClean="0"/>
                <a:t>category</a:t>
              </a:r>
              <a:endParaRPr lang="it-IT" sz="900" dirty="0"/>
            </a:p>
          </p:txBody>
        </p:sp>
        <p:cxnSp>
          <p:nvCxnSpPr>
            <p:cNvPr id="112" name="Straight Arrow Connector 60"/>
            <p:cNvCxnSpPr/>
            <p:nvPr/>
          </p:nvCxnSpPr>
          <p:spPr>
            <a:xfrm flipH="1">
              <a:off x="1392962" y="4247005"/>
              <a:ext cx="157758" cy="193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31"/>
          <p:cNvGrpSpPr/>
          <p:nvPr/>
        </p:nvGrpSpPr>
        <p:grpSpPr>
          <a:xfrm>
            <a:off x="5531574" y="994559"/>
            <a:ext cx="393352" cy="420319"/>
            <a:chOff x="6257635" y="827263"/>
            <a:chExt cx="2516909" cy="2898229"/>
          </a:xfrm>
        </p:grpSpPr>
        <p:sp>
          <p:nvSpPr>
            <p:cNvPr id="114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16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19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20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26" name="Snip Single Corner Rectangle 70"/>
          <p:cNvSpPr/>
          <p:nvPr/>
        </p:nvSpPr>
        <p:spPr>
          <a:xfrm>
            <a:off x="8670579" y="1094862"/>
            <a:ext cx="970837" cy="81037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Assistance </a:t>
            </a:r>
            <a:r>
              <a:rPr lang="it-IT" sz="1100" dirty="0" err="1" smtClean="0"/>
              <a:t>services</a:t>
            </a:r>
            <a:r>
              <a:rPr lang="it-IT" sz="1100" dirty="0" smtClean="0"/>
              <a:t> by </a:t>
            </a:r>
            <a:r>
              <a:rPr lang="it-IT" sz="1100" dirty="0" err="1" smtClean="0"/>
              <a:t>category</a:t>
            </a:r>
            <a:endParaRPr lang="it-IT" sz="900" dirty="0"/>
          </a:p>
        </p:txBody>
      </p:sp>
      <p:grpSp>
        <p:nvGrpSpPr>
          <p:cNvPr id="215" name="Group 31"/>
          <p:cNvGrpSpPr/>
          <p:nvPr/>
        </p:nvGrpSpPr>
        <p:grpSpPr>
          <a:xfrm>
            <a:off x="8418530" y="895881"/>
            <a:ext cx="393352" cy="420319"/>
            <a:chOff x="6257635" y="827263"/>
            <a:chExt cx="2516909" cy="2898229"/>
          </a:xfrm>
        </p:grpSpPr>
        <p:sp>
          <p:nvSpPr>
            <p:cNvPr id="216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21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219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220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182044" y="-30888"/>
            <a:ext cx="276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 </a:t>
            </a:r>
            <a:r>
              <a:rPr lang="it-IT" dirty="0" err="1" smtClean="0"/>
              <a:t>index</a:t>
            </a:r>
            <a:r>
              <a:rPr lang="it-IT" dirty="0" smtClean="0"/>
              <a:t> si può tornare indietro ?? Senza frecce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6028551" y="1916666"/>
            <a:ext cx="0" cy="121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 flipV="1">
            <a:off x="6419882" y="1905234"/>
            <a:ext cx="953" cy="122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199"/>
          <p:cNvSpPr txBox="1"/>
          <p:nvPr/>
        </p:nvSpPr>
        <p:spPr>
          <a:xfrm>
            <a:off x="8030205" y="3206885"/>
            <a:ext cx="7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I+GT</a:t>
            </a:r>
            <a:endParaRPr lang="en-US" dirty="0"/>
          </a:p>
        </p:txBody>
      </p:sp>
      <p:sp>
        <p:nvSpPr>
          <p:cNvPr id="230" name="TextBox 199"/>
          <p:cNvSpPr txBox="1"/>
          <p:nvPr/>
        </p:nvSpPr>
        <p:spPr>
          <a:xfrm>
            <a:off x="9277132" y="4939939"/>
            <a:ext cx="7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I+GT</a:t>
            </a:r>
            <a:endParaRPr lang="en-US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148219" y="5628924"/>
            <a:ext cx="139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Promotion/</a:t>
            </a:r>
            <a:r>
              <a:rPr lang="it-IT" dirty="0" err="1" smtClean="0"/>
              <a:t>highight</a:t>
            </a:r>
            <a:r>
              <a:rPr lang="it-IT" dirty="0" smtClean="0"/>
              <a:t> è un gruppo in specifiche ??</a:t>
            </a:r>
            <a:endParaRPr lang="it-IT" dirty="0"/>
          </a:p>
        </p:txBody>
      </p:sp>
      <p:grpSp>
        <p:nvGrpSpPr>
          <p:cNvPr id="132" name="Group 31"/>
          <p:cNvGrpSpPr/>
          <p:nvPr/>
        </p:nvGrpSpPr>
        <p:grpSpPr>
          <a:xfrm>
            <a:off x="3025987" y="926516"/>
            <a:ext cx="393352" cy="420319"/>
            <a:chOff x="6257635" y="827263"/>
            <a:chExt cx="2516909" cy="2898229"/>
          </a:xfrm>
        </p:grpSpPr>
        <p:sp>
          <p:nvSpPr>
            <p:cNvPr id="133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134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36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137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174" name="Rectangle 58"/>
          <p:cNvSpPr/>
          <p:nvPr/>
        </p:nvSpPr>
        <p:spPr>
          <a:xfrm>
            <a:off x="6622327" y="940105"/>
            <a:ext cx="418576" cy="134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5" name="Straight Arrow Connector 60"/>
          <p:cNvCxnSpPr/>
          <p:nvPr/>
        </p:nvCxnSpPr>
        <p:spPr>
          <a:xfrm flipH="1">
            <a:off x="6602006" y="1051868"/>
            <a:ext cx="173317" cy="161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84199" y="336204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176" name="TextBox 175"/>
          <p:cNvSpPr txBox="1"/>
          <p:nvPr/>
        </p:nvSpPr>
        <p:spPr>
          <a:xfrm>
            <a:off x="3970319" y="457473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189" name="Rectangle 58"/>
          <p:cNvSpPr/>
          <p:nvPr/>
        </p:nvSpPr>
        <p:spPr>
          <a:xfrm>
            <a:off x="9619440" y="890170"/>
            <a:ext cx="418576" cy="134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0" name="Straight Arrow Connector 60"/>
          <p:cNvCxnSpPr/>
          <p:nvPr/>
        </p:nvCxnSpPr>
        <p:spPr>
          <a:xfrm flipH="1">
            <a:off x="9599119" y="1001933"/>
            <a:ext cx="173317" cy="161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57"/>
          <p:cNvSpPr txBox="1"/>
          <p:nvPr/>
        </p:nvSpPr>
        <p:spPr>
          <a:xfrm>
            <a:off x="8134200" y="597127"/>
            <a:ext cx="2129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Assistance services by category</a:t>
            </a:r>
            <a:endParaRPr lang="it-IT" sz="1000" dirty="0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2208815" y="1736436"/>
            <a:ext cx="107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2217322" y="1727200"/>
            <a:ext cx="3077" cy="125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907811" y="1452396"/>
            <a:ext cx="0" cy="1525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1914891" y="1452396"/>
            <a:ext cx="1382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544610" y="4632499"/>
            <a:ext cx="508966" cy="1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9641416" y="1324283"/>
            <a:ext cx="1774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11101726" y="5641944"/>
            <a:ext cx="342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9641416" y="1727200"/>
            <a:ext cx="851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10492509" y="1736436"/>
            <a:ext cx="36946" cy="316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ttangolo 16"/>
          <p:cNvSpPr/>
          <p:nvPr/>
        </p:nvSpPr>
        <p:spPr>
          <a:xfrm>
            <a:off x="1667643" y="5645747"/>
            <a:ext cx="582983" cy="16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1948662" y="6343161"/>
            <a:ext cx="4445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endCxn id="229" idx="2"/>
          </p:cNvCxnSpPr>
          <p:nvPr/>
        </p:nvCxnSpPr>
        <p:spPr>
          <a:xfrm flipV="1">
            <a:off x="1948662" y="5809138"/>
            <a:ext cx="10473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7834857" y="5452221"/>
            <a:ext cx="1215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966130" y="540874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170356" y="658472"/>
            <a:ext cx="20477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Aggiungere simbolo</a:t>
            </a:r>
          </a:p>
          <a:p>
            <a:r>
              <a:rPr lang="it-IT" dirty="0" smtClean="0"/>
              <a:t>Carrello e filtro nel</a:t>
            </a:r>
          </a:p>
          <a:p>
            <a:r>
              <a:rPr lang="it-IT" dirty="0" smtClean="0"/>
              <a:t>PIDM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Aggiungere</a:t>
            </a:r>
          </a:p>
          <a:p>
            <a:r>
              <a:rPr lang="it-IT" dirty="0" smtClean="0"/>
              <a:t>carrello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143" name="Ovale 2"/>
          <p:cNvSpPr/>
          <p:nvPr/>
        </p:nvSpPr>
        <p:spPr>
          <a:xfrm>
            <a:off x="973860" y="3202253"/>
            <a:ext cx="174777" cy="157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9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282</Words>
  <Application>Microsoft Office PowerPoint</Application>
  <PresentationFormat>Widescreen</PresentationFormat>
  <Paragraphs>136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Yannick Giovanakis</dc:creator>
  <cp:lastModifiedBy>Yannick Giovanakis</cp:lastModifiedBy>
  <cp:revision>31</cp:revision>
  <dcterms:created xsi:type="dcterms:W3CDTF">2016-04-06T10:48:20Z</dcterms:created>
  <dcterms:modified xsi:type="dcterms:W3CDTF">2016-04-19T07:46:16Z</dcterms:modified>
</cp:coreProperties>
</file>