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3" r:id="rId19"/>
    <p:sldId id="278" r:id="rId20"/>
    <p:sldId id="276" r:id="rId21"/>
    <p:sldId id="277" r:id="rId22"/>
    <p:sldId id="279" r:id="rId23"/>
    <p:sldId id="280" r:id="rId24"/>
    <p:sldId id="275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1215" autoAdjust="0"/>
  </p:normalViewPr>
  <p:slideViewPr>
    <p:cSldViewPr snapToGrid="0" snapToObjects="1">
      <p:cViewPr>
        <p:scale>
          <a:sx n="100" d="100"/>
          <a:sy n="100" d="100"/>
        </p:scale>
        <p:origin x="-160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84A3AA-19FD-8541-A4AC-BB010BE19C03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38D717-34AB-9742-8458-94BD9F498FAD}">
      <dgm:prSet phldrT="[Text]"/>
      <dgm:spPr/>
      <dgm:t>
        <a:bodyPr/>
        <a:lstStyle/>
        <a:p>
          <a:r>
            <a:rPr lang="en-US" dirty="0" smtClean="0"/>
            <a:t>High level architecture</a:t>
          </a:r>
          <a:endParaRPr lang="en-US" dirty="0"/>
        </a:p>
      </dgm:t>
    </dgm:pt>
    <dgm:pt modelId="{823A9E89-C203-674D-A252-B8B5C7CC349E}" type="parTrans" cxnId="{6D6F33B6-EF60-084F-AF04-ADC741C3F73C}">
      <dgm:prSet/>
      <dgm:spPr/>
      <dgm:t>
        <a:bodyPr/>
        <a:lstStyle/>
        <a:p>
          <a:endParaRPr lang="en-US"/>
        </a:p>
      </dgm:t>
    </dgm:pt>
    <dgm:pt modelId="{F8952195-5977-B347-8038-5D34717DB3AC}" type="sibTrans" cxnId="{6D6F33B6-EF60-084F-AF04-ADC741C3F73C}">
      <dgm:prSet/>
      <dgm:spPr/>
      <dgm:t>
        <a:bodyPr/>
        <a:lstStyle/>
        <a:p>
          <a:endParaRPr lang="en-US"/>
        </a:p>
      </dgm:t>
    </dgm:pt>
    <dgm:pt modelId="{3B22FBE4-FBDA-4E46-8FCF-7F1B35D9EE1A}">
      <dgm:prSet phldrT="[Text]"/>
      <dgm:spPr/>
      <dgm:t>
        <a:bodyPr/>
        <a:lstStyle/>
        <a:p>
          <a:r>
            <a:rPr lang="en-US" dirty="0" smtClean="0"/>
            <a:t>Low Level Architecture</a:t>
          </a:r>
          <a:endParaRPr lang="en-US" dirty="0"/>
        </a:p>
      </dgm:t>
    </dgm:pt>
    <dgm:pt modelId="{2E194A99-BDF4-FE4D-AFF0-60F21B3730FD}" type="parTrans" cxnId="{0A8E4926-4A19-4147-BC7A-B3BF352E46A8}">
      <dgm:prSet/>
      <dgm:spPr/>
      <dgm:t>
        <a:bodyPr/>
        <a:lstStyle/>
        <a:p>
          <a:endParaRPr lang="en-US"/>
        </a:p>
      </dgm:t>
    </dgm:pt>
    <dgm:pt modelId="{5C439556-63E2-5446-8E61-E897CE62E10B}" type="sibTrans" cxnId="{0A8E4926-4A19-4147-BC7A-B3BF352E46A8}">
      <dgm:prSet/>
      <dgm:spPr/>
      <dgm:t>
        <a:bodyPr/>
        <a:lstStyle/>
        <a:p>
          <a:endParaRPr lang="en-US"/>
        </a:p>
      </dgm:t>
    </dgm:pt>
    <dgm:pt modelId="{73F8E0E3-CE4A-B240-A2E8-7152A698B43D}">
      <dgm:prSet phldrT="[Text]"/>
      <dgm:spPr/>
      <dgm:t>
        <a:bodyPr/>
        <a:lstStyle/>
        <a:p>
          <a:r>
            <a:rPr lang="en-US" dirty="0" smtClean="0"/>
            <a:t>Algorithm Design</a:t>
          </a:r>
          <a:endParaRPr lang="en-US" dirty="0"/>
        </a:p>
      </dgm:t>
    </dgm:pt>
    <dgm:pt modelId="{99E6143D-6155-284D-9781-805C69B67375}" type="parTrans" cxnId="{F358421F-7505-FC48-9482-AF7FEDEE7B3C}">
      <dgm:prSet/>
      <dgm:spPr/>
      <dgm:t>
        <a:bodyPr/>
        <a:lstStyle/>
        <a:p>
          <a:endParaRPr lang="en-US"/>
        </a:p>
      </dgm:t>
    </dgm:pt>
    <dgm:pt modelId="{FB5FB7BE-A61D-C743-940B-7498A53B1B21}" type="sibTrans" cxnId="{F358421F-7505-FC48-9482-AF7FEDEE7B3C}">
      <dgm:prSet/>
      <dgm:spPr/>
      <dgm:t>
        <a:bodyPr/>
        <a:lstStyle/>
        <a:p>
          <a:endParaRPr lang="en-US"/>
        </a:p>
      </dgm:t>
    </dgm:pt>
    <dgm:pt modelId="{D4EF923F-85F3-404E-B213-39F490E94F68}" type="pres">
      <dgm:prSet presAssocID="{7A84A3AA-19FD-8541-A4AC-BB010BE19C03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8C831A1-6F80-C44D-839E-74EC45B57B44}" type="pres">
      <dgm:prSet presAssocID="{E938D717-34AB-9742-8458-94BD9F498FAD}" presName="composite" presStyleCnt="0"/>
      <dgm:spPr/>
    </dgm:pt>
    <dgm:pt modelId="{1784511C-8A99-844F-99E8-F5BBFED93E82}" type="pres">
      <dgm:prSet presAssocID="{E938D717-34AB-9742-8458-94BD9F498FAD}" presName="bentUpArrow1" presStyleLbl="alignImgPlace1" presStyleIdx="0" presStyleCnt="2"/>
      <dgm:spPr/>
    </dgm:pt>
    <dgm:pt modelId="{00E6F05F-D78F-0844-8365-D83B0D0BF5A5}" type="pres">
      <dgm:prSet presAssocID="{E938D717-34AB-9742-8458-94BD9F498FA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17198-2C22-A441-9025-3099EDA34439}" type="pres">
      <dgm:prSet presAssocID="{E938D717-34AB-9742-8458-94BD9F498FAD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A0C0C4-D387-D042-8243-63D7ACEB0708}" type="pres">
      <dgm:prSet presAssocID="{F8952195-5977-B347-8038-5D34717DB3AC}" presName="sibTrans" presStyleCnt="0"/>
      <dgm:spPr/>
    </dgm:pt>
    <dgm:pt modelId="{2D4FA8DE-AC71-E64A-9C0F-61C14347C125}" type="pres">
      <dgm:prSet presAssocID="{3B22FBE4-FBDA-4E46-8FCF-7F1B35D9EE1A}" presName="composite" presStyleCnt="0"/>
      <dgm:spPr/>
    </dgm:pt>
    <dgm:pt modelId="{AA11B54D-0A27-D449-9487-CC4CB40E71CB}" type="pres">
      <dgm:prSet presAssocID="{3B22FBE4-FBDA-4E46-8FCF-7F1B35D9EE1A}" presName="bentUpArrow1" presStyleLbl="alignImgPlace1" presStyleIdx="1" presStyleCnt="2"/>
      <dgm:spPr/>
    </dgm:pt>
    <dgm:pt modelId="{FDAA09C2-54CC-E249-9139-27227BE6BCA5}" type="pres">
      <dgm:prSet presAssocID="{3B22FBE4-FBDA-4E46-8FCF-7F1B35D9EE1A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73896-F541-C84E-A4FF-11A5AB47A595}" type="pres">
      <dgm:prSet presAssocID="{3B22FBE4-FBDA-4E46-8FCF-7F1B35D9EE1A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6DA19E-769E-6147-9D75-69109580311D}" type="pres">
      <dgm:prSet presAssocID="{5C439556-63E2-5446-8E61-E897CE62E10B}" presName="sibTrans" presStyleCnt="0"/>
      <dgm:spPr/>
    </dgm:pt>
    <dgm:pt modelId="{B169C4EA-33F7-C841-85F0-8202007D89D1}" type="pres">
      <dgm:prSet presAssocID="{73F8E0E3-CE4A-B240-A2E8-7152A698B43D}" presName="composite" presStyleCnt="0"/>
      <dgm:spPr/>
    </dgm:pt>
    <dgm:pt modelId="{51ECAD74-2ADD-404A-90A6-F61BC9F0C4EF}" type="pres">
      <dgm:prSet presAssocID="{73F8E0E3-CE4A-B240-A2E8-7152A698B43D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E2CE07-EBC8-AA47-8C25-45E865A1E456}" type="presOf" srcId="{3B22FBE4-FBDA-4E46-8FCF-7F1B35D9EE1A}" destId="{FDAA09C2-54CC-E249-9139-27227BE6BCA5}" srcOrd="0" destOrd="0" presId="urn:microsoft.com/office/officeart/2005/8/layout/StepDownProcess"/>
    <dgm:cxn modelId="{2131F45C-318D-9A48-AA75-F6183A3B98DE}" type="presOf" srcId="{7A84A3AA-19FD-8541-A4AC-BB010BE19C03}" destId="{D4EF923F-85F3-404E-B213-39F490E94F68}" srcOrd="0" destOrd="0" presId="urn:microsoft.com/office/officeart/2005/8/layout/StepDownProcess"/>
    <dgm:cxn modelId="{FEABB331-365E-EA49-AD87-6C8E1F91F9B7}" type="presOf" srcId="{E938D717-34AB-9742-8458-94BD9F498FAD}" destId="{00E6F05F-D78F-0844-8365-D83B0D0BF5A5}" srcOrd="0" destOrd="0" presId="urn:microsoft.com/office/officeart/2005/8/layout/StepDownProcess"/>
    <dgm:cxn modelId="{F358421F-7505-FC48-9482-AF7FEDEE7B3C}" srcId="{7A84A3AA-19FD-8541-A4AC-BB010BE19C03}" destId="{73F8E0E3-CE4A-B240-A2E8-7152A698B43D}" srcOrd="2" destOrd="0" parTransId="{99E6143D-6155-284D-9781-805C69B67375}" sibTransId="{FB5FB7BE-A61D-C743-940B-7498A53B1B21}"/>
    <dgm:cxn modelId="{0A8E4926-4A19-4147-BC7A-B3BF352E46A8}" srcId="{7A84A3AA-19FD-8541-A4AC-BB010BE19C03}" destId="{3B22FBE4-FBDA-4E46-8FCF-7F1B35D9EE1A}" srcOrd="1" destOrd="0" parTransId="{2E194A99-BDF4-FE4D-AFF0-60F21B3730FD}" sibTransId="{5C439556-63E2-5446-8E61-E897CE62E10B}"/>
    <dgm:cxn modelId="{6D6F33B6-EF60-084F-AF04-ADC741C3F73C}" srcId="{7A84A3AA-19FD-8541-A4AC-BB010BE19C03}" destId="{E938D717-34AB-9742-8458-94BD9F498FAD}" srcOrd="0" destOrd="0" parTransId="{823A9E89-C203-674D-A252-B8B5C7CC349E}" sibTransId="{F8952195-5977-B347-8038-5D34717DB3AC}"/>
    <dgm:cxn modelId="{97C32519-ACD5-554F-9059-815AEA8B0EEE}" type="presOf" srcId="{73F8E0E3-CE4A-B240-A2E8-7152A698B43D}" destId="{51ECAD74-2ADD-404A-90A6-F61BC9F0C4EF}" srcOrd="0" destOrd="0" presId="urn:microsoft.com/office/officeart/2005/8/layout/StepDownProcess"/>
    <dgm:cxn modelId="{DAA7A193-B7EC-BF4E-8DF4-2C55C1D8B939}" type="presParOf" srcId="{D4EF923F-85F3-404E-B213-39F490E94F68}" destId="{A8C831A1-6F80-C44D-839E-74EC45B57B44}" srcOrd="0" destOrd="0" presId="urn:microsoft.com/office/officeart/2005/8/layout/StepDownProcess"/>
    <dgm:cxn modelId="{56B67E53-6F01-5E48-8B71-1033754C2EA5}" type="presParOf" srcId="{A8C831A1-6F80-C44D-839E-74EC45B57B44}" destId="{1784511C-8A99-844F-99E8-F5BBFED93E82}" srcOrd="0" destOrd="0" presId="urn:microsoft.com/office/officeart/2005/8/layout/StepDownProcess"/>
    <dgm:cxn modelId="{31A601AA-C9D3-574B-A5A3-86C57F8433D5}" type="presParOf" srcId="{A8C831A1-6F80-C44D-839E-74EC45B57B44}" destId="{00E6F05F-D78F-0844-8365-D83B0D0BF5A5}" srcOrd="1" destOrd="0" presId="urn:microsoft.com/office/officeart/2005/8/layout/StepDownProcess"/>
    <dgm:cxn modelId="{5F91BD2E-28A1-F64A-B3F4-9A8AE7F19568}" type="presParOf" srcId="{A8C831A1-6F80-C44D-839E-74EC45B57B44}" destId="{08817198-2C22-A441-9025-3099EDA34439}" srcOrd="2" destOrd="0" presId="urn:microsoft.com/office/officeart/2005/8/layout/StepDownProcess"/>
    <dgm:cxn modelId="{D8259B06-8164-284C-B3CE-FE863E210FD6}" type="presParOf" srcId="{D4EF923F-85F3-404E-B213-39F490E94F68}" destId="{11A0C0C4-D387-D042-8243-63D7ACEB0708}" srcOrd="1" destOrd="0" presId="urn:microsoft.com/office/officeart/2005/8/layout/StepDownProcess"/>
    <dgm:cxn modelId="{DBED13B2-0D50-A84E-B6BF-4B9DF19AD9D6}" type="presParOf" srcId="{D4EF923F-85F3-404E-B213-39F490E94F68}" destId="{2D4FA8DE-AC71-E64A-9C0F-61C14347C125}" srcOrd="2" destOrd="0" presId="urn:microsoft.com/office/officeart/2005/8/layout/StepDownProcess"/>
    <dgm:cxn modelId="{B4EFCF22-EB7E-C647-A306-C275754F1C41}" type="presParOf" srcId="{2D4FA8DE-AC71-E64A-9C0F-61C14347C125}" destId="{AA11B54D-0A27-D449-9487-CC4CB40E71CB}" srcOrd="0" destOrd="0" presId="urn:microsoft.com/office/officeart/2005/8/layout/StepDownProcess"/>
    <dgm:cxn modelId="{A4720DCD-61A1-584C-B10E-4E72FFDC4E0F}" type="presParOf" srcId="{2D4FA8DE-AC71-E64A-9C0F-61C14347C125}" destId="{FDAA09C2-54CC-E249-9139-27227BE6BCA5}" srcOrd="1" destOrd="0" presId="urn:microsoft.com/office/officeart/2005/8/layout/StepDownProcess"/>
    <dgm:cxn modelId="{87015E3E-E8FC-BB45-8DCE-71FF53D535BB}" type="presParOf" srcId="{2D4FA8DE-AC71-E64A-9C0F-61C14347C125}" destId="{1B773896-F541-C84E-A4FF-11A5AB47A595}" srcOrd="2" destOrd="0" presId="urn:microsoft.com/office/officeart/2005/8/layout/StepDownProcess"/>
    <dgm:cxn modelId="{E03E6827-AE59-E447-88C3-5E1C80915363}" type="presParOf" srcId="{D4EF923F-85F3-404E-B213-39F490E94F68}" destId="{476DA19E-769E-6147-9D75-69109580311D}" srcOrd="3" destOrd="0" presId="urn:microsoft.com/office/officeart/2005/8/layout/StepDownProcess"/>
    <dgm:cxn modelId="{62CB99D5-4852-FF46-8A6E-22EBA3E39994}" type="presParOf" srcId="{D4EF923F-85F3-404E-B213-39F490E94F68}" destId="{B169C4EA-33F7-C841-85F0-8202007D89D1}" srcOrd="4" destOrd="0" presId="urn:microsoft.com/office/officeart/2005/8/layout/StepDownProcess"/>
    <dgm:cxn modelId="{33733005-A12B-FC48-8494-D956A57D6D82}" type="presParOf" srcId="{B169C4EA-33F7-C841-85F0-8202007D89D1}" destId="{51ECAD74-2ADD-404A-90A6-F61BC9F0C4E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3CE0CD-430D-8046-8EB7-3315F510725A}" type="doc">
      <dgm:prSet loTypeId="urn:microsoft.com/office/officeart/2005/8/layout/hLis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EB5FF1-A308-3B41-86EA-7F6B1A433307}">
      <dgm:prSet phldrT="[Text]"/>
      <dgm:spPr/>
      <dgm:t>
        <a:bodyPr/>
        <a:lstStyle/>
        <a:p>
          <a:r>
            <a:rPr lang="en-US" dirty="0" smtClean="0"/>
            <a:t>First Tier</a:t>
          </a:r>
          <a:endParaRPr lang="en-US" dirty="0"/>
        </a:p>
      </dgm:t>
    </dgm:pt>
    <dgm:pt modelId="{509E21C8-2557-F74B-90EB-AFD20019217E}" type="parTrans" cxnId="{BBAECDB6-9333-4343-A133-DC13861A61BA}">
      <dgm:prSet/>
      <dgm:spPr/>
      <dgm:t>
        <a:bodyPr/>
        <a:lstStyle/>
        <a:p>
          <a:endParaRPr lang="en-US"/>
        </a:p>
      </dgm:t>
    </dgm:pt>
    <dgm:pt modelId="{E3ABE8A7-5F50-E44F-B180-FFFAAB0A4D86}" type="sibTrans" cxnId="{BBAECDB6-9333-4343-A133-DC13861A61BA}">
      <dgm:prSet/>
      <dgm:spPr/>
      <dgm:t>
        <a:bodyPr/>
        <a:lstStyle/>
        <a:p>
          <a:endParaRPr lang="en-US"/>
        </a:p>
      </dgm:t>
    </dgm:pt>
    <dgm:pt modelId="{9A377AA9-5A5E-B543-B7E5-B197E2C14FDD}">
      <dgm:prSet phldrT="[Text]"/>
      <dgm:spPr/>
      <dgm:t>
        <a:bodyPr/>
        <a:lstStyle/>
        <a:p>
          <a:r>
            <a:rPr lang="en-US" dirty="0" smtClean="0"/>
            <a:t>Presentation</a:t>
          </a:r>
          <a:endParaRPr lang="en-US" dirty="0"/>
        </a:p>
      </dgm:t>
    </dgm:pt>
    <dgm:pt modelId="{3AE67754-3F7E-C042-9ECF-8CF570E9950A}" type="parTrans" cxnId="{F00D558A-9CF5-FB4F-B1F5-532FFAECF25A}">
      <dgm:prSet/>
      <dgm:spPr/>
      <dgm:t>
        <a:bodyPr/>
        <a:lstStyle/>
        <a:p>
          <a:endParaRPr lang="en-US"/>
        </a:p>
      </dgm:t>
    </dgm:pt>
    <dgm:pt modelId="{F5789836-35FA-A443-9524-51A8D5B13365}" type="sibTrans" cxnId="{F00D558A-9CF5-FB4F-B1F5-532FFAECF25A}">
      <dgm:prSet/>
      <dgm:spPr/>
      <dgm:t>
        <a:bodyPr/>
        <a:lstStyle/>
        <a:p>
          <a:endParaRPr lang="en-US"/>
        </a:p>
      </dgm:t>
    </dgm:pt>
    <dgm:pt modelId="{2C326587-5CD2-0F40-A2F8-FF8C989A9EEB}">
      <dgm:prSet phldrT="[Text]"/>
      <dgm:spPr/>
      <dgm:t>
        <a:bodyPr/>
        <a:lstStyle/>
        <a:p>
          <a:r>
            <a:rPr lang="en-US" dirty="0" smtClean="0"/>
            <a:t>Minor functionalities</a:t>
          </a:r>
          <a:endParaRPr lang="en-US" dirty="0"/>
        </a:p>
      </dgm:t>
    </dgm:pt>
    <dgm:pt modelId="{C0582D3B-B887-AD4A-A2D2-8EAF87DCAF02}" type="parTrans" cxnId="{2482EE84-1A25-0D42-8DD8-76EEF6EFA0EC}">
      <dgm:prSet/>
      <dgm:spPr/>
      <dgm:t>
        <a:bodyPr/>
        <a:lstStyle/>
        <a:p>
          <a:endParaRPr lang="en-US"/>
        </a:p>
      </dgm:t>
    </dgm:pt>
    <dgm:pt modelId="{45360FB2-3886-0849-A38F-F8FB11838134}" type="sibTrans" cxnId="{2482EE84-1A25-0D42-8DD8-76EEF6EFA0EC}">
      <dgm:prSet/>
      <dgm:spPr/>
      <dgm:t>
        <a:bodyPr/>
        <a:lstStyle/>
        <a:p>
          <a:endParaRPr lang="en-US"/>
        </a:p>
      </dgm:t>
    </dgm:pt>
    <dgm:pt modelId="{865A30ED-441F-4E4B-9F8A-2C1132CBAFEC}">
      <dgm:prSet phldrT="[Text]"/>
      <dgm:spPr/>
      <dgm:t>
        <a:bodyPr/>
        <a:lstStyle/>
        <a:p>
          <a:r>
            <a:rPr lang="en-US" dirty="0" smtClean="0"/>
            <a:t>Second Tier</a:t>
          </a:r>
          <a:endParaRPr lang="en-US" dirty="0"/>
        </a:p>
      </dgm:t>
    </dgm:pt>
    <dgm:pt modelId="{90739C31-ACB1-5F4C-B7EC-DF22F6128F9A}" type="parTrans" cxnId="{BC9590D1-79FD-F049-BD4F-DD5D606F8BE1}">
      <dgm:prSet/>
      <dgm:spPr/>
      <dgm:t>
        <a:bodyPr/>
        <a:lstStyle/>
        <a:p>
          <a:endParaRPr lang="en-US"/>
        </a:p>
      </dgm:t>
    </dgm:pt>
    <dgm:pt modelId="{A9A83266-FAC2-324C-AEA3-D392E637838C}" type="sibTrans" cxnId="{BC9590D1-79FD-F049-BD4F-DD5D606F8BE1}">
      <dgm:prSet/>
      <dgm:spPr/>
      <dgm:t>
        <a:bodyPr/>
        <a:lstStyle/>
        <a:p>
          <a:endParaRPr lang="en-US"/>
        </a:p>
      </dgm:t>
    </dgm:pt>
    <dgm:pt modelId="{FE308D48-BFC5-AC45-8A75-E976195AAED8}">
      <dgm:prSet phldrT="[Text]"/>
      <dgm:spPr/>
      <dgm:t>
        <a:bodyPr/>
        <a:lstStyle/>
        <a:p>
          <a:r>
            <a:rPr lang="en-US" dirty="0" smtClean="0"/>
            <a:t>Core functionalities</a:t>
          </a:r>
          <a:br>
            <a:rPr lang="en-US" dirty="0" smtClean="0"/>
          </a:br>
          <a:r>
            <a:rPr lang="en-US" dirty="0" smtClean="0"/>
            <a:t>(Business Logic)</a:t>
          </a:r>
          <a:endParaRPr lang="en-US" dirty="0"/>
        </a:p>
      </dgm:t>
    </dgm:pt>
    <dgm:pt modelId="{547237D7-FBDB-8A45-9F8F-2ECFD7945A6B}" type="parTrans" cxnId="{ACE393B5-0DD6-6A48-BDDA-B66399803F71}">
      <dgm:prSet/>
      <dgm:spPr/>
      <dgm:t>
        <a:bodyPr/>
        <a:lstStyle/>
        <a:p>
          <a:endParaRPr lang="en-US"/>
        </a:p>
      </dgm:t>
    </dgm:pt>
    <dgm:pt modelId="{4FDD2C6C-ADB7-8547-9DBF-2AC268863F73}" type="sibTrans" cxnId="{ACE393B5-0DD6-6A48-BDDA-B66399803F71}">
      <dgm:prSet/>
      <dgm:spPr/>
      <dgm:t>
        <a:bodyPr/>
        <a:lstStyle/>
        <a:p>
          <a:endParaRPr lang="en-US"/>
        </a:p>
      </dgm:t>
    </dgm:pt>
    <dgm:pt modelId="{026BD240-328D-1541-B963-A1819036D082}">
      <dgm:prSet phldrT="[Text]"/>
      <dgm:spPr/>
      <dgm:t>
        <a:bodyPr/>
        <a:lstStyle/>
        <a:p>
          <a:r>
            <a:rPr lang="en-US" dirty="0" smtClean="0"/>
            <a:t>Non-persistent data storage</a:t>
          </a:r>
          <a:endParaRPr lang="en-US" dirty="0"/>
        </a:p>
      </dgm:t>
    </dgm:pt>
    <dgm:pt modelId="{E335044D-3C76-8940-B7A1-D01E30FC16C1}" type="parTrans" cxnId="{22395545-B4BD-6648-8FE3-417EDBF66BAB}">
      <dgm:prSet/>
      <dgm:spPr/>
      <dgm:t>
        <a:bodyPr/>
        <a:lstStyle/>
        <a:p>
          <a:endParaRPr lang="en-US"/>
        </a:p>
      </dgm:t>
    </dgm:pt>
    <dgm:pt modelId="{03DC15C8-49D2-6243-8A10-E0F7B8321603}" type="sibTrans" cxnId="{22395545-B4BD-6648-8FE3-417EDBF66BAB}">
      <dgm:prSet/>
      <dgm:spPr/>
      <dgm:t>
        <a:bodyPr/>
        <a:lstStyle/>
        <a:p>
          <a:endParaRPr lang="en-US"/>
        </a:p>
      </dgm:t>
    </dgm:pt>
    <dgm:pt modelId="{96456560-9675-7146-84E6-D5A32555BBE0}">
      <dgm:prSet phldrT="[Text]"/>
      <dgm:spPr/>
      <dgm:t>
        <a:bodyPr/>
        <a:lstStyle/>
        <a:p>
          <a:r>
            <a:rPr lang="en-US" dirty="0" smtClean="0"/>
            <a:t>Third Tier</a:t>
          </a:r>
          <a:endParaRPr lang="en-US" dirty="0"/>
        </a:p>
      </dgm:t>
    </dgm:pt>
    <dgm:pt modelId="{2AC835B4-C284-4B4D-BE31-D35C7D52326E}" type="parTrans" cxnId="{A9C599FF-3F2D-B94C-998E-0EB05419429C}">
      <dgm:prSet/>
      <dgm:spPr/>
      <dgm:t>
        <a:bodyPr/>
        <a:lstStyle/>
        <a:p>
          <a:endParaRPr lang="en-US"/>
        </a:p>
      </dgm:t>
    </dgm:pt>
    <dgm:pt modelId="{D58BEC46-E7B9-A34F-A47F-19E7024E19C5}" type="sibTrans" cxnId="{A9C599FF-3F2D-B94C-998E-0EB05419429C}">
      <dgm:prSet/>
      <dgm:spPr/>
      <dgm:t>
        <a:bodyPr/>
        <a:lstStyle/>
        <a:p>
          <a:endParaRPr lang="en-US"/>
        </a:p>
      </dgm:t>
    </dgm:pt>
    <dgm:pt modelId="{15D9827D-F519-FA41-8CA7-BD32D2645E15}">
      <dgm:prSet phldrT="[Text]"/>
      <dgm:spPr/>
      <dgm:t>
        <a:bodyPr/>
        <a:lstStyle/>
        <a:p>
          <a:r>
            <a:rPr lang="en-US" dirty="0" smtClean="0"/>
            <a:t>Persistent data storage</a:t>
          </a:r>
          <a:endParaRPr lang="en-US" dirty="0"/>
        </a:p>
      </dgm:t>
    </dgm:pt>
    <dgm:pt modelId="{770A80D9-5943-B640-B80F-817CE91A33EB}" type="parTrans" cxnId="{D3F0AB4A-A084-4F41-8857-788D39B5AAFC}">
      <dgm:prSet/>
      <dgm:spPr/>
      <dgm:t>
        <a:bodyPr/>
        <a:lstStyle/>
        <a:p>
          <a:endParaRPr lang="en-US"/>
        </a:p>
      </dgm:t>
    </dgm:pt>
    <dgm:pt modelId="{50627855-45F4-C14D-BB3A-DF474322B218}" type="sibTrans" cxnId="{D3F0AB4A-A084-4F41-8857-788D39B5AAFC}">
      <dgm:prSet/>
      <dgm:spPr/>
      <dgm:t>
        <a:bodyPr/>
        <a:lstStyle/>
        <a:p>
          <a:endParaRPr lang="en-US"/>
        </a:p>
      </dgm:t>
    </dgm:pt>
    <dgm:pt modelId="{FA6B831C-924F-1A42-8153-C26A5608C358}">
      <dgm:prSet phldrT="[Text]"/>
      <dgm:spPr/>
      <dgm:t>
        <a:bodyPr/>
        <a:lstStyle/>
        <a:p>
          <a:r>
            <a:rPr lang="en-US" dirty="0" smtClean="0"/>
            <a:t>Back-up</a:t>
          </a:r>
          <a:endParaRPr lang="en-US" dirty="0"/>
        </a:p>
      </dgm:t>
    </dgm:pt>
    <dgm:pt modelId="{1CF6E9FF-16C8-684D-A71A-053AA2DD3FC6}" type="parTrans" cxnId="{A43841F4-8F9F-FC46-88E6-BBBCB3B13FF6}">
      <dgm:prSet/>
      <dgm:spPr/>
      <dgm:t>
        <a:bodyPr/>
        <a:lstStyle/>
        <a:p>
          <a:endParaRPr lang="en-US"/>
        </a:p>
      </dgm:t>
    </dgm:pt>
    <dgm:pt modelId="{BEAE353F-CFED-C641-AE84-C2E9EB26FD5D}" type="sibTrans" cxnId="{A43841F4-8F9F-FC46-88E6-BBBCB3B13FF6}">
      <dgm:prSet/>
      <dgm:spPr/>
      <dgm:t>
        <a:bodyPr/>
        <a:lstStyle/>
        <a:p>
          <a:endParaRPr lang="en-US"/>
        </a:p>
      </dgm:t>
    </dgm:pt>
    <dgm:pt modelId="{7AC614D9-D161-ED4D-9818-8B6475AE2F79}" type="pres">
      <dgm:prSet presAssocID="{213CE0CD-430D-8046-8EB7-3315F510725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7FB15-E7C1-4D4A-972C-79D2CBACCBB1}" type="pres">
      <dgm:prSet presAssocID="{38EB5FF1-A308-3B41-86EA-7F6B1A433307}" presName="composite" presStyleCnt="0"/>
      <dgm:spPr/>
    </dgm:pt>
    <dgm:pt modelId="{B1A89149-58D6-7546-8881-8FD2EFF3C654}" type="pres">
      <dgm:prSet presAssocID="{38EB5FF1-A308-3B41-86EA-7F6B1A43330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A85376-7F9D-DB4A-AEDD-64445B205BCA}" type="pres">
      <dgm:prSet presAssocID="{38EB5FF1-A308-3B41-86EA-7F6B1A433307}" presName="desTx" presStyleLbl="alignAccFollowNode1" presStyleIdx="0" presStyleCnt="3" custScaleX="814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565A67-C93F-004E-A9A8-9D601818B25F}" type="pres">
      <dgm:prSet presAssocID="{E3ABE8A7-5F50-E44F-B180-FFFAAB0A4D86}" presName="space" presStyleCnt="0"/>
      <dgm:spPr/>
    </dgm:pt>
    <dgm:pt modelId="{B9859348-3769-F747-BEBE-92A4D337F520}" type="pres">
      <dgm:prSet presAssocID="{865A30ED-441F-4E4B-9F8A-2C1132CBAFEC}" presName="composite" presStyleCnt="0"/>
      <dgm:spPr/>
    </dgm:pt>
    <dgm:pt modelId="{7C3732AA-75C4-FB4D-9AFF-2B2FA14398C1}" type="pres">
      <dgm:prSet presAssocID="{865A30ED-441F-4E4B-9F8A-2C1132CBAFE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6D150C-3476-8547-A022-CF20D622FD88}" type="pres">
      <dgm:prSet presAssocID="{865A30ED-441F-4E4B-9F8A-2C1132CBAFEC}" presName="desTx" presStyleLbl="alignAccFollowNode1" presStyleIdx="1" presStyleCnt="3" custScaleX="865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E7DE96-27EA-5245-A63C-6F08815E742C}" type="pres">
      <dgm:prSet presAssocID="{A9A83266-FAC2-324C-AEA3-D392E637838C}" presName="space" presStyleCnt="0"/>
      <dgm:spPr/>
    </dgm:pt>
    <dgm:pt modelId="{1ABD75DA-2A77-354F-AC36-D9803EDB439B}" type="pres">
      <dgm:prSet presAssocID="{96456560-9675-7146-84E6-D5A32555BBE0}" presName="composite" presStyleCnt="0"/>
      <dgm:spPr/>
    </dgm:pt>
    <dgm:pt modelId="{A1A7C9FB-479A-274C-B5FA-74F739A8E3A2}" type="pres">
      <dgm:prSet presAssocID="{96456560-9675-7146-84E6-D5A32555BBE0}" presName="parTx" presStyleLbl="alignNode1" presStyleIdx="2" presStyleCnt="3" custLinFactNeighborX="239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966742-C847-5941-A37E-BBB51998974D}" type="pres">
      <dgm:prSet presAssocID="{96456560-9675-7146-84E6-D5A32555BBE0}" presName="desTx" presStyleLbl="alignAccFollowNode1" presStyleIdx="2" presStyleCnt="3" custScaleX="78454" custLinFactNeighborX="7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9590D1-79FD-F049-BD4F-DD5D606F8BE1}" srcId="{213CE0CD-430D-8046-8EB7-3315F510725A}" destId="{865A30ED-441F-4E4B-9F8A-2C1132CBAFEC}" srcOrd="1" destOrd="0" parTransId="{90739C31-ACB1-5F4C-B7EC-DF22F6128F9A}" sibTransId="{A9A83266-FAC2-324C-AEA3-D392E637838C}"/>
    <dgm:cxn modelId="{BBAECDB6-9333-4343-A133-DC13861A61BA}" srcId="{213CE0CD-430D-8046-8EB7-3315F510725A}" destId="{38EB5FF1-A308-3B41-86EA-7F6B1A433307}" srcOrd="0" destOrd="0" parTransId="{509E21C8-2557-F74B-90EB-AFD20019217E}" sibTransId="{E3ABE8A7-5F50-E44F-B180-FFFAAB0A4D86}"/>
    <dgm:cxn modelId="{E70685F8-9E4A-2940-B2AA-6002B0A3B878}" type="presOf" srcId="{9A377AA9-5A5E-B543-B7E5-B197E2C14FDD}" destId="{D1A85376-7F9D-DB4A-AEDD-64445B205BCA}" srcOrd="0" destOrd="0" presId="urn:microsoft.com/office/officeart/2005/8/layout/hList1"/>
    <dgm:cxn modelId="{C6DF2C96-1ADF-4947-8F3E-03E5945AE436}" type="presOf" srcId="{38EB5FF1-A308-3B41-86EA-7F6B1A433307}" destId="{B1A89149-58D6-7546-8881-8FD2EFF3C654}" srcOrd="0" destOrd="0" presId="urn:microsoft.com/office/officeart/2005/8/layout/hList1"/>
    <dgm:cxn modelId="{A43841F4-8F9F-FC46-88E6-BBBCB3B13FF6}" srcId="{96456560-9675-7146-84E6-D5A32555BBE0}" destId="{FA6B831C-924F-1A42-8153-C26A5608C358}" srcOrd="1" destOrd="0" parTransId="{1CF6E9FF-16C8-684D-A71A-053AA2DD3FC6}" sibTransId="{BEAE353F-CFED-C641-AE84-C2E9EB26FD5D}"/>
    <dgm:cxn modelId="{2482EE84-1A25-0D42-8DD8-76EEF6EFA0EC}" srcId="{38EB5FF1-A308-3B41-86EA-7F6B1A433307}" destId="{2C326587-5CD2-0F40-A2F8-FF8C989A9EEB}" srcOrd="1" destOrd="0" parTransId="{C0582D3B-B887-AD4A-A2D2-8EAF87DCAF02}" sibTransId="{45360FB2-3886-0849-A38F-F8FB11838134}"/>
    <dgm:cxn modelId="{48D999CD-4CCB-E44A-8347-1441A85D008D}" type="presOf" srcId="{213CE0CD-430D-8046-8EB7-3315F510725A}" destId="{7AC614D9-D161-ED4D-9818-8B6475AE2F79}" srcOrd="0" destOrd="0" presId="urn:microsoft.com/office/officeart/2005/8/layout/hList1"/>
    <dgm:cxn modelId="{ACE393B5-0DD6-6A48-BDDA-B66399803F71}" srcId="{865A30ED-441F-4E4B-9F8A-2C1132CBAFEC}" destId="{FE308D48-BFC5-AC45-8A75-E976195AAED8}" srcOrd="0" destOrd="0" parTransId="{547237D7-FBDB-8A45-9F8F-2ECFD7945A6B}" sibTransId="{4FDD2C6C-ADB7-8547-9DBF-2AC268863F73}"/>
    <dgm:cxn modelId="{99FC0A00-831D-654E-B395-68E3AC5D7879}" type="presOf" srcId="{96456560-9675-7146-84E6-D5A32555BBE0}" destId="{A1A7C9FB-479A-274C-B5FA-74F739A8E3A2}" srcOrd="0" destOrd="0" presId="urn:microsoft.com/office/officeart/2005/8/layout/hList1"/>
    <dgm:cxn modelId="{187A2B72-6FAD-B84A-B1F9-7C88039EC787}" type="presOf" srcId="{865A30ED-441F-4E4B-9F8A-2C1132CBAFEC}" destId="{7C3732AA-75C4-FB4D-9AFF-2B2FA14398C1}" srcOrd="0" destOrd="0" presId="urn:microsoft.com/office/officeart/2005/8/layout/hList1"/>
    <dgm:cxn modelId="{AA3BFF6D-FB8F-3A43-AB4C-9E0D441E722D}" type="presOf" srcId="{026BD240-328D-1541-B963-A1819036D082}" destId="{176D150C-3476-8547-A022-CF20D622FD88}" srcOrd="0" destOrd="1" presId="urn:microsoft.com/office/officeart/2005/8/layout/hList1"/>
    <dgm:cxn modelId="{ADACCEBC-2831-C044-83E3-6E206D434BDD}" type="presOf" srcId="{FA6B831C-924F-1A42-8153-C26A5608C358}" destId="{8A966742-C847-5941-A37E-BBB51998974D}" srcOrd="0" destOrd="1" presId="urn:microsoft.com/office/officeart/2005/8/layout/hList1"/>
    <dgm:cxn modelId="{22395545-B4BD-6648-8FE3-417EDBF66BAB}" srcId="{865A30ED-441F-4E4B-9F8A-2C1132CBAFEC}" destId="{026BD240-328D-1541-B963-A1819036D082}" srcOrd="1" destOrd="0" parTransId="{E335044D-3C76-8940-B7A1-D01E30FC16C1}" sibTransId="{03DC15C8-49D2-6243-8A10-E0F7B8321603}"/>
    <dgm:cxn modelId="{6DC2880A-981D-BB45-A81B-425D89E8ECFE}" type="presOf" srcId="{15D9827D-F519-FA41-8CA7-BD32D2645E15}" destId="{8A966742-C847-5941-A37E-BBB51998974D}" srcOrd="0" destOrd="0" presId="urn:microsoft.com/office/officeart/2005/8/layout/hList1"/>
    <dgm:cxn modelId="{A9C599FF-3F2D-B94C-998E-0EB05419429C}" srcId="{213CE0CD-430D-8046-8EB7-3315F510725A}" destId="{96456560-9675-7146-84E6-D5A32555BBE0}" srcOrd="2" destOrd="0" parTransId="{2AC835B4-C284-4B4D-BE31-D35C7D52326E}" sibTransId="{D58BEC46-E7B9-A34F-A47F-19E7024E19C5}"/>
    <dgm:cxn modelId="{F00D558A-9CF5-FB4F-B1F5-532FFAECF25A}" srcId="{38EB5FF1-A308-3B41-86EA-7F6B1A433307}" destId="{9A377AA9-5A5E-B543-B7E5-B197E2C14FDD}" srcOrd="0" destOrd="0" parTransId="{3AE67754-3F7E-C042-9ECF-8CF570E9950A}" sibTransId="{F5789836-35FA-A443-9524-51A8D5B13365}"/>
    <dgm:cxn modelId="{D3F0AB4A-A084-4F41-8857-788D39B5AAFC}" srcId="{96456560-9675-7146-84E6-D5A32555BBE0}" destId="{15D9827D-F519-FA41-8CA7-BD32D2645E15}" srcOrd="0" destOrd="0" parTransId="{770A80D9-5943-B640-B80F-817CE91A33EB}" sibTransId="{50627855-45F4-C14D-BB3A-DF474322B218}"/>
    <dgm:cxn modelId="{B64FFA2A-A23A-3644-8728-B82460B721EF}" type="presOf" srcId="{FE308D48-BFC5-AC45-8A75-E976195AAED8}" destId="{176D150C-3476-8547-A022-CF20D622FD88}" srcOrd="0" destOrd="0" presId="urn:microsoft.com/office/officeart/2005/8/layout/hList1"/>
    <dgm:cxn modelId="{25BE8C49-37E4-1A45-B1DF-7B3EF0556ACD}" type="presOf" srcId="{2C326587-5CD2-0F40-A2F8-FF8C989A9EEB}" destId="{D1A85376-7F9D-DB4A-AEDD-64445B205BCA}" srcOrd="0" destOrd="1" presId="urn:microsoft.com/office/officeart/2005/8/layout/hList1"/>
    <dgm:cxn modelId="{581D48F7-863F-5740-9EFD-895F9D340C3C}" type="presParOf" srcId="{7AC614D9-D161-ED4D-9818-8B6475AE2F79}" destId="{42B7FB15-E7C1-4D4A-972C-79D2CBACCBB1}" srcOrd="0" destOrd="0" presId="urn:microsoft.com/office/officeart/2005/8/layout/hList1"/>
    <dgm:cxn modelId="{353713C3-4FB7-9D45-9EBE-2FFFC844B616}" type="presParOf" srcId="{42B7FB15-E7C1-4D4A-972C-79D2CBACCBB1}" destId="{B1A89149-58D6-7546-8881-8FD2EFF3C654}" srcOrd="0" destOrd="0" presId="urn:microsoft.com/office/officeart/2005/8/layout/hList1"/>
    <dgm:cxn modelId="{CEE746ED-1C36-1946-A290-93E8FC0AC94C}" type="presParOf" srcId="{42B7FB15-E7C1-4D4A-972C-79D2CBACCBB1}" destId="{D1A85376-7F9D-DB4A-AEDD-64445B205BCA}" srcOrd="1" destOrd="0" presId="urn:microsoft.com/office/officeart/2005/8/layout/hList1"/>
    <dgm:cxn modelId="{115474B4-AC28-504F-9BE7-A74377D1FDDB}" type="presParOf" srcId="{7AC614D9-D161-ED4D-9818-8B6475AE2F79}" destId="{96565A67-C93F-004E-A9A8-9D601818B25F}" srcOrd="1" destOrd="0" presId="urn:microsoft.com/office/officeart/2005/8/layout/hList1"/>
    <dgm:cxn modelId="{0888637E-CE1E-D44A-8C91-C59B9A3882AB}" type="presParOf" srcId="{7AC614D9-D161-ED4D-9818-8B6475AE2F79}" destId="{B9859348-3769-F747-BEBE-92A4D337F520}" srcOrd="2" destOrd="0" presId="urn:microsoft.com/office/officeart/2005/8/layout/hList1"/>
    <dgm:cxn modelId="{E6175BB6-B04E-3A46-94C3-5024CF6CAFE1}" type="presParOf" srcId="{B9859348-3769-F747-BEBE-92A4D337F520}" destId="{7C3732AA-75C4-FB4D-9AFF-2B2FA14398C1}" srcOrd="0" destOrd="0" presId="urn:microsoft.com/office/officeart/2005/8/layout/hList1"/>
    <dgm:cxn modelId="{C693EF1A-EAB0-D54B-A847-84AA2D433751}" type="presParOf" srcId="{B9859348-3769-F747-BEBE-92A4D337F520}" destId="{176D150C-3476-8547-A022-CF20D622FD88}" srcOrd="1" destOrd="0" presId="urn:microsoft.com/office/officeart/2005/8/layout/hList1"/>
    <dgm:cxn modelId="{0403CBE9-DD9D-AE4F-B3A1-41006B3118DC}" type="presParOf" srcId="{7AC614D9-D161-ED4D-9818-8B6475AE2F79}" destId="{FBE7DE96-27EA-5245-A63C-6F08815E742C}" srcOrd="3" destOrd="0" presId="urn:microsoft.com/office/officeart/2005/8/layout/hList1"/>
    <dgm:cxn modelId="{0159EE32-1127-CD4B-90C2-D82C0088B74C}" type="presParOf" srcId="{7AC614D9-D161-ED4D-9818-8B6475AE2F79}" destId="{1ABD75DA-2A77-354F-AC36-D9803EDB439B}" srcOrd="4" destOrd="0" presId="urn:microsoft.com/office/officeart/2005/8/layout/hList1"/>
    <dgm:cxn modelId="{FD5710B1-6F5F-4D46-8732-EF922ECD790C}" type="presParOf" srcId="{1ABD75DA-2A77-354F-AC36-D9803EDB439B}" destId="{A1A7C9FB-479A-274C-B5FA-74F739A8E3A2}" srcOrd="0" destOrd="0" presId="urn:microsoft.com/office/officeart/2005/8/layout/hList1"/>
    <dgm:cxn modelId="{6470ACD0-3DBD-3143-A387-74C2341859D4}" type="presParOf" srcId="{1ABD75DA-2A77-354F-AC36-D9803EDB439B}" destId="{8A966742-C847-5941-A37E-BBB51998974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A889CF-79D1-334B-B0E4-A006BEDBF035}" type="doc">
      <dgm:prSet loTypeId="urn:microsoft.com/office/officeart/2005/8/layout/hLis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E5BCC-29BD-9241-A3D7-FB491E8BA42C}">
      <dgm:prSet phldrT="[Text]"/>
      <dgm:spPr/>
      <dgm:t>
        <a:bodyPr/>
        <a:lstStyle/>
        <a:p>
          <a:r>
            <a:rPr lang="en-US" dirty="0" smtClean="0"/>
            <a:t>ActionBuilder</a:t>
          </a:r>
          <a:endParaRPr lang="en-US" dirty="0"/>
        </a:p>
      </dgm:t>
    </dgm:pt>
    <dgm:pt modelId="{FE5C01C8-727F-9C4B-B418-E6E57642B8A0}" type="parTrans" cxnId="{1838AD2B-C9E1-4A4A-8E4C-13A6CB93FC84}">
      <dgm:prSet/>
      <dgm:spPr/>
      <dgm:t>
        <a:bodyPr/>
        <a:lstStyle/>
        <a:p>
          <a:endParaRPr lang="en-US"/>
        </a:p>
      </dgm:t>
    </dgm:pt>
    <dgm:pt modelId="{B26C946E-B6DD-4E47-838A-648C43F94A11}" type="sibTrans" cxnId="{1838AD2B-C9E1-4A4A-8E4C-13A6CB93FC84}">
      <dgm:prSet/>
      <dgm:spPr/>
      <dgm:t>
        <a:bodyPr/>
        <a:lstStyle/>
        <a:p>
          <a:endParaRPr lang="en-US"/>
        </a:p>
      </dgm:t>
    </dgm:pt>
    <dgm:pt modelId="{099C18D5-CBED-5C4D-95D6-AFCA8A3E8148}">
      <dgm:prSet phldrT="[Text]"/>
      <dgm:spPr/>
      <dgm:t>
        <a:bodyPr/>
        <a:lstStyle/>
        <a:p>
          <a:r>
            <a:rPr lang="en-US" dirty="0" smtClean="0"/>
            <a:t>buildAction()</a:t>
          </a:r>
          <a:endParaRPr lang="en-US" dirty="0"/>
        </a:p>
      </dgm:t>
    </dgm:pt>
    <dgm:pt modelId="{34148DF5-D155-3848-B566-6579FA42BD81}" type="parTrans" cxnId="{093E8BFF-4BD4-2E4D-A368-A90A81C80D3A}">
      <dgm:prSet/>
      <dgm:spPr/>
      <dgm:t>
        <a:bodyPr/>
        <a:lstStyle/>
        <a:p>
          <a:endParaRPr lang="en-US"/>
        </a:p>
      </dgm:t>
    </dgm:pt>
    <dgm:pt modelId="{8CD47CA1-A21F-BD4F-804B-0A4099AB8B0D}" type="sibTrans" cxnId="{093E8BFF-4BD4-2E4D-A368-A90A81C80D3A}">
      <dgm:prSet/>
      <dgm:spPr/>
      <dgm:t>
        <a:bodyPr/>
        <a:lstStyle/>
        <a:p>
          <a:endParaRPr lang="en-US"/>
        </a:p>
      </dgm:t>
    </dgm:pt>
    <dgm:pt modelId="{17D422D3-CCD8-6A4B-A7C1-92D8B5F6ED34}" type="pres">
      <dgm:prSet presAssocID="{E2A889CF-79D1-334B-B0E4-A006BEDBF0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46F655-BA82-4146-A8DD-4FDEB7D64980}" type="pres">
      <dgm:prSet presAssocID="{074E5BCC-29BD-9241-A3D7-FB491E8BA42C}" presName="composite" presStyleCnt="0"/>
      <dgm:spPr/>
    </dgm:pt>
    <dgm:pt modelId="{E2BF2076-6287-1040-8F3C-B478B3ED5BFA}" type="pres">
      <dgm:prSet presAssocID="{074E5BCC-29BD-9241-A3D7-FB491E8BA42C}" presName="parTx" presStyleLbl="alignNode1" presStyleIdx="0" presStyleCnt="1" custScaleY="110000" custLinFactNeighborY="-58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351FF-7347-3849-8B92-AD1DFF358DCF}" type="pres">
      <dgm:prSet presAssocID="{074E5BCC-29BD-9241-A3D7-FB491E8BA42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CFAB75-BB06-3747-A6BA-7545B422D3ED}" type="presOf" srcId="{074E5BCC-29BD-9241-A3D7-FB491E8BA42C}" destId="{E2BF2076-6287-1040-8F3C-B478B3ED5BFA}" srcOrd="0" destOrd="0" presId="urn:microsoft.com/office/officeart/2005/8/layout/hList1"/>
    <dgm:cxn modelId="{1838AD2B-C9E1-4A4A-8E4C-13A6CB93FC84}" srcId="{E2A889CF-79D1-334B-B0E4-A006BEDBF035}" destId="{074E5BCC-29BD-9241-A3D7-FB491E8BA42C}" srcOrd="0" destOrd="0" parTransId="{FE5C01C8-727F-9C4B-B418-E6E57642B8A0}" sibTransId="{B26C946E-B6DD-4E47-838A-648C43F94A11}"/>
    <dgm:cxn modelId="{63E3E89A-A588-BB45-88E4-C9BBD5038D3D}" type="presOf" srcId="{E2A889CF-79D1-334B-B0E4-A006BEDBF035}" destId="{17D422D3-CCD8-6A4B-A7C1-92D8B5F6ED34}" srcOrd="0" destOrd="0" presId="urn:microsoft.com/office/officeart/2005/8/layout/hList1"/>
    <dgm:cxn modelId="{18D2F174-853D-7C42-B876-2615959FC019}" type="presOf" srcId="{099C18D5-CBED-5C4D-95D6-AFCA8A3E8148}" destId="{213351FF-7347-3849-8B92-AD1DFF358DCF}" srcOrd="0" destOrd="0" presId="urn:microsoft.com/office/officeart/2005/8/layout/hList1"/>
    <dgm:cxn modelId="{093E8BFF-4BD4-2E4D-A368-A90A81C80D3A}" srcId="{074E5BCC-29BD-9241-A3D7-FB491E8BA42C}" destId="{099C18D5-CBED-5C4D-95D6-AFCA8A3E8148}" srcOrd="0" destOrd="0" parTransId="{34148DF5-D155-3848-B566-6579FA42BD81}" sibTransId="{8CD47CA1-A21F-BD4F-804B-0A4099AB8B0D}"/>
    <dgm:cxn modelId="{9E0481CF-C891-9448-8729-F9B47CFA5707}" type="presParOf" srcId="{17D422D3-CCD8-6A4B-A7C1-92D8B5F6ED34}" destId="{4E46F655-BA82-4146-A8DD-4FDEB7D64980}" srcOrd="0" destOrd="0" presId="urn:microsoft.com/office/officeart/2005/8/layout/hList1"/>
    <dgm:cxn modelId="{7D402829-D067-D341-89E2-19E3AD811755}" type="presParOf" srcId="{4E46F655-BA82-4146-A8DD-4FDEB7D64980}" destId="{E2BF2076-6287-1040-8F3C-B478B3ED5BFA}" srcOrd="0" destOrd="0" presId="urn:microsoft.com/office/officeart/2005/8/layout/hList1"/>
    <dgm:cxn modelId="{FA6F8698-8934-354C-9454-CE0A4F5A600E}" type="presParOf" srcId="{4E46F655-BA82-4146-A8DD-4FDEB7D64980}" destId="{213351FF-7347-3849-8B92-AD1DFF358DC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A59BCB-DCD6-3D4D-AF53-F6FEED9C29A5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8DD7FF-9676-7348-821C-D84C17230E44}">
      <dgm:prSet phldrT="[Text]"/>
      <dgm:spPr/>
      <dgm:t>
        <a:bodyPr/>
        <a:lstStyle/>
        <a:p>
          <a:r>
            <a:rPr lang="en-US" dirty="0" smtClean="0"/>
            <a:t>HTTPS</a:t>
          </a:r>
          <a:br>
            <a:rPr lang="en-US" dirty="0" smtClean="0"/>
          </a:br>
          <a:r>
            <a:rPr lang="en-US" dirty="0" smtClean="0"/>
            <a:t>Interface</a:t>
          </a:r>
          <a:endParaRPr lang="en-US" dirty="0"/>
        </a:p>
      </dgm:t>
    </dgm:pt>
    <dgm:pt modelId="{8209B4A5-6B75-E64F-9A25-C7D076DC2A21}" type="parTrans" cxnId="{B3B06621-AD97-7543-8DB8-4316B1ABA150}">
      <dgm:prSet/>
      <dgm:spPr/>
      <dgm:t>
        <a:bodyPr/>
        <a:lstStyle/>
        <a:p>
          <a:endParaRPr lang="en-US"/>
        </a:p>
      </dgm:t>
    </dgm:pt>
    <dgm:pt modelId="{4BE9AA92-012B-6E46-ADDA-3870018DE39F}" type="sibTrans" cxnId="{B3B06621-AD97-7543-8DB8-4316B1ABA150}">
      <dgm:prSet/>
      <dgm:spPr/>
      <dgm:t>
        <a:bodyPr/>
        <a:lstStyle/>
        <a:p>
          <a:endParaRPr lang="en-US"/>
        </a:p>
      </dgm:t>
    </dgm:pt>
    <dgm:pt modelId="{88037C77-4931-6A4E-933C-E0845386D246}" type="pres">
      <dgm:prSet presAssocID="{4AA59BCB-DCD6-3D4D-AF53-F6FEED9C29A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A889DC-0025-C744-A2B2-DF69C0C8591E}" type="pres">
      <dgm:prSet presAssocID="{E78DD7FF-9676-7348-821C-D84C17230E44}" presName="node" presStyleLbl="node1" presStyleIdx="0" presStyleCnt="1" custLinFactNeighborY="-39877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</dgm:ptLst>
  <dgm:cxnLst>
    <dgm:cxn modelId="{3A1E942F-B17C-0C41-96ED-69460CEC4F1E}" type="presOf" srcId="{4AA59BCB-DCD6-3D4D-AF53-F6FEED9C29A5}" destId="{88037C77-4931-6A4E-933C-E0845386D246}" srcOrd="0" destOrd="0" presId="urn:microsoft.com/office/officeart/2005/8/layout/default"/>
    <dgm:cxn modelId="{8AB23144-BE3A-1442-A747-97CB96F81843}" type="presOf" srcId="{E78DD7FF-9676-7348-821C-D84C17230E44}" destId="{03A889DC-0025-C744-A2B2-DF69C0C8591E}" srcOrd="0" destOrd="0" presId="urn:microsoft.com/office/officeart/2005/8/layout/default"/>
    <dgm:cxn modelId="{B3B06621-AD97-7543-8DB8-4316B1ABA150}" srcId="{4AA59BCB-DCD6-3D4D-AF53-F6FEED9C29A5}" destId="{E78DD7FF-9676-7348-821C-D84C17230E44}" srcOrd="0" destOrd="0" parTransId="{8209B4A5-6B75-E64F-9A25-C7D076DC2A21}" sibTransId="{4BE9AA92-012B-6E46-ADDA-3870018DE39F}"/>
    <dgm:cxn modelId="{D685838D-B64E-4B40-8213-1DFE82CBAE37}" type="presParOf" srcId="{88037C77-4931-6A4E-933C-E0845386D246}" destId="{03A889DC-0025-C744-A2B2-DF69C0C8591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A889CF-79D1-334B-B0E4-A006BEDBF035}" type="doc">
      <dgm:prSet loTypeId="urn:microsoft.com/office/officeart/2005/8/layout/hLis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E5BCC-29BD-9241-A3D7-FB491E8BA42C}">
      <dgm:prSet phldrT="[Text]"/>
      <dgm:spPr/>
      <dgm:t>
        <a:bodyPr/>
        <a:lstStyle/>
        <a:p>
          <a:r>
            <a:rPr lang="en-US" dirty="0" smtClean="0"/>
            <a:t>RequestManager</a:t>
          </a:r>
        </a:p>
      </dgm:t>
    </dgm:pt>
    <dgm:pt modelId="{FE5C01C8-727F-9C4B-B418-E6E57642B8A0}" type="parTrans" cxnId="{1838AD2B-C9E1-4A4A-8E4C-13A6CB93FC84}">
      <dgm:prSet/>
      <dgm:spPr/>
      <dgm:t>
        <a:bodyPr/>
        <a:lstStyle/>
        <a:p>
          <a:endParaRPr lang="en-US"/>
        </a:p>
      </dgm:t>
    </dgm:pt>
    <dgm:pt modelId="{B26C946E-B6DD-4E47-838A-648C43F94A11}" type="sibTrans" cxnId="{1838AD2B-C9E1-4A4A-8E4C-13A6CB93FC84}">
      <dgm:prSet/>
      <dgm:spPr/>
      <dgm:t>
        <a:bodyPr/>
        <a:lstStyle/>
        <a:p>
          <a:endParaRPr lang="en-US"/>
        </a:p>
      </dgm:t>
    </dgm:pt>
    <dgm:pt modelId="{099C18D5-CBED-5C4D-95D6-AFCA8A3E8148}">
      <dgm:prSet phldrT="[Text]"/>
      <dgm:spPr/>
      <dgm:t>
        <a:bodyPr/>
        <a:lstStyle/>
        <a:p>
          <a:r>
            <a:rPr lang="en-US" dirty="0" smtClean="0"/>
            <a:t>dispatch()</a:t>
          </a:r>
          <a:endParaRPr lang="en-US" dirty="0"/>
        </a:p>
      </dgm:t>
    </dgm:pt>
    <dgm:pt modelId="{34148DF5-D155-3848-B566-6579FA42BD81}" type="parTrans" cxnId="{093E8BFF-4BD4-2E4D-A368-A90A81C80D3A}">
      <dgm:prSet/>
      <dgm:spPr/>
      <dgm:t>
        <a:bodyPr/>
        <a:lstStyle/>
        <a:p>
          <a:endParaRPr lang="en-US"/>
        </a:p>
      </dgm:t>
    </dgm:pt>
    <dgm:pt modelId="{8CD47CA1-A21F-BD4F-804B-0A4099AB8B0D}" type="sibTrans" cxnId="{093E8BFF-4BD4-2E4D-A368-A90A81C80D3A}">
      <dgm:prSet/>
      <dgm:spPr/>
      <dgm:t>
        <a:bodyPr/>
        <a:lstStyle/>
        <a:p>
          <a:endParaRPr lang="en-US"/>
        </a:p>
      </dgm:t>
    </dgm:pt>
    <dgm:pt modelId="{17D422D3-CCD8-6A4B-A7C1-92D8B5F6ED34}" type="pres">
      <dgm:prSet presAssocID="{E2A889CF-79D1-334B-B0E4-A006BEDBF0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46F655-BA82-4146-A8DD-4FDEB7D64980}" type="pres">
      <dgm:prSet presAssocID="{074E5BCC-29BD-9241-A3D7-FB491E8BA42C}" presName="composite" presStyleCnt="0"/>
      <dgm:spPr/>
    </dgm:pt>
    <dgm:pt modelId="{E2BF2076-6287-1040-8F3C-B478B3ED5BFA}" type="pres">
      <dgm:prSet presAssocID="{074E5BCC-29BD-9241-A3D7-FB491E8BA42C}" presName="parTx" presStyleLbl="alignNode1" presStyleIdx="0" presStyleCnt="1" custScaleY="110000" custLinFactNeighborY="-58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3351FF-7347-3849-8B92-AD1DFF358DCF}" type="pres">
      <dgm:prSet presAssocID="{074E5BCC-29BD-9241-A3D7-FB491E8BA42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4DFCF2-F793-064D-81AA-433DF9244FCC}" type="presOf" srcId="{E2A889CF-79D1-334B-B0E4-A006BEDBF035}" destId="{17D422D3-CCD8-6A4B-A7C1-92D8B5F6ED34}" srcOrd="0" destOrd="0" presId="urn:microsoft.com/office/officeart/2005/8/layout/hList1"/>
    <dgm:cxn modelId="{F42D4635-9C0B-A74D-A867-AE53B7A43D5E}" type="presOf" srcId="{074E5BCC-29BD-9241-A3D7-FB491E8BA42C}" destId="{E2BF2076-6287-1040-8F3C-B478B3ED5BFA}" srcOrd="0" destOrd="0" presId="urn:microsoft.com/office/officeart/2005/8/layout/hList1"/>
    <dgm:cxn modelId="{1838AD2B-C9E1-4A4A-8E4C-13A6CB93FC84}" srcId="{E2A889CF-79D1-334B-B0E4-A006BEDBF035}" destId="{074E5BCC-29BD-9241-A3D7-FB491E8BA42C}" srcOrd="0" destOrd="0" parTransId="{FE5C01C8-727F-9C4B-B418-E6E57642B8A0}" sibTransId="{B26C946E-B6DD-4E47-838A-648C43F94A11}"/>
    <dgm:cxn modelId="{E263C748-7923-BD4A-A76E-0828A548CB0C}" type="presOf" srcId="{099C18D5-CBED-5C4D-95D6-AFCA8A3E8148}" destId="{213351FF-7347-3849-8B92-AD1DFF358DCF}" srcOrd="0" destOrd="0" presId="urn:microsoft.com/office/officeart/2005/8/layout/hList1"/>
    <dgm:cxn modelId="{093E8BFF-4BD4-2E4D-A368-A90A81C80D3A}" srcId="{074E5BCC-29BD-9241-A3D7-FB491E8BA42C}" destId="{099C18D5-CBED-5C4D-95D6-AFCA8A3E8148}" srcOrd="0" destOrd="0" parTransId="{34148DF5-D155-3848-B566-6579FA42BD81}" sibTransId="{8CD47CA1-A21F-BD4F-804B-0A4099AB8B0D}"/>
    <dgm:cxn modelId="{8FA3617E-6142-BF48-AEA6-C7B1CB9A8745}" type="presParOf" srcId="{17D422D3-CCD8-6A4B-A7C1-92D8B5F6ED34}" destId="{4E46F655-BA82-4146-A8DD-4FDEB7D64980}" srcOrd="0" destOrd="0" presId="urn:microsoft.com/office/officeart/2005/8/layout/hList1"/>
    <dgm:cxn modelId="{4D10E417-8103-F94D-BC4D-414D6CE77E4C}" type="presParOf" srcId="{4E46F655-BA82-4146-A8DD-4FDEB7D64980}" destId="{E2BF2076-6287-1040-8F3C-B478B3ED5BFA}" srcOrd="0" destOrd="0" presId="urn:microsoft.com/office/officeart/2005/8/layout/hList1"/>
    <dgm:cxn modelId="{540830BC-55E0-8C47-8E35-98F274C45D44}" type="presParOf" srcId="{4E46F655-BA82-4146-A8DD-4FDEB7D64980}" destId="{213351FF-7347-3849-8B92-AD1DFF358DC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4511C-8A99-844F-99E8-F5BBFED93E82}">
      <dsp:nvSpPr>
        <dsp:cNvPr id="0" name=""/>
        <dsp:cNvSpPr/>
      </dsp:nvSpPr>
      <dsp:spPr>
        <a:xfrm rot="5400000">
          <a:off x="774760" y="996287"/>
          <a:ext cx="881130" cy="100313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E6F05F-D78F-0844-8365-D83B0D0BF5A5}">
      <dsp:nvSpPr>
        <dsp:cNvPr id="0" name=""/>
        <dsp:cNvSpPr/>
      </dsp:nvSpPr>
      <dsp:spPr>
        <a:xfrm>
          <a:off x="541314" y="19536"/>
          <a:ext cx="1483304" cy="103826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High level architecture</a:t>
          </a:r>
          <a:endParaRPr lang="en-US" sz="1600" kern="1200" dirty="0"/>
        </a:p>
      </dsp:txBody>
      <dsp:txXfrm>
        <a:off x="592007" y="70229"/>
        <a:ext cx="1381918" cy="936879"/>
      </dsp:txXfrm>
    </dsp:sp>
    <dsp:sp modelId="{08817198-2C22-A441-9025-3099EDA34439}">
      <dsp:nvSpPr>
        <dsp:cNvPr id="0" name=""/>
        <dsp:cNvSpPr/>
      </dsp:nvSpPr>
      <dsp:spPr>
        <a:xfrm>
          <a:off x="2024619" y="118559"/>
          <a:ext cx="1078814" cy="839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1B54D-0A27-D449-9487-CC4CB40E71CB}">
      <dsp:nvSpPr>
        <dsp:cNvPr id="0" name=""/>
        <dsp:cNvSpPr/>
      </dsp:nvSpPr>
      <dsp:spPr>
        <a:xfrm rot="5400000">
          <a:off x="2004577" y="2162601"/>
          <a:ext cx="881130" cy="100313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AA09C2-54CC-E249-9139-27227BE6BCA5}">
      <dsp:nvSpPr>
        <dsp:cNvPr id="0" name=""/>
        <dsp:cNvSpPr/>
      </dsp:nvSpPr>
      <dsp:spPr>
        <a:xfrm>
          <a:off x="1771131" y="1185850"/>
          <a:ext cx="1483304" cy="103826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Low Level Architecture</a:t>
          </a:r>
          <a:endParaRPr lang="en-US" sz="1600" kern="1200" dirty="0"/>
        </a:p>
      </dsp:txBody>
      <dsp:txXfrm>
        <a:off x="1821824" y="1236543"/>
        <a:ext cx="1381918" cy="936879"/>
      </dsp:txXfrm>
    </dsp:sp>
    <dsp:sp modelId="{1B773896-F541-C84E-A4FF-11A5AB47A595}">
      <dsp:nvSpPr>
        <dsp:cNvPr id="0" name=""/>
        <dsp:cNvSpPr/>
      </dsp:nvSpPr>
      <dsp:spPr>
        <a:xfrm>
          <a:off x="3254436" y="1284873"/>
          <a:ext cx="1078814" cy="839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CAD74-2ADD-404A-90A6-F61BC9F0C4EF}">
      <dsp:nvSpPr>
        <dsp:cNvPr id="0" name=""/>
        <dsp:cNvSpPr/>
      </dsp:nvSpPr>
      <dsp:spPr>
        <a:xfrm>
          <a:off x="3000948" y="2352165"/>
          <a:ext cx="1483304" cy="103826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Algorithm Design</a:t>
          </a:r>
          <a:endParaRPr lang="en-US" sz="1600" kern="1200" dirty="0"/>
        </a:p>
      </dsp:txBody>
      <dsp:txXfrm>
        <a:off x="3051641" y="2402858"/>
        <a:ext cx="1381918" cy="9368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A89149-58D6-7546-8881-8FD2EFF3C654}">
      <dsp:nvSpPr>
        <dsp:cNvPr id="0" name=""/>
        <dsp:cNvSpPr/>
      </dsp:nvSpPr>
      <dsp:spPr>
        <a:xfrm>
          <a:off x="2319" y="234529"/>
          <a:ext cx="2261896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First Tier</a:t>
          </a:r>
          <a:endParaRPr lang="en-US" sz="1700" kern="1200" dirty="0"/>
        </a:p>
      </dsp:txBody>
      <dsp:txXfrm>
        <a:off x="2319" y="234529"/>
        <a:ext cx="2261896" cy="604800"/>
      </dsp:txXfrm>
    </dsp:sp>
    <dsp:sp modelId="{D1A85376-7F9D-DB4A-AEDD-64445B205BCA}">
      <dsp:nvSpPr>
        <dsp:cNvPr id="0" name=""/>
        <dsp:cNvSpPr/>
      </dsp:nvSpPr>
      <dsp:spPr>
        <a:xfrm>
          <a:off x="212280" y="839329"/>
          <a:ext cx="1841975" cy="23832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Presentation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Minor functionalities</a:t>
          </a:r>
          <a:endParaRPr lang="en-US" sz="1700" kern="1200" dirty="0"/>
        </a:p>
      </dsp:txBody>
      <dsp:txXfrm>
        <a:off x="212280" y="839329"/>
        <a:ext cx="1841975" cy="2383260"/>
      </dsp:txXfrm>
    </dsp:sp>
    <dsp:sp modelId="{7C3732AA-75C4-FB4D-9AFF-2B2FA14398C1}">
      <dsp:nvSpPr>
        <dsp:cNvPr id="0" name=""/>
        <dsp:cNvSpPr/>
      </dsp:nvSpPr>
      <dsp:spPr>
        <a:xfrm>
          <a:off x="2580882" y="234529"/>
          <a:ext cx="2261896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Second Tier</a:t>
          </a:r>
          <a:endParaRPr lang="en-US" sz="1700" kern="1200" dirty="0"/>
        </a:p>
      </dsp:txBody>
      <dsp:txXfrm>
        <a:off x="2580882" y="234529"/>
        <a:ext cx="2261896" cy="604800"/>
      </dsp:txXfrm>
    </dsp:sp>
    <dsp:sp modelId="{176D150C-3476-8547-A022-CF20D622FD88}">
      <dsp:nvSpPr>
        <dsp:cNvPr id="0" name=""/>
        <dsp:cNvSpPr/>
      </dsp:nvSpPr>
      <dsp:spPr>
        <a:xfrm>
          <a:off x="2733017" y="839329"/>
          <a:ext cx="1957626" cy="23832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Core functionalities</a:t>
          </a:r>
          <a:br>
            <a:rPr lang="en-US" sz="1700" kern="1200" dirty="0" smtClean="0"/>
          </a:br>
          <a:r>
            <a:rPr lang="en-US" sz="1700" kern="1200" dirty="0" smtClean="0"/>
            <a:t>(Business Logic)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Non-persistent data storage</a:t>
          </a:r>
          <a:endParaRPr lang="en-US" sz="1700" kern="1200" dirty="0"/>
        </a:p>
      </dsp:txBody>
      <dsp:txXfrm>
        <a:off x="2733017" y="839329"/>
        <a:ext cx="1957626" cy="2383260"/>
      </dsp:txXfrm>
    </dsp:sp>
    <dsp:sp modelId="{A1A7C9FB-479A-274C-B5FA-74F739A8E3A2}">
      <dsp:nvSpPr>
        <dsp:cNvPr id="0" name=""/>
        <dsp:cNvSpPr/>
      </dsp:nvSpPr>
      <dsp:spPr>
        <a:xfrm>
          <a:off x="5161764" y="234529"/>
          <a:ext cx="2261896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Third Tier</a:t>
          </a:r>
          <a:endParaRPr lang="en-US" sz="1700" kern="1200" dirty="0"/>
        </a:p>
      </dsp:txBody>
      <dsp:txXfrm>
        <a:off x="5161764" y="234529"/>
        <a:ext cx="2261896" cy="604800"/>
      </dsp:txXfrm>
    </dsp:sp>
    <dsp:sp modelId="{8A966742-C847-5941-A37E-BBB51998974D}">
      <dsp:nvSpPr>
        <dsp:cNvPr id="0" name=""/>
        <dsp:cNvSpPr/>
      </dsp:nvSpPr>
      <dsp:spPr>
        <a:xfrm>
          <a:off x="5419585" y="839329"/>
          <a:ext cx="1774548" cy="23832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Persistent data storage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Back-up</a:t>
          </a:r>
          <a:endParaRPr lang="en-US" sz="1700" kern="1200" dirty="0"/>
        </a:p>
      </dsp:txBody>
      <dsp:txXfrm>
        <a:off x="5419585" y="839329"/>
        <a:ext cx="1774548" cy="23832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F2076-6287-1040-8F3C-B478B3ED5BFA}">
      <dsp:nvSpPr>
        <dsp:cNvPr id="0" name=""/>
        <dsp:cNvSpPr/>
      </dsp:nvSpPr>
      <dsp:spPr>
        <a:xfrm>
          <a:off x="0" y="0"/>
          <a:ext cx="1532030" cy="47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ActionBuilder</a:t>
          </a:r>
          <a:endParaRPr lang="en-US" sz="1500" kern="1200" dirty="0"/>
        </a:p>
      </dsp:txBody>
      <dsp:txXfrm>
        <a:off x="0" y="0"/>
        <a:ext cx="1532030" cy="475200"/>
      </dsp:txXfrm>
    </dsp:sp>
    <dsp:sp modelId="{213351FF-7347-3849-8B92-AD1DFF358DCF}">
      <dsp:nvSpPr>
        <dsp:cNvPr id="0" name=""/>
        <dsp:cNvSpPr/>
      </dsp:nvSpPr>
      <dsp:spPr>
        <a:xfrm>
          <a:off x="0" y="463481"/>
          <a:ext cx="1532030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buildAction()</a:t>
          </a:r>
          <a:endParaRPr lang="en-US" sz="1500" kern="1200" dirty="0"/>
        </a:p>
      </dsp:txBody>
      <dsp:txXfrm>
        <a:off x="0" y="463481"/>
        <a:ext cx="1532030" cy="658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A889DC-0025-C744-A2B2-DF69C0C8591E}">
      <dsp:nvSpPr>
        <dsp:cNvPr id="0" name=""/>
        <dsp:cNvSpPr/>
      </dsp:nvSpPr>
      <dsp:spPr>
        <a:xfrm>
          <a:off x="0" y="126515"/>
          <a:ext cx="1704418" cy="10226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HTTPS</a:t>
          </a:r>
          <a:br>
            <a:rPr lang="en-US" sz="1800" kern="1200" dirty="0" smtClean="0"/>
          </a:br>
          <a:r>
            <a:rPr lang="en-US" sz="1800" kern="1200" dirty="0" smtClean="0"/>
            <a:t>Interface</a:t>
          </a:r>
          <a:endParaRPr lang="en-US" sz="1800" kern="1200" dirty="0"/>
        </a:p>
      </dsp:txBody>
      <dsp:txXfrm>
        <a:off x="249606" y="276279"/>
        <a:ext cx="1205206" cy="7231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F2076-6287-1040-8F3C-B478B3ED5BFA}">
      <dsp:nvSpPr>
        <dsp:cNvPr id="0" name=""/>
        <dsp:cNvSpPr/>
      </dsp:nvSpPr>
      <dsp:spPr>
        <a:xfrm>
          <a:off x="0" y="113726"/>
          <a:ext cx="2111474" cy="538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RequestManager</a:t>
          </a:r>
        </a:p>
      </dsp:txBody>
      <dsp:txXfrm>
        <a:off x="0" y="113726"/>
        <a:ext cx="2111474" cy="538560"/>
      </dsp:txXfrm>
    </dsp:sp>
    <dsp:sp modelId="{213351FF-7347-3849-8B92-AD1DFF358DCF}">
      <dsp:nvSpPr>
        <dsp:cNvPr id="0" name=""/>
        <dsp:cNvSpPr/>
      </dsp:nvSpPr>
      <dsp:spPr>
        <a:xfrm>
          <a:off x="0" y="656345"/>
          <a:ext cx="2111474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dispatch()</a:t>
          </a:r>
          <a:endParaRPr lang="en-US" sz="1700" kern="1200" dirty="0"/>
        </a:p>
      </dsp:txBody>
      <dsp:txXfrm>
        <a:off x="0" y="656345"/>
        <a:ext cx="2111474" cy="746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79ADD-E332-D04D-BBF3-1F626122F110}" type="datetimeFigureOut">
              <a:rPr lang="en-US" smtClean="0"/>
              <a:t>2/21/17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B0D04-C4B3-D64F-9198-98313230D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370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8B16D-1E31-7149-B60B-2EBF21BC928D}" type="datetimeFigureOut">
              <a:rPr lang="en-US" smtClean="0"/>
              <a:t>2/21/17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0B9D8-DFDB-634D-BFED-3B63DA584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652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0B9D8-DFDB-634D-BFED-3B63DA5849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64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E60D-3CE3-674A-A0CA-BBD98B62C330}" type="datetime1">
              <a:rPr lang="en-US" smtClean="0"/>
              <a:t>2/21/17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42BC-2C9F-F847-9198-E7ED6EC92A1F}" type="datetime1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60EF8-023B-774D-9615-52BA6FCEDB81}" type="datetime1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7F56-A70A-A840-BF1B-36445C4FD96C}" type="datetime1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9120-8667-214F-8716-C24CEE5CB497}" type="datetime1">
              <a:rPr lang="en-US" smtClean="0"/>
              <a:t>2/21/17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795F-EAC0-7840-9EA7-3F59E0964C9F}" type="datetime1">
              <a:rPr lang="en-US" smtClean="0"/>
              <a:t>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B298-8B5F-874F-B7D5-BDB61D3373E7}" type="datetime1">
              <a:rPr lang="en-US" smtClean="0"/>
              <a:t>2/21/17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44EE-A8A8-B643-9CE6-CF68D16E6335}" type="datetime1">
              <a:rPr lang="en-US" smtClean="0"/>
              <a:t>2/21/17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65318-DAD2-AE4B-B141-DCBFDE933B09}" type="datetime1">
              <a:rPr lang="en-US" smtClean="0"/>
              <a:t>2/21/17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D212-F262-F749-9A17-F1D956925EFB}" type="datetime1">
              <a:rPr lang="en-US" smtClean="0"/>
              <a:t>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5330-0949-2D48-8B59-A4463F6F52C5}" type="datetime1">
              <a:rPr lang="en-US" smtClean="0"/>
              <a:t>2/21/17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06465A6-B297-3F4F-8053-D3850EEA7F33}" type="datetime1">
              <a:rPr lang="en-US" smtClean="0"/>
              <a:t>2/21/17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4.xml"/><Relationship Id="rId12" Type="http://schemas.microsoft.com/office/2007/relationships/diagramDrawing" Target="../diagrams/drawing4.xml"/><Relationship Id="rId13" Type="http://schemas.openxmlformats.org/officeDocument/2006/relationships/diagramData" Target="../diagrams/data5.xml"/><Relationship Id="rId14" Type="http://schemas.openxmlformats.org/officeDocument/2006/relationships/diagramLayout" Target="../diagrams/layout5.xml"/><Relationship Id="rId15" Type="http://schemas.openxmlformats.org/officeDocument/2006/relationships/diagramQuickStyle" Target="../diagrams/quickStyle5.xml"/><Relationship Id="rId16" Type="http://schemas.openxmlformats.org/officeDocument/2006/relationships/diagramColors" Target="../diagrams/colors5.xml"/><Relationship Id="rId1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diagramData" Target="../diagrams/data4.xml"/><Relationship Id="rId9" Type="http://schemas.openxmlformats.org/officeDocument/2006/relationships/diagramLayout" Target="../diagrams/layout4.xml"/><Relationship Id="rId10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Amico</a:t>
            </a:r>
            <a:r>
              <a:rPr lang="en-US" dirty="0" smtClean="0"/>
              <a:t> Simone</a:t>
            </a:r>
          </a:p>
          <a:p>
            <a:r>
              <a:rPr lang="en-US" dirty="0" err="1" smtClean="0"/>
              <a:t>Chianella</a:t>
            </a:r>
            <a:r>
              <a:rPr lang="en-US" dirty="0" smtClean="0"/>
              <a:t> Claudia Beatrice</a:t>
            </a:r>
          </a:p>
          <a:p>
            <a:r>
              <a:rPr lang="en-US" dirty="0" smtClean="0"/>
              <a:t>Giovanakis </a:t>
            </a:r>
            <a:r>
              <a:rPr lang="en-US" dirty="0" err="1" smtClean="0"/>
              <a:t>Yannick</a:t>
            </a:r>
            <a:endParaRPr lang="en-US" dirty="0"/>
          </a:p>
        </p:txBody>
      </p:sp>
      <p:pic>
        <p:nvPicPr>
          <p:cNvPr id="4" name="Picture 3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947" y="532054"/>
            <a:ext cx="1691723" cy="1695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19249" y="2294008"/>
            <a:ext cx="293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POLITECNICO DI MILANO</a:t>
            </a: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A.A. 2016/2017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 descr="logoPowerEnjoy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329" y="3249591"/>
            <a:ext cx="5735246" cy="135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00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APPLICATIONS – </a:t>
            </a:r>
            <a:r>
              <a:rPr lang="en-US" sz="3100" dirty="0" smtClean="0">
                <a:solidFill>
                  <a:srgbClr val="FF6600"/>
                </a:solidFill>
              </a:rPr>
              <a:t>On-Board example</a:t>
            </a:r>
          </a:p>
          <a:p>
            <a:endParaRPr lang="en-US" sz="3100" dirty="0" smtClean="0">
              <a:solidFill>
                <a:schemeClr val="accent1"/>
              </a:solidFill>
            </a:endParaRPr>
          </a:p>
          <a:p>
            <a:pPr marL="514350" indent="-514350">
              <a:buAutoNum type="arabicPeriod"/>
            </a:pPr>
            <a:endParaRPr lang="en-US" sz="3100" dirty="0" smtClean="0">
              <a:solidFill>
                <a:schemeClr val="accent1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10</a:t>
            </a:fld>
            <a:endParaRPr lang="en-US" dirty="0"/>
          </a:p>
        </p:txBody>
      </p:sp>
      <p:pic>
        <p:nvPicPr>
          <p:cNvPr id="3" name="Picture 2" descr="Park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19" y="1333500"/>
            <a:ext cx="4222017" cy="28829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Main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19" y="1346200"/>
            <a:ext cx="4267200" cy="28702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155700" y="4505404"/>
            <a:ext cx="26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4A4546"/>
                </a:solidFill>
              </a:rPr>
              <a:t>Main navigation page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36604" y="4505404"/>
            <a:ext cx="348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4A4546"/>
                </a:solidFill>
              </a:rPr>
              <a:t>End ride with charging option</a:t>
            </a:r>
          </a:p>
        </p:txBody>
      </p:sp>
    </p:spTree>
    <p:extLst>
      <p:ext uri="{BB962C8B-B14F-4D97-AF65-F5344CB8AC3E}">
        <p14:creationId xmlns:p14="http://schemas.microsoft.com/office/powerpoint/2010/main" val="256659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6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" accel="10000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4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" accel="100000" fill="hold">
                                          <p:stCondLst>
                                            <p:cond delay="54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6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" accel="10000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4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" accel="100000" fill="hold">
                                          <p:stCondLst>
                                            <p:cond delay="54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APPLICATIONS </a:t>
            </a:r>
            <a:r>
              <a:rPr lang="en-US" sz="3100" dirty="0" smtClean="0">
                <a:solidFill>
                  <a:srgbClr val="FF6600"/>
                </a:solidFill>
              </a:rPr>
              <a:t>– Back-End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11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7619" y="1494367"/>
            <a:ext cx="834629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300" dirty="0" smtClean="0">
                <a:solidFill>
                  <a:srgbClr val="4A4546"/>
                </a:solidFill>
              </a:rPr>
              <a:t>Addressed towards the </a:t>
            </a:r>
            <a:r>
              <a:rPr lang="en-US" sz="2300" b="1" dirty="0" smtClean="0">
                <a:solidFill>
                  <a:srgbClr val="4A4546"/>
                </a:solidFill>
              </a:rPr>
              <a:t>company’s employees.</a:t>
            </a:r>
          </a:p>
          <a:p>
            <a:pPr marL="342900" indent="-342900">
              <a:buFont typeface="Arial"/>
              <a:buChar char="•"/>
            </a:pPr>
            <a:endParaRPr lang="en-US" sz="2300" b="1" dirty="0">
              <a:solidFill>
                <a:srgbClr val="4A454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300" dirty="0" smtClean="0">
                <a:solidFill>
                  <a:srgbClr val="4A4546"/>
                </a:solidFill>
              </a:rPr>
              <a:t>Implements the main business logic of the system</a:t>
            </a:r>
          </a:p>
          <a:p>
            <a:pPr marL="342900" indent="-342900">
              <a:buFont typeface="Arial"/>
              <a:buChar char="•"/>
            </a:pPr>
            <a:endParaRPr lang="en-US" sz="2300" b="1" dirty="0">
              <a:solidFill>
                <a:srgbClr val="4A454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300" b="1" dirty="0" smtClean="0">
                <a:solidFill>
                  <a:srgbClr val="4A4546"/>
                </a:solidFill>
              </a:rPr>
              <a:t>Functionalities:</a:t>
            </a:r>
          </a:p>
          <a:p>
            <a:endParaRPr lang="en-US" sz="2300" b="1" dirty="0" smtClean="0">
              <a:solidFill>
                <a:srgbClr val="4A4546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300" dirty="0" smtClean="0">
                <a:solidFill>
                  <a:srgbClr val="4A4546"/>
                </a:solidFill>
              </a:rPr>
              <a:t>Manages user </a:t>
            </a:r>
            <a:r>
              <a:rPr lang="en-US" sz="2300" b="1" dirty="0" smtClean="0">
                <a:solidFill>
                  <a:srgbClr val="4A4546"/>
                </a:solidFill>
              </a:rPr>
              <a:t>requests</a:t>
            </a:r>
            <a:r>
              <a:rPr lang="en-US" sz="2300" dirty="0" smtClean="0">
                <a:solidFill>
                  <a:srgbClr val="4A4546"/>
                </a:solidFill>
              </a:rPr>
              <a:t> (search, booking ,parking ...)</a:t>
            </a:r>
          </a:p>
          <a:p>
            <a:pPr marL="342900" indent="-342900">
              <a:buFontTx/>
              <a:buChar char="-"/>
            </a:pPr>
            <a:r>
              <a:rPr lang="en-US" sz="2300" dirty="0" smtClean="0">
                <a:solidFill>
                  <a:srgbClr val="4A4546"/>
                </a:solidFill>
              </a:rPr>
              <a:t>Manages </a:t>
            </a:r>
            <a:r>
              <a:rPr lang="en-US" sz="2300" b="1" dirty="0" smtClean="0">
                <a:solidFill>
                  <a:srgbClr val="4A4546"/>
                </a:solidFill>
              </a:rPr>
              <a:t>user</a:t>
            </a:r>
            <a:r>
              <a:rPr lang="en-US" sz="2300" dirty="0" smtClean="0">
                <a:solidFill>
                  <a:srgbClr val="4A4546"/>
                </a:solidFill>
              </a:rPr>
              <a:t> </a:t>
            </a:r>
            <a:r>
              <a:rPr lang="en-US" sz="2300" b="1" dirty="0" smtClean="0">
                <a:solidFill>
                  <a:srgbClr val="4A4546"/>
                </a:solidFill>
              </a:rPr>
              <a:t>data</a:t>
            </a:r>
            <a:endParaRPr lang="en-US" sz="2300" b="1" dirty="0">
              <a:solidFill>
                <a:srgbClr val="4A4546"/>
              </a:solidFill>
            </a:endParaRPr>
          </a:p>
          <a:p>
            <a:r>
              <a:rPr lang="en-US" sz="2300" dirty="0" smtClean="0">
                <a:solidFill>
                  <a:srgbClr val="4A4546"/>
                </a:solidFill>
              </a:rPr>
              <a:t>-   Manages the </a:t>
            </a:r>
            <a:r>
              <a:rPr lang="en-US" sz="2300" b="1" dirty="0" smtClean="0">
                <a:solidFill>
                  <a:srgbClr val="4A4546"/>
                </a:solidFill>
              </a:rPr>
              <a:t>cars</a:t>
            </a:r>
            <a:r>
              <a:rPr lang="en-US" sz="2300" dirty="0" smtClean="0">
                <a:solidFill>
                  <a:srgbClr val="4A4546"/>
                </a:solidFill>
              </a:rPr>
              <a:t> and </a:t>
            </a:r>
            <a:r>
              <a:rPr lang="en-US" sz="2300" b="1" dirty="0" smtClean="0">
                <a:solidFill>
                  <a:srgbClr val="4A4546"/>
                </a:solidFill>
              </a:rPr>
              <a:t>charging</a:t>
            </a:r>
            <a:r>
              <a:rPr lang="en-US" sz="2300" dirty="0" smtClean="0">
                <a:solidFill>
                  <a:srgbClr val="4A4546"/>
                </a:solidFill>
              </a:rPr>
              <a:t> </a:t>
            </a:r>
            <a:r>
              <a:rPr lang="en-US" sz="2300" b="1" dirty="0" smtClean="0">
                <a:solidFill>
                  <a:srgbClr val="4A4546"/>
                </a:solidFill>
              </a:rPr>
              <a:t>stations</a:t>
            </a:r>
          </a:p>
          <a:p>
            <a:pPr marL="342900" indent="-342900">
              <a:buFontTx/>
              <a:buChar char="-"/>
            </a:pPr>
            <a:r>
              <a:rPr lang="en-US" sz="2300" dirty="0" smtClean="0">
                <a:solidFill>
                  <a:srgbClr val="4A4546"/>
                </a:solidFill>
              </a:rPr>
              <a:t>Manages </a:t>
            </a:r>
            <a:r>
              <a:rPr lang="en-US" sz="2300" b="1" dirty="0" smtClean="0">
                <a:solidFill>
                  <a:srgbClr val="4A4546"/>
                </a:solidFill>
              </a:rPr>
              <a:t>database</a:t>
            </a:r>
            <a:r>
              <a:rPr lang="en-US" sz="2300" dirty="0" smtClean="0">
                <a:solidFill>
                  <a:srgbClr val="4A4546"/>
                </a:solidFill>
              </a:rPr>
              <a:t> </a:t>
            </a:r>
            <a:r>
              <a:rPr lang="en-US" sz="2300" b="1" dirty="0" smtClean="0">
                <a:solidFill>
                  <a:srgbClr val="4A4546"/>
                </a:solidFill>
              </a:rPr>
              <a:t>requests</a:t>
            </a:r>
            <a:r>
              <a:rPr lang="en-US" sz="2300" dirty="0" smtClean="0">
                <a:solidFill>
                  <a:srgbClr val="4A4546"/>
                </a:solidFill>
              </a:rPr>
              <a:t> and </a:t>
            </a:r>
            <a:r>
              <a:rPr lang="en-US" sz="2300" b="1" dirty="0" smtClean="0">
                <a:solidFill>
                  <a:srgbClr val="4A4546"/>
                </a:solidFill>
              </a:rPr>
              <a:t>interactions</a:t>
            </a:r>
          </a:p>
          <a:p>
            <a:pPr marL="342900" indent="-342900">
              <a:buFontTx/>
              <a:buChar char="-"/>
            </a:pPr>
            <a:r>
              <a:rPr lang="en-US" sz="2300" dirty="0" smtClean="0">
                <a:solidFill>
                  <a:srgbClr val="4A4546"/>
                </a:solidFill>
              </a:rPr>
              <a:t>Manages </a:t>
            </a:r>
            <a:r>
              <a:rPr lang="en-US" sz="2300" b="1" dirty="0" smtClean="0">
                <a:solidFill>
                  <a:srgbClr val="4A4546"/>
                </a:solidFill>
              </a:rPr>
              <a:t>interaction</a:t>
            </a:r>
            <a:r>
              <a:rPr lang="en-US" sz="2300" dirty="0" smtClean="0">
                <a:solidFill>
                  <a:srgbClr val="4A4546"/>
                </a:solidFill>
              </a:rPr>
              <a:t> with </a:t>
            </a:r>
            <a:r>
              <a:rPr lang="en-US" sz="2300" b="1" dirty="0" smtClean="0">
                <a:solidFill>
                  <a:srgbClr val="4A4546"/>
                </a:solidFill>
              </a:rPr>
              <a:t>external</a:t>
            </a:r>
            <a:r>
              <a:rPr lang="en-US" sz="2300" dirty="0" smtClean="0">
                <a:solidFill>
                  <a:srgbClr val="4A4546"/>
                </a:solidFill>
              </a:rPr>
              <a:t> </a:t>
            </a:r>
            <a:r>
              <a:rPr lang="en-US" sz="2300" b="1" dirty="0" smtClean="0">
                <a:solidFill>
                  <a:srgbClr val="4A4546"/>
                </a:solidFill>
              </a:rPr>
              <a:t>payment</a:t>
            </a:r>
            <a:r>
              <a:rPr lang="en-US" sz="2300" dirty="0" smtClean="0">
                <a:solidFill>
                  <a:srgbClr val="4A4546"/>
                </a:solidFill>
              </a:rPr>
              <a:t> </a:t>
            </a:r>
            <a:r>
              <a:rPr lang="en-US" sz="2300" b="1" dirty="0" smtClean="0">
                <a:solidFill>
                  <a:srgbClr val="4A4546"/>
                </a:solidFill>
              </a:rPr>
              <a:t>system.</a:t>
            </a:r>
          </a:p>
          <a:p>
            <a:endParaRPr lang="en-US" sz="2300" b="1" dirty="0">
              <a:solidFill>
                <a:srgbClr val="4A454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300" dirty="0" smtClean="0">
                <a:solidFill>
                  <a:srgbClr val="4A4546"/>
                </a:solidFill>
              </a:rPr>
              <a:t>Must be </a:t>
            </a:r>
            <a:r>
              <a:rPr lang="en-US" sz="2300" b="1" dirty="0" smtClean="0">
                <a:solidFill>
                  <a:srgbClr val="4A4546"/>
                </a:solidFill>
              </a:rPr>
              <a:t>expandable </a:t>
            </a:r>
            <a:r>
              <a:rPr lang="en-US" sz="2300" dirty="0" smtClean="0">
                <a:solidFill>
                  <a:srgbClr val="4A4546"/>
                </a:solidFill>
              </a:rPr>
              <a:t>and </a:t>
            </a:r>
            <a:r>
              <a:rPr lang="en-US" sz="2300" b="1" dirty="0" smtClean="0">
                <a:solidFill>
                  <a:srgbClr val="4A4546"/>
                </a:solidFill>
              </a:rPr>
              <a:t>easy</a:t>
            </a:r>
            <a:r>
              <a:rPr lang="en-US" sz="2300" dirty="0" smtClean="0">
                <a:solidFill>
                  <a:srgbClr val="4A4546"/>
                </a:solidFill>
              </a:rPr>
              <a:t> to </a:t>
            </a:r>
            <a:r>
              <a:rPr lang="en-US" sz="2300" b="1" dirty="0" smtClean="0">
                <a:solidFill>
                  <a:srgbClr val="4A4546"/>
                </a:solidFill>
              </a:rPr>
              <a:t>maintain.</a:t>
            </a:r>
          </a:p>
          <a:p>
            <a:pPr marL="342900" indent="-342900">
              <a:buFont typeface="Arial"/>
              <a:buChar char="•"/>
            </a:pPr>
            <a:endParaRPr lang="en-US" sz="2300" b="1" dirty="0" smtClean="0">
              <a:solidFill>
                <a:srgbClr val="4A45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713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APPLICATIONS – </a:t>
            </a:r>
            <a:r>
              <a:rPr lang="en-US" sz="3100" dirty="0" smtClean="0">
                <a:solidFill>
                  <a:srgbClr val="FF6600"/>
                </a:solidFill>
              </a:rPr>
              <a:t>Back-End  example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54400" y="6038334"/>
            <a:ext cx="2592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request handling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 descr="Backe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460398"/>
            <a:ext cx="9144001" cy="3988005"/>
          </a:xfrm>
          <a:prstGeom prst="rect">
            <a:avLst/>
          </a:prstGeom>
          <a:ln>
            <a:noFill/>
          </a:ln>
        </p:spPr>
      </p:pic>
      <p:cxnSp>
        <p:nvCxnSpPr>
          <p:cNvPr id="12" name="Straight Connector 11"/>
          <p:cNvCxnSpPr/>
          <p:nvPr/>
        </p:nvCxnSpPr>
        <p:spPr>
          <a:xfrm>
            <a:off x="8064500" y="4001516"/>
            <a:ext cx="0" cy="704088"/>
          </a:xfrm>
          <a:prstGeom prst="line">
            <a:avLst/>
          </a:prstGeom>
          <a:ln w="22225">
            <a:solidFill>
              <a:schemeClr val="tx2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15840" y="5013725"/>
            <a:ext cx="0" cy="704088"/>
          </a:xfrm>
          <a:prstGeom prst="line">
            <a:avLst/>
          </a:prstGeom>
          <a:ln w="22225">
            <a:solidFill>
              <a:schemeClr val="tx2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19480" y="4001516"/>
            <a:ext cx="0" cy="704088"/>
          </a:xfrm>
          <a:prstGeom prst="line">
            <a:avLst/>
          </a:prstGeom>
          <a:ln w="22225">
            <a:solidFill>
              <a:schemeClr val="tx2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19480" y="2337816"/>
            <a:ext cx="0" cy="704088"/>
          </a:xfrm>
          <a:prstGeom prst="line">
            <a:avLst/>
          </a:prstGeom>
          <a:ln w="22225">
            <a:solidFill>
              <a:schemeClr val="tx2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10800000" flipV="1">
            <a:off x="4865040" y="1981200"/>
            <a:ext cx="2450160" cy="12700"/>
          </a:xfrm>
          <a:prstGeom prst="bentConnector3">
            <a:avLst>
              <a:gd name="adj1" fmla="val 46890"/>
            </a:avLst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65040" y="1981199"/>
            <a:ext cx="0" cy="1676401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65040" y="3670300"/>
            <a:ext cx="2335860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341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FUNCTIONAL REQ. &amp; SCENARIOS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13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7619" y="1168400"/>
            <a:ext cx="834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What must the system do in order to meet the goals and specifications?</a:t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Uses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case</a:t>
            </a:r>
            <a:r>
              <a:rPr lang="en-US" dirty="0" smtClean="0">
                <a:solidFill>
                  <a:schemeClr val="tx2"/>
                </a:solidFill>
              </a:rPr>
              <a:t> help explaining what each </a:t>
            </a:r>
            <a:r>
              <a:rPr lang="en-US" b="1" dirty="0" smtClean="0">
                <a:solidFill>
                  <a:schemeClr val="tx2"/>
                </a:solidFill>
              </a:rPr>
              <a:t>actor</a:t>
            </a:r>
            <a:r>
              <a:rPr lang="en-US" dirty="0" smtClean="0">
                <a:solidFill>
                  <a:schemeClr val="tx2"/>
                </a:solidFill>
              </a:rPr>
              <a:t> in the system should be </a:t>
            </a:r>
            <a:r>
              <a:rPr lang="en-US" b="1" dirty="0" smtClean="0">
                <a:solidFill>
                  <a:schemeClr val="tx2"/>
                </a:solidFill>
              </a:rPr>
              <a:t>able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to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do.</a:t>
            </a:r>
            <a:r>
              <a:rPr lang="en-US" b="1" dirty="0" smtClean="0">
                <a:solidFill>
                  <a:srgbClr val="7F7F7F"/>
                </a:solidFill>
              </a:rPr>
              <a:t/>
            </a:r>
            <a:br>
              <a:rPr lang="en-US" b="1" dirty="0" smtClean="0">
                <a:solidFill>
                  <a:srgbClr val="7F7F7F"/>
                </a:solidFill>
              </a:rPr>
            </a:br>
            <a:endParaRPr lang="en-US" b="1" dirty="0" smtClean="0">
              <a:solidFill>
                <a:srgbClr val="7F7F7F"/>
              </a:solidFill>
            </a:endParaRPr>
          </a:p>
          <a:p>
            <a:endParaRPr lang="en-US" dirty="0"/>
          </a:p>
        </p:txBody>
      </p:sp>
      <p:pic>
        <p:nvPicPr>
          <p:cNvPr id="8" name="Picture 7" descr="Cas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476" y="2978282"/>
            <a:ext cx="2877448" cy="2562399"/>
          </a:xfrm>
          <a:prstGeom prst="rect">
            <a:avLst/>
          </a:prstGeom>
        </p:spPr>
      </p:pic>
      <p:pic>
        <p:nvPicPr>
          <p:cNvPr id="14" name="Picture 13" descr="Case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72" y="2565942"/>
            <a:ext cx="6516895" cy="319456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1334" y="5951037"/>
            <a:ext cx="7708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4A4546"/>
                </a:solidFill>
              </a:rPr>
              <a:t>Note</a:t>
            </a:r>
            <a:r>
              <a:rPr lang="en-US" dirty="0" smtClean="0">
                <a:solidFill>
                  <a:srgbClr val="4A4546"/>
                </a:solidFill>
              </a:rPr>
              <a:t>: the uses cases have been simplified to show only some of the</a:t>
            </a:r>
          </a:p>
          <a:p>
            <a:r>
              <a:rPr lang="en-US" dirty="0" smtClean="0">
                <a:solidFill>
                  <a:srgbClr val="4A4546"/>
                </a:solidFill>
              </a:rPr>
              <a:t>main functionalities</a:t>
            </a:r>
            <a:endParaRPr lang="en-US" dirty="0">
              <a:solidFill>
                <a:srgbClr val="4A45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96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FUNCTIONAL REQ. &amp; SCENARIOS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14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3392" y="1233691"/>
            <a:ext cx="8340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4A4546"/>
                </a:solidFill>
              </a:rPr>
              <a:t>Scenarios </a:t>
            </a:r>
            <a:r>
              <a:rPr lang="en-US" dirty="0" smtClean="0">
                <a:solidFill>
                  <a:srgbClr val="4A4546"/>
                </a:solidFill>
              </a:rPr>
              <a:t>help to understand </a:t>
            </a:r>
            <a:r>
              <a:rPr lang="en-US" b="1" dirty="0" smtClean="0">
                <a:solidFill>
                  <a:srgbClr val="4A4546"/>
                </a:solidFill>
              </a:rPr>
              <a:t>how</a:t>
            </a:r>
            <a:r>
              <a:rPr lang="en-US" dirty="0" smtClean="0">
                <a:solidFill>
                  <a:srgbClr val="4A4546"/>
                </a:solidFill>
              </a:rPr>
              <a:t> system </a:t>
            </a:r>
            <a:r>
              <a:rPr lang="en-US" b="1" dirty="0" smtClean="0">
                <a:solidFill>
                  <a:srgbClr val="4A4546"/>
                </a:solidFill>
              </a:rPr>
              <a:t>functions</a:t>
            </a:r>
            <a:r>
              <a:rPr lang="en-US" dirty="0" smtClean="0">
                <a:solidFill>
                  <a:srgbClr val="4A4546"/>
                </a:solidFill>
              </a:rPr>
              <a:t> are applied in the </a:t>
            </a:r>
            <a:r>
              <a:rPr lang="en-US" b="1" dirty="0" smtClean="0">
                <a:solidFill>
                  <a:srgbClr val="4A4546"/>
                </a:solidFill>
              </a:rPr>
              <a:t>real</a:t>
            </a:r>
            <a:r>
              <a:rPr lang="en-US" dirty="0" smtClean="0">
                <a:solidFill>
                  <a:srgbClr val="4A4546"/>
                </a:solidFill>
              </a:rPr>
              <a:t> </a:t>
            </a:r>
            <a:r>
              <a:rPr lang="en-US" b="1" dirty="0" smtClean="0">
                <a:solidFill>
                  <a:srgbClr val="4A4546"/>
                </a:solidFill>
              </a:rPr>
              <a:t>world</a:t>
            </a:r>
            <a:r>
              <a:rPr lang="en-US" dirty="0" smtClean="0">
                <a:solidFill>
                  <a:srgbClr val="4A4546"/>
                </a:solidFill>
              </a:rPr>
              <a:t> by future customers and </a:t>
            </a:r>
            <a:r>
              <a:rPr lang="en-US" b="1" dirty="0" smtClean="0">
                <a:solidFill>
                  <a:srgbClr val="4A4546"/>
                </a:solidFill>
              </a:rPr>
              <a:t>why</a:t>
            </a:r>
            <a:r>
              <a:rPr lang="en-US" dirty="0" smtClean="0">
                <a:solidFill>
                  <a:srgbClr val="4A4546"/>
                </a:solidFill>
              </a:rPr>
              <a:t> they have been selected to be implemented.</a:t>
            </a:r>
          </a:p>
          <a:p>
            <a:endParaRPr lang="en-US" dirty="0">
              <a:solidFill>
                <a:srgbClr val="7F7F7F"/>
              </a:solidFill>
            </a:endParaRPr>
          </a:p>
          <a:p>
            <a:r>
              <a:rPr lang="en-US" u="sng" dirty="0" smtClean="0">
                <a:solidFill>
                  <a:srgbClr val="4A4546"/>
                </a:solidFill>
              </a:rPr>
              <a:t>Functional requirement</a:t>
            </a:r>
            <a:r>
              <a:rPr lang="en-US" dirty="0" smtClean="0">
                <a:solidFill>
                  <a:srgbClr val="4A4546"/>
                </a:solidFill>
              </a:rPr>
              <a:t>:  Allow a </a:t>
            </a:r>
            <a:r>
              <a:rPr lang="en-US" b="1" dirty="0" smtClean="0">
                <a:solidFill>
                  <a:srgbClr val="4A4546"/>
                </a:solidFill>
              </a:rPr>
              <a:t>registered</a:t>
            </a:r>
            <a:r>
              <a:rPr lang="en-US" dirty="0" smtClean="0">
                <a:solidFill>
                  <a:srgbClr val="4A4546"/>
                </a:solidFill>
              </a:rPr>
              <a:t> </a:t>
            </a:r>
            <a:r>
              <a:rPr lang="en-US" b="1" dirty="0" smtClean="0">
                <a:solidFill>
                  <a:srgbClr val="4A4546"/>
                </a:solidFill>
              </a:rPr>
              <a:t>user</a:t>
            </a:r>
            <a:r>
              <a:rPr lang="en-US" dirty="0" smtClean="0">
                <a:solidFill>
                  <a:srgbClr val="4A4546"/>
                </a:solidFill>
              </a:rPr>
              <a:t> to make a </a:t>
            </a:r>
            <a:r>
              <a:rPr lang="en-US" b="1" dirty="0" smtClean="0">
                <a:solidFill>
                  <a:srgbClr val="4A4546"/>
                </a:solidFill>
              </a:rPr>
              <a:t>reservation.</a:t>
            </a:r>
          </a:p>
          <a:p>
            <a:endParaRPr lang="en-US" b="1" dirty="0" smtClean="0">
              <a:solidFill>
                <a:srgbClr val="7F7F7F"/>
              </a:solidFill>
            </a:endParaRPr>
          </a:p>
          <a:p>
            <a:endParaRPr lang="en-US" dirty="0" smtClean="0">
              <a:solidFill>
                <a:srgbClr val="7F7F7F"/>
              </a:solidFill>
            </a:endParaRPr>
          </a:p>
          <a:p>
            <a:endParaRPr lang="en-US" dirty="0">
              <a:solidFill>
                <a:srgbClr val="7F7F7F"/>
              </a:solidFill>
            </a:endParaRPr>
          </a:p>
          <a:p>
            <a:endParaRPr lang="en-US" dirty="0" smtClean="0">
              <a:solidFill>
                <a:srgbClr val="7F7F7F"/>
              </a:solidFill>
            </a:endParaRPr>
          </a:p>
          <a:p>
            <a:endParaRPr lang="en-US" dirty="0">
              <a:solidFill>
                <a:srgbClr val="7F7F7F"/>
              </a:solidFill>
            </a:endParaRPr>
          </a:p>
          <a:p>
            <a:endParaRPr lang="en-US" dirty="0" smtClean="0">
              <a:solidFill>
                <a:srgbClr val="7F7F7F"/>
              </a:solidFill>
            </a:endParaRPr>
          </a:p>
          <a:p>
            <a:endParaRPr lang="en-US" b="1" dirty="0">
              <a:solidFill>
                <a:srgbClr val="7F7F7F"/>
              </a:solidFill>
            </a:endParaRPr>
          </a:p>
        </p:txBody>
      </p:sp>
      <p:pic>
        <p:nvPicPr>
          <p:cNvPr id="3" name="Picture 2" descr="Screen Shot 2017-02-17 at 1.29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123" y="2777070"/>
            <a:ext cx="5650681" cy="338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78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RASD: </a:t>
            </a:r>
            <a:r>
              <a:rPr lang="en-US" sz="3100" dirty="0" smtClean="0">
                <a:solidFill>
                  <a:srgbClr val="FF6600"/>
                </a:solidFill>
              </a:rPr>
              <a:t>Final considerations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4552" y="1303867"/>
            <a:ext cx="834052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rgbClr val="4A4546"/>
                </a:solidFill>
              </a:rPr>
              <a:t>Considered </a:t>
            </a:r>
            <a:r>
              <a:rPr lang="en-US" sz="2500" b="1" dirty="0" smtClean="0">
                <a:solidFill>
                  <a:srgbClr val="4A4546"/>
                </a:solidFill>
              </a:rPr>
              <a:t>most important</a:t>
            </a:r>
            <a:r>
              <a:rPr lang="en-US" sz="2500" dirty="0" smtClean="0">
                <a:solidFill>
                  <a:srgbClr val="4A4546"/>
                </a:solidFill>
              </a:rPr>
              <a:t> part of the project development </a:t>
            </a:r>
          </a:p>
          <a:p>
            <a:pPr marL="285750" indent="-285750">
              <a:buFont typeface="Arial"/>
              <a:buChar char="•"/>
            </a:pPr>
            <a:endParaRPr lang="en-US" sz="2500" dirty="0">
              <a:solidFill>
                <a:srgbClr val="4A454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rgbClr val="4A4546"/>
                </a:solidFill>
              </a:rPr>
              <a:t>Difficulties :</a:t>
            </a:r>
          </a:p>
          <a:p>
            <a:endParaRPr lang="en-US" sz="2400" dirty="0" smtClean="0">
              <a:solidFill>
                <a:srgbClr val="4A4546"/>
              </a:solidFill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2400" dirty="0" smtClean="0">
                <a:solidFill>
                  <a:srgbClr val="4A4546"/>
                </a:solidFill>
              </a:rPr>
              <a:t>How is car charging achieved?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 smtClean="0">
                <a:solidFill>
                  <a:srgbClr val="4A4546"/>
                </a:solidFill>
              </a:rPr>
              <a:t>How are bonus/penalties assigned?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 smtClean="0">
                <a:solidFill>
                  <a:srgbClr val="4A4546"/>
                </a:solidFill>
              </a:rPr>
              <a:t>When should doors lock?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 smtClean="0">
                <a:solidFill>
                  <a:srgbClr val="4A4546"/>
                </a:solidFill>
              </a:rPr>
              <a:t>When should the car be listed as available again?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 smtClean="0">
                <a:solidFill>
                  <a:srgbClr val="4A4546"/>
                </a:solidFill>
              </a:rPr>
              <a:t>Can reservations be cancelled ? 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4A45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802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2</a:t>
            </a:r>
            <a:r>
              <a:rPr lang="en-US" sz="3100" dirty="0" smtClean="0">
                <a:solidFill>
                  <a:schemeClr val="accent1"/>
                </a:solidFill>
              </a:rPr>
              <a:t>.DESIGN DOCUMENT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619" y="1307199"/>
            <a:ext cx="83104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6600"/>
                </a:solidFill>
              </a:rPr>
              <a:t>Purpose: </a:t>
            </a:r>
            <a:r>
              <a:rPr lang="en-US" sz="2200" dirty="0" smtClean="0">
                <a:solidFill>
                  <a:srgbClr val="4A4546"/>
                </a:solidFill>
              </a:rPr>
              <a:t>give an overview of the system architecture and design styles and patterns.</a:t>
            </a:r>
            <a:endParaRPr lang="en-US" sz="2200" b="1" dirty="0">
              <a:solidFill>
                <a:srgbClr val="4A4546"/>
              </a:solidFill>
            </a:endParaRP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16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377225449"/>
              </p:ext>
            </p:extLst>
          </p:nvPr>
        </p:nvGraphicFramePr>
        <p:xfrm>
          <a:off x="2069499" y="2307337"/>
          <a:ext cx="5025568" cy="3409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178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784511C-8A99-844F-99E8-F5BBFED93E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1784511C-8A99-844F-99E8-F5BBFED93E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graphicEl>
                                              <a:dgm id="{1784511C-8A99-844F-99E8-F5BBFED93E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8">
                                            <p:graphicEl>
                                              <a:dgm id="{1784511C-8A99-844F-99E8-F5BBFED93E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784511C-8A99-844F-99E8-F5BBFED93E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0E6F05F-D78F-0844-8365-D83B0D0BF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graphicEl>
                                              <a:dgm id="{00E6F05F-D78F-0844-8365-D83B0D0BF5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graphicEl>
                                              <a:dgm id="{00E6F05F-D78F-0844-8365-D83B0D0BF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0" decel="100000" fill="hold"/>
                                        <p:tgtEl>
                                          <p:spTgt spid="8">
                                            <p:graphicEl>
                                              <a:dgm id="{00E6F05F-D78F-0844-8365-D83B0D0BF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0E6F05F-D78F-0844-8365-D83B0D0BF5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DAA09C2-54CC-E249-9139-27227BE6BC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graphicEl>
                                              <a:dgm id="{FDAA09C2-54CC-E249-9139-27227BE6BC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graphicEl>
                                              <a:dgm id="{FDAA09C2-54CC-E249-9139-27227BE6BC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50" decel="100000" fill="hold"/>
                                        <p:tgtEl>
                                          <p:spTgt spid="8">
                                            <p:graphicEl>
                                              <a:dgm id="{FDAA09C2-54CC-E249-9139-27227BE6BC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DAA09C2-54CC-E249-9139-27227BE6BC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A11B54D-0A27-D449-9487-CC4CB40E71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graphicEl>
                                              <a:dgm id="{AA11B54D-0A27-D449-9487-CC4CB40E71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graphicEl>
                                              <a:dgm id="{AA11B54D-0A27-D449-9487-CC4CB40E71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50" decel="100000" fill="hold"/>
                                        <p:tgtEl>
                                          <p:spTgt spid="8">
                                            <p:graphicEl>
                                              <a:dgm id="{AA11B54D-0A27-D449-9487-CC4CB40E71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A11B54D-0A27-D449-9487-CC4CB40E71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1ECAD74-2ADD-404A-90A6-F61BC9F0C4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graphicEl>
                                              <a:dgm id="{51ECAD74-2ADD-404A-90A6-F61BC9F0C4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graphicEl>
                                              <a:dgm id="{51ECAD74-2ADD-404A-90A6-F61BC9F0C4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50" decel="100000" fill="hold"/>
                                        <p:tgtEl>
                                          <p:spTgt spid="8">
                                            <p:graphicEl>
                                              <a:dgm id="{51ECAD74-2ADD-404A-90A6-F61BC9F0C4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1ECAD74-2ADD-404A-90A6-F61BC9F0C4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2</a:t>
            </a:r>
            <a:r>
              <a:rPr lang="en-US" sz="3100" dirty="0" smtClean="0">
                <a:solidFill>
                  <a:schemeClr val="accent1"/>
                </a:solidFill>
              </a:rPr>
              <a:t>.HIGH LEVEL ARCHITECTURE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17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4806" y="2065867"/>
            <a:ext cx="8439106" cy="3985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u="sng" dirty="0">
                <a:solidFill>
                  <a:srgbClr val="4A4546"/>
                </a:solidFill>
              </a:rPr>
              <a:t>Advantages:</a:t>
            </a:r>
          </a:p>
          <a:p>
            <a:endParaRPr lang="en-US" sz="2300" b="1" u="sng" dirty="0">
              <a:solidFill>
                <a:srgbClr val="4A4546"/>
              </a:solidFill>
            </a:endParaRPr>
          </a:p>
          <a:p>
            <a:r>
              <a:rPr lang="en-US" sz="2300" dirty="0">
                <a:solidFill>
                  <a:srgbClr val="4A4546"/>
                </a:solidFill>
              </a:rPr>
              <a:t>-Usual advantages of modular software</a:t>
            </a:r>
          </a:p>
          <a:p>
            <a:endParaRPr lang="en-US" sz="2300" dirty="0">
              <a:solidFill>
                <a:srgbClr val="4A4546"/>
              </a:solidFill>
            </a:endParaRPr>
          </a:p>
          <a:p>
            <a:r>
              <a:rPr lang="en-US" sz="2300" dirty="0" smtClean="0">
                <a:solidFill>
                  <a:srgbClr val="4A4546"/>
                </a:solidFill>
              </a:rPr>
              <a:t>-</a:t>
            </a:r>
            <a:r>
              <a:rPr lang="en-US" sz="2300" b="1" dirty="0" smtClean="0">
                <a:solidFill>
                  <a:srgbClr val="4A4546"/>
                </a:solidFill>
              </a:rPr>
              <a:t>Upgrade</a:t>
            </a:r>
            <a:r>
              <a:rPr lang="en-US" sz="2300" dirty="0" smtClean="0">
                <a:solidFill>
                  <a:srgbClr val="4A4546"/>
                </a:solidFill>
              </a:rPr>
              <a:t> </a:t>
            </a:r>
            <a:r>
              <a:rPr lang="en-US" sz="2300" dirty="0">
                <a:solidFill>
                  <a:srgbClr val="4A4546"/>
                </a:solidFill>
              </a:rPr>
              <a:t>or </a:t>
            </a:r>
            <a:r>
              <a:rPr lang="en-US" sz="2300" b="1" dirty="0" smtClean="0">
                <a:solidFill>
                  <a:srgbClr val="4A4546"/>
                </a:solidFill>
              </a:rPr>
              <a:t>replacement </a:t>
            </a:r>
            <a:r>
              <a:rPr lang="en-US" sz="2300" dirty="0" smtClean="0">
                <a:solidFill>
                  <a:srgbClr val="4A4546"/>
                </a:solidFill>
              </a:rPr>
              <a:t>independently </a:t>
            </a:r>
            <a:r>
              <a:rPr lang="en-US" sz="2300" dirty="0">
                <a:solidFill>
                  <a:srgbClr val="4A4546"/>
                </a:solidFill>
              </a:rPr>
              <a:t>in response to changes in technology.</a:t>
            </a:r>
          </a:p>
          <a:p>
            <a:endParaRPr lang="en-US" sz="2300" dirty="0">
              <a:solidFill>
                <a:srgbClr val="4A4546"/>
              </a:solidFill>
            </a:endParaRPr>
          </a:p>
          <a:p>
            <a:r>
              <a:rPr lang="en-US" sz="2300" dirty="0">
                <a:solidFill>
                  <a:srgbClr val="4A4546"/>
                </a:solidFill>
              </a:rPr>
              <a:t>-Further middleware tiers </a:t>
            </a:r>
            <a:r>
              <a:rPr lang="en-US" sz="2300" b="1" dirty="0" smtClean="0">
                <a:solidFill>
                  <a:srgbClr val="4A4546"/>
                </a:solidFill>
              </a:rPr>
              <a:t>easy</a:t>
            </a:r>
            <a:r>
              <a:rPr lang="en-US" sz="2300" dirty="0" smtClean="0">
                <a:solidFill>
                  <a:srgbClr val="4A4546"/>
                </a:solidFill>
              </a:rPr>
              <a:t> to implement.</a:t>
            </a:r>
          </a:p>
          <a:p>
            <a:endParaRPr lang="en-US" sz="2300" dirty="0" smtClean="0">
              <a:solidFill>
                <a:srgbClr val="4A4546"/>
              </a:solidFill>
            </a:endParaRPr>
          </a:p>
          <a:p>
            <a:r>
              <a:rPr lang="en-US" sz="2300" dirty="0" smtClean="0">
                <a:solidFill>
                  <a:srgbClr val="4A4546"/>
                </a:solidFill>
              </a:rPr>
              <a:t>- Enhances </a:t>
            </a:r>
            <a:r>
              <a:rPr lang="en-US" sz="2300" b="1" dirty="0" smtClean="0">
                <a:solidFill>
                  <a:srgbClr val="4A4546"/>
                </a:solidFill>
              </a:rPr>
              <a:t>data</a:t>
            </a:r>
            <a:r>
              <a:rPr lang="en-US" sz="2300" dirty="0" smtClean="0">
                <a:solidFill>
                  <a:srgbClr val="4A4546"/>
                </a:solidFill>
              </a:rPr>
              <a:t> </a:t>
            </a:r>
            <a:r>
              <a:rPr lang="en-US" sz="2300" b="1" dirty="0" smtClean="0">
                <a:solidFill>
                  <a:srgbClr val="4A4546"/>
                </a:solidFill>
              </a:rPr>
              <a:t>security.</a:t>
            </a:r>
            <a:endParaRPr lang="en-US" sz="2300" b="1" dirty="0">
              <a:solidFill>
                <a:srgbClr val="4A4546"/>
              </a:solidFill>
            </a:endParaRPr>
          </a:p>
          <a:p>
            <a:endParaRPr lang="en-US" sz="2300" dirty="0">
              <a:solidFill>
                <a:srgbClr val="4A454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22912" y="1256268"/>
            <a:ext cx="2068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</a:rPr>
              <a:t>Why 3-Tiers?</a:t>
            </a:r>
            <a:endParaRPr lang="en-US" sz="24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4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2</a:t>
            </a:r>
            <a:r>
              <a:rPr lang="en-US" sz="3100" dirty="0" smtClean="0">
                <a:solidFill>
                  <a:schemeClr val="accent1"/>
                </a:solidFill>
              </a:rPr>
              <a:t>.HIGH LEVEL ARCHITECTURE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619" y="1442663"/>
            <a:ext cx="8310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tx2"/>
                </a:solidFill>
              </a:rPr>
              <a:t>3-Tier </a:t>
            </a:r>
            <a:r>
              <a:rPr lang="en-US" sz="2200" dirty="0" smtClean="0">
                <a:solidFill>
                  <a:schemeClr val="tx2"/>
                </a:solidFill>
              </a:rPr>
              <a:t>Architecture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18</a:t>
            </a:fld>
            <a:endParaRPr lang="en-US" dirty="0"/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115174467"/>
              </p:ext>
            </p:extLst>
          </p:nvPr>
        </p:nvGraphicFramePr>
        <p:xfrm>
          <a:off x="856730" y="1910738"/>
          <a:ext cx="7423661" cy="3457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1793875" y="5171442"/>
            <a:ext cx="0" cy="285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676775" y="5171442"/>
            <a:ext cx="0" cy="285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670800" y="5171442"/>
            <a:ext cx="0" cy="285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793875" y="5591817"/>
            <a:ext cx="28829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76775" y="5591817"/>
            <a:ext cx="299402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65375" y="5738796"/>
            <a:ext cx="1911776" cy="363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</a:rPr>
              <a:t>HTTPS + REST +</a:t>
            </a:r>
            <a:br>
              <a:rPr lang="en-US" sz="2000" dirty="0" smtClean="0">
                <a:solidFill>
                  <a:srgbClr val="595959"/>
                </a:solidFill>
              </a:rPr>
            </a:br>
            <a:r>
              <a:rPr lang="en-US" sz="2000" dirty="0" smtClean="0">
                <a:solidFill>
                  <a:srgbClr val="595959"/>
                </a:solidFill>
              </a:rPr>
              <a:t>     Firewall</a:t>
            </a:r>
            <a:endParaRPr lang="en-US" sz="2000" dirty="0">
              <a:solidFill>
                <a:srgbClr val="595959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95900" y="5689213"/>
            <a:ext cx="1621983" cy="205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595959"/>
                </a:solidFill>
              </a:rPr>
              <a:t>SQL + JDBC</a:t>
            </a:r>
            <a:endParaRPr lang="en-US" sz="2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56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1A89149-58D6-7546-8881-8FD2EFF3C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graphicEl>
                                              <a:dgm id="{B1A89149-58D6-7546-8881-8FD2EFF3C6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graphicEl>
                                              <a:dgm id="{B1A89149-58D6-7546-8881-8FD2EFF3C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50" decel="100000" fill="hold"/>
                                        <p:tgtEl>
                                          <p:spTgt spid="13">
                                            <p:graphicEl>
                                              <a:dgm id="{B1A89149-58D6-7546-8881-8FD2EFF3C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1A89149-58D6-7546-8881-8FD2EFF3C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D1A85376-7F9D-DB4A-AEDD-64445B205B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graphicEl>
                                              <a:dgm id="{D1A85376-7F9D-DB4A-AEDD-64445B205B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>
                                            <p:graphicEl>
                                              <a:dgm id="{D1A85376-7F9D-DB4A-AEDD-64445B205B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50" decel="100000" fill="hold"/>
                                        <p:tgtEl>
                                          <p:spTgt spid="13">
                                            <p:graphicEl>
                                              <a:dgm id="{D1A85376-7F9D-DB4A-AEDD-64445B205B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D1A85376-7F9D-DB4A-AEDD-64445B205B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C3732AA-75C4-FB4D-9AFF-2B2FA14398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graphicEl>
                                              <a:dgm id="{7C3732AA-75C4-FB4D-9AFF-2B2FA14398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graphicEl>
                                              <a:dgm id="{7C3732AA-75C4-FB4D-9AFF-2B2FA14398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50" decel="100000" fill="hold"/>
                                        <p:tgtEl>
                                          <p:spTgt spid="13">
                                            <p:graphicEl>
                                              <a:dgm id="{7C3732AA-75C4-FB4D-9AFF-2B2FA14398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C3732AA-75C4-FB4D-9AFF-2B2FA14398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176D150C-3476-8547-A022-CF20D622FD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graphicEl>
                                              <a:dgm id="{176D150C-3476-8547-A022-CF20D622FD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>
                                            <p:graphicEl>
                                              <a:dgm id="{176D150C-3476-8547-A022-CF20D622FD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50" decel="100000" fill="hold"/>
                                        <p:tgtEl>
                                          <p:spTgt spid="13">
                                            <p:graphicEl>
                                              <a:dgm id="{176D150C-3476-8547-A022-CF20D622FD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176D150C-3476-8547-A022-CF20D622FD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5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5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5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5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1A7C9FB-479A-274C-B5FA-74F739A8E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>
                                            <p:graphicEl>
                                              <a:dgm id="{A1A7C9FB-479A-274C-B5FA-74F739A8E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">
                                            <p:graphicEl>
                                              <a:dgm id="{A1A7C9FB-479A-274C-B5FA-74F739A8E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50" decel="100000" fill="hold"/>
                                        <p:tgtEl>
                                          <p:spTgt spid="13">
                                            <p:graphicEl>
                                              <a:dgm id="{A1A7C9FB-479A-274C-B5FA-74F739A8E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1A7C9FB-479A-274C-B5FA-74F739A8E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8A966742-C847-5941-A37E-BBB5199897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>
                                            <p:graphicEl>
                                              <a:dgm id="{8A966742-C847-5941-A37E-BBB5199897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>
                                            <p:graphicEl>
                                              <a:dgm id="{8A966742-C847-5941-A37E-BBB5199897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50" decel="100000" fill="hold"/>
                                        <p:tgtEl>
                                          <p:spTgt spid="13">
                                            <p:graphicEl>
                                              <a:dgm id="{8A966742-C847-5941-A37E-BBB5199897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8A966742-C847-5941-A37E-BBB5199897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5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5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5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Graphic spid="13" grpId="0">
        <p:bldSub>
          <a:bldDgm bld="one"/>
        </p:bldSub>
      </p:bldGraphic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2</a:t>
            </a:r>
            <a:r>
              <a:rPr lang="en-US" sz="3100" dirty="0" smtClean="0">
                <a:solidFill>
                  <a:schemeClr val="accent1"/>
                </a:solidFill>
              </a:rPr>
              <a:t>.HIGH LEVEL ARCH. - </a:t>
            </a:r>
            <a:r>
              <a:rPr lang="en-US" sz="3100" dirty="0" smtClean="0">
                <a:solidFill>
                  <a:srgbClr val="FF6600"/>
                </a:solidFill>
              </a:rPr>
              <a:t>Communication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514755" y="1741555"/>
            <a:ext cx="3121316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4A4546"/>
                </a:solidFill>
              </a:rPr>
              <a:t>HTTPS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A4546"/>
                </a:solidFill>
              </a:rPr>
              <a:t>Identity verification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A4546"/>
                </a:solidFill>
              </a:rPr>
              <a:t>Data Integrity</a:t>
            </a:r>
          </a:p>
          <a:p>
            <a:endParaRPr lang="en-US" dirty="0">
              <a:solidFill>
                <a:srgbClr val="4A4546"/>
              </a:solidFill>
            </a:endParaRPr>
          </a:p>
          <a:p>
            <a:r>
              <a:rPr lang="en-US" b="1" u="sng" dirty="0" smtClean="0">
                <a:solidFill>
                  <a:srgbClr val="4A4546"/>
                </a:solidFill>
              </a:rPr>
              <a:t>Firewall: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A4546"/>
                </a:solidFill>
              </a:rPr>
              <a:t>Additional low cost security layer</a:t>
            </a: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4A4546"/>
              </a:solidFill>
            </a:endParaRPr>
          </a:p>
          <a:p>
            <a:endParaRPr lang="en-US" dirty="0" smtClean="0">
              <a:solidFill>
                <a:srgbClr val="4A4546"/>
              </a:solidFill>
            </a:endParaRPr>
          </a:p>
          <a:p>
            <a:endParaRPr lang="en-US" dirty="0">
              <a:solidFill>
                <a:srgbClr val="4A4546"/>
              </a:solidFill>
            </a:endParaRPr>
          </a:p>
          <a:p>
            <a:r>
              <a:rPr lang="en-US" b="1" u="sng" dirty="0" smtClean="0">
                <a:solidFill>
                  <a:srgbClr val="4A4546"/>
                </a:solidFill>
              </a:rPr>
              <a:t>MySQL</a:t>
            </a:r>
            <a:r>
              <a:rPr lang="en-US" b="1" u="sng" dirty="0" smtClean="0">
                <a:solidFill>
                  <a:srgbClr val="4A4546"/>
                </a:solidFill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A4546"/>
                </a:solidFill>
              </a:rPr>
              <a:t>Query RDB through well defined standard that allows high speeds</a:t>
            </a:r>
          </a:p>
          <a:p>
            <a:endParaRPr lang="en-US" b="1" u="sng" dirty="0" smtClean="0">
              <a:solidFill>
                <a:srgbClr val="4A4546"/>
              </a:solidFill>
            </a:endParaRPr>
          </a:p>
          <a:p>
            <a:endParaRPr lang="en-US" dirty="0" smtClean="0">
              <a:solidFill>
                <a:srgbClr val="4A454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72565" y="1741555"/>
            <a:ext cx="3121316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4A4546"/>
                </a:solidFill>
              </a:rPr>
              <a:t>RESTful: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A4546"/>
                </a:solidFill>
              </a:rPr>
              <a:t>Stateless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A4546"/>
                </a:solidFill>
              </a:rPr>
              <a:t>Cacheable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A4546"/>
                </a:solidFill>
              </a:rPr>
              <a:t>Layered</a:t>
            </a:r>
          </a:p>
          <a:p>
            <a:endParaRPr lang="en-US" dirty="0" smtClean="0">
              <a:solidFill>
                <a:srgbClr val="4A4546"/>
              </a:solidFill>
            </a:endParaRPr>
          </a:p>
          <a:p>
            <a:endParaRPr lang="en-US" b="1" u="sng" dirty="0">
              <a:solidFill>
                <a:srgbClr val="4A4546"/>
              </a:solidFill>
            </a:endParaRPr>
          </a:p>
          <a:p>
            <a:endParaRPr lang="en-US" b="1" u="sng" dirty="0" smtClean="0">
              <a:solidFill>
                <a:srgbClr val="4A4546"/>
              </a:solidFill>
            </a:endParaRPr>
          </a:p>
          <a:p>
            <a:endParaRPr lang="en-US" b="1" u="sng" dirty="0" smtClean="0">
              <a:solidFill>
                <a:srgbClr val="4A4546"/>
              </a:solidFill>
            </a:endParaRPr>
          </a:p>
          <a:p>
            <a:endParaRPr lang="en-US" b="1" u="sng" dirty="0" smtClean="0">
              <a:solidFill>
                <a:srgbClr val="4A4546"/>
              </a:solidFill>
            </a:endParaRPr>
          </a:p>
          <a:p>
            <a:endParaRPr lang="en-US" b="1" u="sng" dirty="0" smtClean="0">
              <a:solidFill>
                <a:srgbClr val="4A4546"/>
              </a:solidFill>
            </a:endParaRPr>
          </a:p>
          <a:p>
            <a:r>
              <a:rPr lang="en-US" b="1" u="sng" dirty="0" smtClean="0">
                <a:solidFill>
                  <a:srgbClr val="4A4546"/>
                </a:solidFill>
              </a:rPr>
              <a:t>JDBC: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A4546"/>
                </a:solidFill>
              </a:rPr>
              <a:t>Makes Java – DB connection easy and cost effective</a:t>
            </a:r>
          </a:p>
          <a:p>
            <a:pPr marL="285750" indent="-285750">
              <a:buFont typeface="Arial"/>
              <a:buChar char="•"/>
            </a:pPr>
            <a:endParaRPr lang="en-US" b="1" u="sng" dirty="0" smtClean="0">
              <a:solidFill>
                <a:srgbClr val="4A4546"/>
              </a:solidFill>
            </a:endParaRPr>
          </a:p>
          <a:p>
            <a:endParaRPr lang="en-US" dirty="0" smtClean="0">
              <a:solidFill>
                <a:srgbClr val="4A454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03133" y="1096975"/>
            <a:ext cx="36658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u="sng" dirty="0" smtClean="0">
                <a:solidFill>
                  <a:srgbClr val="FF6600"/>
                </a:solidFill>
              </a:rPr>
              <a:t>First Tier -&gt; Second Tier</a:t>
            </a:r>
            <a:endParaRPr lang="en-US" sz="2500" b="1" u="sng" dirty="0">
              <a:solidFill>
                <a:srgbClr val="FF66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70443" y="3959681"/>
            <a:ext cx="38138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u="sng" dirty="0" smtClean="0">
                <a:solidFill>
                  <a:srgbClr val="FF6600"/>
                </a:solidFill>
              </a:rPr>
              <a:t>Second Tier -&gt; Third Tier</a:t>
            </a:r>
            <a:endParaRPr lang="en-US" sz="2500" b="1" u="sng" dirty="0">
              <a:solidFill>
                <a:srgbClr val="FF6600"/>
              </a:solidFill>
            </a:endParaRPr>
          </a:p>
        </p:txBody>
      </p:sp>
      <p:sp>
        <p:nvSpPr>
          <p:cNvPr id="26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1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293693"/>
            <a:ext cx="668163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 smtClean="0">
                <a:solidFill>
                  <a:schemeClr val="accent1"/>
                </a:solidFill>
              </a:rPr>
              <a:t>PROJECT OVERVIEW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619" y="1710258"/>
            <a:ext cx="83104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</a:rPr>
              <a:t>Requirements and Specifications Document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</a:rPr>
              <a:t>Design Document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</a:rPr>
              <a:t>Integration Test Plan Document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</a:rPr>
              <a:t>Project Plan Document</a:t>
            </a:r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</a:rPr>
              <a:t>Code Inspection Document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24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2</a:t>
            </a:r>
            <a:r>
              <a:rPr lang="en-US" sz="3100" dirty="0" smtClean="0">
                <a:solidFill>
                  <a:schemeClr val="accent1"/>
                </a:solidFill>
              </a:rPr>
              <a:t>.LOW LEVEL ARCHITECTURE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3392" y="1845734"/>
            <a:ext cx="834052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4A4546"/>
                </a:solidFill>
              </a:rPr>
              <a:t>Subdivision in </a:t>
            </a:r>
            <a:r>
              <a:rPr lang="en-US" sz="2400" b="1" dirty="0" smtClean="0">
                <a:solidFill>
                  <a:srgbClr val="4A4546"/>
                </a:solidFill>
              </a:rPr>
              <a:t>components</a:t>
            </a:r>
            <a:r>
              <a:rPr lang="en-US" sz="2400" dirty="0" smtClean="0">
                <a:solidFill>
                  <a:srgbClr val="4A4546"/>
                </a:solidFill>
              </a:rPr>
              <a:t> and </a:t>
            </a:r>
            <a:r>
              <a:rPr lang="en-US" sz="2400" b="1" dirty="0" smtClean="0">
                <a:solidFill>
                  <a:srgbClr val="4A4546"/>
                </a:solidFill>
              </a:rPr>
              <a:t>modules</a:t>
            </a:r>
            <a:r>
              <a:rPr lang="en-US" sz="2400" dirty="0" smtClean="0">
                <a:solidFill>
                  <a:srgbClr val="4A4546"/>
                </a:solidFill>
              </a:rPr>
              <a:t>  + </a:t>
            </a:r>
            <a:r>
              <a:rPr lang="en-US" sz="2400" b="1" dirty="0" smtClean="0">
                <a:solidFill>
                  <a:srgbClr val="4A4546"/>
                </a:solidFill>
              </a:rPr>
              <a:t>communication</a:t>
            </a: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4A454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4A4546"/>
                </a:solidFill>
              </a:rPr>
              <a:t>Done for </a:t>
            </a:r>
            <a:r>
              <a:rPr lang="en-US" sz="2400" b="1" dirty="0" smtClean="0">
                <a:solidFill>
                  <a:srgbClr val="4A4546"/>
                </a:solidFill>
              </a:rPr>
              <a:t>each</a:t>
            </a:r>
            <a:r>
              <a:rPr lang="en-US" sz="2400" dirty="0" smtClean="0">
                <a:solidFill>
                  <a:srgbClr val="4A4546"/>
                </a:solidFill>
              </a:rPr>
              <a:t> application ( client and server)</a:t>
            </a:r>
            <a:r>
              <a:rPr lang="en-US" sz="2400" dirty="0" smtClean="0">
                <a:solidFill>
                  <a:srgbClr val="4A4546"/>
                </a:solidFill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4A454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4A4546"/>
                </a:solidFill>
              </a:rPr>
              <a:t>Creation of </a:t>
            </a:r>
            <a:r>
              <a:rPr lang="en-US" sz="2400" b="1" dirty="0" smtClean="0">
                <a:solidFill>
                  <a:srgbClr val="4A4546"/>
                </a:solidFill>
              </a:rPr>
              <a:t>objects</a:t>
            </a:r>
            <a:r>
              <a:rPr lang="en-US" sz="2400" dirty="0" smtClean="0">
                <a:solidFill>
                  <a:srgbClr val="4A4546"/>
                </a:solidFill>
              </a:rPr>
              <a:t> with their </a:t>
            </a:r>
            <a:r>
              <a:rPr lang="en-US" sz="2400" b="1" dirty="0" smtClean="0">
                <a:solidFill>
                  <a:srgbClr val="4A4546"/>
                </a:solidFill>
              </a:rPr>
              <a:t>manager</a:t>
            </a:r>
            <a:r>
              <a:rPr lang="en-US" sz="2400" dirty="0" smtClean="0">
                <a:solidFill>
                  <a:srgbClr val="4A4546"/>
                </a:solidFill>
              </a:rPr>
              <a:t> class and </a:t>
            </a:r>
            <a:r>
              <a:rPr lang="en-US" sz="2400" b="1" dirty="0" smtClean="0">
                <a:solidFill>
                  <a:srgbClr val="4A4546"/>
                </a:solidFill>
              </a:rPr>
              <a:t>interfaces</a:t>
            </a:r>
            <a:endParaRPr lang="en-US" sz="2400" dirty="0">
              <a:solidFill>
                <a:srgbClr val="4A4546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solidFill>
                <a:srgbClr val="4A4546"/>
              </a:solidFill>
            </a:endParaRPr>
          </a:p>
          <a:p>
            <a:endParaRPr lang="en-US" sz="2000" dirty="0" smtClean="0">
              <a:solidFill>
                <a:srgbClr val="4A45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6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2</a:t>
            </a:r>
            <a:r>
              <a:rPr lang="en-US" sz="3100" dirty="0" smtClean="0">
                <a:solidFill>
                  <a:schemeClr val="accent1"/>
                </a:solidFill>
              </a:rPr>
              <a:t>.LOW LEVEL ARCHITECTURE - </a:t>
            </a:r>
            <a:r>
              <a:rPr lang="en-US" sz="3100" dirty="0" smtClean="0">
                <a:solidFill>
                  <a:srgbClr val="FF6600"/>
                </a:solidFill>
              </a:rPr>
              <a:t>Example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>
                <a:solidFill>
                  <a:srgbClr val="4A4546"/>
                </a:solidFill>
              </a:rPr>
              <a:pPr algn="ctr"/>
              <a:t>21</a:t>
            </a:fld>
            <a:endParaRPr lang="en-US" dirty="0">
              <a:solidFill>
                <a:srgbClr val="4A4546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3936" y="1208660"/>
            <a:ext cx="7359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A4546"/>
                </a:solidFill>
              </a:rPr>
              <a:t>Depending on their type , Actions are forwarded to a </a:t>
            </a:r>
            <a:r>
              <a:rPr lang="en-US" b="1" dirty="0" smtClean="0">
                <a:solidFill>
                  <a:srgbClr val="4A4546"/>
                </a:solidFill>
              </a:rPr>
              <a:t>Server</a:t>
            </a:r>
            <a:r>
              <a:rPr lang="en-US" dirty="0" smtClean="0">
                <a:solidFill>
                  <a:srgbClr val="4A4546"/>
                </a:solidFill>
              </a:rPr>
              <a:t> according to the Load-Balancer where the request is </a:t>
            </a:r>
            <a:r>
              <a:rPr lang="en-US" b="1" dirty="0" smtClean="0">
                <a:solidFill>
                  <a:srgbClr val="4A4546"/>
                </a:solidFill>
              </a:rPr>
              <a:t>encapsulated</a:t>
            </a:r>
            <a:r>
              <a:rPr lang="en-US" dirty="0" smtClean="0">
                <a:solidFill>
                  <a:srgbClr val="4A4546"/>
                </a:solidFill>
              </a:rPr>
              <a:t> in an object by the </a:t>
            </a:r>
            <a:r>
              <a:rPr lang="en-US" b="1" dirty="0" smtClean="0">
                <a:solidFill>
                  <a:srgbClr val="4A4546"/>
                </a:solidFill>
              </a:rPr>
              <a:t>ActionBuilder</a:t>
            </a:r>
            <a:r>
              <a:rPr lang="en-US" dirty="0" smtClean="0">
                <a:solidFill>
                  <a:srgbClr val="4A4546"/>
                </a:solidFill>
              </a:rPr>
              <a:t>.</a:t>
            </a:r>
            <a:endParaRPr lang="en-US" dirty="0" smtClean="0">
              <a:solidFill>
                <a:srgbClr val="4A4546"/>
              </a:solidFill>
            </a:endParaRPr>
          </a:p>
        </p:txBody>
      </p:sp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1473160083"/>
              </p:ext>
            </p:extLst>
          </p:nvPr>
        </p:nvGraphicFramePr>
        <p:xfrm>
          <a:off x="1040441" y="2172529"/>
          <a:ext cx="1532031" cy="1132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3089531399"/>
              </p:ext>
            </p:extLst>
          </p:nvPr>
        </p:nvGraphicFramePr>
        <p:xfrm>
          <a:off x="4645317" y="2131375"/>
          <a:ext cx="1704418" cy="2091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H="1">
            <a:off x="2603074" y="2799809"/>
            <a:ext cx="20289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Diagram 31"/>
          <p:cNvGraphicFramePr/>
          <p:nvPr>
            <p:extLst>
              <p:ext uri="{D42A27DB-BD31-4B8C-83A1-F6EECF244321}">
                <p14:modId xmlns:p14="http://schemas.microsoft.com/office/powerpoint/2010/main" val="595082042"/>
              </p:ext>
            </p:extLst>
          </p:nvPr>
        </p:nvGraphicFramePr>
        <p:xfrm>
          <a:off x="994541" y="4269786"/>
          <a:ext cx="2111474" cy="1545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V="1">
            <a:off x="3092691" y="4397000"/>
            <a:ext cx="1525978" cy="348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092691" y="5363105"/>
            <a:ext cx="1552626" cy="451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106015" y="5045028"/>
            <a:ext cx="152597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45317" y="4207363"/>
            <a:ext cx="34486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A4546"/>
                </a:solidFill>
              </a:rPr>
              <a:t>SearchManager Interface</a:t>
            </a:r>
          </a:p>
          <a:p>
            <a:endParaRPr lang="en-US" dirty="0">
              <a:solidFill>
                <a:srgbClr val="4A4546"/>
              </a:solidFill>
            </a:endParaRPr>
          </a:p>
          <a:p>
            <a:r>
              <a:rPr lang="en-US" dirty="0" smtClean="0">
                <a:solidFill>
                  <a:srgbClr val="4A4546"/>
                </a:solidFill>
              </a:rPr>
              <a:t>RideManager Interface</a:t>
            </a:r>
          </a:p>
          <a:p>
            <a:r>
              <a:rPr lang="en-US" dirty="0" smtClean="0">
                <a:solidFill>
                  <a:srgbClr val="4A4546"/>
                </a:solidFill>
              </a:rPr>
              <a:t>....</a:t>
            </a:r>
          </a:p>
          <a:p>
            <a:r>
              <a:rPr lang="en-US" dirty="0" smtClean="0">
                <a:solidFill>
                  <a:srgbClr val="4A4546"/>
                </a:solidFill>
              </a:rPr>
              <a:t>....</a:t>
            </a:r>
            <a:endParaRPr lang="en-US" dirty="0">
              <a:solidFill>
                <a:srgbClr val="4A4546"/>
              </a:solidFill>
            </a:endParaRPr>
          </a:p>
          <a:p>
            <a:r>
              <a:rPr lang="en-US" dirty="0" smtClean="0">
                <a:solidFill>
                  <a:srgbClr val="4A4546"/>
                </a:solidFill>
              </a:rPr>
              <a:t>UserManager Interface</a:t>
            </a:r>
          </a:p>
          <a:p>
            <a:endParaRPr lang="en-US" dirty="0">
              <a:solidFill>
                <a:srgbClr val="4A4546"/>
              </a:solidFill>
            </a:endParaRPr>
          </a:p>
        </p:txBody>
      </p:sp>
      <p:sp>
        <p:nvSpPr>
          <p:cNvPr id="37" name="Left Bracket 36"/>
          <p:cNvSpPr/>
          <p:nvPr/>
        </p:nvSpPr>
        <p:spPr>
          <a:xfrm>
            <a:off x="550820" y="2646813"/>
            <a:ext cx="443721" cy="257031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A454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0441" y="3393592"/>
            <a:ext cx="7283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546"/>
                </a:solidFill>
              </a:rPr>
              <a:t>The object is then managed by the </a:t>
            </a:r>
            <a:r>
              <a:rPr lang="en-US" b="1" dirty="0">
                <a:solidFill>
                  <a:srgbClr val="4A4546"/>
                </a:solidFill>
              </a:rPr>
              <a:t>RequestManager</a:t>
            </a:r>
            <a:r>
              <a:rPr lang="en-US" dirty="0">
                <a:solidFill>
                  <a:srgbClr val="4A4546"/>
                </a:solidFill>
              </a:rPr>
              <a:t> that is in charge of </a:t>
            </a:r>
            <a:r>
              <a:rPr lang="en-US" b="1" dirty="0">
                <a:solidFill>
                  <a:srgbClr val="4A4546"/>
                </a:solidFill>
              </a:rPr>
              <a:t>dispatching</a:t>
            </a:r>
            <a:r>
              <a:rPr lang="en-US" dirty="0">
                <a:solidFill>
                  <a:srgbClr val="4A4546"/>
                </a:solidFill>
              </a:rPr>
              <a:t>  the request to the right </a:t>
            </a:r>
            <a:r>
              <a:rPr lang="en-US" b="1" dirty="0">
                <a:solidFill>
                  <a:srgbClr val="4A4546"/>
                </a:solidFill>
              </a:rPr>
              <a:t>component</a:t>
            </a:r>
            <a:r>
              <a:rPr lang="en-US" dirty="0">
                <a:solidFill>
                  <a:srgbClr val="4A4546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92873" y="2135692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546"/>
                </a:solidFill>
              </a:rPr>
              <a:t>	            +JSONOnRequest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2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  <p:bldGraphic spid="30" grpId="0">
        <p:bldAsOne/>
      </p:bldGraphic>
      <p:bldGraphic spid="32" grpId="0">
        <p:bldAsOne/>
      </p:bldGraphic>
      <p:bldP spid="36" grpId="0"/>
      <p:bldP spid="37" grpId="0" animBg="1"/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2</a:t>
            </a:r>
            <a:r>
              <a:rPr lang="en-US" sz="3100" dirty="0" smtClean="0">
                <a:solidFill>
                  <a:schemeClr val="accent1"/>
                </a:solidFill>
              </a:rPr>
              <a:t>. ALGORITHM DESIGN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22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" y="1407554"/>
            <a:ext cx="7772400" cy="460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Code written on </a:t>
            </a:r>
            <a:r>
              <a:rPr lang="en-US" b="1" dirty="0" smtClean="0">
                <a:solidFill>
                  <a:schemeClr val="tx2"/>
                </a:solidFill>
              </a:rPr>
              <a:t>Java EE platform </a:t>
            </a:r>
            <a:r>
              <a:rPr lang="en-US" dirty="0" smtClean="0">
                <a:solidFill>
                  <a:schemeClr val="tx2"/>
                </a:solidFill>
              </a:rPr>
              <a:t>for enterprise software development including network and web-services using </a:t>
            </a:r>
            <a:r>
              <a:rPr lang="en-US" b="1" dirty="0" smtClean="0">
                <a:solidFill>
                  <a:schemeClr val="tx2"/>
                </a:solidFill>
              </a:rPr>
              <a:t>Glassfish</a:t>
            </a:r>
            <a:r>
              <a:rPr lang="en-US" dirty="0" smtClean="0">
                <a:solidFill>
                  <a:schemeClr val="tx2"/>
                </a:solidFill>
              </a:rPr>
              <a:t> as application server.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sz="2200" dirty="0" smtClean="0">
                <a:solidFill>
                  <a:schemeClr val="tx2"/>
                </a:solidFill>
              </a:rPr>
              <a:t>General coding rules:</a:t>
            </a:r>
          </a:p>
          <a:p>
            <a:pPr>
              <a:lnSpc>
                <a:spcPct val="50000"/>
              </a:lnSpc>
            </a:pPr>
            <a:endParaRPr lang="en-US" dirty="0" smtClean="0">
              <a:solidFill>
                <a:schemeClr val="tx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200" b="1" dirty="0" smtClean="0">
                <a:solidFill>
                  <a:schemeClr val="tx2"/>
                </a:solidFill>
              </a:rPr>
              <a:t>Encapsulation</a:t>
            </a:r>
            <a:r>
              <a:rPr lang="en-US" sz="2200" dirty="0" smtClean="0">
                <a:solidFill>
                  <a:schemeClr val="tx2"/>
                </a:solidFill>
              </a:rPr>
              <a:t>,  </a:t>
            </a:r>
            <a:r>
              <a:rPr lang="en-US" sz="2200" b="1" dirty="0" smtClean="0">
                <a:solidFill>
                  <a:schemeClr val="tx2"/>
                </a:solidFill>
              </a:rPr>
              <a:t>inheritance</a:t>
            </a:r>
            <a:r>
              <a:rPr lang="en-US" sz="2200" dirty="0" smtClean="0">
                <a:solidFill>
                  <a:schemeClr val="tx2"/>
                </a:solidFill>
              </a:rPr>
              <a:t> and </a:t>
            </a:r>
            <a:r>
              <a:rPr lang="en-US" sz="2200" b="1" dirty="0" smtClean="0">
                <a:solidFill>
                  <a:schemeClr val="tx2"/>
                </a:solidFill>
              </a:rPr>
              <a:t>polymorphism</a:t>
            </a:r>
            <a:r>
              <a:rPr lang="en-US" sz="2200" dirty="0" smtClean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chemeClr val="tx2"/>
                </a:solidFill>
              </a:rPr>
              <a:t>Promote </a:t>
            </a:r>
            <a:r>
              <a:rPr lang="en-US" sz="2200" b="1" dirty="0" smtClean="0">
                <a:solidFill>
                  <a:schemeClr val="tx2"/>
                </a:solidFill>
              </a:rPr>
              <a:t>code reuse  </a:t>
            </a:r>
            <a:r>
              <a:rPr lang="en-US" sz="2200" dirty="0" smtClean="0">
                <a:solidFill>
                  <a:schemeClr val="tx2"/>
                </a:solidFill>
              </a:rPr>
              <a:t>and follow common </a:t>
            </a:r>
            <a:r>
              <a:rPr lang="en-US" sz="2200" b="1" dirty="0" smtClean="0">
                <a:solidFill>
                  <a:schemeClr val="tx2"/>
                </a:solidFill>
              </a:rPr>
              <a:t>Design Patterns</a:t>
            </a:r>
            <a:r>
              <a:rPr lang="en-US" sz="2200" dirty="0" smtClean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200" b="1" dirty="0" smtClean="0">
                <a:solidFill>
                  <a:schemeClr val="tx2"/>
                </a:solidFill>
              </a:rPr>
              <a:t>Document</a:t>
            </a:r>
            <a:r>
              <a:rPr lang="en-US" sz="2200" dirty="0" smtClean="0">
                <a:solidFill>
                  <a:schemeClr val="tx2"/>
                </a:solidFill>
              </a:rPr>
              <a:t> and </a:t>
            </a:r>
            <a:r>
              <a:rPr lang="en-US" sz="2200" b="1" dirty="0" smtClean="0">
                <a:solidFill>
                  <a:schemeClr val="tx2"/>
                </a:solidFill>
              </a:rPr>
              <a:t>comment</a:t>
            </a:r>
            <a:r>
              <a:rPr lang="en-US" sz="2200" dirty="0" smtClean="0">
                <a:solidFill>
                  <a:schemeClr val="tx2"/>
                </a:solidFill>
              </a:rPr>
              <a:t> code in order to promote simple </a:t>
            </a:r>
            <a:r>
              <a:rPr lang="en-US" sz="2200" b="1" dirty="0" smtClean="0">
                <a:solidFill>
                  <a:schemeClr val="tx2"/>
                </a:solidFill>
              </a:rPr>
              <a:t>refactoring</a:t>
            </a:r>
            <a:r>
              <a:rPr lang="en-US" sz="2200" dirty="0" smtClean="0">
                <a:solidFill>
                  <a:schemeClr val="tx2"/>
                </a:solidFill>
              </a:rPr>
              <a:t> and </a:t>
            </a:r>
            <a:r>
              <a:rPr lang="en-US" sz="2200" b="1" dirty="0" smtClean="0">
                <a:solidFill>
                  <a:schemeClr val="tx2"/>
                </a:solidFill>
              </a:rPr>
              <a:t>maintenance</a:t>
            </a:r>
            <a:r>
              <a:rPr lang="en-US" sz="2200" dirty="0" smtClean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 smtClean="0">
                <a:solidFill>
                  <a:schemeClr val="tx2"/>
                </a:solidFill>
              </a:rPr>
              <a:t>An example :  </a:t>
            </a:r>
            <a:r>
              <a:rPr lang="en-US" sz="2200" dirty="0">
                <a:solidFill>
                  <a:srgbClr val="FF6600"/>
                </a:solidFill>
              </a:rPr>
              <a:t>C</a:t>
            </a:r>
            <a:r>
              <a:rPr lang="en-US" sz="2200" dirty="0" smtClean="0">
                <a:solidFill>
                  <a:srgbClr val="FF6600"/>
                </a:solidFill>
              </a:rPr>
              <a:t>ar </a:t>
            </a:r>
            <a:r>
              <a:rPr lang="en-US" sz="2200" dirty="0">
                <a:solidFill>
                  <a:srgbClr val="FF6600"/>
                </a:solidFill>
              </a:rPr>
              <a:t>S</a:t>
            </a:r>
            <a:r>
              <a:rPr lang="en-US" sz="2200" dirty="0" smtClean="0">
                <a:solidFill>
                  <a:srgbClr val="FF6600"/>
                </a:solidFill>
              </a:rPr>
              <a:t>earch </a:t>
            </a:r>
            <a:r>
              <a:rPr lang="en-US" sz="2200" dirty="0">
                <a:solidFill>
                  <a:srgbClr val="FF6600"/>
                </a:solidFill>
              </a:rPr>
              <a:t>A</a:t>
            </a:r>
            <a:r>
              <a:rPr lang="en-US" sz="2200" dirty="0" smtClean="0">
                <a:solidFill>
                  <a:srgbClr val="FF6600"/>
                </a:solidFill>
              </a:rPr>
              <a:t>lgorithm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104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2</a:t>
            </a:r>
            <a:r>
              <a:rPr lang="en-US" sz="3100" dirty="0" smtClean="0">
                <a:solidFill>
                  <a:schemeClr val="accent1"/>
                </a:solidFill>
              </a:rPr>
              <a:t>. ALGORITHM DESIGN- </a:t>
            </a:r>
            <a:r>
              <a:rPr lang="en-US" sz="3100" dirty="0" smtClean="0">
                <a:solidFill>
                  <a:srgbClr val="FF6600"/>
                </a:solidFill>
              </a:rPr>
              <a:t>Example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23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7619" y="1292901"/>
            <a:ext cx="8340520" cy="5324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/* Server-Side in Search Manager */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urier New"/>
              <a:cs typeface="Courier New"/>
            </a:endParaRPr>
          </a:p>
          <a:p>
            <a:r>
              <a:rPr lang="en-US" i="1" u="sng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getAvailableCars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SearchData data){</a:t>
            </a:r>
          </a:p>
          <a:p>
            <a:pPr>
              <a:lnSpc>
                <a:spcPct val="5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List&lt;VehicleManager&gt; </a:t>
            </a:r>
            <a:r>
              <a:rPr lang="en-US" dirty="0" err="1">
                <a:solidFill>
                  <a:srgbClr val="008000"/>
                </a:solidFill>
                <a:latin typeface="Courier New"/>
                <a:cs typeface="Courier New"/>
              </a:rPr>
              <a:t>nearbyCars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en-US" dirty="0">
                <a:solidFill>
                  <a:srgbClr val="FF6600"/>
                </a:solidFill>
                <a:latin typeface="Courier New"/>
                <a:cs typeface="Courier New"/>
              </a:rPr>
              <a:t>new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ArrayList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&lt;&gt;()</a:t>
            </a:r>
            <a:r>
              <a:rPr lang="en-US" dirty="0">
                <a:solidFill>
                  <a:srgbClr val="FF66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Position 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=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data.getPosition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()</a:t>
            </a:r>
            <a:r>
              <a:rPr lang="en-US" dirty="0">
                <a:solidFill>
                  <a:srgbClr val="FF66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Radius 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=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data.getRadius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()</a:t>
            </a:r>
            <a:r>
              <a:rPr lang="en-US" dirty="0">
                <a:solidFill>
                  <a:srgbClr val="FF66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nearbyCars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=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positionManager.getAvailableCarList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p,r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)</a:t>
            </a:r>
            <a:r>
              <a:rPr lang="en-US" dirty="0">
                <a:solidFill>
                  <a:srgbClr val="FF66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notificationManager.send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(“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Message”,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data,data.getUserDevice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solidFill>
                  <a:srgbClr val="FF66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}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/* Server-Side in Position Manager */</a:t>
            </a:r>
          </a:p>
          <a:p>
            <a:r>
              <a:rPr lang="en-US" i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cs typeface="Courier New"/>
              </a:rPr>
              <a:t>getAvailableCarList</a:t>
            </a:r>
            <a:r>
              <a:rPr lang="en-US" dirty="0">
                <a:solidFill>
                  <a:srgbClr val="595959"/>
                </a:solidFill>
                <a:latin typeface="Courier New"/>
                <a:cs typeface="Courier New"/>
              </a:rPr>
              <a:t>(Position p , Radius r){</a:t>
            </a:r>
          </a:p>
          <a:p>
            <a:pPr>
              <a:lnSpc>
                <a:spcPct val="5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List&lt;VehicleManager&gt; 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cars</a:t>
            </a:r>
            <a:r>
              <a:rPr lang="en-US" dirty="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= </a:t>
            </a:r>
            <a:r>
              <a:rPr lang="en-US" dirty="0">
                <a:solidFill>
                  <a:srgbClr val="FF6600"/>
                </a:solidFill>
                <a:latin typeface="Courier New"/>
                <a:cs typeface="Courier New"/>
              </a:rPr>
              <a:t>new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ArrayList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&lt;&gt;();</a:t>
            </a:r>
          </a:p>
          <a:p>
            <a:r>
              <a:rPr lang="en-US" dirty="0">
                <a:solidFill>
                  <a:srgbClr val="FF6600"/>
                </a:solidFill>
                <a:latin typeface="Courier New"/>
                <a:cs typeface="Courier New"/>
              </a:rPr>
              <a:t>for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(VehicleManager 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v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 : Vehicles){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	</a:t>
            </a:r>
            <a:r>
              <a:rPr lang="en-US" dirty="0">
                <a:solidFill>
                  <a:srgbClr val="FF6600"/>
                </a:solidFill>
                <a:latin typeface="Courier New"/>
                <a:cs typeface="Courier New"/>
              </a:rPr>
              <a:t>if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(distance(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v.position(),p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)&lt;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r &amp;&amp;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v.isAvailable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())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		cars.add(v);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dirty="0">
                <a:solidFill>
                  <a:srgbClr val="FF6600"/>
                </a:solidFill>
                <a:latin typeface="Courier New"/>
                <a:cs typeface="Courier New"/>
              </a:rPr>
              <a:t>return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cars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36213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2</a:t>
            </a:r>
            <a:r>
              <a:rPr lang="en-US" sz="3100" dirty="0" smtClean="0">
                <a:solidFill>
                  <a:schemeClr val="accent1"/>
                </a:solidFill>
              </a:rPr>
              <a:t>. DD – </a:t>
            </a:r>
            <a:r>
              <a:rPr lang="en-US" sz="3100" dirty="0" smtClean="0">
                <a:solidFill>
                  <a:srgbClr val="FF6600"/>
                </a:solidFill>
              </a:rPr>
              <a:t>Final considerations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24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7619" y="1574800"/>
            <a:ext cx="8346293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4A4546"/>
                </a:solidFill>
              </a:rPr>
              <a:t>Difficulties</a:t>
            </a:r>
          </a:p>
          <a:p>
            <a:pPr algn="ctr"/>
            <a:r>
              <a:rPr lang="en-US" sz="2000" u="sng" dirty="0">
                <a:solidFill>
                  <a:srgbClr val="4A4546"/>
                </a:solidFill>
              </a:rPr>
              <a:t>A</a:t>
            </a:r>
            <a:r>
              <a:rPr lang="en-US" sz="2000" u="sng" dirty="0" smtClean="0">
                <a:solidFill>
                  <a:srgbClr val="4A4546"/>
                </a:solidFill>
              </a:rPr>
              <a:t>pproach</a:t>
            </a:r>
            <a:r>
              <a:rPr lang="en-US" sz="2000" dirty="0" smtClean="0">
                <a:solidFill>
                  <a:srgbClr val="4A4546"/>
                </a:solidFill>
              </a:rPr>
              <a:t> the </a:t>
            </a:r>
            <a:r>
              <a:rPr lang="en-US" sz="2000" u="sng" dirty="0" smtClean="0">
                <a:solidFill>
                  <a:srgbClr val="4A4546"/>
                </a:solidFill>
              </a:rPr>
              <a:t>development</a:t>
            </a:r>
            <a:r>
              <a:rPr lang="en-US" sz="2000" dirty="0" smtClean="0">
                <a:solidFill>
                  <a:srgbClr val="4A4546"/>
                </a:solidFill>
              </a:rPr>
              <a:t> of the system architecture </a:t>
            </a:r>
          </a:p>
          <a:p>
            <a:endParaRPr lang="en-US" sz="2000" dirty="0" smtClean="0">
              <a:solidFill>
                <a:srgbClr val="4A4546"/>
              </a:solidFill>
            </a:endParaRPr>
          </a:p>
          <a:p>
            <a:endParaRPr lang="en-US" sz="2000" dirty="0" smtClean="0">
              <a:solidFill>
                <a:srgbClr val="4A4546"/>
              </a:solidFill>
            </a:endParaRPr>
          </a:p>
          <a:p>
            <a:r>
              <a:rPr lang="en-US" sz="2200" b="1" dirty="0" smtClean="0">
                <a:solidFill>
                  <a:srgbClr val="4A4546"/>
                </a:solidFill>
              </a:rPr>
              <a:t>Top down approach:</a:t>
            </a:r>
          </a:p>
          <a:p>
            <a:endParaRPr lang="en-US" sz="2200" b="1" dirty="0" smtClean="0">
              <a:solidFill>
                <a:srgbClr val="4A4546"/>
              </a:solidFill>
            </a:endParaRPr>
          </a:p>
          <a:p>
            <a:r>
              <a:rPr lang="en-US" sz="2200" dirty="0" smtClean="0">
                <a:solidFill>
                  <a:srgbClr val="4A4546"/>
                </a:solidFill>
              </a:rPr>
              <a:t>1</a:t>
            </a:r>
            <a:r>
              <a:rPr lang="en-US" sz="2200" dirty="0">
                <a:solidFill>
                  <a:srgbClr val="4A4546"/>
                </a:solidFill>
              </a:rPr>
              <a:t>.How many tiers and layers?</a:t>
            </a:r>
          </a:p>
          <a:p>
            <a:pPr marL="342900" indent="-342900">
              <a:buFontTx/>
              <a:buChar char="-"/>
            </a:pPr>
            <a:endParaRPr lang="en-US" sz="2200" dirty="0">
              <a:solidFill>
                <a:srgbClr val="4A4546"/>
              </a:solidFill>
            </a:endParaRPr>
          </a:p>
          <a:p>
            <a:r>
              <a:rPr lang="en-US" sz="2200" dirty="0">
                <a:solidFill>
                  <a:srgbClr val="4A4546"/>
                </a:solidFill>
              </a:rPr>
              <a:t>2.How do components interact?</a:t>
            </a:r>
          </a:p>
          <a:p>
            <a:endParaRPr lang="en-US" sz="2200" dirty="0">
              <a:solidFill>
                <a:srgbClr val="4A4546"/>
              </a:solidFill>
            </a:endParaRPr>
          </a:p>
          <a:p>
            <a:r>
              <a:rPr lang="en-US" sz="2200" dirty="0">
                <a:solidFill>
                  <a:srgbClr val="4A4546"/>
                </a:solidFill>
              </a:rPr>
              <a:t>3.What does each component do?</a:t>
            </a:r>
          </a:p>
          <a:p>
            <a:endParaRPr lang="en-US" sz="2200" dirty="0">
              <a:solidFill>
                <a:srgbClr val="4A4546"/>
              </a:solidFill>
            </a:endParaRPr>
          </a:p>
          <a:p>
            <a:r>
              <a:rPr lang="en-US" sz="2200" dirty="0">
                <a:solidFill>
                  <a:srgbClr val="4A4546"/>
                </a:solidFill>
              </a:rPr>
              <a:t>4. How does each component do its work?</a:t>
            </a:r>
          </a:p>
          <a:p>
            <a:pPr algn="ctr"/>
            <a:endParaRPr lang="en-US" b="1" dirty="0" smtClean="0">
              <a:solidFill>
                <a:srgbClr val="4A4546"/>
              </a:solidFill>
            </a:endParaRPr>
          </a:p>
          <a:p>
            <a:endParaRPr lang="en-US" dirty="0">
              <a:solidFill>
                <a:srgbClr val="4A45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596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3</a:t>
            </a:r>
            <a:r>
              <a:rPr lang="en-US" sz="3100" dirty="0" smtClean="0">
                <a:solidFill>
                  <a:schemeClr val="accent1"/>
                </a:solidFill>
              </a:rPr>
              <a:t>. INTEGRATION TEST PLAN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25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7619" y="1456267"/>
            <a:ext cx="83462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6600"/>
                </a:solidFill>
              </a:rPr>
              <a:t>Purpose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4A4546"/>
                </a:solidFill>
              </a:rPr>
              <a:t>:  provide a high level specific of integration tests along with a testing strategy  and an overview of testing tools.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6600"/>
                </a:solidFill>
              </a:rPr>
              <a:t>Entry criteria </a:t>
            </a:r>
            <a:r>
              <a:rPr lang="en-US" sz="2400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4A4546"/>
                </a:solidFill>
              </a:rPr>
              <a:t> design and check </a:t>
            </a:r>
            <a:r>
              <a:rPr lang="en-US" sz="2400" b="1" dirty="0" smtClean="0">
                <a:solidFill>
                  <a:srgbClr val="4A4546"/>
                </a:solidFill>
              </a:rPr>
              <a:t>unit tests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rgbClr val="4A4546"/>
                </a:solidFill>
              </a:rPr>
              <a:t> </a:t>
            </a:r>
            <a:r>
              <a:rPr lang="en-US" sz="2400" dirty="0" smtClean="0">
                <a:solidFill>
                  <a:srgbClr val="4A4546"/>
                </a:solidFill>
              </a:rPr>
              <a:t>design and implementations of </a:t>
            </a:r>
            <a:r>
              <a:rPr lang="en-US" sz="2400" b="1" dirty="0" smtClean="0">
                <a:solidFill>
                  <a:srgbClr val="4A4546"/>
                </a:solidFill>
              </a:rPr>
              <a:t>mocks</a:t>
            </a:r>
            <a:r>
              <a:rPr lang="en-US" sz="2400" dirty="0" smtClean="0">
                <a:solidFill>
                  <a:srgbClr val="4A4546"/>
                </a:solidFill>
              </a:rPr>
              <a:t>/</a:t>
            </a:r>
            <a:r>
              <a:rPr lang="en-US" sz="2400" b="1" dirty="0" smtClean="0">
                <a:solidFill>
                  <a:srgbClr val="4A4546"/>
                </a:solidFill>
              </a:rPr>
              <a:t>stubs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 smtClean="0">
                <a:solidFill>
                  <a:srgbClr val="4A4546"/>
                </a:solidFill>
              </a:rPr>
              <a:t> </a:t>
            </a:r>
            <a:r>
              <a:rPr lang="en-US" sz="2400" dirty="0" smtClean="0">
                <a:solidFill>
                  <a:srgbClr val="4A4546"/>
                </a:solidFill>
              </a:rPr>
              <a:t>design and creation of </a:t>
            </a:r>
            <a:r>
              <a:rPr lang="en-US" sz="2400" b="1" dirty="0" smtClean="0">
                <a:solidFill>
                  <a:srgbClr val="4A4546"/>
                </a:solidFill>
              </a:rPr>
              <a:t>test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16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3</a:t>
            </a:r>
            <a:r>
              <a:rPr lang="en-US" sz="3100" dirty="0" smtClean="0">
                <a:solidFill>
                  <a:schemeClr val="accent1"/>
                </a:solidFill>
              </a:rPr>
              <a:t>. INTEGRATION STRATEGY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26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7619" y="1456267"/>
            <a:ext cx="83462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6600"/>
                </a:solidFill>
              </a:rPr>
              <a:t>Functional grouping test strategy: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pPr marL="285750" indent="-285750">
              <a:buFont typeface="Arial"/>
              <a:buChar char="•"/>
            </a:pPr>
            <a:r>
              <a:rPr lang="en-US" sz="2400" b="1" dirty="0" smtClean="0">
                <a:solidFill>
                  <a:srgbClr val="4A4546"/>
                </a:solidFill>
              </a:rPr>
              <a:t>Modular : separate</a:t>
            </a:r>
            <a:r>
              <a:rPr lang="en-US" sz="2400" dirty="0" smtClean="0">
                <a:solidFill>
                  <a:srgbClr val="4A4546"/>
                </a:solidFill>
              </a:rPr>
              <a:t> development of the system</a:t>
            </a:r>
          </a:p>
          <a:p>
            <a:endParaRPr lang="en-US" sz="2400" dirty="0" smtClean="0">
              <a:solidFill>
                <a:srgbClr val="4A454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 smtClean="0">
                <a:solidFill>
                  <a:srgbClr val="4A4546"/>
                </a:solidFill>
              </a:rPr>
              <a:t>Reduce</a:t>
            </a:r>
            <a:r>
              <a:rPr lang="en-US" sz="2400" dirty="0" smtClean="0">
                <a:solidFill>
                  <a:srgbClr val="4A4546"/>
                </a:solidFill>
              </a:rPr>
              <a:t> number of mocks and stubs (similar to bottom-up)</a:t>
            </a:r>
          </a:p>
        </p:txBody>
      </p:sp>
    </p:spTree>
    <p:extLst>
      <p:ext uri="{BB962C8B-B14F-4D97-AF65-F5344CB8AC3E}">
        <p14:creationId xmlns:p14="http://schemas.microsoft.com/office/powerpoint/2010/main" val="2479838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3</a:t>
            </a:r>
            <a:r>
              <a:rPr lang="en-US" sz="3100" dirty="0" smtClean="0">
                <a:solidFill>
                  <a:schemeClr val="accent1"/>
                </a:solidFill>
              </a:rPr>
              <a:t>. ELEMENTS TO BE INTEGRATED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27</a:t>
            </a:fld>
            <a:endParaRPr lang="en-US" dirty="0"/>
          </a:p>
        </p:txBody>
      </p:sp>
      <p:pic>
        <p:nvPicPr>
          <p:cNvPr id="3" name="Picture 2" descr="Diagram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06" y="1181100"/>
            <a:ext cx="6187594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07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 smtClean="0">
                <a:solidFill>
                  <a:schemeClr val="accent1"/>
                </a:solidFill>
              </a:rPr>
              <a:t>3. TESTING TOOLS AND EQUIPMENT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28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7619" y="1943100"/>
            <a:ext cx="83462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6600"/>
                </a:solidFill>
              </a:rPr>
              <a:t>Manual Testing:</a:t>
            </a:r>
          </a:p>
          <a:p>
            <a:endParaRPr lang="en-US" sz="2400" b="1" dirty="0" smtClean="0">
              <a:solidFill>
                <a:srgbClr val="FF66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400" dirty="0" smtClean="0">
                <a:solidFill>
                  <a:srgbClr val="4A4546"/>
                </a:solidFill>
              </a:rPr>
              <a:t>Client/Server requests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r>
              <a:rPr lang="en-US" sz="2400" b="1" dirty="0" err="1" smtClean="0">
                <a:solidFill>
                  <a:srgbClr val="FF6600"/>
                </a:solidFill>
              </a:rPr>
              <a:t>Arquillian</a:t>
            </a:r>
            <a:r>
              <a:rPr lang="en-US" sz="2400" b="1" dirty="0" smtClean="0">
                <a:solidFill>
                  <a:srgbClr val="FF6600"/>
                </a:solidFill>
              </a:rPr>
              <a:t>+ </a:t>
            </a:r>
            <a:r>
              <a:rPr lang="en-US" sz="2400" b="1" dirty="0" err="1" smtClean="0">
                <a:solidFill>
                  <a:srgbClr val="FF6600"/>
                </a:solidFill>
              </a:rPr>
              <a:t>JUnit</a:t>
            </a:r>
            <a:r>
              <a:rPr lang="en-US" sz="2400" b="1" dirty="0" smtClean="0">
                <a:solidFill>
                  <a:srgbClr val="FF6600"/>
                </a:solidFill>
              </a:rPr>
              <a:t> </a:t>
            </a:r>
            <a:r>
              <a:rPr lang="en-US" sz="2400" dirty="0" smtClean="0">
                <a:solidFill>
                  <a:srgbClr val="FF6600"/>
                </a:solidFill>
              </a:rPr>
              <a:t>&amp; </a:t>
            </a:r>
            <a:r>
              <a:rPr lang="en-US" sz="2400" b="1" dirty="0" err="1" smtClean="0">
                <a:solidFill>
                  <a:srgbClr val="FF6600"/>
                </a:solidFill>
              </a:rPr>
              <a:t>Mockito</a:t>
            </a:r>
            <a:r>
              <a:rPr lang="en-US" sz="2400" dirty="0" smtClean="0">
                <a:solidFill>
                  <a:srgbClr val="FF6600"/>
                </a:solidFill>
              </a:rPr>
              <a:t>:</a:t>
            </a:r>
          </a:p>
          <a:p>
            <a:endParaRPr lang="en-US" sz="2400" dirty="0" smtClean="0">
              <a:solidFill>
                <a:srgbClr val="FF66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Integration test environment for Java EE components.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2"/>
                </a:solidFill>
              </a:rPr>
              <a:t>Creation of stubs and mocks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604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4</a:t>
            </a:r>
            <a:r>
              <a:rPr lang="en-US" sz="3100" dirty="0" smtClean="0">
                <a:solidFill>
                  <a:schemeClr val="accent1"/>
                </a:solidFill>
              </a:rPr>
              <a:t>. PROJECT PLANNING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29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4806" y="1460500"/>
            <a:ext cx="8433333" cy="5170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6600"/>
                </a:solidFill>
              </a:rPr>
              <a:t>Purpose</a:t>
            </a:r>
            <a:r>
              <a:rPr lang="en-US" sz="2200" dirty="0" smtClean="0">
                <a:solidFill>
                  <a:schemeClr val="tx2"/>
                </a:solidFill>
              </a:rPr>
              <a:t>: give an overview about project size, cost calculation ,tasks and resource allocation.</a:t>
            </a:r>
          </a:p>
          <a:p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 smtClean="0">
                <a:solidFill>
                  <a:schemeClr val="tx2"/>
                </a:solidFill>
              </a:rPr>
              <a:t>Overview:</a:t>
            </a:r>
          </a:p>
          <a:p>
            <a:endParaRPr lang="en-US" sz="2200" dirty="0" smtClean="0">
              <a:solidFill>
                <a:schemeClr val="tx2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chemeClr val="tx2"/>
                </a:solidFill>
              </a:rPr>
              <a:t>Projects size, effort and costs ( </a:t>
            </a:r>
            <a:r>
              <a:rPr lang="en-US" sz="2200" b="1" dirty="0" smtClean="0">
                <a:solidFill>
                  <a:schemeClr val="tx2"/>
                </a:solidFill>
              </a:rPr>
              <a:t>Function Points </a:t>
            </a:r>
            <a:r>
              <a:rPr lang="en-US" sz="2200" dirty="0" smtClean="0">
                <a:solidFill>
                  <a:schemeClr val="tx2"/>
                </a:solidFill>
              </a:rPr>
              <a:t>&amp; </a:t>
            </a:r>
            <a:r>
              <a:rPr lang="en-US" sz="2200" b="1" dirty="0" smtClean="0">
                <a:solidFill>
                  <a:schemeClr val="tx2"/>
                </a:solidFill>
              </a:rPr>
              <a:t>COCOMO</a:t>
            </a:r>
            <a:r>
              <a:rPr lang="en-US" sz="2200" dirty="0" smtClean="0">
                <a:solidFill>
                  <a:schemeClr val="tx2"/>
                </a:solidFill>
              </a:rPr>
              <a:t> </a:t>
            </a:r>
            <a:r>
              <a:rPr lang="en-US" sz="2200" b="1" dirty="0" smtClean="0">
                <a:solidFill>
                  <a:schemeClr val="tx2"/>
                </a:solidFill>
              </a:rPr>
              <a:t>II</a:t>
            </a:r>
            <a:r>
              <a:rPr lang="en-US" sz="2200" dirty="0" smtClean="0">
                <a:solidFill>
                  <a:schemeClr val="tx2"/>
                </a:solidFill>
              </a:rPr>
              <a:t>)</a:t>
            </a:r>
          </a:p>
          <a:p>
            <a:pPr marL="342900" indent="-342900">
              <a:buFont typeface="Arial"/>
              <a:buChar char="•"/>
            </a:pPr>
            <a:endParaRPr lang="en-US" sz="2200" dirty="0">
              <a:solidFill>
                <a:schemeClr val="tx2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chemeClr val="tx2"/>
                </a:solidFill>
              </a:rPr>
              <a:t>Tasks</a:t>
            </a:r>
          </a:p>
          <a:p>
            <a:pPr marL="342900" indent="-342900">
              <a:buFont typeface="Arial"/>
              <a:buChar char="•"/>
            </a:pPr>
            <a:endParaRPr lang="en-US" sz="2200" dirty="0">
              <a:solidFill>
                <a:schemeClr val="tx2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chemeClr val="tx2"/>
                </a:solidFill>
              </a:rPr>
              <a:t>Resource allocations</a:t>
            </a:r>
          </a:p>
          <a:p>
            <a:pPr marL="342900" indent="-342900">
              <a:buFont typeface="Arial"/>
              <a:buChar char="•"/>
            </a:pPr>
            <a:endParaRPr lang="en-US" sz="2200" dirty="0" smtClean="0">
              <a:solidFill>
                <a:schemeClr val="tx2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chemeClr val="tx2"/>
                </a:solidFill>
              </a:rPr>
              <a:t>Risks</a:t>
            </a:r>
          </a:p>
          <a:p>
            <a:pPr marL="342900" indent="-342900">
              <a:buFont typeface="Arial"/>
              <a:buChar char="•"/>
            </a:pPr>
            <a:endParaRPr lang="en-US" sz="2200" dirty="0" smtClean="0">
              <a:solidFill>
                <a:schemeClr val="tx2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033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 smtClean="0">
                <a:solidFill>
                  <a:schemeClr val="accent1"/>
                </a:solidFill>
              </a:rPr>
              <a:t>1.REQUIREMENTS AND SPECIFICATIONS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7619" y="1693316"/>
            <a:ext cx="831042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FF6600"/>
                </a:solidFill>
              </a:rPr>
              <a:t>Purpose: </a:t>
            </a:r>
            <a:r>
              <a:rPr lang="en-US" sz="2200" dirty="0" smtClean="0">
                <a:solidFill>
                  <a:schemeClr val="tx2"/>
                </a:solidFill>
              </a:rPr>
              <a:t>give an overview of requirements (functional and non-functional) analyzing needs of future costumers and stakeholders.</a:t>
            </a:r>
            <a:br>
              <a:rPr lang="en-US" sz="2200" dirty="0" smtClean="0">
                <a:solidFill>
                  <a:schemeClr val="tx2"/>
                </a:solidFill>
              </a:rPr>
            </a:br>
            <a:r>
              <a:rPr lang="en-US" sz="2200" dirty="0" smtClean="0">
                <a:solidFill>
                  <a:schemeClr val="tx2"/>
                </a:solidFill>
              </a:rPr>
              <a:t/>
            </a:r>
            <a:br>
              <a:rPr lang="en-US" sz="2200" dirty="0" smtClean="0">
                <a:solidFill>
                  <a:schemeClr val="tx2"/>
                </a:solidFill>
              </a:rPr>
            </a:br>
            <a:r>
              <a:rPr lang="en-US" sz="2200" b="1" dirty="0" smtClean="0">
                <a:solidFill>
                  <a:srgbClr val="FF6600"/>
                </a:solidFill>
              </a:rPr>
              <a:t>Goals: </a:t>
            </a:r>
            <a:r>
              <a:rPr lang="en-US" sz="2200" dirty="0" smtClean="0">
                <a:solidFill>
                  <a:schemeClr val="tx2"/>
                </a:solidFill>
              </a:rPr>
              <a:t>what are the objectives of the system?</a:t>
            </a:r>
          </a:p>
          <a:p>
            <a:endParaRPr lang="en-US" sz="2200" b="1" dirty="0">
              <a:solidFill>
                <a:srgbClr val="FF6600"/>
              </a:solidFill>
            </a:endParaRPr>
          </a:p>
          <a:p>
            <a:r>
              <a:rPr lang="en-US" sz="2200" b="1" dirty="0" smtClean="0">
                <a:solidFill>
                  <a:srgbClr val="FF6600"/>
                </a:solidFill>
              </a:rPr>
              <a:t>Applications :</a:t>
            </a:r>
            <a:r>
              <a:rPr lang="en-US" sz="2200" dirty="0" smtClean="0">
                <a:solidFill>
                  <a:srgbClr val="FF6600"/>
                </a:solidFill>
              </a:rPr>
              <a:t> </a:t>
            </a:r>
            <a:r>
              <a:rPr lang="en-US" sz="2200" dirty="0" smtClean="0">
                <a:solidFill>
                  <a:schemeClr val="tx2"/>
                </a:solidFill>
              </a:rPr>
              <a:t>what must be developed? </a:t>
            </a:r>
            <a:endParaRPr lang="en-US" sz="2200" dirty="0">
              <a:solidFill>
                <a:schemeClr val="tx2"/>
              </a:solidFill>
            </a:endParaRPr>
          </a:p>
          <a:p>
            <a:endParaRPr lang="en-US" sz="2200" b="1" dirty="0" smtClean="0">
              <a:solidFill>
                <a:schemeClr val="tx2"/>
              </a:solidFill>
            </a:endParaRPr>
          </a:p>
          <a:p>
            <a:r>
              <a:rPr lang="en-US" sz="2200" b="1" dirty="0" smtClean="0">
                <a:solidFill>
                  <a:srgbClr val="FF6600"/>
                </a:solidFill>
              </a:rPr>
              <a:t>Functional requirements &amp; scenarios :  </a:t>
            </a:r>
            <a:r>
              <a:rPr lang="en-US" sz="2200" dirty="0" smtClean="0">
                <a:solidFill>
                  <a:schemeClr val="tx2"/>
                </a:solidFill>
              </a:rPr>
              <a:t>what are the functionalities of the system and how can they be used in the real world?</a:t>
            </a:r>
            <a:endParaRPr lang="en-US" sz="2200" b="1" dirty="0">
              <a:solidFill>
                <a:schemeClr val="tx2"/>
              </a:solidFill>
            </a:endParaRP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08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4</a:t>
            </a:r>
            <a:r>
              <a:rPr lang="en-US" sz="3100" dirty="0" smtClean="0">
                <a:solidFill>
                  <a:schemeClr val="accent1"/>
                </a:solidFill>
              </a:rPr>
              <a:t>. FUNCTION POINTS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30</a:t>
            </a:fld>
            <a:endParaRPr lang="en-US" dirty="0"/>
          </a:p>
        </p:txBody>
      </p:sp>
      <p:pic>
        <p:nvPicPr>
          <p:cNvPr id="4" name="Picture 3" descr="Screen Shot 2017-02-17 at 5.10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8" y="1193799"/>
            <a:ext cx="4075481" cy="5214973"/>
          </a:xfrm>
          <a:prstGeom prst="rect">
            <a:avLst/>
          </a:prstGeom>
        </p:spPr>
      </p:pic>
      <p:pic>
        <p:nvPicPr>
          <p:cNvPr id="5" name="Picture 4" descr="Screen Shot 2017-02-17 at 5.12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040" y="1193799"/>
            <a:ext cx="2281452" cy="149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89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4</a:t>
            </a:r>
            <a:r>
              <a:rPr lang="en-US" sz="3100" dirty="0" smtClean="0">
                <a:solidFill>
                  <a:schemeClr val="accent1"/>
                </a:solidFill>
              </a:rPr>
              <a:t>. COCOMO II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31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7619" y="1473200"/>
            <a:ext cx="834629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4A4546"/>
                </a:solidFill>
              </a:rPr>
              <a:t>Effort</a:t>
            </a:r>
            <a:r>
              <a:rPr lang="en-US" sz="2200" dirty="0" smtClean="0">
                <a:solidFill>
                  <a:srgbClr val="4A4546"/>
                </a:solidFill>
              </a:rPr>
              <a:t>  in Person-Months</a:t>
            </a:r>
          </a:p>
          <a:p>
            <a:pPr algn="ctr"/>
            <a:endParaRPr lang="en-US" sz="2200" dirty="0">
              <a:solidFill>
                <a:srgbClr val="4A4546"/>
              </a:solidFill>
            </a:endParaRPr>
          </a:p>
          <a:p>
            <a:pPr algn="ctr"/>
            <a:endParaRPr lang="en-US" sz="2200" dirty="0" smtClean="0">
              <a:solidFill>
                <a:srgbClr val="4A4546"/>
              </a:solidFill>
            </a:endParaRPr>
          </a:p>
          <a:p>
            <a:pPr algn="ctr"/>
            <a:endParaRPr lang="en-US" sz="2200" dirty="0">
              <a:solidFill>
                <a:srgbClr val="4A454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4A4546"/>
                </a:solidFill>
              </a:rPr>
              <a:t>A = 2.94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4A4546"/>
                </a:solidFill>
              </a:rPr>
              <a:t>SIZE = 81UFP x 53 = 4.293KLOC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4A4546"/>
                </a:solidFill>
              </a:rPr>
              <a:t>E = 1.038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4A4546"/>
                </a:solidFill>
              </a:rPr>
              <a:t>ΠEM = 0.624</a:t>
            </a:r>
          </a:p>
          <a:p>
            <a:pPr marL="342900" indent="-342900">
              <a:buFont typeface="Arial"/>
              <a:buChar char="•"/>
            </a:pPr>
            <a:endParaRPr lang="en-US" sz="2200" dirty="0">
              <a:solidFill>
                <a:srgbClr val="4A4546"/>
              </a:solidFill>
            </a:endParaRPr>
          </a:p>
          <a:p>
            <a:r>
              <a:rPr lang="en-US" sz="2200" b="1" dirty="0" smtClean="0">
                <a:solidFill>
                  <a:srgbClr val="4A4546"/>
                </a:solidFill>
              </a:rPr>
              <a:t>Effort = 8.32 PM</a:t>
            </a:r>
          </a:p>
          <a:p>
            <a:endParaRPr lang="en-US" dirty="0"/>
          </a:p>
        </p:txBody>
      </p:sp>
      <p:pic>
        <p:nvPicPr>
          <p:cNvPr id="3" name="Picture 2" descr="Screen Shot 2017-02-17 at 5.20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1981200"/>
            <a:ext cx="5054600" cy="1016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520020" y="4425746"/>
            <a:ext cx="4280007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924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4</a:t>
            </a:r>
            <a:r>
              <a:rPr lang="en-US" sz="3100" dirty="0" smtClean="0">
                <a:solidFill>
                  <a:schemeClr val="accent1"/>
                </a:solidFill>
              </a:rPr>
              <a:t>. TASKS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32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392" y="1219180"/>
            <a:ext cx="83405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dirty="0">
                <a:solidFill>
                  <a:srgbClr val="4A4546"/>
                </a:solidFill>
              </a:rPr>
              <a:t>	</a:t>
            </a:r>
            <a:r>
              <a:rPr lang="en-US" dirty="0" smtClean="0">
                <a:solidFill>
                  <a:srgbClr val="4A4546"/>
                </a:solidFill>
              </a:rPr>
              <a:t>	Gantt chart of the schedule: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436627"/>
              </p:ext>
            </p:extLst>
          </p:nvPr>
        </p:nvGraphicFramePr>
        <p:xfrm>
          <a:off x="2350719" y="1219180"/>
          <a:ext cx="4456481" cy="18287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26827"/>
                <a:gridCol w="3529654"/>
              </a:tblGrid>
              <a:tr h="2413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Order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Task</a:t>
                      </a:r>
                      <a:endParaRPr lang="en-US" sz="1400" b="1" dirty="0"/>
                    </a:p>
                  </a:txBody>
                  <a:tcPr/>
                </a:tc>
              </a:tr>
              <a:tr h="2413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Requirements</a:t>
                      </a:r>
                      <a:r>
                        <a:rPr lang="en-US" sz="1400" baseline="0" dirty="0" smtClean="0"/>
                        <a:t> and specifications</a:t>
                      </a:r>
                      <a:endParaRPr lang="en-US" sz="1400" dirty="0"/>
                    </a:p>
                  </a:txBody>
                  <a:tcPr/>
                </a:tc>
              </a:tr>
              <a:tr h="2413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Software</a:t>
                      </a:r>
                      <a:r>
                        <a:rPr lang="en-US" sz="1400" baseline="0" dirty="0" smtClean="0"/>
                        <a:t> design</a:t>
                      </a:r>
                      <a:endParaRPr lang="en-US" sz="1400" dirty="0"/>
                    </a:p>
                  </a:txBody>
                  <a:tcPr/>
                </a:tc>
              </a:tr>
              <a:tr h="2413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Integration</a:t>
                      </a:r>
                      <a:r>
                        <a:rPr lang="en-US" sz="1400" baseline="0" dirty="0" smtClean="0"/>
                        <a:t> test planning</a:t>
                      </a:r>
                      <a:endParaRPr lang="en-US" sz="1400" dirty="0"/>
                    </a:p>
                  </a:txBody>
                  <a:tcPr/>
                </a:tc>
              </a:tr>
              <a:tr h="2413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Project</a:t>
                      </a:r>
                      <a:r>
                        <a:rPr lang="en-US" sz="1400" baseline="0" dirty="0" smtClean="0"/>
                        <a:t> planning</a:t>
                      </a:r>
                      <a:endParaRPr lang="en-US" sz="1400" dirty="0"/>
                    </a:p>
                  </a:txBody>
                  <a:tcPr/>
                </a:tc>
              </a:tr>
              <a:tr h="2413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Code inspection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166012"/>
              </p:ext>
            </p:extLst>
          </p:nvPr>
        </p:nvGraphicFramePr>
        <p:xfrm>
          <a:off x="407619" y="3644899"/>
          <a:ext cx="8463020" cy="243839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24281"/>
                <a:gridCol w="718761"/>
                <a:gridCol w="755821"/>
                <a:gridCol w="676041"/>
                <a:gridCol w="914686"/>
                <a:gridCol w="914686"/>
                <a:gridCol w="914686"/>
                <a:gridCol w="914686"/>
                <a:gridCol w="914686"/>
                <a:gridCol w="914686"/>
              </a:tblGrid>
              <a:tr h="287338">
                <a:tc rowSpan="2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2016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2017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06</a:t>
                      </a:r>
                      <a:endParaRPr lang="en-US" sz="1400" dirty="0"/>
                    </a:p>
                  </a:txBody>
                  <a:tcPr/>
                </a:tc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RASD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ITPD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873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Testing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358900" y="4318000"/>
            <a:ext cx="863601" cy="17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2222501" y="4622800"/>
            <a:ext cx="685800" cy="17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2933700" y="4940300"/>
            <a:ext cx="560017" cy="17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543301" y="5207000"/>
            <a:ext cx="541443" cy="17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865040" y="5524500"/>
            <a:ext cx="2958160" cy="17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823200" y="5842000"/>
            <a:ext cx="930712" cy="17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31405" y="4254500"/>
            <a:ext cx="5910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100%</a:t>
            </a:r>
            <a:endParaRPr lang="en-US" sz="1300" dirty="0"/>
          </a:p>
        </p:txBody>
      </p:sp>
      <p:sp>
        <p:nvSpPr>
          <p:cNvPr id="23" name="TextBox 22"/>
          <p:cNvSpPr txBox="1"/>
          <p:nvPr/>
        </p:nvSpPr>
        <p:spPr>
          <a:xfrm>
            <a:off x="2829905" y="4559300"/>
            <a:ext cx="5910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100%</a:t>
            </a:r>
            <a:endParaRPr lang="en-US" sz="1300" dirty="0"/>
          </a:p>
        </p:txBody>
      </p:sp>
      <p:sp>
        <p:nvSpPr>
          <p:cNvPr id="24" name="TextBox 23"/>
          <p:cNvSpPr txBox="1"/>
          <p:nvPr/>
        </p:nvSpPr>
        <p:spPr>
          <a:xfrm>
            <a:off x="3493718" y="4889500"/>
            <a:ext cx="5910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100%</a:t>
            </a:r>
            <a:endParaRPr lang="en-US" sz="1300" dirty="0"/>
          </a:p>
        </p:txBody>
      </p:sp>
      <p:sp>
        <p:nvSpPr>
          <p:cNvPr id="25" name="TextBox 24"/>
          <p:cNvSpPr txBox="1"/>
          <p:nvPr/>
        </p:nvSpPr>
        <p:spPr>
          <a:xfrm>
            <a:off x="4011005" y="5143500"/>
            <a:ext cx="5910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100%</a:t>
            </a:r>
            <a:endParaRPr lang="en-US" sz="1300" dirty="0"/>
          </a:p>
        </p:txBody>
      </p:sp>
      <p:sp>
        <p:nvSpPr>
          <p:cNvPr id="26" name="TextBox 25"/>
          <p:cNvSpPr txBox="1"/>
          <p:nvPr/>
        </p:nvSpPr>
        <p:spPr>
          <a:xfrm>
            <a:off x="7732696" y="5461000"/>
            <a:ext cx="4523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 0%</a:t>
            </a:r>
            <a:endParaRPr lang="en-US" sz="1300" dirty="0"/>
          </a:p>
        </p:txBody>
      </p:sp>
      <p:sp>
        <p:nvSpPr>
          <p:cNvPr id="27" name="TextBox 26"/>
          <p:cNvSpPr txBox="1"/>
          <p:nvPr/>
        </p:nvSpPr>
        <p:spPr>
          <a:xfrm>
            <a:off x="8418240" y="5575012"/>
            <a:ext cx="4523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 0%</a:t>
            </a:r>
            <a:endParaRPr lang="en-US" sz="13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839640" y="4292600"/>
            <a:ext cx="0" cy="1765298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02570" y="6095998"/>
            <a:ext cx="6741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 smtClean="0"/>
              <a:t>Today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783849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4</a:t>
            </a:r>
            <a:r>
              <a:rPr lang="en-US" sz="3100" dirty="0" smtClean="0">
                <a:solidFill>
                  <a:schemeClr val="accent1"/>
                </a:solidFill>
              </a:rPr>
              <a:t>. RESOURCE ALLOCATION - </a:t>
            </a:r>
            <a:r>
              <a:rPr lang="en-US" sz="3100" dirty="0" smtClean="0">
                <a:solidFill>
                  <a:srgbClr val="FF6600"/>
                </a:solidFill>
              </a:rPr>
              <a:t>Example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33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20700" y="1346200"/>
            <a:ext cx="8227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A4546"/>
                </a:solidFill>
              </a:rPr>
              <a:t>Allocation of human resources to tasks :</a:t>
            </a:r>
          </a:p>
          <a:p>
            <a:endParaRPr lang="en-US" dirty="0"/>
          </a:p>
        </p:txBody>
      </p:sp>
      <p:pic>
        <p:nvPicPr>
          <p:cNvPr id="3" name="Picture 2" descr="Screen Shot 2017-02-17 at 6.32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9141"/>
            <a:ext cx="3988138" cy="43468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85327" y="2235200"/>
            <a:ext cx="37628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A4546"/>
                </a:solidFill>
              </a:rPr>
              <a:t>Requirements &amp; Specs are a crucial part of the project : everybody should work together in this phase of the project.</a:t>
            </a:r>
            <a:endParaRPr lang="en-US" dirty="0">
              <a:solidFill>
                <a:srgbClr val="4A4546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rot="10800000">
            <a:off x="5334000" y="3467100"/>
            <a:ext cx="1244600" cy="1828801"/>
          </a:xfrm>
          <a:prstGeom prst="bentArrow">
            <a:avLst/>
          </a:prstGeom>
          <a:solidFill>
            <a:srgbClr val="629DD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442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accent1"/>
                </a:solidFill>
              </a:rPr>
              <a:t>4</a:t>
            </a:r>
            <a:r>
              <a:rPr lang="en-US" sz="3100" dirty="0" smtClean="0">
                <a:solidFill>
                  <a:schemeClr val="accent1"/>
                </a:solidFill>
              </a:rPr>
              <a:t>. RISKS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34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7619" y="1371600"/>
            <a:ext cx="834629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A4546"/>
                </a:solidFill>
              </a:rPr>
              <a:t>Analyze risks of different nature :</a:t>
            </a:r>
          </a:p>
          <a:p>
            <a:endParaRPr lang="en-US" dirty="0" smtClean="0">
              <a:solidFill>
                <a:srgbClr val="4A454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A4546"/>
                </a:solidFill>
              </a:rPr>
              <a:t>Requirements flaws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A4546"/>
                </a:solidFill>
              </a:rPr>
              <a:t>Architecture flaws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A4546"/>
                </a:solidFill>
              </a:rPr>
              <a:t>Design flaws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A4546"/>
                </a:solidFill>
              </a:rPr>
              <a:t>Forecast inaccuracies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A4546"/>
                </a:solidFill>
              </a:rPr>
              <a:t>External issues (</a:t>
            </a:r>
            <a:r>
              <a:rPr lang="en-US" dirty="0">
                <a:solidFill>
                  <a:srgbClr val="4A4546"/>
                </a:solidFill>
              </a:rPr>
              <a:t> </a:t>
            </a:r>
            <a:r>
              <a:rPr lang="en-US" dirty="0" smtClean="0">
                <a:solidFill>
                  <a:srgbClr val="4A4546"/>
                </a:solidFill>
              </a:rPr>
              <a:t>ex : legal issues 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4A4546"/>
                </a:solidFill>
              </a:rPr>
              <a:t>User related issues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4A4546"/>
              </a:solidFill>
            </a:endParaRPr>
          </a:p>
          <a:p>
            <a:r>
              <a:rPr lang="en-US" dirty="0" smtClean="0">
                <a:solidFill>
                  <a:srgbClr val="4A4546"/>
                </a:solidFill>
              </a:rPr>
              <a:t>Each risk = </a:t>
            </a:r>
            <a:r>
              <a:rPr lang="en-US" b="1" dirty="0" smtClean="0">
                <a:solidFill>
                  <a:srgbClr val="4A4546"/>
                </a:solidFill>
              </a:rPr>
              <a:t>probability</a:t>
            </a:r>
            <a:r>
              <a:rPr lang="en-US" dirty="0" smtClean="0">
                <a:solidFill>
                  <a:srgbClr val="4A4546"/>
                </a:solidFill>
              </a:rPr>
              <a:t> of happening + </a:t>
            </a:r>
            <a:r>
              <a:rPr lang="en-US" b="1" dirty="0" smtClean="0">
                <a:solidFill>
                  <a:srgbClr val="4A4546"/>
                </a:solidFill>
              </a:rPr>
              <a:t>possible</a:t>
            </a:r>
            <a:r>
              <a:rPr lang="en-US" dirty="0" smtClean="0">
                <a:solidFill>
                  <a:srgbClr val="4A4546"/>
                </a:solidFill>
              </a:rPr>
              <a:t> solution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6600"/>
                </a:solidFill>
              </a:rPr>
              <a:t>Example</a:t>
            </a:r>
          </a:p>
          <a:p>
            <a:endParaRPr lang="en-US" dirty="0" smtClean="0">
              <a:solidFill>
                <a:srgbClr val="FF66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u="sng" dirty="0" smtClean="0">
                <a:solidFill>
                  <a:schemeClr val="tx2"/>
                </a:solidFill>
              </a:rPr>
              <a:t>Forecast inaccuracy </a:t>
            </a:r>
            <a:r>
              <a:rPr lang="en-US" dirty="0" smtClean="0">
                <a:solidFill>
                  <a:schemeClr val="tx2"/>
                </a:solidFill>
              </a:rPr>
              <a:t>:  development requires more time than </a:t>
            </a:r>
            <a:r>
              <a:rPr lang="en-US" b="1" dirty="0" smtClean="0">
                <a:solidFill>
                  <a:schemeClr val="tx2"/>
                </a:solidFill>
              </a:rPr>
              <a:t>planned</a:t>
            </a:r>
          </a:p>
          <a:p>
            <a:pPr marL="285750" indent="-285750">
              <a:buFont typeface="Arial"/>
              <a:buChar char="•"/>
            </a:pPr>
            <a:r>
              <a:rPr lang="en-US" u="sng" dirty="0" smtClean="0">
                <a:solidFill>
                  <a:schemeClr val="tx2"/>
                </a:solidFill>
              </a:rPr>
              <a:t>Chance of happening: </a:t>
            </a:r>
            <a:r>
              <a:rPr lang="en-US" dirty="0" smtClean="0">
                <a:solidFill>
                  <a:schemeClr val="tx2"/>
                </a:solidFill>
              </a:rPr>
              <a:t> low </a:t>
            </a:r>
          </a:p>
          <a:p>
            <a:pPr marL="285750" indent="-285750">
              <a:buFont typeface="Arial"/>
              <a:buChar char="•"/>
            </a:pPr>
            <a:r>
              <a:rPr lang="en-US" u="sng" dirty="0" smtClean="0">
                <a:solidFill>
                  <a:schemeClr val="tx2"/>
                </a:solidFill>
              </a:rPr>
              <a:t>Solution: </a:t>
            </a:r>
            <a:r>
              <a:rPr lang="en-US" dirty="0" smtClean="0">
                <a:solidFill>
                  <a:schemeClr val="tx2"/>
                </a:solidFill>
              </a:rPr>
              <a:t>  plan for more releases with </a:t>
            </a:r>
            <a:r>
              <a:rPr lang="en-US" b="1" dirty="0" smtClean="0">
                <a:solidFill>
                  <a:schemeClr val="tx2"/>
                </a:solidFill>
              </a:rPr>
              <a:t>limited</a:t>
            </a:r>
            <a:r>
              <a:rPr lang="en-US" dirty="0" smtClean="0">
                <a:solidFill>
                  <a:schemeClr val="tx2"/>
                </a:solidFill>
              </a:rPr>
              <a:t> functionalities</a:t>
            </a:r>
            <a:endParaRPr lang="en-US" u="sng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8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 smtClean="0">
                <a:solidFill>
                  <a:schemeClr val="accent1"/>
                </a:solidFill>
              </a:rPr>
              <a:t>Q&amp;A TIME</a:t>
            </a:r>
            <a:endParaRPr lang="en-US" sz="3100" dirty="0" smtClean="0">
              <a:solidFill>
                <a:srgbClr val="FF6600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35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17700" y="3175000"/>
            <a:ext cx="534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6600"/>
                </a:solidFill>
                <a:latin typeface="Courier New"/>
                <a:cs typeface="Courier New"/>
              </a:rPr>
              <a:t>a</a:t>
            </a:r>
            <a:r>
              <a:rPr lang="en-US" sz="2800" dirty="0" err="1" smtClean="0">
                <a:solidFill>
                  <a:srgbClr val="FF6600"/>
                </a:solidFill>
                <a:latin typeface="Courier New"/>
                <a:cs typeface="Courier New"/>
              </a:rPr>
              <a:t>udience.ask</a:t>
            </a:r>
            <a:r>
              <a:rPr lang="en-US" sz="2800" dirty="0" smtClean="0">
                <a:solidFill>
                  <a:srgbClr val="FF6600"/>
                </a:solidFill>
                <a:latin typeface="Courier New"/>
                <a:cs typeface="Courier New"/>
              </a:rPr>
              <a:t>(questions);</a:t>
            </a:r>
            <a:endParaRPr lang="en-US" sz="2800" dirty="0">
              <a:solidFill>
                <a:srgbClr val="FF66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00376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 smtClean="0">
                <a:solidFill>
                  <a:schemeClr val="accent1"/>
                </a:solidFill>
              </a:rPr>
              <a:t>1. GOALS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7619" y="1371600"/>
            <a:ext cx="8346293" cy="5170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b="1" dirty="0" smtClean="0">
                <a:solidFill>
                  <a:srgbClr val="FF6600"/>
                </a:solidFill>
              </a:rPr>
              <a:t>PRACTICAL</a:t>
            </a:r>
            <a:r>
              <a:rPr lang="en-US" sz="2200" dirty="0">
                <a:solidFill>
                  <a:srgbClr val="FF6600"/>
                </a:solidFill>
              </a:rPr>
              <a:t> </a:t>
            </a:r>
            <a:r>
              <a:rPr lang="en-US" sz="2200" b="1" dirty="0" smtClean="0">
                <a:solidFill>
                  <a:srgbClr val="FF6600"/>
                </a:solidFill>
              </a:rPr>
              <a:t>&amp;</a:t>
            </a:r>
            <a:r>
              <a:rPr lang="en-US" sz="2200" dirty="0" smtClean="0">
                <a:solidFill>
                  <a:srgbClr val="FF6600"/>
                </a:solidFill>
              </a:rPr>
              <a:t> </a:t>
            </a:r>
            <a:r>
              <a:rPr lang="en-US" sz="2200" b="1" dirty="0" smtClean="0">
                <a:solidFill>
                  <a:srgbClr val="FF6600"/>
                </a:solidFill>
              </a:rPr>
              <a:t>CONVENIENT: </a:t>
            </a:r>
            <a:r>
              <a:rPr lang="en-US" sz="2200" dirty="0" smtClean="0">
                <a:solidFill>
                  <a:srgbClr val="4A4546"/>
                </a:solidFill>
              </a:rPr>
              <a:t>offer a price competitive and eco friendly solution that common public transport often can’t offer. </a:t>
            </a:r>
          </a:p>
          <a:p>
            <a:pPr marL="285750" indent="-285750">
              <a:buFont typeface="Arial"/>
              <a:buChar char="•"/>
            </a:pPr>
            <a:endParaRPr lang="en-US" sz="2200" b="1" dirty="0" smtClean="0">
              <a:solidFill>
                <a:srgbClr val="4A454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200" b="1" dirty="0" smtClean="0">
                <a:solidFill>
                  <a:srgbClr val="FF6600"/>
                </a:solidFill>
              </a:rPr>
              <a:t>USER FRIENDLY: </a:t>
            </a:r>
            <a:r>
              <a:rPr lang="en-US" sz="2200" dirty="0" smtClean="0">
                <a:solidFill>
                  <a:srgbClr val="4A4546"/>
                </a:solidFill>
              </a:rPr>
              <a:t>using the system must be intuitive and easy for </a:t>
            </a:r>
            <a:r>
              <a:rPr lang="en-US" sz="2200" b="1" dirty="0" smtClean="0">
                <a:solidFill>
                  <a:srgbClr val="4A4546"/>
                </a:solidFill>
              </a:rPr>
              <a:t>every kind</a:t>
            </a:r>
            <a:r>
              <a:rPr lang="en-US" sz="2200" dirty="0" smtClean="0">
                <a:solidFill>
                  <a:srgbClr val="4A4546"/>
                </a:solidFill>
              </a:rPr>
              <a:t> of potential user.</a:t>
            </a:r>
          </a:p>
          <a:p>
            <a:pPr marL="285750" indent="-285750">
              <a:buFont typeface="Arial"/>
              <a:buChar char="•"/>
            </a:pPr>
            <a:endParaRPr lang="en-US" sz="2200" b="1" dirty="0" smtClean="0">
              <a:solidFill>
                <a:srgbClr val="4A454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200" b="1" dirty="0" smtClean="0">
                <a:solidFill>
                  <a:srgbClr val="FF6600"/>
                </a:solidFill>
              </a:rPr>
              <a:t>FAST:  </a:t>
            </a:r>
            <a:endParaRPr lang="en-US" sz="2200" dirty="0" smtClean="0">
              <a:solidFill>
                <a:srgbClr val="FF6600"/>
              </a:solidFill>
            </a:endParaRPr>
          </a:p>
          <a:p>
            <a:r>
              <a:rPr lang="en-US" sz="2200" b="1" dirty="0">
                <a:solidFill>
                  <a:srgbClr val="4A4546"/>
                </a:solidFill>
              </a:rPr>
              <a:t>	</a:t>
            </a:r>
            <a:r>
              <a:rPr lang="en-US" sz="2200" dirty="0" smtClean="0">
                <a:solidFill>
                  <a:srgbClr val="4A4546"/>
                </a:solidFill>
              </a:rPr>
              <a:t>- </a:t>
            </a:r>
            <a:r>
              <a:rPr lang="en-US" sz="2200" b="1" dirty="0" smtClean="0">
                <a:solidFill>
                  <a:srgbClr val="4A4546"/>
                </a:solidFill>
              </a:rPr>
              <a:t>Search</a:t>
            </a:r>
            <a:r>
              <a:rPr lang="en-US" sz="2200" dirty="0" smtClean="0">
                <a:solidFill>
                  <a:srgbClr val="4A4546"/>
                </a:solidFill>
              </a:rPr>
              <a:t> time :  &lt; 30s.</a:t>
            </a:r>
          </a:p>
          <a:p>
            <a:r>
              <a:rPr lang="en-US" sz="2200" dirty="0" smtClean="0">
                <a:solidFill>
                  <a:srgbClr val="4A4546"/>
                </a:solidFill>
              </a:rPr>
              <a:t>	- </a:t>
            </a:r>
            <a:r>
              <a:rPr lang="en-US" sz="2200" b="1" dirty="0" smtClean="0">
                <a:solidFill>
                  <a:srgbClr val="4A4546"/>
                </a:solidFill>
              </a:rPr>
              <a:t>Reservation</a:t>
            </a:r>
            <a:r>
              <a:rPr lang="en-US" sz="2200" dirty="0" smtClean="0">
                <a:solidFill>
                  <a:srgbClr val="4A4546"/>
                </a:solidFill>
              </a:rPr>
              <a:t> time : &lt; 1 min</a:t>
            </a:r>
          </a:p>
          <a:p>
            <a:endParaRPr lang="en-US" sz="2200" b="1" dirty="0" smtClean="0">
              <a:solidFill>
                <a:srgbClr val="4A454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200" b="1" dirty="0" smtClean="0">
                <a:solidFill>
                  <a:srgbClr val="FF6600"/>
                </a:solidFill>
              </a:rPr>
              <a:t>AVAILABILITY: </a:t>
            </a:r>
            <a:r>
              <a:rPr lang="en-US" sz="2200" dirty="0">
                <a:solidFill>
                  <a:srgbClr val="FF6600"/>
                </a:solidFill>
              </a:rPr>
              <a:t> </a:t>
            </a:r>
            <a:r>
              <a:rPr lang="en-US" sz="2200" dirty="0" smtClean="0">
                <a:solidFill>
                  <a:srgbClr val="4A4546"/>
                </a:solidFill>
              </a:rPr>
              <a:t>run as application on the most common mobile devices (phones, tablets ,computers )  but offer also a web page reachable from the most common browsers</a:t>
            </a:r>
            <a:r>
              <a:rPr lang="en-US" dirty="0" smtClean="0">
                <a:solidFill>
                  <a:srgbClr val="4A4546"/>
                </a:solidFill>
              </a:rPr>
              <a:t>. </a:t>
            </a:r>
            <a:endParaRPr lang="en-US" dirty="0">
              <a:solidFill>
                <a:srgbClr val="4A45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625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 smtClean="0">
                <a:solidFill>
                  <a:schemeClr val="accent1"/>
                </a:solidFill>
              </a:rPr>
              <a:t>1. APPLICATIONS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7619" y="1608667"/>
            <a:ext cx="834629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FF6600"/>
                </a:solidFill>
              </a:rPr>
              <a:t>Client-side applications:</a:t>
            </a:r>
          </a:p>
          <a:p>
            <a:endParaRPr lang="en-US" sz="2500" b="1" dirty="0" smtClean="0">
              <a:solidFill>
                <a:srgbClr val="4A454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rgbClr val="4A4546"/>
                </a:solidFill>
              </a:rPr>
              <a:t>Mobile application</a:t>
            </a: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rgbClr val="4A4546"/>
                </a:solidFill>
              </a:rPr>
              <a:t>Web applications</a:t>
            </a: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rgbClr val="4A4546"/>
                </a:solidFill>
              </a:rPr>
              <a:t>On-board application</a:t>
            </a:r>
          </a:p>
          <a:p>
            <a:pPr marL="285750" indent="-285750">
              <a:buFont typeface="Arial"/>
              <a:buChar char="•"/>
            </a:pPr>
            <a:endParaRPr lang="en-US" sz="2500" dirty="0">
              <a:solidFill>
                <a:srgbClr val="4A4546"/>
              </a:solidFill>
            </a:endParaRPr>
          </a:p>
          <a:p>
            <a:r>
              <a:rPr lang="en-US" sz="2500" b="1" dirty="0" smtClean="0">
                <a:solidFill>
                  <a:srgbClr val="FF6600"/>
                </a:solidFill>
              </a:rPr>
              <a:t>Server-side application:</a:t>
            </a:r>
          </a:p>
          <a:p>
            <a:endParaRPr lang="en-US" sz="2500" b="1" dirty="0" smtClean="0">
              <a:solidFill>
                <a:srgbClr val="4A4546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500" dirty="0" smtClean="0">
                <a:solidFill>
                  <a:srgbClr val="4A4546"/>
                </a:solidFill>
              </a:rPr>
              <a:t>Back-end application</a:t>
            </a:r>
          </a:p>
        </p:txBody>
      </p:sp>
    </p:spTree>
    <p:extLst>
      <p:ext uri="{BB962C8B-B14F-4D97-AF65-F5344CB8AC3E}">
        <p14:creationId xmlns:p14="http://schemas.microsoft.com/office/powerpoint/2010/main" val="2904350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 smtClean="0">
                <a:solidFill>
                  <a:schemeClr val="accent1"/>
                </a:solidFill>
              </a:rPr>
              <a:t>1. APPLICATIONS – </a:t>
            </a:r>
            <a:r>
              <a:rPr lang="en-US" sz="3100" dirty="0" smtClean="0">
                <a:solidFill>
                  <a:srgbClr val="FF6600"/>
                </a:solidFill>
              </a:rPr>
              <a:t>Web &amp; Mobile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7619" y="1608667"/>
            <a:ext cx="834629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solidFill>
                  <a:srgbClr val="4A4546"/>
                </a:solidFill>
              </a:rPr>
              <a:t>Addressed towards the </a:t>
            </a:r>
            <a:r>
              <a:rPr lang="en-US" sz="2500" b="1" dirty="0" smtClean="0">
                <a:solidFill>
                  <a:srgbClr val="4A4546"/>
                </a:solidFill>
              </a:rPr>
              <a:t>end users</a:t>
            </a:r>
            <a:r>
              <a:rPr lang="en-US" sz="2500" dirty="0" smtClean="0">
                <a:solidFill>
                  <a:srgbClr val="4A4546"/>
                </a:solidFill>
              </a:rPr>
              <a:t>.</a:t>
            </a:r>
          </a:p>
          <a:p>
            <a:pPr marL="342900" indent="-342900">
              <a:buFont typeface="Arial"/>
              <a:buChar char="•"/>
            </a:pPr>
            <a:endParaRPr lang="en-US" sz="2500" dirty="0" smtClean="0">
              <a:solidFill>
                <a:srgbClr val="4A454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solidFill>
                  <a:srgbClr val="4A4546"/>
                </a:solidFill>
              </a:rPr>
              <a:t>Accessible from </a:t>
            </a:r>
            <a:r>
              <a:rPr lang="en-US" sz="2500" b="1" dirty="0" smtClean="0">
                <a:solidFill>
                  <a:srgbClr val="4A4546"/>
                </a:solidFill>
              </a:rPr>
              <a:t>any</a:t>
            </a:r>
            <a:r>
              <a:rPr lang="en-US" sz="2500" dirty="0" smtClean="0">
                <a:solidFill>
                  <a:srgbClr val="4A4546"/>
                </a:solidFill>
              </a:rPr>
              <a:t> internet enabled devices.</a:t>
            </a:r>
          </a:p>
          <a:p>
            <a:pPr marL="342900" indent="-342900">
              <a:buFont typeface="Arial"/>
              <a:buChar char="•"/>
            </a:pPr>
            <a:endParaRPr lang="en-US" sz="2500" dirty="0" smtClean="0">
              <a:solidFill>
                <a:srgbClr val="4A454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solidFill>
                  <a:srgbClr val="4A4546"/>
                </a:solidFill>
              </a:rPr>
              <a:t>Both offer the same core functionalities:</a:t>
            </a:r>
          </a:p>
          <a:p>
            <a:pPr marL="342900" indent="-342900">
              <a:buFontTx/>
              <a:buChar char="-"/>
            </a:pPr>
            <a:r>
              <a:rPr lang="en-US" sz="2500" b="1" dirty="0" smtClean="0">
                <a:solidFill>
                  <a:srgbClr val="4A4546"/>
                </a:solidFill>
              </a:rPr>
              <a:t>Manage</a:t>
            </a:r>
            <a:r>
              <a:rPr lang="en-US" sz="2500" dirty="0" smtClean="0">
                <a:solidFill>
                  <a:srgbClr val="4A4546"/>
                </a:solidFill>
              </a:rPr>
              <a:t> user profile and user data</a:t>
            </a:r>
          </a:p>
          <a:p>
            <a:pPr marL="342900" indent="-342900">
              <a:buFontTx/>
              <a:buChar char="-"/>
            </a:pPr>
            <a:r>
              <a:rPr lang="en-US" sz="2500" b="1" dirty="0" smtClean="0">
                <a:solidFill>
                  <a:srgbClr val="4A4546"/>
                </a:solidFill>
              </a:rPr>
              <a:t>Search</a:t>
            </a:r>
            <a:r>
              <a:rPr lang="en-US" sz="2500" dirty="0" smtClean="0">
                <a:solidFill>
                  <a:srgbClr val="4A4546"/>
                </a:solidFill>
              </a:rPr>
              <a:t> for a car</a:t>
            </a:r>
          </a:p>
          <a:p>
            <a:pPr marL="342900" indent="-342900">
              <a:buFontTx/>
              <a:buChar char="-"/>
            </a:pPr>
            <a:r>
              <a:rPr lang="en-US" sz="2500" b="1" dirty="0" smtClean="0">
                <a:solidFill>
                  <a:srgbClr val="4A4546"/>
                </a:solidFill>
              </a:rPr>
              <a:t>Reserve</a:t>
            </a:r>
            <a:r>
              <a:rPr lang="en-US" sz="2500" dirty="0" smtClean="0">
                <a:solidFill>
                  <a:srgbClr val="4A4546"/>
                </a:solidFill>
              </a:rPr>
              <a:t> a car</a:t>
            </a:r>
          </a:p>
          <a:p>
            <a:pPr marL="342900" indent="-342900">
              <a:buFontTx/>
              <a:buChar char="-"/>
            </a:pPr>
            <a:endParaRPr lang="en-US" sz="2500" dirty="0">
              <a:solidFill>
                <a:srgbClr val="4A454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solidFill>
                  <a:srgbClr val="4A4546"/>
                </a:solidFill>
              </a:rPr>
              <a:t>User friendly intuitive graphic interfaces</a:t>
            </a:r>
          </a:p>
        </p:txBody>
      </p:sp>
    </p:spTree>
    <p:extLst>
      <p:ext uri="{BB962C8B-B14F-4D97-AF65-F5344CB8AC3E}">
        <p14:creationId xmlns:p14="http://schemas.microsoft.com/office/powerpoint/2010/main" val="2555469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APPLICATIONS – </a:t>
            </a:r>
            <a:r>
              <a:rPr lang="en-US" sz="3100" dirty="0" smtClean="0">
                <a:solidFill>
                  <a:srgbClr val="FF6600"/>
                </a:solidFill>
              </a:rPr>
              <a:t>Mobile example</a:t>
            </a:r>
          </a:p>
          <a:p>
            <a:pPr marL="514350" indent="-514350">
              <a:buAutoNum type="arabicPeriod"/>
            </a:pPr>
            <a:endParaRPr lang="en-US" sz="3100" dirty="0" smtClean="0">
              <a:solidFill>
                <a:schemeClr val="accent1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7</a:t>
            </a:fld>
            <a:endParaRPr lang="en-US" dirty="0"/>
          </a:p>
        </p:txBody>
      </p:sp>
      <p:pic>
        <p:nvPicPr>
          <p:cNvPr id="13" name="Picture 12" descr="H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9" y="1299862"/>
            <a:ext cx="2538781" cy="4515643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 descr="Par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234" y="1299862"/>
            <a:ext cx="2538780" cy="4515643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 descr="Conferma Prenotazion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344" y="1325262"/>
            <a:ext cx="2549568" cy="4490243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407619" y="6045200"/>
            <a:ext cx="253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Home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95234" y="6045200"/>
            <a:ext cx="253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Car search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15131" y="6045200"/>
            <a:ext cx="253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Confirm reservation</a:t>
            </a:r>
          </a:p>
        </p:txBody>
      </p:sp>
    </p:spTree>
    <p:extLst>
      <p:ext uri="{BB962C8B-B14F-4D97-AF65-F5344CB8AC3E}">
        <p14:creationId xmlns:p14="http://schemas.microsoft.com/office/powerpoint/2010/main" val="295127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6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" accel="10000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4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" accel="100000" fill="hold">
                                          <p:stCondLst>
                                            <p:cond delay="54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6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" accel="10000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40" decel="100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" accel="100000" fill="hold">
                                          <p:stCondLst>
                                            <p:cond delay="54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"/>
                            </p:stCondLst>
                            <p:childTnLst>
                              <p:par>
                                <p:cTn id="3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6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" accel="10000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4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0" accel="100000" fill="hold">
                                          <p:stCondLst>
                                            <p:cond delay="54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allAtOnce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APPLICATIONS – </a:t>
            </a:r>
            <a:r>
              <a:rPr lang="en-US" sz="3100" dirty="0" smtClean="0">
                <a:solidFill>
                  <a:srgbClr val="FF6600"/>
                </a:solidFill>
              </a:rPr>
              <a:t>Web</a:t>
            </a:r>
            <a:r>
              <a:rPr lang="en-US" sz="3100" dirty="0">
                <a:solidFill>
                  <a:srgbClr val="FF6600"/>
                </a:solidFill>
              </a:rPr>
              <a:t> </a:t>
            </a:r>
            <a:r>
              <a:rPr lang="en-US" sz="3100" dirty="0" smtClean="0">
                <a:solidFill>
                  <a:srgbClr val="FF6600"/>
                </a:solidFill>
              </a:rPr>
              <a:t>example</a:t>
            </a: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8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79830" y="5782964"/>
            <a:ext cx="40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 Main  page with side menu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" name="Picture 2" descr="MainMenu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01" y="1249659"/>
            <a:ext cx="7364928" cy="41351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864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6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" accel="10000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4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" accel="100000" fill="hold">
                                          <p:stCondLst>
                                            <p:cond delay="54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07619" y="1071858"/>
            <a:ext cx="8340520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4806" y="378358"/>
            <a:ext cx="750839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100" dirty="0" smtClean="0">
                <a:solidFill>
                  <a:schemeClr val="accent1"/>
                </a:solidFill>
              </a:rPr>
              <a:t>APPLICATIONS – </a:t>
            </a:r>
            <a:r>
              <a:rPr lang="en-US" sz="3100" dirty="0" smtClean="0">
                <a:solidFill>
                  <a:srgbClr val="FF6600"/>
                </a:solidFill>
              </a:rPr>
              <a:t>On-Board</a:t>
            </a:r>
          </a:p>
          <a:p>
            <a:pPr marL="514350" indent="-514350">
              <a:buAutoNum type="arabicPeriod"/>
            </a:pPr>
            <a:endParaRPr lang="en-US" sz="3100" dirty="0" smtClean="0">
              <a:solidFill>
                <a:schemeClr val="accent1"/>
              </a:solidFill>
            </a:endParaRPr>
          </a:p>
        </p:txBody>
      </p:sp>
      <p:pic>
        <p:nvPicPr>
          <p:cNvPr id="10" name="Picture 9" descr="Polimi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710" y="167677"/>
            <a:ext cx="789202" cy="791094"/>
          </a:xfrm>
          <a:prstGeom prst="rect">
            <a:avLst/>
          </a:prstGeom>
        </p:spPr>
      </p:pic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4303065" y="6343651"/>
            <a:ext cx="561975" cy="365125"/>
          </a:xfrm>
        </p:spPr>
        <p:txBody>
          <a:bodyPr/>
          <a:lstStyle/>
          <a:p>
            <a:pPr algn="ctr"/>
            <a:fld id="{BA9B540C-44DA-4F69-89C9-7C84606640D3}" type="slidenum">
              <a:rPr lang="en-US" smtClean="0"/>
              <a:pPr algn="ctr"/>
              <a:t>9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7619" y="1608667"/>
            <a:ext cx="834629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300" dirty="0" smtClean="0">
                <a:solidFill>
                  <a:srgbClr val="4A4546"/>
                </a:solidFill>
              </a:rPr>
              <a:t>Addressed towards the </a:t>
            </a:r>
            <a:r>
              <a:rPr lang="en-US" sz="2300" b="1" dirty="0" smtClean="0">
                <a:solidFill>
                  <a:srgbClr val="4A4546"/>
                </a:solidFill>
              </a:rPr>
              <a:t>end users </a:t>
            </a:r>
            <a:r>
              <a:rPr lang="en-US" sz="2300" dirty="0" smtClean="0">
                <a:solidFill>
                  <a:srgbClr val="4A4546"/>
                </a:solidFill>
              </a:rPr>
              <a:t>.</a:t>
            </a:r>
          </a:p>
          <a:p>
            <a:pPr marL="342900" indent="-342900">
              <a:buFont typeface="Arial"/>
              <a:buChar char="•"/>
            </a:pPr>
            <a:endParaRPr lang="en-US" sz="2300" dirty="0" smtClean="0">
              <a:solidFill>
                <a:srgbClr val="4A454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300" dirty="0" smtClean="0">
                <a:solidFill>
                  <a:srgbClr val="4A4546"/>
                </a:solidFill>
              </a:rPr>
              <a:t>System </a:t>
            </a:r>
            <a:r>
              <a:rPr lang="en-US" sz="2300" b="1" dirty="0" smtClean="0">
                <a:solidFill>
                  <a:srgbClr val="4A4546"/>
                </a:solidFill>
              </a:rPr>
              <a:t>always</a:t>
            </a:r>
            <a:r>
              <a:rPr lang="en-US" sz="2300" dirty="0" smtClean="0">
                <a:solidFill>
                  <a:srgbClr val="4A4546"/>
                </a:solidFill>
              </a:rPr>
              <a:t> connected to the internet</a:t>
            </a:r>
          </a:p>
          <a:p>
            <a:pPr marL="342900" indent="-342900">
              <a:buFont typeface="Arial"/>
              <a:buChar char="•"/>
            </a:pPr>
            <a:endParaRPr lang="en-US" sz="2300" dirty="0" smtClean="0">
              <a:solidFill>
                <a:srgbClr val="4A454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300" dirty="0" smtClean="0">
                <a:solidFill>
                  <a:srgbClr val="4A4546"/>
                </a:solidFill>
              </a:rPr>
              <a:t>Functionalities:</a:t>
            </a:r>
          </a:p>
          <a:p>
            <a:r>
              <a:rPr lang="en-US" sz="2300" dirty="0" smtClean="0">
                <a:solidFill>
                  <a:srgbClr val="4A4546"/>
                </a:solidFill>
              </a:rPr>
              <a:t>-   User </a:t>
            </a:r>
            <a:r>
              <a:rPr lang="en-US" sz="2300" b="1" dirty="0" smtClean="0">
                <a:solidFill>
                  <a:srgbClr val="4A4546"/>
                </a:solidFill>
              </a:rPr>
              <a:t>login</a:t>
            </a:r>
          </a:p>
          <a:p>
            <a:pPr marL="342900" indent="-342900">
              <a:buFontTx/>
              <a:buChar char="-"/>
            </a:pPr>
            <a:r>
              <a:rPr lang="en-US" sz="2300" b="1" dirty="0" smtClean="0">
                <a:solidFill>
                  <a:srgbClr val="4A4546"/>
                </a:solidFill>
              </a:rPr>
              <a:t>Navigation</a:t>
            </a:r>
            <a:r>
              <a:rPr lang="en-US" sz="2300" dirty="0" smtClean="0">
                <a:solidFill>
                  <a:srgbClr val="4A4546"/>
                </a:solidFill>
              </a:rPr>
              <a:t> via Google API</a:t>
            </a:r>
          </a:p>
          <a:p>
            <a:pPr marL="342900" indent="-342900">
              <a:buFontTx/>
              <a:buChar char="-"/>
            </a:pPr>
            <a:r>
              <a:rPr lang="en-US" sz="2300" dirty="0" smtClean="0">
                <a:solidFill>
                  <a:srgbClr val="4A4546"/>
                </a:solidFill>
              </a:rPr>
              <a:t>Enable route </a:t>
            </a:r>
            <a:r>
              <a:rPr lang="en-US" sz="2300" b="1" dirty="0" smtClean="0">
                <a:solidFill>
                  <a:srgbClr val="4A4546"/>
                </a:solidFill>
              </a:rPr>
              <a:t>preferences</a:t>
            </a:r>
            <a:r>
              <a:rPr lang="en-US" sz="2300" dirty="0" smtClean="0">
                <a:solidFill>
                  <a:srgbClr val="4A4546"/>
                </a:solidFill>
              </a:rPr>
              <a:t> and </a:t>
            </a:r>
            <a:r>
              <a:rPr lang="en-US" sz="2300" b="1" dirty="0" smtClean="0">
                <a:solidFill>
                  <a:srgbClr val="4A4546"/>
                </a:solidFill>
              </a:rPr>
              <a:t>money</a:t>
            </a:r>
            <a:r>
              <a:rPr lang="en-US" sz="2300" dirty="0" smtClean="0">
                <a:solidFill>
                  <a:srgbClr val="4A4546"/>
                </a:solidFill>
              </a:rPr>
              <a:t> </a:t>
            </a:r>
            <a:r>
              <a:rPr lang="en-US" sz="2300" b="1" dirty="0" smtClean="0">
                <a:solidFill>
                  <a:srgbClr val="4A4546"/>
                </a:solidFill>
              </a:rPr>
              <a:t>saving</a:t>
            </a:r>
            <a:r>
              <a:rPr lang="en-US" sz="2300" dirty="0" smtClean="0">
                <a:solidFill>
                  <a:srgbClr val="4A4546"/>
                </a:solidFill>
              </a:rPr>
              <a:t> </a:t>
            </a:r>
            <a:r>
              <a:rPr lang="en-US" sz="2300" b="1" dirty="0" smtClean="0">
                <a:solidFill>
                  <a:srgbClr val="4A4546"/>
                </a:solidFill>
              </a:rPr>
              <a:t>options</a:t>
            </a:r>
            <a:r>
              <a:rPr lang="en-US" sz="2300" dirty="0" smtClean="0">
                <a:solidFill>
                  <a:srgbClr val="4A4546"/>
                </a:solidFill>
              </a:rPr>
              <a:t>.</a:t>
            </a:r>
          </a:p>
          <a:p>
            <a:r>
              <a:rPr lang="en-US" sz="2300" dirty="0" smtClean="0">
                <a:solidFill>
                  <a:srgbClr val="4A4546"/>
                </a:solidFill>
              </a:rPr>
              <a:t>-   Show current </a:t>
            </a:r>
            <a:r>
              <a:rPr lang="en-US" sz="2300" b="1" dirty="0" smtClean="0">
                <a:solidFill>
                  <a:srgbClr val="4A4546"/>
                </a:solidFill>
              </a:rPr>
              <a:t>car</a:t>
            </a:r>
            <a:r>
              <a:rPr lang="en-US" sz="2300" dirty="0" smtClean="0">
                <a:solidFill>
                  <a:srgbClr val="4A4546"/>
                </a:solidFill>
              </a:rPr>
              <a:t> </a:t>
            </a:r>
            <a:r>
              <a:rPr lang="en-US" sz="2300" b="1" dirty="0" smtClean="0">
                <a:solidFill>
                  <a:srgbClr val="4A4546"/>
                </a:solidFill>
              </a:rPr>
              <a:t>information</a:t>
            </a:r>
          </a:p>
          <a:p>
            <a:r>
              <a:rPr lang="en-US" sz="2300" dirty="0" smtClean="0">
                <a:solidFill>
                  <a:srgbClr val="4A4546"/>
                </a:solidFill>
              </a:rPr>
              <a:t>-   Allow car </a:t>
            </a:r>
            <a:r>
              <a:rPr lang="en-US" sz="2300" b="1" dirty="0" smtClean="0">
                <a:solidFill>
                  <a:srgbClr val="4A4546"/>
                </a:solidFill>
              </a:rPr>
              <a:t>charging</a:t>
            </a:r>
          </a:p>
          <a:p>
            <a:pPr marL="342900" indent="-342900">
              <a:buFontTx/>
              <a:buChar char="-"/>
            </a:pPr>
            <a:endParaRPr lang="en-US" sz="2300" dirty="0">
              <a:solidFill>
                <a:srgbClr val="4A4546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300" dirty="0" smtClean="0">
                <a:solidFill>
                  <a:srgbClr val="4A4546"/>
                </a:solidFill>
              </a:rPr>
              <a:t>User friendly intuitive graphic interfaces</a:t>
            </a:r>
          </a:p>
        </p:txBody>
      </p:sp>
    </p:spTree>
    <p:extLst>
      <p:ext uri="{BB962C8B-B14F-4D97-AF65-F5344CB8AC3E}">
        <p14:creationId xmlns:p14="http://schemas.microsoft.com/office/powerpoint/2010/main" val="2398359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PowerEnjoy">
  <a:themeElements>
    <a:clrScheme name="Custom 2">
      <a:dk1>
        <a:sysClr val="windowText" lastClr="000000"/>
      </a:dk1>
      <a:lt1>
        <a:sysClr val="window" lastClr="FFFFFF"/>
      </a:lt1>
      <a:dk2>
        <a:srgbClr val="4A4546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PresentationPowerEnjoy.thmx</Template>
  <TotalTime>1388</TotalTime>
  <Words>1341</Words>
  <Application>Microsoft Macintosh PowerPoint</Application>
  <PresentationFormat>On-screen Show (4:3)</PresentationFormat>
  <Paragraphs>385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PresentationPowerEnjoy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 Giovanakis</dc:creator>
  <cp:lastModifiedBy>Georg Giovanakis</cp:lastModifiedBy>
  <cp:revision>57</cp:revision>
  <dcterms:created xsi:type="dcterms:W3CDTF">2017-02-15T10:11:26Z</dcterms:created>
  <dcterms:modified xsi:type="dcterms:W3CDTF">2017-02-21T23:18:29Z</dcterms:modified>
</cp:coreProperties>
</file>