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8" r:id="rId21"/>
    <p:sldId id="276" r:id="rId22"/>
    <p:sldId id="277" r:id="rId23"/>
    <p:sldId id="279" r:id="rId24"/>
    <p:sldId id="280" r:id="rId25"/>
    <p:sldId id="27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15" autoAdjust="0"/>
  </p:normalViewPr>
  <p:slideViewPr>
    <p:cSldViewPr snapToGrid="0" snapToObjects="1">
      <p:cViewPr>
        <p:scale>
          <a:sx n="100" d="100"/>
          <a:sy n="10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2131F45C-318D-9A48-AA75-F6183A3B98DE}" type="presOf" srcId="{7A84A3AA-19FD-8541-A4AC-BB010BE19C03}" destId="{D4EF923F-85F3-404E-B213-39F490E94F68}" srcOrd="0" destOrd="0" presId="urn:microsoft.com/office/officeart/2005/8/layout/StepDownProcess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FEABB331-365E-EA49-AD87-6C8E1F91F9B7}" type="presOf" srcId="{E938D717-34AB-9742-8458-94BD9F498FAD}" destId="{00E6F05F-D78F-0844-8365-D83B0D0BF5A5}" srcOrd="0" destOrd="0" presId="urn:microsoft.com/office/officeart/2005/8/layout/StepDownProcess"/>
    <dgm:cxn modelId="{6EE2CE07-EBC8-AA47-8C25-45E865A1E456}" type="presOf" srcId="{3B22FBE4-FBDA-4E46-8FCF-7F1B35D9EE1A}" destId="{FDAA09C2-54CC-E249-9139-27227BE6BCA5}" srcOrd="0" destOrd="0" presId="urn:microsoft.com/office/officeart/2005/8/layout/StepDownProcess"/>
    <dgm:cxn modelId="{97C32519-ACD5-554F-9059-815AEA8B0EEE}" type="presOf" srcId="{73F8E0E3-CE4A-B240-A2E8-7152A698B43D}" destId="{51ECAD74-2ADD-404A-90A6-F61BC9F0C4EF}" srcOrd="0" destOrd="0" presId="urn:microsoft.com/office/officeart/2005/8/layout/StepDownProcess"/>
    <dgm:cxn modelId="{DAA7A193-B7EC-BF4E-8DF4-2C55C1D8B939}" type="presParOf" srcId="{D4EF923F-85F3-404E-B213-39F490E94F68}" destId="{A8C831A1-6F80-C44D-839E-74EC45B57B44}" srcOrd="0" destOrd="0" presId="urn:microsoft.com/office/officeart/2005/8/layout/StepDownProcess"/>
    <dgm:cxn modelId="{56B67E53-6F01-5E48-8B71-1033754C2EA5}" type="presParOf" srcId="{A8C831A1-6F80-C44D-839E-74EC45B57B44}" destId="{1784511C-8A99-844F-99E8-F5BBFED93E82}" srcOrd="0" destOrd="0" presId="urn:microsoft.com/office/officeart/2005/8/layout/StepDownProcess"/>
    <dgm:cxn modelId="{31A601AA-C9D3-574B-A5A3-86C57F8433D5}" type="presParOf" srcId="{A8C831A1-6F80-C44D-839E-74EC45B57B44}" destId="{00E6F05F-D78F-0844-8365-D83B0D0BF5A5}" srcOrd="1" destOrd="0" presId="urn:microsoft.com/office/officeart/2005/8/layout/StepDownProcess"/>
    <dgm:cxn modelId="{5F91BD2E-28A1-F64A-B3F4-9A8AE7F19568}" type="presParOf" srcId="{A8C831A1-6F80-C44D-839E-74EC45B57B44}" destId="{08817198-2C22-A441-9025-3099EDA34439}" srcOrd="2" destOrd="0" presId="urn:microsoft.com/office/officeart/2005/8/layout/StepDownProcess"/>
    <dgm:cxn modelId="{D8259B06-8164-284C-B3CE-FE863E210FD6}" type="presParOf" srcId="{D4EF923F-85F3-404E-B213-39F490E94F68}" destId="{11A0C0C4-D387-D042-8243-63D7ACEB0708}" srcOrd="1" destOrd="0" presId="urn:microsoft.com/office/officeart/2005/8/layout/StepDownProcess"/>
    <dgm:cxn modelId="{DBED13B2-0D50-A84E-B6BF-4B9DF19AD9D6}" type="presParOf" srcId="{D4EF923F-85F3-404E-B213-39F490E94F68}" destId="{2D4FA8DE-AC71-E64A-9C0F-61C14347C125}" srcOrd="2" destOrd="0" presId="urn:microsoft.com/office/officeart/2005/8/layout/StepDownProcess"/>
    <dgm:cxn modelId="{B4EFCF22-EB7E-C647-A306-C275754F1C41}" type="presParOf" srcId="{2D4FA8DE-AC71-E64A-9C0F-61C14347C125}" destId="{AA11B54D-0A27-D449-9487-CC4CB40E71CB}" srcOrd="0" destOrd="0" presId="urn:microsoft.com/office/officeart/2005/8/layout/StepDownProcess"/>
    <dgm:cxn modelId="{A4720DCD-61A1-584C-B10E-4E72FFDC4E0F}" type="presParOf" srcId="{2D4FA8DE-AC71-E64A-9C0F-61C14347C125}" destId="{FDAA09C2-54CC-E249-9139-27227BE6BCA5}" srcOrd="1" destOrd="0" presId="urn:microsoft.com/office/officeart/2005/8/layout/StepDownProcess"/>
    <dgm:cxn modelId="{87015E3E-E8FC-BB45-8DCE-71FF53D535BB}" type="presParOf" srcId="{2D4FA8DE-AC71-E64A-9C0F-61C14347C125}" destId="{1B773896-F541-C84E-A4FF-11A5AB47A595}" srcOrd="2" destOrd="0" presId="urn:microsoft.com/office/officeart/2005/8/layout/StepDownProcess"/>
    <dgm:cxn modelId="{E03E6827-AE59-E447-88C3-5E1C80915363}" type="presParOf" srcId="{D4EF923F-85F3-404E-B213-39F490E94F68}" destId="{476DA19E-769E-6147-9D75-69109580311D}" srcOrd="3" destOrd="0" presId="urn:microsoft.com/office/officeart/2005/8/layout/StepDownProcess"/>
    <dgm:cxn modelId="{62CB99D5-4852-FF46-8A6E-22EBA3E39994}" type="presParOf" srcId="{D4EF923F-85F3-404E-B213-39F490E94F68}" destId="{B169C4EA-33F7-C841-85F0-8202007D89D1}" srcOrd="4" destOrd="0" presId="urn:microsoft.com/office/officeart/2005/8/layout/StepDownProcess"/>
    <dgm:cxn modelId="{33733005-A12B-FC48-8494-D956A57D6D82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E70685F8-9E4A-2940-B2AA-6002B0A3B878}" type="presOf" srcId="{9A377AA9-5A5E-B543-B7E5-B197E2C14FDD}" destId="{D1A85376-7F9D-DB4A-AEDD-64445B205BCA}" srcOrd="0" destOrd="0" presId="urn:microsoft.com/office/officeart/2005/8/layout/hList1"/>
    <dgm:cxn modelId="{C6DF2C96-1ADF-4947-8F3E-03E5945AE436}" type="presOf" srcId="{38EB5FF1-A308-3B41-86EA-7F6B1A433307}" destId="{B1A89149-58D6-7546-8881-8FD2EFF3C654}" srcOrd="0" destOrd="0" presId="urn:microsoft.com/office/officeart/2005/8/layout/hList1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48D999CD-4CCB-E44A-8347-1441A85D008D}" type="presOf" srcId="{213CE0CD-430D-8046-8EB7-3315F510725A}" destId="{7AC614D9-D161-ED4D-9818-8B6475AE2F79}" srcOrd="0" destOrd="0" presId="urn:microsoft.com/office/officeart/2005/8/layout/hList1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99FC0A00-831D-654E-B395-68E3AC5D7879}" type="presOf" srcId="{96456560-9675-7146-84E6-D5A32555BBE0}" destId="{A1A7C9FB-479A-274C-B5FA-74F739A8E3A2}" srcOrd="0" destOrd="0" presId="urn:microsoft.com/office/officeart/2005/8/layout/hList1"/>
    <dgm:cxn modelId="{187A2B72-6FAD-B84A-B1F9-7C88039EC787}" type="presOf" srcId="{865A30ED-441F-4E4B-9F8A-2C1132CBAFEC}" destId="{7C3732AA-75C4-FB4D-9AFF-2B2FA14398C1}" srcOrd="0" destOrd="0" presId="urn:microsoft.com/office/officeart/2005/8/layout/hList1"/>
    <dgm:cxn modelId="{AA3BFF6D-FB8F-3A43-AB4C-9E0D441E722D}" type="presOf" srcId="{026BD240-328D-1541-B963-A1819036D082}" destId="{176D150C-3476-8547-A022-CF20D622FD88}" srcOrd="0" destOrd="1" presId="urn:microsoft.com/office/officeart/2005/8/layout/hList1"/>
    <dgm:cxn modelId="{ADACCEBC-2831-C044-83E3-6E206D434BDD}" type="presOf" srcId="{FA6B831C-924F-1A42-8153-C26A5608C358}" destId="{8A966742-C847-5941-A37E-BBB51998974D}" srcOrd="0" destOrd="1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6DC2880A-981D-BB45-A81B-425D89E8ECFE}" type="presOf" srcId="{15D9827D-F519-FA41-8CA7-BD32D2645E15}" destId="{8A966742-C847-5941-A37E-BBB51998974D}" srcOrd="0" destOrd="0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B64FFA2A-A23A-3644-8728-B82460B721EF}" type="presOf" srcId="{FE308D48-BFC5-AC45-8A75-E976195AAED8}" destId="{176D150C-3476-8547-A022-CF20D622FD88}" srcOrd="0" destOrd="0" presId="urn:microsoft.com/office/officeart/2005/8/layout/hList1"/>
    <dgm:cxn modelId="{25BE8C49-37E4-1A45-B1DF-7B3EF0556ACD}" type="presOf" srcId="{2C326587-5CD2-0F40-A2F8-FF8C989A9EEB}" destId="{D1A85376-7F9D-DB4A-AEDD-64445B205BCA}" srcOrd="0" destOrd="1" presId="urn:microsoft.com/office/officeart/2005/8/layout/hList1"/>
    <dgm:cxn modelId="{581D48F7-863F-5740-9EFD-895F9D340C3C}" type="presParOf" srcId="{7AC614D9-D161-ED4D-9818-8B6475AE2F79}" destId="{42B7FB15-E7C1-4D4A-972C-79D2CBACCBB1}" srcOrd="0" destOrd="0" presId="urn:microsoft.com/office/officeart/2005/8/layout/hList1"/>
    <dgm:cxn modelId="{353713C3-4FB7-9D45-9EBE-2FFFC844B616}" type="presParOf" srcId="{42B7FB15-E7C1-4D4A-972C-79D2CBACCBB1}" destId="{B1A89149-58D6-7546-8881-8FD2EFF3C654}" srcOrd="0" destOrd="0" presId="urn:microsoft.com/office/officeart/2005/8/layout/hList1"/>
    <dgm:cxn modelId="{CEE746ED-1C36-1946-A290-93E8FC0AC94C}" type="presParOf" srcId="{42B7FB15-E7C1-4D4A-972C-79D2CBACCBB1}" destId="{D1A85376-7F9D-DB4A-AEDD-64445B205BCA}" srcOrd="1" destOrd="0" presId="urn:microsoft.com/office/officeart/2005/8/layout/hList1"/>
    <dgm:cxn modelId="{115474B4-AC28-504F-9BE7-A74377D1FDDB}" type="presParOf" srcId="{7AC614D9-D161-ED4D-9818-8B6475AE2F79}" destId="{96565A67-C93F-004E-A9A8-9D601818B25F}" srcOrd="1" destOrd="0" presId="urn:microsoft.com/office/officeart/2005/8/layout/hList1"/>
    <dgm:cxn modelId="{0888637E-CE1E-D44A-8C91-C59B9A3882AB}" type="presParOf" srcId="{7AC614D9-D161-ED4D-9818-8B6475AE2F79}" destId="{B9859348-3769-F747-BEBE-92A4D337F520}" srcOrd="2" destOrd="0" presId="urn:microsoft.com/office/officeart/2005/8/layout/hList1"/>
    <dgm:cxn modelId="{E6175BB6-B04E-3A46-94C3-5024CF6CAFE1}" type="presParOf" srcId="{B9859348-3769-F747-BEBE-92A4D337F520}" destId="{7C3732AA-75C4-FB4D-9AFF-2B2FA14398C1}" srcOrd="0" destOrd="0" presId="urn:microsoft.com/office/officeart/2005/8/layout/hList1"/>
    <dgm:cxn modelId="{C693EF1A-EAB0-D54B-A847-84AA2D433751}" type="presParOf" srcId="{B9859348-3769-F747-BEBE-92A4D337F520}" destId="{176D150C-3476-8547-A022-CF20D622FD88}" srcOrd="1" destOrd="0" presId="urn:microsoft.com/office/officeart/2005/8/layout/hList1"/>
    <dgm:cxn modelId="{0403CBE9-DD9D-AE4F-B3A1-41006B3118DC}" type="presParOf" srcId="{7AC614D9-D161-ED4D-9818-8B6475AE2F79}" destId="{FBE7DE96-27EA-5245-A63C-6F08815E742C}" srcOrd="3" destOrd="0" presId="urn:microsoft.com/office/officeart/2005/8/layout/hList1"/>
    <dgm:cxn modelId="{0159EE32-1127-CD4B-90C2-D82C0088B74C}" type="presParOf" srcId="{7AC614D9-D161-ED4D-9818-8B6475AE2F79}" destId="{1ABD75DA-2A77-354F-AC36-D9803EDB439B}" srcOrd="4" destOrd="0" presId="urn:microsoft.com/office/officeart/2005/8/layout/hList1"/>
    <dgm:cxn modelId="{FD5710B1-6F5F-4D46-8732-EF922ECD790C}" type="presParOf" srcId="{1ABD75DA-2A77-354F-AC36-D9803EDB439B}" destId="{A1A7C9FB-479A-274C-B5FA-74F739A8E3A2}" srcOrd="0" destOrd="0" presId="urn:microsoft.com/office/officeart/2005/8/layout/hList1"/>
    <dgm:cxn modelId="{6470ACD0-3DBD-3143-A387-74C2341859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CFAB75-BB06-3747-A6BA-7545B422D3ED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63E3E89A-A588-BB45-88E4-C9BBD5038D3D}" type="presOf" srcId="{E2A889CF-79D1-334B-B0E4-A006BEDBF035}" destId="{17D422D3-CCD8-6A4B-A7C1-92D8B5F6ED34}" srcOrd="0" destOrd="0" presId="urn:microsoft.com/office/officeart/2005/8/layout/hList1"/>
    <dgm:cxn modelId="{18D2F174-853D-7C42-B876-2615959FC019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9E0481CF-C891-9448-8729-F9B47CFA5707}" type="presParOf" srcId="{17D422D3-CCD8-6A4B-A7C1-92D8B5F6ED34}" destId="{4E46F655-BA82-4146-A8DD-4FDEB7D64980}" srcOrd="0" destOrd="0" presId="urn:microsoft.com/office/officeart/2005/8/layout/hList1"/>
    <dgm:cxn modelId="{7D402829-D067-D341-89E2-19E3AD811755}" type="presParOf" srcId="{4E46F655-BA82-4146-A8DD-4FDEB7D64980}" destId="{E2BF2076-6287-1040-8F3C-B478B3ED5BFA}" srcOrd="0" destOrd="0" presId="urn:microsoft.com/office/officeart/2005/8/layout/hList1"/>
    <dgm:cxn modelId="{FA6F8698-8934-354C-9454-CE0A4F5A600E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1E942F-B17C-0C41-96ED-69460CEC4F1E}" type="presOf" srcId="{4AA59BCB-DCD6-3D4D-AF53-F6FEED9C29A5}" destId="{88037C77-4931-6A4E-933C-E0845386D246}" srcOrd="0" destOrd="0" presId="urn:microsoft.com/office/officeart/2005/8/layout/default"/>
    <dgm:cxn modelId="{8AB23144-BE3A-1442-A747-97CB96F81843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685838D-B64E-4B40-8213-1DFE82CBAE3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DFCF2-F793-064D-81AA-433DF9244FCC}" type="presOf" srcId="{E2A889CF-79D1-334B-B0E4-A006BEDBF035}" destId="{17D422D3-CCD8-6A4B-A7C1-92D8B5F6ED34}" srcOrd="0" destOrd="0" presId="urn:microsoft.com/office/officeart/2005/8/layout/hList1"/>
    <dgm:cxn modelId="{F42D4635-9C0B-A74D-A867-AE53B7A43D5E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E263C748-7923-BD4A-A76E-0828A548CB0C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8FA3617E-6142-BF48-AEA6-C7B1CB9A8745}" type="presParOf" srcId="{17D422D3-CCD8-6A4B-A7C1-92D8B5F6ED34}" destId="{4E46F655-BA82-4146-A8DD-4FDEB7D64980}" srcOrd="0" destOrd="0" presId="urn:microsoft.com/office/officeart/2005/8/layout/hList1"/>
    <dgm:cxn modelId="{4D10E417-8103-F94D-BC4D-414D6CE77E4C}" type="presParOf" srcId="{4E46F655-BA82-4146-A8DD-4FDEB7D64980}" destId="{E2BF2076-6287-1040-8F3C-B478B3ED5BFA}" srcOrd="0" destOrd="0" presId="urn:microsoft.com/office/officeart/2005/8/layout/hList1"/>
    <dgm:cxn modelId="{540830BC-55E0-8C47-8E35-98F274C45D44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774760" y="996287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541314" y="19536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level architecture</a:t>
          </a:r>
          <a:endParaRPr lang="en-US" sz="1600" kern="1200" dirty="0"/>
        </a:p>
      </dsp:txBody>
      <dsp:txXfrm>
        <a:off x="592007" y="70229"/>
        <a:ext cx="1381918" cy="936879"/>
      </dsp:txXfrm>
    </dsp:sp>
    <dsp:sp modelId="{08817198-2C22-A441-9025-3099EDA34439}">
      <dsp:nvSpPr>
        <dsp:cNvPr id="0" name=""/>
        <dsp:cNvSpPr/>
      </dsp:nvSpPr>
      <dsp:spPr>
        <a:xfrm>
          <a:off x="2024619" y="118559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004577" y="2162601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1771131" y="1185850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 Level Architecture</a:t>
          </a:r>
          <a:endParaRPr lang="en-US" sz="1600" kern="1200" dirty="0"/>
        </a:p>
      </dsp:txBody>
      <dsp:txXfrm>
        <a:off x="1821824" y="1236543"/>
        <a:ext cx="1381918" cy="936879"/>
      </dsp:txXfrm>
    </dsp:sp>
    <dsp:sp modelId="{1B773896-F541-C84E-A4FF-11A5AB47A595}">
      <dsp:nvSpPr>
        <dsp:cNvPr id="0" name=""/>
        <dsp:cNvSpPr/>
      </dsp:nvSpPr>
      <dsp:spPr>
        <a:xfrm>
          <a:off x="3254436" y="1284873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000948" y="2352165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Design</a:t>
          </a:r>
          <a:endParaRPr lang="en-US" sz="1600" kern="1200" dirty="0"/>
        </a:p>
      </dsp:txBody>
      <dsp:txXfrm>
        <a:off x="3051641" y="2402858"/>
        <a:ext cx="1381918" cy="936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319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First Tier</a:t>
          </a:r>
          <a:endParaRPr lang="en-US" sz="1700" kern="1200" dirty="0"/>
        </a:p>
      </dsp:txBody>
      <dsp:txXfrm>
        <a:off x="2319" y="234529"/>
        <a:ext cx="2261896" cy="604800"/>
      </dsp:txXfrm>
    </dsp:sp>
    <dsp:sp modelId="{D1A85376-7F9D-DB4A-AEDD-64445B205BCA}">
      <dsp:nvSpPr>
        <dsp:cNvPr id="0" name=""/>
        <dsp:cNvSpPr/>
      </dsp:nvSpPr>
      <dsp:spPr>
        <a:xfrm>
          <a:off x="212280" y="839329"/>
          <a:ext cx="1841975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Presentation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Minor functionalities</a:t>
          </a:r>
          <a:endParaRPr lang="en-US" sz="1700" kern="1200" dirty="0"/>
        </a:p>
      </dsp:txBody>
      <dsp:txXfrm>
        <a:off x="212280" y="839329"/>
        <a:ext cx="1841975" cy="2383260"/>
      </dsp:txXfrm>
    </dsp:sp>
    <dsp:sp modelId="{7C3732AA-75C4-FB4D-9AFF-2B2FA14398C1}">
      <dsp:nvSpPr>
        <dsp:cNvPr id="0" name=""/>
        <dsp:cNvSpPr/>
      </dsp:nvSpPr>
      <dsp:spPr>
        <a:xfrm>
          <a:off x="2580882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Second Tier</a:t>
          </a:r>
          <a:endParaRPr lang="en-US" sz="1700" kern="1200" dirty="0"/>
        </a:p>
      </dsp:txBody>
      <dsp:txXfrm>
        <a:off x="2580882" y="234529"/>
        <a:ext cx="2261896" cy="604800"/>
      </dsp:txXfrm>
    </dsp:sp>
    <dsp:sp modelId="{176D150C-3476-8547-A022-CF20D622FD88}">
      <dsp:nvSpPr>
        <dsp:cNvPr id="0" name=""/>
        <dsp:cNvSpPr/>
      </dsp:nvSpPr>
      <dsp:spPr>
        <a:xfrm>
          <a:off x="2733017" y="839329"/>
          <a:ext cx="1957626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Core functionalities</a:t>
          </a:r>
          <a:br>
            <a:rPr lang="en-US" sz="1700" kern="1200" dirty="0" smtClean="0"/>
          </a:br>
          <a:r>
            <a:rPr lang="en-US" sz="1700" kern="1200" dirty="0" smtClean="0"/>
            <a:t>(Business Logic)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Non-persistent data storage</a:t>
          </a:r>
          <a:endParaRPr lang="en-US" sz="1700" kern="1200" dirty="0"/>
        </a:p>
      </dsp:txBody>
      <dsp:txXfrm>
        <a:off x="2733017" y="839329"/>
        <a:ext cx="1957626" cy="2383260"/>
      </dsp:txXfrm>
    </dsp:sp>
    <dsp:sp modelId="{A1A7C9FB-479A-274C-B5FA-74F739A8E3A2}">
      <dsp:nvSpPr>
        <dsp:cNvPr id="0" name=""/>
        <dsp:cNvSpPr/>
      </dsp:nvSpPr>
      <dsp:spPr>
        <a:xfrm>
          <a:off x="5161764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Third Tier</a:t>
          </a:r>
          <a:endParaRPr lang="en-US" sz="1700" kern="1200" dirty="0"/>
        </a:p>
      </dsp:txBody>
      <dsp:txXfrm>
        <a:off x="5161764" y="234529"/>
        <a:ext cx="2261896" cy="604800"/>
      </dsp:txXfrm>
    </dsp:sp>
    <dsp:sp modelId="{8A966742-C847-5941-A37E-BBB51998974D}">
      <dsp:nvSpPr>
        <dsp:cNvPr id="0" name=""/>
        <dsp:cNvSpPr/>
      </dsp:nvSpPr>
      <dsp:spPr>
        <a:xfrm>
          <a:off x="5419585" y="839329"/>
          <a:ext cx="1774548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Persistent data storage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Back-up</a:t>
          </a:r>
          <a:endParaRPr lang="en-US" sz="1700" kern="1200" dirty="0"/>
        </a:p>
      </dsp:txBody>
      <dsp:txXfrm>
        <a:off x="5419585" y="839329"/>
        <a:ext cx="1774548" cy="2383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9ADD-E332-D04D-BBF3-1F626122F110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0D04-C4B3-D64F-9198-98313230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B16D-1E31-7149-B60B-2EBF21BC928D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B9D8-DFDB-634D-BFED-3B63DA58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B9D8-DFDB-634D-BFED-3B63DA584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E60D-3CE3-674A-A0CA-BBD98B62C330}" type="datetime1">
              <a:rPr lang="en-US" smtClean="0"/>
              <a:t>2/17/17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2BC-2C9F-F847-9198-E7ED6EC92A1F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F8-023B-774D-9615-52BA6FCEDB81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F56-A70A-A840-BF1B-36445C4FD96C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9120-8667-214F-8716-C24CEE5CB497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95F-EAC0-7840-9EA7-3F59E0964C9F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B298-8B5F-874F-B7D5-BDB61D3373E7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44EE-A8A8-B643-9CE6-CF68D16E6335}" type="datetime1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5318-DAD2-AE4B-B141-DCBFDE933B09}" type="datetime1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D212-F262-F749-9A17-F1D956925EFB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330-0949-2D48-8B59-A4463F6F52C5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06465A6-B297-3F4F-8053-D3850EEA7F33}" type="datetime1">
              <a:rPr lang="en-US" smtClean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diagramData" Target="../diagrams/data5.xml"/><Relationship Id="rId14" Type="http://schemas.openxmlformats.org/officeDocument/2006/relationships/diagramLayout" Target="../diagrams/layout5.xml"/><Relationship Id="rId15" Type="http://schemas.openxmlformats.org/officeDocument/2006/relationships/diagramQuickStyle" Target="../diagrams/quickStyle5.xml"/><Relationship Id="rId16" Type="http://schemas.openxmlformats.org/officeDocument/2006/relationships/diagramColors" Target="../diagrams/colors5.xml"/><Relationship Id="rId1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Amico</a:t>
            </a:r>
            <a:r>
              <a:rPr lang="en-US" dirty="0" smtClean="0"/>
              <a:t> Simone</a:t>
            </a:r>
          </a:p>
          <a:p>
            <a:r>
              <a:rPr lang="en-US" dirty="0" err="1" smtClean="0"/>
              <a:t>Chianella</a:t>
            </a:r>
            <a:r>
              <a:rPr lang="en-US" dirty="0" smtClean="0"/>
              <a:t> Claudia</a:t>
            </a:r>
          </a:p>
          <a:p>
            <a:r>
              <a:rPr lang="en-US" dirty="0" smtClean="0"/>
              <a:t>Giovanakis </a:t>
            </a:r>
            <a:r>
              <a:rPr lang="en-US" dirty="0" err="1" smtClean="0"/>
              <a:t>Yannick</a:t>
            </a:r>
            <a:endParaRPr lang="en-US" dirty="0"/>
          </a:p>
        </p:txBody>
      </p:sp>
      <p:pic>
        <p:nvPicPr>
          <p:cNvPr id="4" name="Picture 3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47" y="532054"/>
            <a:ext cx="1691723" cy="169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9249" y="2294008"/>
            <a:ext cx="29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POLITECNICO DI MILANO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A.A. 2016/2017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logoPowerEnjo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9" y="3249591"/>
            <a:ext cx="5735246" cy="1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 example</a:t>
            </a:r>
          </a:p>
          <a:p>
            <a:endParaRPr lang="en-US" sz="3100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3" name="Picture 2" descr="Par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19" y="1333500"/>
            <a:ext cx="4222017" cy="288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Ma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9" y="1346200"/>
            <a:ext cx="4267200" cy="287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55700" y="4505404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Main navigation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6604" y="4505404"/>
            <a:ext cx="348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End ride with charging option</a:t>
            </a:r>
          </a:p>
        </p:txBody>
      </p:sp>
    </p:spTree>
    <p:extLst>
      <p:ext uri="{BB962C8B-B14F-4D97-AF65-F5344CB8AC3E}">
        <p14:creationId xmlns:p14="http://schemas.microsoft.com/office/powerpoint/2010/main" val="25665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</a:t>
            </a:r>
            <a:r>
              <a:rPr lang="en-US" sz="3100" dirty="0" smtClean="0">
                <a:solidFill>
                  <a:srgbClr val="FF6600"/>
                </a:solidFill>
              </a:rPr>
              <a:t>– Back-End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94367"/>
            <a:ext cx="83462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company’s employees.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Implements the main business logic of the system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 smtClean="0">
                <a:solidFill>
                  <a:srgbClr val="4A4546"/>
                </a:solidFill>
              </a:rPr>
              <a:t>Functionalities:</a:t>
            </a:r>
          </a:p>
          <a:p>
            <a:endParaRPr lang="en-US" sz="2300" b="1" dirty="0" smtClean="0">
              <a:solidFill>
                <a:srgbClr val="4A454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user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(search, booking ,parking ...)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user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endParaRPr lang="en-US" sz="2300" b="1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  Manages the </a:t>
            </a:r>
            <a:r>
              <a:rPr lang="en-US" sz="2300" b="1" dirty="0" smtClean="0">
                <a:solidFill>
                  <a:srgbClr val="4A4546"/>
                </a:solidFill>
              </a:rPr>
              <a:t>cars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stations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database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interactions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interaction</a:t>
            </a:r>
            <a:r>
              <a:rPr lang="en-US" sz="2300" dirty="0" smtClean="0">
                <a:solidFill>
                  <a:srgbClr val="4A4546"/>
                </a:solidFill>
              </a:rPr>
              <a:t> with </a:t>
            </a:r>
            <a:r>
              <a:rPr lang="en-US" sz="2300" b="1" dirty="0" smtClean="0">
                <a:solidFill>
                  <a:srgbClr val="4A4546"/>
                </a:solidFill>
              </a:rPr>
              <a:t>external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payment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system.</a:t>
            </a:r>
          </a:p>
          <a:p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Must be </a:t>
            </a:r>
            <a:r>
              <a:rPr lang="en-US" sz="2300" b="1" dirty="0" smtClean="0">
                <a:solidFill>
                  <a:srgbClr val="4A4546"/>
                </a:solidFill>
              </a:rPr>
              <a:t>expandable </a:t>
            </a:r>
            <a:r>
              <a:rPr lang="en-US" sz="2300" dirty="0" smtClean="0">
                <a:solidFill>
                  <a:srgbClr val="4A4546"/>
                </a:solidFill>
              </a:rPr>
              <a:t>and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</a:t>
            </a:r>
            <a:r>
              <a:rPr lang="en-US" sz="2300" b="1" dirty="0" smtClean="0">
                <a:solidFill>
                  <a:srgbClr val="4A4546"/>
                </a:solidFill>
              </a:rPr>
              <a:t>maintain.</a:t>
            </a:r>
          </a:p>
          <a:p>
            <a:pPr marL="342900" indent="-342900">
              <a:buFont typeface="Arial"/>
              <a:buChar char="•"/>
            </a:pPr>
            <a:endParaRPr lang="en-US" sz="2300" b="1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Back-End  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4400" y="6038334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request handling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Back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60398"/>
            <a:ext cx="9144001" cy="39880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06450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15840" y="5013725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1948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9480" y="23378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4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168400"/>
            <a:ext cx="83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must the system do in order to meet the goals and specifications?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Uses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case</a:t>
            </a:r>
            <a:r>
              <a:rPr lang="en-US" dirty="0" smtClean="0">
                <a:solidFill>
                  <a:schemeClr val="tx2"/>
                </a:solidFill>
              </a:rPr>
              <a:t> help explaining what each </a:t>
            </a:r>
            <a:r>
              <a:rPr lang="en-US" b="1" dirty="0" smtClean="0">
                <a:solidFill>
                  <a:schemeClr val="tx2"/>
                </a:solidFill>
              </a:rPr>
              <a:t>actor</a:t>
            </a:r>
            <a:r>
              <a:rPr lang="en-US" dirty="0" smtClean="0">
                <a:solidFill>
                  <a:schemeClr val="tx2"/>
                </a:solidFill>
              </a:rPr>
              <a:t> in the system should be </a:t>
            </a:r>
            <a:r>
              <a:rPr lang="en-US" b="1" dirty="0" smtClean="0">
                <a:solidFill>
                  <a:schemeClr val="tx2"/>
                </a:solidFill>
              </a:rPr>
              <a:t>able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to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do.</a:t>
            </a:r>
            <a:r>
              <a:rPr lang="en-US" b="1" dirty="0" smtClean="0">
                <a:solidFill>
                  <a:srgbClr val="7F7F7F"/>
                </a:solidFill>
              </a:rPr>
              <a:t/>
            </a:r>
            <a:br>
              <a:rPr lang="en-US" b="1" dirty="0" smtClean="0">
                <a:solidFill>
                  <a:srgbClr val="7F7F7F"/>
                </a:solidFill>
              </a:rPr>
            </a:br>
            <a:endParaRPr lang="en-US" b="1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Ca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6" y="2978282"/>
            <a:ext cx="2877448" cy="2562399"/>
          </a:xfrm>
          <a:prstGeom prst="rect">
            <a:avLst/>
          </a:prstGeom>
        </p:spPr>
      </p:pic>
      <p:pic>
        <p:nvPicPr>
          <p:cNvPr id="14" name="Picture 13" descr="C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2" y="2565942"/>
            <a:ext cx="6516895" cy="31945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334" y="5951037"/>
            <a:ext cx="770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Note</a:t>
            </a:r>
            <a:r>
              <a:rPr lang="en-US" dirty="0" smtClean="0">
                <a:solidFill>
                  <a:srgbClr val="4A4546"/>
                </a:solidFill>
              </a:rPr>
              <a:t>: the uses cases have been simplified to show only some of the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main functionalities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6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392" y="1233691"/>
            <a:ext cx="834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Scenarios </a:t>
            </a:r>
            <a:r>
              <a:rPr lang="en-US" dirty="0" smtClean="0">
                <a:solidFill>
                  <a:srgbClr val="4A4546"/>
                </a:solidFill>
              </a:rPr>
              <a:t>help to understand </a:t>
            </a:r>
            <a:r>
              <a:rPr lang="en-US" b="1" dirty="0" smtClean="0">
                <a:solidFill>
                  <a:srgbClr val="4A4546"/>
                </a:solidFill>
              </a:rPr>
              <a:t>how</a:t>
            </a:r>
            <a:r>
              <a:rPr lang="en-US" dirty="0" smtClean="0">
                <a:solidFill>
                  <a:srgbClr val="4A4546"/>
                </a:solidFill>
              </a:rPr>
              <a:t> system </a:t>
            </a:r>
            <a:r>
              <a:rPr lang="en-US" b="1" dirty="0" smtClean="0">
                <a:solidFill>
                  <a:srgbClr val="4A4546"/>
                </a:solidFill>
              </a:rPr>
              <a:t>functions</a:t>
            </a:r>
            <a:r>
              <a:rPr lang="en-US" dirty="0" smtClean="0">
                <a:solidFill>
                  <a:srgbClr val="4A4546"/>
                </a:solidFill>
              </a:rPr>
              <a:t> are applied in the </a:t>
            </a:r>
            <a:r>
              <a:rPr lang="en-US" b="1" dirty="0" smtClean="0">
                <a:solidFill>
                  <a:srgbClr val="4A4546"/>
                </a:solidFill>
              </a:rPr>
              <a:t>real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world</a:t>
            </a:r>
            <a:r>
              <a:rPr lang="en-US" dirty="0" smtClean="0">
                <a:solidFill>
                  <a:srgbClr val="4A4546"/>
                </a:solidFill>
              </a:rPr>
              <a:t> by future customers and </a:t>
            </a:r>
            <a:r>
              <a:rPr lang="en-US" b="1" dirty="0" smtClean="0">
                <a:solidFill>
                  <a:srgbClr val="4A4546"/>
                </a:solidFill>
              </a:rPr>
              <a:t>why</a:t>
            </a:r>
            <a:r>
              <a:rPr lang="en-US" dirty="0" smtClean="0">
                <a:solidFill>
                  <a:srgbClr val="4A4546"/>
                </a:solidFill>
              </a:rPr>
              <a:t> they have been selected to be implemented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u="sng" dirty="0" smtClean="0">
                <a:solidFill>
                  <a:srgbClr val="4A4546"/>
                </a:solidFill>
              </a:rPr>
              <a:t>Functional requirement</a:t>
            </a:r>
            <a:r>
              <a:rPr lang="en-US" dirty="0" smtClean="0">
                <a:solidFill>
                  <a:srgbClr val="4A4546"/>
                </a:solidFill>
              </a:rPr>
              <a:t>:  Allow a </a:t>
            </a:r>
            <a:r>
              <a:rPr lang="en-US" b="1" dirty="0" smtClean="0">
                <a:solidFill>
                  <a:srgbClr val="4A4546"/>
                </a:solidFill>
              </a:rPr>
              <a:t>registered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user</a:t>
            </a:r>
            <a:r>
              <a:rPr lang="en-US" dirty="0" smtClean="0">
                <a:solidFill>
                  <a:srgbClr val="4A4546"/>
                </a:solidFill>
              </a:rPr>
              <a:t> to make a </a:t>
            </a:r>
            <a:r>
              <a:rPr lang="en-US" b="1" dirty="0" smtClean="0">
                <a:solidFill>
                  <a:srgbClr val="4A4546"/>
                </a:solidFill>
              </a:rPr>
              <a:t>reservation.</a:t>
            </a:r>
          </a:p>
          <a:p>
            <a:endParaRPr lang="en-US" b="1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b="1" dirty="0">
              <a:solidFill>
                <a:srgbClr val="7F7F7F"/>
              </a:solidFill>
            </a:endParaRPr>
          </a:p>
        </p:txBody>
      </p:sp>
      <p:pic>
        <p:nvPicPr>
          <p:cNvPr id="3" name="Picture 2" descr="Screen Shot 2017-02-17 at 1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23" y="2777070"/>
            <a:ext cx="5650681" cy="3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RASD: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552" y="1303867"/>
            <a:ext cx="83405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Considered </a:t>
            </a:r>
            <a:r>
              <a:rPr lang="en-US" sz="2500" b="1" dirty="0" smtClean="0">
                <a:solidFill>
                  <a:srgbClr val="4A4546"/>
                </a:solidFill>
              </a:rPr>
              <a:t>most important</a:t>
            </a:r>
            <a:r>
              <a:rPr lang="en-US" sz="2500" dirty="0" smtClean="0">
                <a:solidFill>
                  <a:srgbClr val="4A4546"/>
                </a:solidFill>
              </a:rPr>
              <a:t> part of the project development 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Difficulties :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is car charging achieved?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are bonus/penalties assigned?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doors lock?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the car be listed as available again?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Can reservations be cancelled ?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.DESIGN DOCUMENT</a:t>
            </a: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307199"/>
            <a:ext cx="8310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rgbClr val="4A4546"/>
                </a:solidFill>
              </a:rPr>
              <a:t>give an overview </a:t>
            </a:r>
            <a:r>
              <a:rPr lang="en-US" sz="2200" dirty="0" smtClean="0">
                <a:solidFill>
                  <a:srgbClr val="4A4546"/>
                </a:solidFill>
              </a:rPr>
              <a:t>of the system architecture and design styles and patterns.</a:t>
            </a:r>
            <a:endParaRPr lang="en-US" sz="2200" b="1" dirty="0">
              <a:solidFill>
                <a:srgbClr val="4A4546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16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7225449"/>
              </p:ext>
            </p:extLst>
          </p:nvPr>
        </p:nvGraphicFramePr>
        <p:xfrm>
          <a:off x="2069499" y="2307337"/>
          <a:ext cx="5025568" cy="340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7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.DESIGN DOCUMENT - </a:t>
            </a:r>
            <a:r>
              <a:rPr lang="en-US" sz="3100" dirty="0" smtClean="0">
                <a:solidFill>
                  <a:srgbClr val="FF6600"/>
                </a:solidFill>
              </a:rPr>
              <a:t>Considerations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442663"/>
            <a:ext cx="83104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Take in account </a:t>
            </a:r>
            <a:r>
              <a:rPr lang="en-US" sz="2200" u="sng" dirty="0">
                <a:solidFill>
                  <a:srgbClr val="4A4546"/>
                </a:solidFill>
              </a:rPr>
              <a:t>functional</a:t>
            </a:r>
            <a:r>
              <a:rPr lang="en-US" sz="2200" dirty="0">
                <a:solidFill>
                  <a:srgbClr val="4A4546"/>
                </a:solidFill>
              </a:rPr>
              <a:t> </a:t>
            </a:r>
            <a:r>
              <a:rPr lang="en-US" sz="2200" b="1" dirty="0">
                <a:solidFill>
                  <a:srgbClr val="4A4546"/>
                </a:solidFill>
              </a:rPr>
              <a:t>and</a:t>
            </a:r>
            <a:r>
              <a:rPr lang="en-US" sz="2200" dirty="0">
                <a:solidFill>
                  <a:srgbClr val="4A4546"/>
                </a:solidFill>
              </a:rPr>
              <a:t> </a:t>
            </a:r>
            <a:r>
              <a:rPr lang="en-US" sz="2200" u="sng" dirty="0">
                <a:solidFill>
                  <a:srgbClr val="4A4546"/>
                </a:solidFill>
              </a:rPr>
              <a:t>non-functional requirements</a:t>
            </a:r>
          </a:p>
          <a:p>
            <a:pPr marL="285750" indent="-285750">
              <a:buFont typeface="Arial"/>
              <a:buChar char="•"/>
            </a:pPr>
            <a:endParaRPr lang="en-US" sz="2200" u="sng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How should the system </a:t>
            </a:r>
            <a:r>
              <a:rPr lang="en-US" sz="2200" b="1" dirty="0">
                <a:solidFill>
                  <a:srgbClr val="4A4546"/>
                </a:solidFill>
              </a:rPr>
              <a:t>behave</a:t>
            </a:r>
            <a:r>
              <a:rPr lang="en-US" sz="2200" dirty="0">
                <a:solidFill>
                  <a:srgbClr val="4A4546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How can the system </a:t>
            </a:r>
            <a:r>
              <a:rPr lang="en-US" sz="2200" b="1" dirty="0">
                <a:solidFill>
                  <a:srgbClr val="4A4546"/>
                </a:solidFill>
              </a:rPr>
              <a:t>evolve</a:t>
            </a:r>
            <a:r>
              <a:rPr lang="en-US" sz="2200" dirty="0">
                <a:solidFill>
                  <a:srgbClr val="4A4546"/>
                </a:solidFill>
              </a:rPr>
              <a:t> ?</a:t>
            </a:r>
          </a:p>
          <a:p>
            <a:pPr>
              <a:lnSpc>
                <a:spcPct val="50000"/>
              </a:lnSpc>
            </a:pPr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What happens in </a:t>
            </a:r>
            <a:r>
              <a:rPr lang="en-US" sz="2200" b="1" dirty="0">
                <a:solidFill>
                  <a:srgbClr val="4A4546"/>
                </a:solidFill>
              </a:rPr>
              <a:t>above average </a:t>
            </a:r>
            <a:r>
              <a:rPr lang="en-US" sz="2200" dirty="0">
                <a:solidFill>
                  <a:srgbClr val="4A4546"/>
                </a:solidFill>
              </a:rPr>
              <a:t>traffic situations ?</a:t>
            </a:r>
          </a:p>
          <a:p>
            <a:pPr>
              <a:lnSpc>
                <a:spcPct val="50000"/>
              </a:lnSpc>
            </a:pPr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Is the data-storage </a:t>
            </a:r>
            <a:r>
              <a:rPr lang="en-US" sz="2200" b="1" dirty="0">
                <a:solidFill>
                  <a:srgbClr val="4A4546"/>
                </a:solidFill>
              </a:rPr>
              <a:t>fault tolerant </a:t>
            </a:r>
            <a:r>
              <a:rPr lang="en-US" sz="2200" dirty="0">
                <a:solidFill>
                  <a:srgbClr val="4A4546"/>
                </a:solidFill>
              </a:rPr>
              <a:t>?</a:t>
            </a:r>
          </a:p>
          <a:p>
            <a:pPr>
              <a:lnSpc>
                <a:spcPct val="50000"/>
              </a:lnSpc>
            </a:pPr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4A4546"/>
                </a:solidFill>
              </a:rPr>
              <a:t>Is the system </a:t>
            </a:r>
            <a:r>
              <a:rPr lang="en-US" sz="2200" b="1" dirty="0">
                <a:solidFill>
                  <a:srgbClr val="4A4546"/>
                </a:solidFill>
              </a:rPr>
              <a:t>easily maintainable </a:t>
            </a:r>
            <a:r>
              <a:rPr lang="en-US" sz="2200" dirty="0" smtClean="0">
                <a:solidFill>
                  <a:srgbClr val="4A4546"/>
                </a:solidFill>
              </a:rPr>
              <a:t>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endParaRPr lang="en-US" sz="2200" dirty="0" smtClean="0">
              <a:solidFill>
                <a:srgbClr val="4A4546"/>
              </a:solidFill>
            </a:endParaRPr>
          </a:p>
          <a:p>
            <a:pPr algn="ctr"/>
            <a:r>
              <a:rPr lang="en-US" sz="2500" dirty="0" smtClean="0">
                <a:solidFill>
                  <a:srgbClr val="4A4546"/>
                </a:solidFill>
              </a:rPr>
              <a:t>Our choice: </a:t>
            </a:r>
            <a:r>
              <a:rPr lang="en-US" sz="2500" b="1" dirty="0" smtClean="0">
                <a:solidFill>
                  <a:srgbClr val="4A4546"/>
                </a:solidFill>
              </a:rPr>
              <a:t> 3-Tier architecture</a:t>
            </a:r>
            <a:r>
              <a:rPr lang="en-US" sz="2500" dirty="0" smtClean="0">
                <a:solidFill>
                  <a:srgbClr val="4A4546"/>
                </a:solidFill>
              </a:rPr>
              <a:t> </a:t>
            </a:r>
            <a:endParaRPr lang="en-US" sz="2500" dirty="0">
              <a:solidFill>
                <a:srgbClr val="4A4546"/>
              </a:solidFill>
            </a:endParaRPr>
          </a:p>
          <a:p>
            <a:endParaRPr lang="en-US" sz="2200" b="1" dirty="0">
              <a:solidFill>
                <a:srgbClr val="4A4546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4806" y="2065867"/>
            <a:ext cx="8439106" cy="398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solidFill>
                  <a:srgbClr val="4A4546"/>
                </a:solidFill>
              </a:rPr>
              <a:t>Advantages:</a:t>
            </a:r>
          </a:p>
          <a:p>
            <a:endParaRPr lang="en-US" sz="2300" b="1" u="sng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-Usual advantages of modular software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</a:t>
            </a:r>
            <a:r>
              <a:rPr lang="en-US" sz="2300" b="1" dirty="0" smtClean="0">
                <a:solidFill>
                  <a:srgbClr val="4A4546"/>
                </a:solidFill>
              </a:rPr>
              <a:t>Upgrade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dirty="0">
                <a:solidFill>
                  <a:srgbClr val="4A4546"/>
                </a:solidFill>
              </a:rPr>
              <a:t>or </a:t>
            </a:r>
            <a:r>
              <a:rPr lang="en-US" sz="2300" b="1" dirty="0" smtClean="0">
                <a:solidFill>
                  <a:srgbClr val="4A4546"/>
                </a:solidFill>
              </a:rPr>
              <a:t>replacement </a:t>
            </a:r>
            <a:r>
              <a:rPr lang="en-US" sz="2300" dirty="0" smtClean="0">
                <a:solidFill>
                  <a:srgbClr val="4A4546"/>
                </a:solidFill>
              </a:rPr>
              <a:t>independently </a:t>
            </a:r>
            <a:r>
              <a:rPr lang="en-US" sz="2300" dirty="0">
                <a:solidFill>
                  <a:srgbClr val="4A4546"/>
                </a:solidFill>
              </a:rPr>
              <a:t>in response to changes in technology.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-Further middleware tiers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implement.</a:t>
            </a:r>
          </a:p>
          <a:p>
            <a:endParaRPr lang="en-US" sz="2300" dirty="0" smtClean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Enhances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security.</a:t>
            </a:r>
            <a:endParaRPr lang="en-US" sz="2300" b="1" dirty="0">
              <a:solidFill>
                <a:srgbClr val="4A4546"/>
              </a:solidFill>
            </a:endParaRPr>
          </a:p>
          <a:p>
            <a:endParaRPr lang="en-US" sz="2300" dirty="0">
              <a:solidFill>
                <a:srgbClr val="4A454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2912" y="1256268"/>
            <a:ext cx="20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Why 3-Tiers?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442663"/>
            <a:ext cx="8310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3-Tier </a:t>
            </a:r>
            <a:r>
              <a:rPr lang="en-US" sz="2200" dirty="0" smtClean="0">
                <a:solidFill>
                  <a:schemeClr val="tx2"/>
                </a:solidFill>
              </a:rPr>
              <a:t>Architecture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19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15174467"/>
              </p:ext>
            </p:extLst>
          </p:nvPr>
        </p:nvGraphicFramePr>
        <p:xfrm>
          <a:off x="856730" y="1910738"/>
          <a:ext cx="7423661" cy="34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938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767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70800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3875" y="5591817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6775" y="5591817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5375" y="5738796"/>
            <a:ext cx="1911776" cy="363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5900" y="5689213"/>
            <a:ext cx="1621983" cy="205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293693"/>
            <a:ext cx="66816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PROJECT OVERVIEW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710258"/>
            <a:ext cx="8310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Requirements and Specifications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Design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Integration Test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Project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Code Inspection Document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ARCH. - </a:t>
            </a:r>
            <a:r>
              <a:rPr lang="en-US" sz="3100" dirty="0" smtClean="0">
                <a:solidFill>
                  <a:srgbClr val="FF6600"/>
                </a:solidFill>
              </a:rPr>
              <a:t>Communication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Data Integrity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SQL: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Layered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b="1" u="sng" dirty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392" y="1845734"/>
            <a:ext cx="83405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Subdivision in </a:t>
            </a:r>
            <a:r>
              <a:rPr lang="en-US" sz="2400" b="1" dirty="0" smtClean="0">
                <a:solidFill>
                  <a:srgbClr val="4A4546"/>
                </a:solidFill>
              </a:rPr>
              <a:t>components</a:t>
            </a:r>
            <a:r>
              <a:rPr lang="en-US" sz="2400" dirty="0" smtClean="0">
                <a:solidFill>
                  <a:srgbClr val="4A4546"/>
                </a:solidFill>
              </a:rPr>
              <a:t> and </a:t>
            </a:r>
            <a:r>
              <a:rPr lang="en-US" sz="2400" b="1" dirty="0" smtClean="0">
                <a:solidFill>
                  <a:srgbClr val="4A4546"/>
                </a:solidFill>
              </a:rPr>
              <a:t>modules</a:t>
            </a:r>
            <a:r>
              <a:rPr lang="en-US" sz="2400" dirty="0" smtClean="0">
                <a:solidFill>
                  <a:srgbClr val="4A4546"/>
                </a:solidFill>
              </a:rPr>
              <a:t>  + </a:t>
            </a:r>
            <a:r>
              <a:rPr lang="en-US" sz="2400" b="1" dirty="0" smtClean="0">
                <a:solidFill>
                  <a:srgbClr val="4A4546"/>
                </a:solidFill>
              </a:rPr>
              <a:t>communication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Done for </a:t>
            </a:r>
            <a:r>
              <a:rPr lang="en-US" sz="2400" b="1" dirty="0" smtClean="0">
                <a:solidFill>
                  <a:srgbClr val="4A4546"/>
                </a:solidFill>
              </a:rPr>
              <a:t>each</a:t>
            </a:r>
            <a:r>
              <a:rPr lang="en-US" sz="2400" dirty="0" smtClean="0">
                <a:solidFill>
                  <a:srgbClr val="4A4546"/>
                </a:solidFill>
              </a:rPr>
              <a:t> application ( client and server).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Use of design </a:t>
            </a:r>
            <a:r>
              <a:rPr lang="en-US" sz="2400" b="1" dirty="0" smtClean="0">
                <a:solidFill>
                  <a:srgbClr val="4A4546"/>
                </a:solidFill>
              </a:rPr>
              <a:t>patterns</a:t>
            </a:r>
            <a:r>
              <a:rPr lang="en-US" sz="2400" dirty="0" smtClean="0">
                <a:solidFill>
                  <a:srgbClr val="4A4546"/>
                </a:solidFill>
              </a:rPr>
              <a:t> and </a:t>
            </a:r>
            <a:r>
              <a:rPr lang="en-US" sz="2400" b="1" dirty="0" smtClean="0">
                <a:solidFill>
                  <a:srgbClr val="4A4546"/>
                </a:solidFill>
              </a:rPr>
              <a:t>styles</a:t>
            </a:r>
            <a:r>
              <a:rPr lang="en-US" sz="2400" dirty="0" smtClean="0">
                <a:solidFill>
                  <a:srgbClr val="4A4546"/>
                </a:solidFill>
              </a:rPr>
              <a:t> for efficiency :</a:t>
            </a:r>
            <a:endParaRPr lang="en-US" sz="2400" b="1" dirty="0" smtClean="0">
              <a:solidFill>
                <a:srgbClr val="4A4546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Publish/Subscribe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Push</a:t>
            </a:r>
            <a:endParaRPr lang="en-US" sz="2400" dirty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>
                <a:solidFill>
                  <a:srgbClr val="4A4546"/>
                </a:solidFill>
              </a:rPr>
              <a:pPr algn="ctr"/>
              <a:t>22</a:t>
            </a:fld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936" y="1208660"/>
            <a:ext cx="735957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4A4546"/>
                </a:solidFill>
              </a:rPr>
              <a:t>Server</a:t>
            </a:r>
            <a:r>
              <a:rPr lang="en-US" dirty="0" smtClean="0">
                <a:solidFill>
                  <a:srgbClr val="4A4546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4A4546"/>
                </a:solidFill>
              </a:rPr>
              <a:t>encapsulated</a:t>
            </a:r>
            <a:r>
              <a:rPr lang="en-US" dirty="0" smtClean="0">
                <a:solidFill>
                  <a:srgbClr val="4A4546"/>
                </a:solidFill>
              </a:rPr>
              <a:t> in an object by the </a:t>
            </a:r>
            <a:r>
              <a:rPr lang="en-US" b="1" dirty="0" smtClean="0">
                <a:solidFill>
                  <a:srgbClr val="4A4546"/>
                </a:solidFill>
              </a:rPr>
              <a:t>ActionBuilder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dirty="0">
                <a:solidFill>
                  <a:srgbClr val="4A4546"/>
                </a:solidFill>
              </a:rPr>
              <a:t>	 </a:t>
            </a:r>
            <a:r>
              <a:rPr lang="en-US" dirty="0" smtClean="0">
                <a:solidFill>
                  <a:srgbClr val="4A4546"/>
                </a:solidFill>
              </a:rPr>
              <a:t>           </a:t>
            </a:r>
            <a:r>
              <a:rPr lang="en-US" sz="1700" dirty="0" smtClean="0">
                <a:solidFill>
                  <a:srgbClr val="4A4546"/>
                </a:solidFill>
              </a:rPr>
              <a:t>+JSONOnRequest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The object is then managed by the </a:t>
            </a:r>
            <a:r>
              <a:rPr lang="en-US" b="1" dirty="0" smtClean="0">
                <a:solidFill>
                  <a:srgbClr val="4A4546"/>
                </a:solidFill>
              </a:rPr>
              <a:t>RequestManager</a:t>
            </a:r>
            <a:r>
              <a:rPr lang="en-US" dirty="0" smtClean="0">
                <a:solidFill>
                  <a:srgbClr val="4A4546"/>
                </a:solidFill>
              </a:rPr>
              <a:t> that is in charge of </a:t>
            </a:r>
            <a:r>
              <a:rPr lang="en-US" b="1" dirty="0" smtClean="0">
                <a:solidFill>
                  <a:srgbClr val="4A4546"/>
                </a:solidFill>
              </a:rPr>
              <a:t>dispatching</a:t>
            </a:r>
            <a:r>
              <a:rPr lang="en-US" dirty="0" smtClean="0">
                <a:solidFill>
                  <a:srgbClr val="4A4546"/>
                </a:solidFill>
              </a:rPr>
              <a:t>  the request to the right </a:t>
            </a:r>
            <a:r>
              <a:rPr lang="en-US" b="1" dirty="0" smtClean="0">
                <a:solidFill>
                  <a:srgbClr val="4A4546"/>
                </a:solidFill>
              </a:rPr>
              <a:t>component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  <a:endParaRPr lang="en-US" dirty="0">
              <a:solidFill>
                <a:srgbClr val="4A4546"/>
              </a:solidFill>
            </a:endParaRP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7316008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089531399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595082042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SearchManager Interface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UserManager Interface</a:t>
            </a:r>
          </a:p>
          <a:p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37" name="Left Bracket 36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2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1407554"/>
            <a:ext cx="7772400" cy="460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Code written on </a:t>
            </a:r>
            <a:r>
              <a:rPr lang="en-US" b="1" dirty="0" smtClean="0">
                <a:solidFill>
                  <a:schemeClr val="tx2"/>
                </a:solidFill>
              </a:rPr>
              <a:t>Java EE platform </a:t>
            </a:r>
            <a:r>
              <a:rPr lang="en-US" dirty="0" smtClean="0">
                <a:solidFill>
                  <a:schemeClr val="tx2"/>
                </a:solidFill>
              </a:rPr>
              <a:t>for enterprise software development including network and web-services using </a:t>
            </a:r>
            <a:r>
              <a:rPr lang="en-US" b="1" dirty="0" smtClean="0">
                <a:solidFill>
                  <a:schemeClr val="tx2"/>
                </a:solidFill>
              </a:rPr>
              <a:t>Glassfish</a:t>
            </a:r>
            <a:r>
              <a:rPr lang="en-US" dirty="0" smtClean="0">
                <a:solidFill>
                  <a:schemeClr val="tx2"/>
                </a:solidFill>
              </a:rPr>
              <a:t> as application server.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General coding rules: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Encapsulation</a:t>
            </a:r>
            <a:r>
              <a:rPr lang="en-US" sz="2200" dirty="0" smtClean="0">
                <a:solidFill>
                  <a:schemeClr val="tx2"/>
                </a:solidFill>
              </a:rPr>
              <a:t>,  </a:t>
            </a:r>
            <a:r>
              <a:rPr lang="en-US" sz="2200" b="1" dirty="0" smtClean="0">
                <a:solidFill>
                  <a:schemeClr val="tx2"/>
                </a:solidFill>
              </a:rPr>
              <a:t>inheritance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polymorphism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Promote </a:t>
            </a:r>
            <a:r>
              <a:rPr lang="en-US" sz="2200" b="1" dirty="0" smtClean="0">
                <a:solidFill>
                  <a:schemeClr val="tx2"/>
                </a:solidFill>
              </a:rPr>
              <a:t>code reuse  </a:t>
            </a:r>
            <a:r>
              <a:rPr lang="en-US" sz="2200" dirty="0" smtClean="0">
                <a:solidFill>
                  <a:schemeClr val="tx2"/>
                </a:solidFill>
              </a:rPr>
              <a:t>and follow common </a:t>
            </a:r>
            <a:r>
              <a:rPr lang="en-US" sz="2200" b="1" dirty="0" smtClean="0">
                <a:solidFill>
                  <a:schemeClr val="tx2"/>
                </a:solidFill>
              </a:rPr>
              <a:t>Design Patterns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Document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comment</a:t>
            </a:r>
            <a:r>
              <a:rPr lang="en-US" sz="2200" dirty="0" smtClean="0">
                <a:solidFill>
                  <a:schemeClr val="tx2"/>
                </a:solidFill>
              </a:rPr>
              <a:t> code in order to promote simple </a:t>
            </a:r>
            <a:r>
              <a:rPr lang="en-US" sz="2200" b="1" dirty="0" smtClean="0">
                <a:solidFill>
                  <a:schemeClr val="tx2"/>
                </a:solidFill>
              </a:rPr>
              <a:t>refactoring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maintenance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An example :  </a:t>
            </a:r>
            <a:r>
              <a:rPr lang="en-US" sz="2200" dirty="0">
                <a:solidFill>
                  <a:srgbClr val="FF6600"/>
                </a:solidFill>
              </a:rPr>
              <a:t>C</a:t>
            </a:r>
            <a:r>
              <a:rPr lang="en-US" sz="2200" dirty="0" smtClean="0">
                <a:solidFill>
                  <a:srgbClr val="FF6600"/>
                </a:solidFill>
              </a:rPr>
              <a:t>ar </a:t>
            </a:r>
            <a:r>
              <a:rPr lang="en-US" sz="2200" dirty="0">
                <a:solidFill>
                  <a:srgbClr val="FF6600"/>
                </a:solidFill>
              </a:rPr>
              <a:t>S</a:t>
            </a:r>
            <a:r>
              <a:rPr lang="en-US" sz="2200" dirty="0" smtClean="0">
                <a:solidFill>
                  <a:srgbClr val="FF6600"/>
                </a:solidFill>
              </a:rPr>
              <a:t>earch </a:t>
            </a:r>
            <a:r>
              <a:rPr lang="en-US" sz="2200" dirty="0">
                <a:solidFill>
                  <a:srgbClr val="FF6600"/>
                </a:solidFill>
              </a:rPr>
              <a:t>A</a:t>
            </a:r>
            <a:r>
              <a:rPr lang="en-US" sz="2200" dirty="0" smtClean="0">
                <a:solidFill>
                  <a:srgbClr val="FF6600"/>
                </a:solidFill>
              </a:rPr>
              <a:t>lgorithm</a:t>
            </a:r>
            <a:endParaRPr lang="en-US" sz="2200" dirty="0" smtClean="0">
              <a:solidFill>
                <a:srgbClr val="FF6600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619" y="1292901"/>
            <a:ext cx="8340520" cy="5324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Search Manager */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SearchData data){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nearbyCars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&lt;&gt;()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data.getPosition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Radius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data.getRadius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nerabyCars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=queryPosManager(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p,r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notificationManager.send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(“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Message”,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data,data.getUserDevice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Position Manager */</a:t>
            </a:r>
          </a:p>
          <a:p>
            <a:r>
              <a:rPr lang="en-US" i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getAvailableCarList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(Position p , Radius r){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for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(VehicleManager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: Vehicles){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(distance(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v.position(),p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)&lt;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r &amp;&amp;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v.isAvailable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())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	cars.add(v);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62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DD –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574800"/>
            <a:ext cx="834629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A4546"/>
                </a:solidFill>
              </a:rPr>
              <a:t>Difficulties</a:t>
            </a:r>
          </a:p>
          <a:p>
            <a:pPr algn="ctr"/>
            <a:r>
              <a:rPr lang="en-US" sz="2000" u="sng" dirty="0">
                <a:solidFill>
                  <a:srgbClr val="4A4546"/>
                </a:solidFill>
              </a:rPr>
              <a:t>A</a:t>
            </a:r>
            <a:r>
              <a:rPr lang="en-US" sz="2000" u="sng" dirty="0" smtClean="0">
                <a:solidFill>
                  <a:srgbClr val="4A4546"/>
                </a:solidFill>
              </a:rPr>
              <a:t>pproach</a:t>
            </a:r>
            <a:r>
              <a:rPr lang="en-US" sz="2000" dirty="0" smtClean="0">
                <a:solidFill>
                  <a:srgbClr val="4A4546"/>
                </a:solidFill>
              </a:rPr>
              <a:t> the </a:t>
            </a:r>
            <a:r>
              <a:rPr lang="en-US" sz="2000" u="sng" dirty="0" smtClean="0">
                <a:solidFill>
                  <a:srgbClr val="4A4546"/>
                </a:solidFill>
              </a:rPr>
              <a:t>development</a:t>
            </a:r>
            <a:r>
              <a:rPr lang="en-US" sz="2000" dirty="0" smtClean="0">
                <a:solidFill>
                  <a:srgbClr val="4A4546"/>
                </a:solidFill>
              </a:rPr>
              <a:t> of the system architecture </a:t>
            </a: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Top down approach: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r>
              <a:rPr lang="en-US" sz="2200" dirty="0" smtClean="0">
                <a:solidFill>
                  <a:srgbClr val="4A4546"/>
                </a:solidFill>
              </a:rPr>
              <a:t>1</a:t>
            </a:r>
            <a:r>
              <a:rPr lang="en-US" sz="2200" dirty="0">
                <a:solidFill>
                  <a:srgbClr val="4A4546"/>
                </a:solidFill>
              </a:rPr>
              <a:t>.How many tiers and layers?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2.How do components interact?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3.What does each component do?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4. How does each component do its work?</a:t>
            </a:r>
          </a:p>
          <a:p>
            <a:pPr algn="ctr"/>
            <a:endParaRPr lang="en-US" b="1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TEST PLAN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Purpose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:  provide a high level specific of integration tests along with a testing strategy  and an overview of testing tools.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6600"/>
                </a:solidFill>
              </a:rPr>
              <a:t>Entry criteria 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 design and check </a:t>
            </a:r>
            <a:r>
              <a:rPr lang="en-US" sz="2400" b="1" dirty="0" smtClean="0">
                <a:solidFill>
                  <a:srgbClr val="4A4546"/>
                </a:solidFill>
              </a:rPr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implementations of </a:t>
            </a:r>
            <a:r>
              <a:rPr lang="en-US" sz="2400" b="1" dirty="0" smtClean="0">
                <a:solidFill>
                  <a:srgbClr val="4A4546"/>
                </a:solidFill>
              </a:rPr>
              <a:t>mocks</a:t>
            </a:r>
            <a:r>
              <a:rPr lang="en-US" sz="2400" dirty="0" smtClean="0">
                <a:solidFill>
                  <a:srgbClr val="4A4546"/>
                </a:solidFill>
              </a:rPr>
              <a:t>/</a:t>
            </a:r>
            <a:r>
              <a:rPr lang="en-US" sz="2400" b="1" dirty="0" smtClean="0">
                <a:solidFill>
                  <a:srgbClr val="4A4546"/>
                </a:solidFill>
              </a:rPr>
              <a:t>stubs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creation of </a:t>
            </a:r>
            <a:r>
              <a:rPr lang="en-US" sz="2400" b="1" dirty="0" smtClean="0">
                <a:solidFill>
                  <a:srgbClr val="4A4546"/>
                </a:solidFill>
              </a:rPr>
              <a:t>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STRATEGY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Functional grouping test strategy: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Modular : separate</a:t>
            </a:r>
            <a:r>
              <a:rPr lang="en-US" sz="2400" dirty="0" smtClean="0">
                <a:solidFill>
                  <a:srgbClr val="4A4546"/>
                </a:solidFill>
              </a:rPr>
              <a:t> development of the system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Reduce</a:t>
            </a:r>
            <a:r>
              <a:rPr lang="en-US" sz="2400" dirty="0" smtClean="0">
                <a:solidFill>
                  <a:srgbClr val="4A4546"/>
                </a:solidFill>
              </a:rPr>
              <a:t> number of mocks and stubs (similar to bottom-up)</a:t>
            </a:r>
          </a:p>
        </p:txBody>
      </p:sp>
    </p:spTree>
    <p:extLst>
      <p:ext uri="{BB962C8B-B14F-4D97-AF65-F5344CB8AC3E}">
        <p14:creationId xmlns:p14="http://schemas.microsoft.com/office/powerpoint/2010/main" val="247983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</a:t>
            </a:r>
            <a:r>
              <a:rPr lang="en-US" sz="3100" dirty="0" smtClean="0">
                <a:solidFill>
                  <a:schemeClr val="accent1"/>
                </a:solidFill>
              </a:rPr>
              <a:t>ELEMENTS TO BE INTEGRATED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3" name="Picture 2" descr="Diagram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6" y="1181100"/>
            <a:ext cx="61875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</a:t>
            </a:r>
            <a:r>
              <a:rPr lang="en-US" sz="3100" dirty="0" smtClean="0">
                <a:solidFill>
                  <a:schemeClr val="accent1"/>
                </a:solidFill>
              </a:rPr>
              <a:t>ELEMENTS TO BE INTEGRATED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29</a:t>
            </a:fld>
            <a:endParaRPr lang="en-US" dirty="0"/>
          </a:p>
        </p:txBody>
      </p:sp>
      <p:pic>
        <p:nvPicPr>
          <p:cNvPr id="3" name="Picture 2" descr="Diagram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6" y="1181100"/>
            <a:ext cx="61875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1.REQUIREMENTS AND SPECIFICATIONS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693316"/>
            <a:ext cx="83104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chemeClr val="tx2"/>
                </a:solidFill>
              </a:rPr>
              <a:t>give an overview of requirements (functional and non-functional) analyzing needs of future costumers and stakeholders.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/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b="1" dirty="0" smtClean="0">
                <a:solidFill>
                  <a:srgbClr val="FF6600"/>
                </a:solidFill>
              </a:rPr>
              <a:t>Goals: </a:t>
            </a:r>
            <a:r>
              <a:rPr lang="en-US" sz="2200" dirty="0" smtClean="0">
                <a:solidFill>
                  <a:schemeClr val="tx2"/>
                </a:solidFill>
              </a:rPr>
              <a:t>what are the objectives of the system?</a:t>
            </a:r>
          </a:p>
          <a:p>
            <a:endParaRPr lang="en-US" sz="2200" b="1" dirty="0">
              <a:solidFill>
                <a:srgbClr val="FF6600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Applications :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what must be developed? 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Functional requirements &amp; scenarios :  </a:t>
            </a:r>
            <a:r>
              <a:rPr lang="en-US" sz="2200" dirty="0" smtClean="0">
                <a:solidFill>
                  <a:schemeClr val="tx2"/>
                </a:solidFill>
              </a:rPr>
              <a:t>what are the functionalities of the system and how can they be used in the real world?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0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3. TESTING TOOLS AND EQUIPMENT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943100"/>
            <a:ext cx="834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Manual Testing:</a:t>
            </a:r>
          </a:p>
          <a:p>
            <a:endParaRPr lang="en-US" sz="2400" b="1" dirty="0" smtClean="0">
              <a:solidFill>
                <a:srgbClr val="FF6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4A4546"/>
                </a:solidFill>
              </a:rPr>
              <a:t>Client/Server requests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b="1" dirty="0" err="1" smtClean="0">
                <a:solidFill>
                  <a:srgbClr val="FF6600"/>
                </a:solidFill>
              </a:rPr>
              <a:t>Arquillian</a:t>
            </a:r>
            <a:r>
              <a:rPr lang="en-US" sz="2400" b="1" dirty="0" smtClean="0">
                <a:solidFill>
                  <a:srgbClr val="FF6600"/>
                </a:solidFill>
              </a:rPr>
              <a:t>+ </a:t>
            </a:r>
            <a:r>
              <a:rPr lang="en-US" sz="2400" b="1" dirty="0" err="1" smtClean="0">
                <a:solidFill>
                  <a:srgbClr val="FF6600"/>
                </a:solidFill>
              </a:rPr>
              <a:t>JUnit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&amp; </a:t>
            </a:r>
            <a:r>
              <a:rPr lang="en-US" sz="2400" b="1" dirty="0" err="1" smtClean="0">
                <a:solidFill>
                  <a:srgbClr val="FF6600"/>
                </a:solidFill>
              </a:rPr>
              <a:t>Mockito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Integration test environment for Java EE components.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Creation of stubs and mocks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PROJECT PLANNING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806" y="1460500"/>
            <a:ext cx="843333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6600"/>
                </a:solidFill>
              </a:rPr>
              <a:t>Purpose</a:t>
            </a:r>
            <a:r>
              <a:rPr lang="en-US" sz="2200" dirty="0" smtClean="0">
                <a:solidFill>
                  <a:schemeClr val="tx2"/>
                </a:solidFill>
              </a:rPr>
              <a:t>: give an overview about project size, cost calculation ,tasks and resource allocation.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Overview: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Projects size, effort and costs ( </a:t>
            </a:r>
            <a:r>
              <a:rPr lang="en-US" sz="2200" b="1" dirty="0" smtClean="0">
                <a:solidFill>
                  <a:schemeClr val="tx2"/>
                </a:solidFill>
              </a:rPr>
              <a:t>Function Points </a:t>
            </a:r>
            <a:r>
              <a:rPr lang="en-US" sz="2200" dirty="0" smtClean="0">
                <a:solidFill>
                  <a:schemeClr val="tx2"/>
                </a:solidFill>
              </a:rPr>
              <a:t>&amp; </a:t>
            </a:r>
            <a:r>
              <a:rPr lang="en-US" sz="2200" b="1" dirty="0" smtClean="0">
                <a:solidFill>
                  <a:schemeClr val="tx2"/>
                </a:solidFill>
              </a:rPr>
              <a:t>COCOMO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II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Tasks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Resource allocations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Risks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FUNCTION POINTS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32</a:t>
            </a:fld>
            <a:endParaRPr lang="en-US" dirty="0"/>
          </a:p>
        </p:txBody>
      </p:sp>
      <p:pic>
        <p:nvPicPr>
          <p:cNvPr id="4" name="Picture 3" descr="Screen Shot 2017-02-17 at 5.1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8" y="1193799"/>
            <a:ext cx="4075481" cy="5214973"/>
          </a:xfrm>
          <a:prstGeom prst="rect">
            <a:avLst/>
          </a:prstGeom>
        </p:spPr>
      </p:pic>
      <p:pic>
        <p:nvPicPr>
          <p:cNvPr id="5" name="Picture 4" descr="Screen Shot 2017-02-17 at 5.12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40" y="1193799"/>
            <a:ext cx="2281452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COCOMO II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73200"/>
            <a:ext cx="83462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4A4546"/>
                </a:solidFill>
              </a:rPr>
              <a:t>Effort</a:t>
            </a:r>
            <a:r>
              <a:rPr lang="en-US" sz="2200" dirty="0" smtClean="0">
                <a:solidFill>
                  <a:srgbClr val="4A4546"/>
                </a:solidFill>
              </a:rPr>
              <a:t>  in Person-Months</a:t>
            </a: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algn="ctr"/>
            <a:endParaRPr lang="en-US" sz="2200" dirty="0" smtClean="0">
              <a:solidFill>
                <a:srgbClr val="4A4546"/>
              </a:solidFill>
            </a:endParaRP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A = 2.94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SIZE = 81UFP x 53 = 4.293KLOC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E = 1.038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ΠEM = 0.624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Effort = 8.32 PM</a:t>
            </a:r>
          </a:p>
          <a:p>
            <a:endParaRPr lang="en-US" dirty="0"/>
          </a:p>
        </p:txBody>
      </p:sp>
      <p:pic>
        <p:nvPicPr>
          <p:cNvPr id="3" name="Picture 2" descr="Screen Shot 2017-02-17 at 5.2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981200"/>
            <a:ext cx="5054600" cy="101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20020" y="4425746"/>
            <a:ext cx="42800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2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TASKS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92" y="1219180"/>
            <a:ext cx="834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>
                <a:solidFill>
                  <a:srgbClr val="4A4546"/>
                </a:solidFill>
              </a:rPr>
              <a:t>	</a:t>
            </a:r>
            <a:r>
              <a:rPr lang="en-US" dirty="0" smtClean="0">
                <a:solidFill>
                  <a:srgbClr val="4A4546"/>
                </a:solidFill>
              </a:rPr>
              <a:t>	Gantt chart of the schedule: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6627"/>
              </p:ext>
            </p:extLst>
          </p:nvPr>
        </p:nvGraphicFramePr>
        <p:xfrm>
          <a:off x="2350719" y="1219180"/>
          <a:ext cx="4456481" cy="18287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26827"/>
                <a:gridCol w="3529654"/>
              </a:tblGrid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Order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b="1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r>
                        <a:rPr lang="en-US" sz="1400" baseline="0" dirty="0" smtClean="0"/>
                        <a:t> and specifications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test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 inspection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66012"/>
              </p:ext>
            </p:extLst>
          </p:nvPr>
        </p:nvGraphicFramePr>
        <p:xfrm>
          <a:off x="407619" y="3644899"/>
          <a:ext cx="8463020" cy="24383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4281"/>
                <a:gridCol w="718761"/>
                <a:gridCol w="755821"/>
                <a:gridCol w="676041"/>
                <a:gridCol w="914686"/>
                <a:gridCol w="914686"/>
                <a:gridCol w="914686"/>
                <a:gridCol w="914686"/>
                <a:gridCol w="914686"/>
                <a:gridCol w="914686"/>
              </a:tblGrid>
              <a:tr h="287338"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06</a:t>
                      </a:r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RASD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ITPD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58900" y="4318000"/>
            <a:ext cx="863601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222501" y="4622800"/>
            <a:ext cx="68580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2933700" y="4940300"/>
            <a:ext cx="560017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3301" y="5207000"/>
            <a:ext cx="541443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65040" y="5524500"/>
            <a:ext cx="295816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823200" y="5842000"/>
            <a:ext cx="930712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1405" y="4254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9905" y="45593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3718" y="4889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011005" y="5143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2696" y="5461000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8418240" y="5575012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9640" y="4292600"/>
            <a:ext cx="0" cy="176529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2570" y="6095998"/>
            <a:ext cx="6741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Today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838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RESOURCE ALLOCATION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0700" y="1346200"/>
            <a:ext cx="822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Allocation of human resources to tasks :</a:t>
            </a:r>
          </a:p>
          <a:p>
            <a:endParaRPr lang="en-US" dirty="0"/>
          </a:p>
        </p:txBody>
      </p:sp>
      <p:pic>
        <p:nvPicPr>
          <p:cNvPr id="3" name="Picture 2" descr="Screen Shot 2017-02-17 at 6.3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9141"/>
            <a:ext cx="3988138" cy="4346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5327" y="2235200"/>
            <a:ext cx="3762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Requirements &amp; Specs are a crucial part of the project : everybody should work together in this phase of the project.</a:t>
            </a:r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5334000" y="3467100"/>
            <a:ext cx="1244600" cy="1828801"/>
          </a:xfrm>
          <a:prstGeom prst="bentArrow">
            <a:avLst/>
          </a:prstGeom>
          <a:solidFill>
            <a:srgbClr val="629DD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RISKS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371600"/>
            <a:ext cx="834629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Analyze risks of different nature :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Requirements flows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Architecture flows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Design flows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Forecast inaccuracies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External issues (</a:t>
            </a:r>
            <a:r>
              <a:rPr lang="en-US" dirty="0">
                <a:solidFill>
                  <a:srgbClr val="4A4546"/>
                </a:solidFill>
              </a:rPr>
              <a:t> </a:t>
            </a:r>
            <a:r>
              <a:rPr lang="en-US" dirty="0" smtClean="0">
                <a:solidFill>
                  <a:srgbClr val="4A4546"/>
                </a:solidFill>
              </a:rPr>
              <a:t>ex : legal issues 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User related issues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Each risk = </a:t>
            </a:r>
            <a:r>
              <a:rPr lang="en-US" b="1" dirty="0" smtClean="0">
                <a:solidFill>
                  <a:srgbClr val="4A4546"/>
                </a:solidFill>
              </a:rPr>
              <a:t>probability</a:t>
            </a:r>
            <a:r>
              <a:rPr lang="en-US" dirty="0" smtClean="0">
                <a:solidFill>
                  <a:srgbClr val="4A4546"/>
                </a:solidFill>
              </a:rPr>
              <a:t> of happening + </a:t>
            </a:r>
            <a:r>
              <a:rPr lang="en-US" b="1" dirty="0" smtClean="0">
                <a:solidFill>
                  <a:srgbClr val="4A4546"/>
                </a:solidFill>
              </a:rPr>
              <a:t>possible</a:t>
            </a:r>
            <a:r>
              <a:rPr lang="en-US" dirty="0" smtClean="0">
                <a:solidFill>
                  <a:srgbClr val="4A4546"/>
                </a:solidFill>
              </a:rPr>
              <a:t> solution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Example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Forecast inaccuracy </a:t>
            </a:r>
            <a:r>
              <a:rPr lang="en-US" dirty="0" smtClean="0">
                <a:solidFill>
                  <a:schemeClr val="tx2"/>
                </a:solidFill>
              </a:rPr>
              <a:t>:  development requires more time than </a:t>
            </a:r>
            <a:r>
              <a:rPr lang="en-US" b="1" dirty="0" smtClean="0">
                <a:solidFill>
                  <a:schemeClr val="tx2"/>
                </a:solidFill>
              </a:rPr>
              <a:t>planned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Chance of happening: </a:t>
            </a:r>
            <a:r>
              <a:rPr lang="en-US" dirty="0" smtClean="0">
                <a:solidFill>
                  <a:schemeClr val="tx2"/>
                </a:solidFill>
              </a:rPr>
              <a:t> low 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Solution: </a:t>
            </a:r>
            <a:r>
              <a:rPr lang="en-US" dirty="0" smtClean="0">
                <a:solidFill>
                  <a:schemeClr val="tx2"/>
                </a:solidFill>
              </a:rPr>
              <a:t>  plan for more releases with </a:t>
            </a:r>
            <a:r>
              <a:rPr lang="en-US" b="1" dirty="0" smtClean="0">
                <a:solidFill>
                  <a:schemeClr val="tx2"/>
                </a:solidFill>
              </a:rPr>
              <a:t>limited</a:t>
            </a:r>
            <a:r>
              <a:rPr lang="en-US" dirty="0" smtClean="0">
                <a:solidFill>
                  <a:schemeClr val="tx2"/>
                </a:solidFill>
              </a:rPr>
              <a:t> functionalities</a:t>
            </a:r>
            <a:endParaRPr lang="en-US" u="sng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Q&amp;A TIME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700" y="3175000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6600"/>
                </a:solidFill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udience.ask</a:t>
            </a:r>
            <a:r>
              <a:rPr lang="en-US" sz="2800" dirty="0" smtClean="0">
                <a:solidFill>
                  <a:srgbClr val="FF6600"/>
                </a:solidFill>
                <a:latin typeface="Courier New"/>
                <a:cs typeface="Courier New"/>
              </a:rPr>
              <a:t>(questions);</a:t>
            </a:r>
            <a:endParaRPr lang="en-US" sz="2800" dirty="0">
              <a:solidFill>
                <a:srgbClr val="FF66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GOALS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371600"/>
            <a:ext cx="834629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PRACTICAL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&amp;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CONVENIENT: </a:t>
            </a:r>
            <a:r>
              <a:rPr lang="en-US" sz="2200" dirty="0" smtClean="0">
                <a:solidFill>
                  <a:srgbClr val="4A4546"/>
                </a:solidFill>
              </a:rPr>
              <a:t>offer a price competitive and eco friendly solution that common public transport often can’t offer. 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USER FRIENDLY: </a:t>
            </a:r>
            <a:r>
              <a:rPr lang="en-US" sz="2200" dirty="0" smtClean="0">
                <a:solidFill>
                  <a:srgbClr val="4A4546"/>
                </a:solidFill>
              </a:rPr>
              <a:t>using the system must be intuitive and easy for </a:t>
            </a:r>
            <a:r>
              <a:rPr lang="en-US" sz="2200" b="1" dirty="0" smtClean="0">
                <a:solidFill>
                  <a:srgbClr val="4A4546"/>
                </a:solidFill>
              </a:rPr>
              <a:t>every kind</a:t>
            </a:r>
            <a:r>
              <a:rPr lang="en-US" sz="2200" dirty="0" smtClean="0">
                <a:solidFill>
                  <a:srgbClr val="4A4546"/>
                </a:solidFill>
              </a:rPr>
              <a:t> of potential user.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FAST:  </a:t>
            </a:r>
            <a:endParaRPr lang="en-US" sz="2200" dirty="0" smtClean="0">
              <a:solidFill>
                <a:srgbClr val="FF6600"/>
              </a:solidFill>
            </a:endParaRPr>
          </a:p>
          <a:p>
            <a:r>
              <a:rPr lang="en-US" sz="2200" b="1" dirty="0">
                <a:solidFill>
                  <a:srgbClr val="4A4546"/>
                </a:solidFill>
              </a:rPr>
              <a:t>	</a:t>
            </a:r>
            <a:r>
              <a:rPr lang="en-US" sz="2200" dirty="0" smtClean="0">
                <a:solidFill>
                  <a:srgbClr val="4A4546"/>
                </a:solidFill>
              </a:rPr>
              <a:t>- </a:t>
            </a:r>
            <a:r>
              <a:rPr lang="en-US" sz="2200" b="1" dirty="0" smtClean="0">
                <a:solidFill>
                  <a:srgbClr val="4A4546"/>
                </a:solidFill>
              </a:rPr>
              <a:t>Search</a:t>
            </a:r>
            <a:r>
              <a:rPr lang="en-US" sz="2200" dirty="0" smtClean="0">
                <a:solidFill>
                  <a:srgbClr val="4A4546"/>
                </a:solidFill>
              </a:rPr>
              <a:t> time :  &lt; 30s.</a:t>
            </a:r>
          </a:p>
          <a:p>
            <a:r>
              <a:rPr lang="en-US" sz="2200" dirty="0" smtClean="0">
                <a:solidFill>
                  <a:srgbClr val="4A4546"/>
                </a:solidFill>
              </a:rPr>
              <a:t>	- </a:t>
            </a:r>
            <a:r>
              <a:rPr lang="en-US" sz="2200" b="1" dirty="0" smtClean="0">
                <a:solidFill>
                  <a:srgbClr val="4A4546"/>
                </a:solidFill>
              </a:rPr>
              <a:t>Reservation</a:t>
            </a:r>
            <a:r>
              <a:rPr lang="en-US" sz="2200" dirty="0" smtClean="0">
                <a:solidFill>
                  <a:srgbClr val="4A4546"/>
                </a:solidFill>
              </a:rPr>
              <a:t> time : &lt; 1 min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AVAILABILITY: 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rgbClr val="4A4546"/>
                </a:solidFill>
              </a:rPr>
              <a:t>run as application on the most common mobile devices (phones, tablets ,computers )  but offer also a web page reachable from the most common browsers</a:t>
            </a:r>
            <a:r>
              <a:rPr lang="en-US" dirty="0" smtClean="0">
                <a:solidFill>
                  <a:srgbClr val="4A4546"/>
                </a:solidFill>
              </a:rPr>
              <a:t>. 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6600"/>
                </a:solidFill>
              </a:rPr>
              <a:t>Client-side applications: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Mobile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Web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On-board application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r>
              <a:rPr lang="en-US" sz="2500" b="1" dirty="0" smtClean="0">
                <a:solidFill>
                  <a:srgbClr val="FF6600"/>
                </a:solidFill>
              </a:rPr>
              <a:t>Server-side application: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Back-end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43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 – </a:t>
            </a:r>
            <a:r>
              <a:rPr lang="en-US" sz="3100" dirty="0" smtClean="0">
                <a:solidFill>
                  <a:srgbClr val="FF6600"/>
                </a:solidFill>
              </a:rPr>
              <a:t>Web &amp; Mobile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500" b="1" dirty="0" smtClean="0">
                <a:solidFill>
                  <a:srgbClr val="4A4546"/>
                </a:solidFill>
              </a:rPr>
              <a:t>end users</a:t>
            </a:r>
            <a:r>
              <a:rPr lang="en-US" sz="25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Accessible from </a:t>
            </a:r>
            <a:r>
              <a:rPr lang="en-US" sz="2500" b="1" dirty="0" smtClean="0">
                <a:solidFill>
                  <a:srgbClr val="4A4546"/>
                </a:solidFill>
              </a:rPr>
              <a:t>any</a:t>
            </a:r>
            <a:r>
              <a:rPr lang="en-US" sz="2500" dirty="0" smtClean="0">
                <a:solidFill>
                  <a:srgbClr val="4A4546"/>
                </a:solidFill>
              </a:rPr>
              <a:t> internet enabled devices.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Both offer the same core functionalities: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Manage</a:t>
            </a:r>
            <a:r>
              <a:rPr lang="en-US" sz="2500" dirty="0" smtClean="0">
                <a:solidFill>
                  <a:srgbClr val="4A4546"/>
                </a:solidFill>
              </a:rPr>
              <a:t> user profile and user data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Search</a:t>
            </a:r>
            <a:r>
              <a:rPr lang="en-US" sz="2500" dirty="0" smtClean="0">
                <a:solidFill>
                  <a:srgbClr val="4A4546"/>
                </a:solidFill>
              </a:rPr>
              <a:t> for a car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Reserve</a:t>
            </a:r>
            <a:r>
              <a:rPr lang="en-US" sz="2500" dirty="0" smtClean="0">
                <a:solidFill>
                  <a:srgbClr val="4A4546"/>
                </a:solidFill>
              </a:rPr>
              <a:t> a car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55546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Mobile example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3" name="Picture 12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1299862"/>
            <a:ext cx="2538781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Pa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4" y="1299862"/>
            <a:ext cx="2538780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Conferma Prenotaz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4" y="1325262"/>
            <a:ext cx="2549568" cy="44902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07619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5234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 search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131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Confirm reservation</a:t>
            </a:r>
          </a:p>
        </p:txBody>
      </p:sp>
    </p:spTree>
    <p:extLst>
      <p:ext uri="{BB962C8B-B14F-4D97-AF65-F5344CB8AC3E}">
        <p14:creationId xmlns:p14="http://schemas.microsoft.com/office/powerpoint/2010/main" val="29512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Web</a:t>
            </a:r>
            <a:r>
              <a:rPr lang="en-US" sz="3100" dirty="0">
                <a:solidFill>
                  <a:srgbClr val="FF6600"/>
                </a:solidFill>
              </a:rPr>
              <a:t>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9830" y="5782964"/>
            <a:ext cx="4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 Main  page with side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in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1249659"/>
            <a:ext cx="7364928" cy="413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64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end users 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System </a:t>
            </a:r>
            <a:r>
              <a:rPr lang="en-US" sz="2300" b="1" dirty="0" smtClean="0">
                <a:solidFill>
                  <a:srgbClr val="4A4546"/>
                </a:solidFill>
              </a:rPr>
              <a:t>always</a:t>
            </a:r>
            <a:r>
              <a:rPr lang="en-US" sz="2300" dirty="0" smtClean="0">
                <a:solidFill>
                  <a:srgbClr val="4A4546"/>
                </a:solidFill>
              </a:rPr>
              <a:t> connected to the internet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Functionalities: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User </a:t>
            </a:r>
            <a:r>
              <a:rPr lang="en-US" sz="2300" b="1" dirty="0" smtClean="0">
                <a:solidFill>
                  <a:srgbClr val="4A4546"/>
                </a:solidFill>
              </a:rPr>
              <a:t>login</a:t>
            </a:r>
          </a:p>
          <a:p>
            <a:pPr marL="342900" indent="-342900">
              <a:buFontTx/>
              <a:buChar char="-"/>
            </a:pPr>
            <a:r>
              <a:rPr lang="en-US" sz="2300" b="1" dirty="0" smtClean="0">
                <a:solidFill>
                  <a:srgbClr val="4A4546"/>
                </a:solidFill>
              </a:rPr>
              <a:t>Navigation</a:t>
            </a:r>
            <a:r>
              <a:rPr lang="en-US" sz="2300" dirty="0" smtClean="0">
                <a:solidFill>
                  <a:srgbClr val="4A4546"/>
                </a:solidFill>
              </a:rPr>
              <a:t> via Google API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Enable route </a:t>
            </a:r>
            <a:r>
              <a:rPr lang="en-US" sz="2300" b="1" dirty="0" smtClean="0">
                <a:solidFill>
                  <a:srgbClr val="4A4546"/>
                </a:solidFill>
              </a:rPr>
              <a:t>preferences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money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saving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options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Show current </a:t>
            </a:r>
            <a:r>
              <a:rPr lang="en-US" sz="2300" b="1" dirty="0" smtClean="0">
                <a:solidFill>
                  <a:srgbClr val="4A4546"/>
                </a:solidFill>
              </a:rPr>
              <a:t>car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information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Allow car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</a:p>
          <a:p>
            <a:pPr marL="342900" indent="-342900">
              <a:buFontTx/>
              <a:buChar char="-"/>
            </a:pPr>
            <a:endParaRPr lang="en-US" sz="23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3983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PowerEnjoy">
  <a:themeElements>
    <a:clrScheme name="Custom 2">
      <a:dk1>
        <a:sysClr val="windowText" lastClr="000000"/>
      </a:dk1>
      <a:lt1>
        <a:sysClr val="window" lastClr="FFFFFF"/>
      </a:lt1>
      <a:dk2>
        <a:srgbClr val="4A4546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PresentationPowerEnjoy.thmx</Template>
  <TotalTime>588</TotalTime>
  <Words>1387</Words>
  <Application>Microsoft Macintosh PowerPoint</Application>
  <PresentationFormat>On-screen Show (4:3)</PresentationFormat>
  <Paragraphs>409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PresentationPowerEnjoy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Giovanakis</dc:creator>
  <cp:lastModifiedBy>Georg Giovanakis</cp:lastModifiedBy>
  <cp:revision>49</cp:revision>
  <dcterms:created xsi:type="dcterms:W3CDTF">2017-02-15T10:11:26Z</dcterms:created>
  <dcterms:modified xsi:type="dcterms:W3CDTF">2017-02-17T17:50:34Z</dcterms:modified>
</cp:coreProperties>
</file>