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256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9ADD-E332-D04D-BBF3-1F626122F110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B0D04-C4B3-D64F-9198-98313230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37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8B16D-1E31-7149-B60B-2EBF21BC928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0B9D8-DFDB-634D-BFED-3B63DA584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65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0B9D8-DFDB-634D-BFED-3B63DA5849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6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E60D-3CE3-674A-A0CA-BBD98B62C330}" type="datetime1">
              <a:rPr lang="en-US" smtClean="0"/>
              <a:t>2/15/17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42BC-2C9F-F847-9198-E7ED6EC92A1F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0EF8-023B-774D-9615-52BA6FCEDB81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F56-A70A-A840-BF1B-36445C4FD96C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9120-8667-214F-8716-C24CEE5CB497}" type="datetime1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795F-EAC0-7840-9EA7-3F59E0964C9F}" type="datetime1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B298-8B5F-874F-B7D5-BDB61D3373E7}" type="datetime1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44EE-A8A8-B643-9CE6-CF68D16E6335}" type="datetime1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5318-DAD2-AE4B-B141-DCBFDE933B09}" type="datetime1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D212-F262-F749-9A17-F1D956925EFB}" type="datetime1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5330-0949-2D48-8B59-A4463F6F52C5}" type="datetime1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06465A6-B297-3F4F-8053-D3850EEA7F33}" type="datetime1">
              <a:rPr lang="en-US" smtClean="0"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Amico</a:t>
            </a:r>
            <a:r>
              <a:rPr lang="en-US" dirty="0" smtClean="0"/>
              <a:t> Simone</a:t>
            </a:r>
          </a:p>
          <a:p>
            <a:r>
              <a:rPr lang="en-US" dirty="0" err="1" smtClean="0"/>
              <a:t>Chianella</a:t>
            </a:r>
            <a:r>
              <a:rPr lang="en-US" dirty="0" smtClean="0"/>
              <a:t> Claudia</a:t>
            </a:r>
          </a:p>
          <a:p>
            <a:r>
              <a:rPr lang="en-US" dirty="0" smtClean="0"/>
              <a:t>Giovanakis </a:t>
            </a:r>
            <a:r>
              <a:rPr lang="en-US" dirty="0" err="1" smtClean="0"/>
              <a:t>Yannick</a:t>
            </a:r>
            <a:endParaRPr lang="en-US" dirty="0"/>
          </a:p>
        </p:txBody>
      </p:sp>
      <p:pic>
        <p:nvPicPr>
          <p:cNvPr id="4" name="Picture 3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47" y="532054"/>
            <a:ext cx="1691723" cy="1695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9249" y="2294008"/>
            <a:ext cx="293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POLITECNICO DI MILANO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A.A. 2016/2017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 descr="logoPowerEnjoy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29" y="3249591"/>
            <a:ext cx="5735246" cy="13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0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APPLICATIONS – On-Board example</a:t>
            </a:r>
          </a:p>
          <a:p>
            <a:endParaRPr lang="en-US" sz="3100" dirty="0" smtClean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sz="3100" dirty="0" smtClean="0">
              <a:solidFill>
                <a:schemeClr val="accent1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10</a:t>
            </a:fld>
            <a:endParaRPr lang="en-US" dirty="0"/>
          </a:p>
        </p:txBody>
      </p:sp>
      <p:pic>
        <p:nvPicPr>
          <p:cNvPr id="3" name="Picture 2" descr="Park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19" y="1333500"/>
            <a:ext cx="4222017" cy="28829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Main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19" y="1346200"/>
            <a:ext cx="4267200" cy="2870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155700" y="4505404"/>
            <a:ext cx="26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A4546"/>
                </a:solidFill>
              </a:rPr>
              <a:t>Main navigation page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36604" y="4505404"/>
            <a:ext cx="348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A4546"/>
                </a:solidFill>
              </a:rPr>
              <a:t>End ride with charging option</a:t>
            </a:r>
          </a:p>
        </p:txBody>
      </p:sp>
    </p:spTree>
    <p:extLst>
      <p:ext uri="{BB962C8B-B14F-4D97-AF65-F5344CB8AC3E}">
        <p14:creationId xmlns:p14="http://schemas.microsoft.com/office/powerpoint/2010/main" val="256659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APPLICATIONS – Back-End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494367"/>
            <a:ext cx="834629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Addressed towards the </a:t>
            </a:r>
            <a:r>
              <a:rPr lang="en-US" sz="2300" b="1" dirty="0" smtClean="0">
                <a:solidFill>
                  <a:srgbClr val="4A4546"/>
                </a:solidFill>
              </a:rPr>
              <a:t>company’s employees.</a:t>
            </a:r>
          </a:p>
          <a:p>
            <a:pPr marL="342900" indent="-342900">
              <a:buFont typeface="Arial"/>
              <a:buChar char="•"/>
            </a:pPr>
            <a:endParaRPr lang="en-US" sz="2300" b="1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Implements the main business logic of the system</a:t>
            </a:r>
          </a:p>
          <a:p>
            <a:pPr marL="342900" indent="-342900">
              <a:buFont typeface="Arial"/>
              <a:buChar char="•"/>
            </a:pPr>
            <a:endParaRPr lang="en-US" sz="2300" b="1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300" b="1" dirty="0" smtClean="0">
                <a:solidFill>
                  <a:srgbClr val="4A4546"/>
                </a:solidFill>
              </a:rPr>
              <a:t>Functionalities:</a:t>
            </a:r>
          </a:p>
          <a:p>
            <a:endParaRPr lang="en-US" sz="2300" b="1" dirty="0" smtClean="0">
              <a:solidFill>
                <a:srgbClr val="4A4546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300" dirty="0" smtClean="0">
                <a:solidFill>
                  <a:srgbClr val="4A4546"/>
                </a:solidFill>
              </a:rPr>
              <a:t>Manages user </a:t>
            </a:r>
            <a:r>
              <a:rPr lang="en-US" sz="2300" b="1" dirty="0" smtClean="0">
                <a:solidFill>
                  <a:srgbClr val="4A4546"/>
                </a:solidFill>
              </a:rPr>
              <a:t>requests</a:t>
            </a:r>
            <a:r>
              <a:rPr lang="en-US" sz="2300" dirty="0" smtClean="0">
                <a:solidFill>
                  <a:srgbClr val="4A4546"/>
                </a:solidFill>
              </a:rPr>
              <a:t> (search, booking ,parking ...)</a:t>
            </a:r>
          </a:p>
          <a:p>
            <a:pPr marL="342900" indent="-342900">
              <a:buFontTx/>
              <a:buChar char="-"/>
            </a:pPr>
            <a:r>
              <a:rPr lang="en-US" sz="2300" dirty="0" smtClean="0">
                <a:solidFill>
                  <a:srgbClr val="4A4546"/>
                </a:solidFill>
              </a:rPr>
              <a:t>Manages </a:t>
            </a:r>
            <a:r>
              <a:rPr lang="en-US" sz="2300" b="1" dirty="0" smtClean="0">
                <a:solidFill>
                  <a:srgbClr val="4A4546"/>
                </a:solidFill>
              </a:rPr>
              <a:t>user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data</a:t>
            </a:r>
            <a:endParaRPr lang="en-US" sz="2300" b="1" dirty="0">
              <a:solidFill>
                <a:srgbClr val="4A4546"/>
              </a:solidFill>
            </a:endParaRPr>
          </a:p>
          <a:p>
            <a:r>
              <a:rPr lang="en-US" sz="2300" dirty="0" smtClean="0">
                <a:solidFill>
                  <a:srgbClr val="4A4546"/>
                </a:solidFill>
              </a:rPr>
              <a:t>-   Manages the </a:t>
            </a:r>
            <a:r>
              <a:rPr lang="en-US" sz="2300" b="1" dirty="0" smtClean="0">
                <a:solidFill>
                  <a:srgbClr val="4A4546"/>
                </a:solidFill>
              </a:rPr>
              <a:t>cars</a:t>
            </a:r>
            <a:r>
              <a:rPr lang="en-US" sz="2300" dirty="0" smtClean="0">
                <a:solidFill>
                  <a:srgbClr val="4A4546"/>
                </a:solidFill>
              </a:rPr>
              <a:t> and </a:t>
            </a:r>
            <a:r>
              <a:rPr lang="en-US" sz="2300" b="1" dirty="0" smtClean="0">
                <a:solidFill>
                  <a:srgbClr val="4A4546"/>
                </a:solidFill>
              </a:rPr>
              <a:t>charging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stations</a:t>
            </a:r>
          </a:p>
          <a:p>
            <a:pPr marL="342900" indent="-342900">
              <a:buFontTx/>
              <a:buChar char="-"/>
            </a:pPr>
            <a:r>
              <a:rPr lang="en-US" sz="2300" dirty="0" smtClean="0">
                <a:solidFill>
                  <a:srgbClr val="4A4546"/>
                </a:solidFill>
              </a:rPr>
              <a:t>Manages </a:t>
            </a:r>
            <a:r>
              <a:rPr lang="en-US" sz="2300" b="1" dirty="0" smtClean="0">
                <a:solidFill>
                  <a:srgbClr val="4A4546"/>
                </a:solidFill>
              </a:rPr>
              <a:t>database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requests</a:t>
            </a:r>
            <a:r>
              <a:rPr lang="en-US" sz="2300" dirty="0" smtClean="0">
                <a:solidFill>
                  <a:srgbClr val="4A4546"/>
                </a:solidFill>
              </a:rPr>
              <a:t> and </a:t>
            </a:r>
            <a:r>
              <a:rPr lang="en-US" sz="2300" b="1" dirty="0" smtClean="0">
                <a:solidFill>
                  <a:srgbClr val="4A4546"/>
                </a:solidFill>
              </a:rPr>
              <a:t>interactions</a:t>
            </a:r>
          </a:p>
          <a:p>
            <a:pPr marL="342900" indent="-342900">
              <a:buFontTx/>
              <a:buChar char="-"/>
            </a:pPr>
            <a:r>
              <a:rPr lang="en-US" sz="2300" dirty="0" smtClean="0">
                <a:solidFill>
                  <a:srgbClr val="4A4546"/>
                </a:solidFill>
              </a:rPr>
              <a:t>Manages </a:t>
            </a:r>
            <a:r>
              <a:rPr lang="en-US" sz="2300" b="1" dirty="0" smtClean="0">
                <a:solidFill>
                  <a:srgbClr val="4A4546"/>
                </a:solidFill>
              </a:rPr>
              <a:t>interaction</a:t>
            </a:r>
            <a:r>
              <a:rPr lang="en-US" sz="2300" dirty="0" smtClean="0">
                <a:solidFill>
                  <a:srgbClr val="4A4546"/>
                </a:solidFill>
              </a:rPr>
              <a:t> with </a:t>
            </a:r>
            <a:r>
              <a:rPr lang="en-US" sz="2300" b="1" dirty="0" smtClean="0">
                <a:solidFill>
                  <a:srgbClr val="4A4546"/>
                </a:solidFill>
              </a:rPr>
              <a:t>external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payment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system.</a:t>
            </a:r>
          </a:p>
          <a:p>
            <a:endParaRPr lang="en-US" sz="2300" b="1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Must be </a:t>
            </a:r>
            <a:r>
              <a:rPr lang="en-US" sz="2300" b="1" dirty="0" smtClean="0">
                <a:solidFill>
                  <a:srgbClr val="4A4546"/>
                </a:solidFill>
              </a:rPr>
              <a:t>expandable </a:t>
            </a:r>
            <a:r>
              <a:rPr lang="en-US" sz="2300" dirty="0" smtClean="0">
                <a:solidFill>
                  <a:srgbClr val="4A4546"/>
                </a:solidFill>
              </a:rPr>
              <a:t>and </a:t>
            </a:r>
            <a:r>
              <a:rPr lang="en-US" sz="2300" b="1" dirty="0" smtClean="0">
                <a:solidFill>
                  <a:srgbClr val="4A4546"/>
                </a:solidFill>
              </a:rPr>
              <a:t>easy</a:t>
            </a:r>
            <a:r>
              <a:rPr lang="en-US" sz="2300" dirty="0" smtClean="0">
                <a:solidFill>
                  <a:srgbClr val="4A4546"/>
                </a:solidFill>
              </a:rPr>
              <a:t> to </a:t>
            </a:r>
            <a:r>
              <a:rPr lang="en-US" sz="2300" b="1" dirty="0" smtClean="0">
                <a:solidFill>
                  <a:srgbClr val="4A4546"/>
                </a:solidFill>
              </a:rPr>
              <a:t>maintain.</a:t>
            </a:r>
          </a:p>
          <a:p>
            <a:pPr marL="342900" indent="-342900">
              <a:buFont typeface="Arial"/>
              <a:buChar char="•"/>
            </a:pPr>
            <a:endParaRPr lang="en-US" sz="2300" b="1" dirty="0" smtClean="0">
              <a:solidFill>
                <a:srgbClr val="4A4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1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APPLICATIONS – Back-End  example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4400" y="6038334"/>
            <a:ext cx="259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request handling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Backe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460398"/>
            <a:ext cx="9144001" cy="398800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8064500" y="4001516"/>
            <a:ext cx="0" cy="704088"/>
          </a:xfrm>
          <a:prstGeom prst="line">
            <a:avLst/>
          </a:prstGeom>
          <a:ln w="22225">
            <a:solidFill>
              <a:schemeClr val="tx2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15840" y="5013725"/>
            <a:ext cx="0" cy="704088"/>
          </a:xfrm>
          <a:prstGeom prst="line">
            <a:avLst/>
          </a:prstGeom>
          <a:ln w="22225">
            <a:solidFill>
              <a:schemeClr val="tx2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19480" y="4001516"/>
            <a:ext cx="0" cy="704088"/>
          </a:xfrm>
          <a:prstGeom prst="line">
            <a:avLst/>
          </a:prstGeom>
          <a:ln w="22225">
            <a:solidFill>
              <a:schemeClr val="tx2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19480" y="2337816"/>
            <a:ext cx="0" cy="704088"/>
          </a:xfrm>
          <a:prstGeom prst="line">
            <a:avLst/>
          </a:prstGeom>
          <a:ln w="22225">
            <a:solidFill>
              <a:schemeClr val="tx2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34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FUNCTIONAL REQ. &amp; SCENARIOS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168400"/>
            <a:ext cx="834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7F7F"/>
                </a:solidFill>
              </a:rPr>
              <a:t>What must the system do in order to meet the goals and specifications?</a:t>
            </a:r>
            <a:br>
              <a:rPr lang="en-US" b="1" dirty="0" smtClean="0">
                <a:solidFill>
                  <a:srgbClr val="7F7F7F"/>
                </a:solidFill>
              </a:rPr>
            </a:br>
            <a:r>
              <a:rPr lang="en-US" b="1" dirty="0" smtClean="0">
                <a:solidFill>
                  <a:srgbClr val="7F7F7F"/>
                </a:solidFill>
              </a:rPr>
              <a:t>Uses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b="1" dirty="0" smtClean="0">
                <a:solidFill>
                  <a:srgbClr val="7F7F7F"/>
                </a:solidFill>
              </a:rPr>
              <a:t>case</a:t>
            </a:r>
            <a:r>
              <a:rPr lang="en-US" dirty="0" smtClean="0">
                <a:solidFill>
                  <a:srgbClr val="7F7F7F"/>
                </a:solidFill>
              </a:rPr>
              <a:t> help explaining what each </a:t>
            </a:r>
            <a:r>
              <a:rPr lang="en-US" b="1" dirty="0" smtClean="0">
                <a:solidFill>
                  <a:srgbClr val="7F7F7F"/>
                </a:solidFill>
              </a:rPr>
              <a:t>actor</a:t>
            </a:r>
            <a:r>
              <a:rPr lang="en-US" dirty="0" smtClean="0">
                <a:solidFill>
                  <a:srgbClr val="7F7F7F"/>
                </a:solidFill>
              </a:rPr>
              <a:t> in the system should be </a:t>
            </a:r>
            <a:r>
              <a:rPr lang="en-US" b="1" dirty="0" smtClean="0">
                <a:solidFill>
                  <a:srgbClr val="7F7F7F"/>
                </a:solidFill>
              </a:rPr>
              <a:t>able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b="1" dirty="0" smtClean="0">
                <a:solidFill>
                  <a:srgbClr val="7F7F7F"/>
                </a:solidFill>
              </a:rPr>
              <a:t>to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b="1" dirty="0" smtClean="0">
                <a:solidFill>
                  <a:srgbClr val="7F7F7F"/>
                </a:solidFill>
              </a:rPr>
              <a:t>do.</a:t>
            </a:r>
            <a:br>
              <a:rPr lang="en-US" b="1" dirty="0" smtClean="0">
                <a:solidFill>
                  <a:srgbClr val="7F7F7F"/>
                </a:solidFill>
              </a:rPr>
            </a:br>
            <a:endParaRPr lang="en-US" b="1" dirty="0" smtClean="0">
              <a:solidFill>
                <a:srgbClr val="7F7F7F"/>
              </a:solidFill>
            </a:endParaRPr>
          </a:p>
          <a:p>
            <a:endParaRPr lang="en-US" dirty="0"/>
          </a:p>
        </p:txBody>
      </p:sp>
      <p:pic>
        <p:nvPicPr>
          <p:cNvPr id="8" name="Picture 7" descr="Cas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76" y="2978282"/>
            <a:ext cx="2877448" cy="2562399"/>
          </a:xfrm>
          <a:prstGeom prst="rect">
            <a:avLst/>
          </a:prstGeom>
        </p:spPr>
      </p:pic>
      <p:pic>
        <p:nvPicPr>
          <p:cNvPr id="14" name="Picture 13" descr="Cas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72" y="2565942"/>
            <a:ext cx="6516895" cy="31945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1334" y="5951037"/>
            <a:ext cx="770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F7F7F"/>
                </a:solidFill>
              </a:rPr>
              <a:t>Note</a:t>
            </a:r>
            <a:r>
              <a:rPr lang="en-US" dirty="0" smtClean="0">
                <a:solidFill>
                  <a:srgbClr val="7F7F7F"/>
                </a:solidFill>
              </a:rPr>
              <a:t>: the uses cases have been simplified to show only some of the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main functionalities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96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FUNCTIONAL REQ. &amp; SCENARIOS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3392" y="1233691"/>
            <a:ext cx="834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7F7F"/>
                </a:solidFill>
              </a:rPr>
              <a:t>Scenarios </a:t>
            </a:r>
            <a:r>
              <a:rPr lang="en-US" dirty="0" smtClean="0">
                <a:solidFill>
                  <a:srgbClr val="7F7F7F"/>
                </a:solidFill>
              </a:rPr>
              <a:t>help to understand </a:t>
            </a:r>
            <a:r>
              <a:rPr lang="en-US" b="1" dirty="0" smtClean="0">
                <a:solidFill>
                  <a:srgbClr val="7F7F7F"/>
                </a:solidFill>
              </a:rPr>
              <a:t>how</a:t>
            </a:r>
            <a:r>
              <a:rPr lang="en-US" dirty="0" smtClean="0">
                <a:solidFill>
                  <a:srgbClr val="7F7F7F"/>
                </a:solidFill>
              </a:rPr>
              <a:t> system </a:t>
            </a:r>
            <a:r>
              <a:rPr lang="en-US" b="1" dirty="0" smtClean="0">
                <a:solidFill>
                  <a:srgbClr val="7F7F7F"/>
                </a:solidFill>
              </a:rPr>
              <a:t>functions</a:t>
            </a:r>
            <a:r>
              <a:rPr lang="en-US" dirty="0" smtClean="0">
                <a:solidFill>
                  <a:srgbClr val="7F7F7F"/>
                </a:solidFill>
              </a:rPr>
              <a:t> are applied in the </a:t>
            </a:r>
            <a:r>
              <a:rPr lang="en-US" b="1" dirty="0" smtClean="0">
                <a:solidFill>
                  <a:srgbClr val="7F7F7F"/>
                </a:solidFill>
              </a:rPr>
              <a:t>real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b="1" dirty="0" smtClean="0">
                <a:solidFill>
                  <a:srgbClr val="7F7F7F"/>
                </a:solidFill>
              </a:rPr>
              <a:t>world</a:t>
            </a:r>
            <a:r>
              <a:rPr lang="en-US" dirty="0" smtClean="0">
                <a:solidFill>
                  <a:srgbClr val="7F7F7F"/>
                </a:solidFill>
              </a:rPr>
              <a:t> by future customers and </a:t>
            </a:r>
            <a:r>
              <a:rPr lang="en-US" b="1" dirty="0" smtClean="0">
                <a:solidFill>
                  <a:srgbClr val="7F7F7F"/>
                </a:solidFill>
              </a:rPr>
              <a:t>why</a:t>
            </a:r>
            <a:r>
              <a:rPr lang="en-US" dirty="0" smtClean="0">
                <a:solidFill>
                  <a:srgbClr val="7F7F7F"/>
                </a:solidFill>
              </a:rPr>
              <a:t> they have been selected to be implemented. INSERT QUA</a:t>
            </a:r>
          </a:p>
          <a:p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37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293693"/>
            <a:ext cx="668163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PROJECT OVERVIEW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619" y="1710258"/>
            <a:ext cx="83104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Requirements and Specifications Document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Design Document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Integration Test Plan Document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Project Plan Document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Code Inspection Document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2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1.REQUIREMENTS AND SPECIFICATIONS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619" y="1693316"/>
            <a:ext cx="83104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6600"/>
                </a:solidFill>
              </a:rPr>
              <a:t>Purpose: </a:t>
            </a:r>
            <a:r>
              <a:rPr lang="en-US" sz="2200" dirty="0" smtClean="0">
                <a:solidFill>
                  <a:schemeClr val="tx2"/>
                </a:solidFill>
              </a:rPr>
              <a:t>give an overview of requirements (functional and non-functional) analyzing needs of future costumers and stakeholders.</a:t>
            </a:r>
            <a:br>
              <a:rPr lang="en-US" sz="2200" dirty="0" smtClean="0">
                <a:solidFill>
                  <a:schemeClr val="tx2"/>
                </a:solidFill>
              </a:rPr>
            </a:br>
            <a:r>
              <a:rPr lang="en-US" sz="2200" dirty="0" smtClean="0">
                <a:solidFill>
                  <a:schemeClr val="tx2"/>
                </a:solidFill>
              </a:rPr>
              <a:t/>
            </a:r>
            <a:br>
              <a:rPr lang="en-US" sz="2200" dirty="0" smtClean="0">
                <a:solidFill>
                  <a:schemeClr val="tx2"/>
                </a:solidFill>
              </a:rPr>
            </a:br>
            <a:r>
              <a:rPr lang="en-US" sz="2200" b="1" dirty="0" smtClean="0">
                <a:solidFill>
                  <a:srgbClr val="FF6600"/>
                </a:solidFill>
              </a:rPr>
              <a:t>Goals: </a:t>
            </a:r>
            <a:r>
              <a:rPr lang="en-US" sz="2200" dirty="0" smtClean="0">
                <a:solidFill>
                  <a:schemeClr val="tx2"/>
                </a:solidFill>
              </a:rPr>
              <a:t>what are the objectives of the system?</a:t>
            </a:r>
          </a:p>
          <a:p>
            <a:endParaRPr lang="en-US" sz="2200" b="1" dirty="0">
              <a:solidFill>
                <a:srgbClr val="FF6600"/>
              </a:solidFill>
            </a:endParaRPr>
          </a:p>
          <a:p>
            <a:r>
              <a:rPr lang="en-US" sz="2200" b="1" dirty="0" smtClean="0">
                <a:solidFill>
                  <a:srgbClr val="FF6600"/>
                </a:solidFill>
              </a:rPr>
              <a:t>Applications :</a:t>
            </a:r>
            <a:r>
              <a:rPr lang="en-US" sz="2200" dirty="0" smtClean="0">
                <a:solidFill>
                  <a:srgbClr val="FF6600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</a:rPr>
              <a:t>what must be developed? </a:t>
            </a:r>
            <a:endParaRPr lang="en-US" sz="2200" dirty="0">
              <a:solidFill>
                <a:schemeClr val="tx2"/>
              </a:solidFill>
            </a:endParaRPr>
          </a:p>
          <a:p>
            <a:endParaRPr lang="en-US" sz="2200" b="1" dirty="0" smtClean="0">
              <a:solidFill>
                <a:schemeClr val="tx2"/>
              </a:solidFill>
            </a:endParaRPr>
          </a:p>
          <a:p>
            <a:r>
              <a:rPr lang="en-US" sz="2200" b="1" dirty="0" smtClean="0">
                <a:solidFill>
                  <a:srgbClr val="FF6600"/>
                </a:solidFill>
              </a:rPr>
              <a:t>Functional requirements &amp; scenarios :  </a:t>
            </a:r>
            <a:r>
              <a:rPr lang="en-US" sz="2200" dirty="0" smtClean="0">
                <a:solidFill>
                  <a:schemeClr val="tx2"/>
                </a:solidFill>
              </a:rPr>
              <a:t>what are the functionalities of the system and how can they be used in the real world?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08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1. GOALS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371600"/>
            <a:ext cx="8346293" cy="5170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rgbClr val="FF6600"/>
                </a:solidFill>
              </a:rPr>
              <a:t>PRACTICAL</a:t>
            </a:r>
            <a:r>
              <a:rPr lang="en-US" sz="2200" dirty="0">
                <a:solidFill>
                  <a:srgbClr val="FF6600"/>
                </a:solidFill>
              </a:rPr>
              <a:t> </a:t>
            </a:r>
            <a:r>
              <a:rPr lang="en-US" sz="2200" b="1" dirty="0" smtClean="0">
                <a:solidFill>
                  <a:srgbClr val="FF6600"/>
                </a:solidFill>
              </a:rPr>
              <a:t>&amp;</a:t>
            </a:r>
            <a:r>
              <a:rPr lang="en-US" sz="2200" dirty="0" smtClean="0">
                <a:solidFill>
                  <a:srgbClr val="FF6600"/>
                </a:solidFill>
              </a:rPr>
              <a:t> </a:t>
            </a:r>
            <a:r>
              <a:rPr lang="en-US" sz="2200" b="1" dirty="0" smtClean="0">
                <a:solidFill>
                  <a:srgbClr val="FF6600"/>
                </a:solidFill>
              </a:rPr>
              <a:t>CONVENIENT: </a:t>
            </a:r>
            <a:r>
              <a:rPr lang="en-US" sz="2200" dirty="0" smtClean="0">
                <a:solidFill>
                  <a:srgbClr val="4A4546"/>
                </a:solidFill>
              </a:rPr>
              <a:t>offer a price competitive and eco friendly solution that common public transport often can’t offer. </a:t>
            </a:r>
          </a:p>
          <a:p>
            <a:pPr marL="285750" indent="-285750">
              <a:buFont typeface="Arial"/>
              <a:buChar char="•"/>
            </a:pPr>
            <a:endParaRPr lang="en-US" sz="2200" b="1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rgbClr val="FF6600"/>
                </a:solidFill>
              </a:rPr>
              <a:t>USER FRIENDLY: </a:t>
            </a:r>
            <a:r>
              <a:rPr lang="en-US" sz="2200" dirty="0" smtClean="0">
                <a:solidFill>
                  <a:srgbClr val="4A4546"/>
                </a:solidFill>
              </a:rPr>
              <a:t>using the system must be intuitive and easy for </a:t>
            </a:r>
            <a:r>
              <a:rPr lang="en-US" sz="2200" b="1" dirty="0" smtClean="0">
                <a:solidFill>
                  <a:srgbClr val="4A4546"/>
                </a:solidFill>
              </a:rPr>
              <a:t>every kind</a:t>
            </a:r>
            <a:r>
              <a:rPr lang="en-US" sz="2200" dirty="0" smtClean="0">
                <a:solidFill>
                  <a:srgbClr val="4A4546"/>
                </a:solidFill>
              </a:rPr>
              <a:t> of potential user.</a:t>
            </a:r>
          </a:p>
          <a:p>
            <a:pPr marL="285750" indent="-285750">
              <a:buFont typeface="Arial"/>
              <a:buChar char="•"/>
            </a:pPr>
            <a:endParaRPr lang="en-US" sz="2200" b="1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rgbClr val="FF6600"/>
                </a:solidFill>
              </a:rPr>
              <a:t>FAST:  </a:t>
            </a:r>
            <a:endParaRPr lang="en-US" sz="2200" dirty="0" smtClean="0">
              <a:solidFill>
                <a:srgbClr val="FF6600"/>
              </a:solidFill>
            </a:endParaRPr>
          </a:p>
          <a:p>
            <a:r>
              <a:rPr lang="en-US" sz="2200" b="1" dirty="0">
                <a:solidFill>
                  <a:srgbClr val="4A4546"/>
                </a:solidFill>
              </a:rPr>
              <a:t>	</a:t>
            </a:r>
            <a:r>
              <a:rPr lang="en-US" sz="2200" dirty="0" smtClean="0">
                <a:solidFill>
                  <a:srgbClr val="4A4546"/>
                </a:solidFill>
              </a:rPr>
              <a:t>- </a:t>
            </a:r>
            <a:r>
              <a:rPr lang="en-US" sz="2200" b="1" dirty="0" smtClean="0">
                <a:solidFill>
                  <a:srgbClr val="4A4546"/>
                </a:solidFill>
              </a:rPr>
              <a:t>Search</a:t>
            </a:r>
            <a:r>
              <a:rPr lang="en-US" sz="2200" dirty="0" smtClean="0">
                <a:solidFill>
                  <a:srgbClr val="4A4546"/>
                </a:solidFill>
              </a:rPr>
              <a:t> time :  &lt; 30s.</a:t>
            </a:r>
          </a:p>
          <a:p>
            <a:r>
              <a:rPr lang="en-US" sz="2200" dirty="0" smtClean="0">
                <a:solidFill>
                  <a:srgbClr val="4A4546"/>
                </a:solidFill>
              </a:rPr>
              <a:t>	- </a:t>
            </a:r>
            <a:r>
              <a:rPr lang="en-US" sz="2200" b="1" dirty="0" smtClean="0">
                <a:solidFill>
                  <a:srgbClr val="4A4546"/>
                </a:solidFill>
              </a:rPr>
              <a:t>Reservation</a:t>
            </a:r>
            <a:r>
              <a:rPr lang="en-US" sz="2200" dirty="0" smtClean="0">
                <a:solidFill>
                  <a:srgbClr val="4A4546"/>
                </a:solidFill>
              </a:rPr>
              <a:t> time : &lt; 1 min</a:t>
            </a:r>
          </a:p>
          <a:p>
            <a:endParaRPr lang="en-US" sz="2200" b="1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rgbClr val="FF6600"/>
                </a:solidFill>
              </a:rPr>
              <a:t>AVAILABILITY: </a:t>
            </a:r>
            <a:r>
              <a:rPr lang="en-US" sz="2200" dirty="0">
                <a:solidFill>
                  <a:srgbClr val="FF6600"/>
                </a:solidFill>
              </a:rPr>
              <a:t> </a:t>
            </a:r>
            <a:r>
              <a:rPr lang="en-US" sz="2200" dirty="0" smtClean="0">
                <a:solidFill>
                  <a:srgbClr val="4A4546"/>
                </a:solidFill>
              </a:rPr>
              <a:t>run as application on the most common mobile devices (phones, tablets ,computers )  but offer also a web page reachable from the most common browsers</a:t>
            </a:r>
            <a:r>
              <a:rPr lang="en-US" dirty="0" smtClean="0">
                <a:solidFill>
                  <a:srgbClr val="4A4546"/>
                </a:solidFill>
              </a:rPr>
              <a:t>. </a:t>
            </a:r>
            <a:endParaRPr lang="en-US" dirty="0">
              <a:solidFill>
                <a:srgbClr val="4A4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2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1. APPLICATIONS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608667"/>
            <a:ext cx="834629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6600"/>
                </a:solidFill>
              </a:rPr>
              <a:t>Client-side applications:</a:t>
            </a:r>
          </a:p>
          <a:p>
            <a:endParaRPr lang="en-US" sz="2500" b="1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Mobile application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Web applications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On-board application</a:t>
            </a:r>
          </a:p>
          <a:p>
            <a:pPr marL="285750" indent="-285750">
              <a:buFont typeface="Arial"/>
              <a:buChar char="•"/>
            </a:pPr>
            <a:endParaRPr lang="en-US" sz="2500" dirty="0">
              <a:solidFill>
                <a:srgbClr val="4A4546"/>
              </a:solidFill>
            </a:endParaRPr>
          </a:p>
          <a:p>
            <a:r>
              <a:rPr lang="en-US" sz="2500" b="1" dirty="0" smtClean="0">
                <a:solidFill>
                  <a:srgbClr val="FF6600"/>
                </a:solidFill>
              </a:rPr>
              <a:t>Server-side application:</a:t>
            </a:r>
          </a:p>
          <a:p>
            <a:endParaRPr lang="en-US" sz="2500" b="1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Back-end application</a:t>
            </a:r>
          </a:p>
        </p:txBody>
      </p:sp>
    </p:spTree>
    <p:extLst>
      <p:ext uri="{BB962C8B-B14F-4D97-AF65-F5344CB8AC3E}">
        <p14:creationId xmlns:p14="http://schemas.microsoft.com/office/powerpoint/2010/main" val="290435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1. APPLICATIONS – Web &amp; Mobile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608667"/>
            <a:ext cx="834629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Addressed towards the </a:t>
            </a:r>
            <a:r>
              <a:rPr lang="en-US" sz="2500" b="1" dirty="0" smtClean="0">
                <a:solidFill>
                  <a:srgbClr val="4A4546"/>
                </a:solidFill>
              </a:rPr>
              <a:t>end users</a:t>
            </a:r>
            <a:r>
              <a:rPr lang="en-US" sz="2500" dirty="0" smtClean="0">
                <a:solidFill>
                  <a:srgbClr val="4A4546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en-US" sz="2500" dirty="0" smtClean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Accessible from </a:t>
            </a:r>
            <a:r>
              <a:rPr lang="en-US" sz="2500" b="1" dirty="0" smtClean="0">
                <a:solidFill>
                  <a:srgbClr val="4A4546"/>
                </a:solidFill>
              </a:rPr>
              <a:t>any</a:t>
            </a:r>
            <a:r>
              <a:rPr lang="en-US" sz="2500" dirty="0" smtClean="0">
                <a:solidFill>
                  <a:srgbClr val="4A4546"/>
                </a:solidFill>
              </a:rPr>
              <a:t> internet enabled devices.</a:t>
            </a:r>
          </a:p>
          <a:p>
            <a:pPr marL="342900" indent="-342900">
              <a:buFont typeface="Arial"/>
              <a:buChar char="•"/>
            </a:pPr>
            <a:endParaRPr lang="en-US" sz="2500" dirty="0" smtClean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Both offer the same core functionalities:</a:t>
            </a:r>
          </a:p>
          <a:p>
            <a:pPr marL="342900" indent="-342900">
              <a:buFontTx/>
              <a:buChar char="-"/>
            </a:pPr>
            <a:r>
              <a:rPr lang="en-US" sz="2500" b="1" dirty="0" smtClean="0">
                <a:solidFill>
                  <a:srgbClr val="4A4546"/>
                </a:solidFill>
              </a:rPr>
              <a:t>Manage</a:t>
            </a:r>
            <a:r>
              <a:rPr lang="en-US" sz="2500" dirty="0" smtClean="0">
                <a:solidFill>
                  <a:srgbClr val="4A4546"/>
                </a:solidFill>
              </a:rPr>
              <a:t> user profile and user data</a:t>
            </a:r>
          </a:p>
          <a:p>
            <a:pPr marL="342900" indent="-342900">
              <a:buFontTx/>
              <a:buChar char="-"/>
            </a:pPr>
            <a:r>
              <a:rPr lang="en-US" sz="2500" b="1" dirty="0" smtClean="0">
                <a:solidFill>
                  <a:srgbClr val="4A4546"/>
                </a:solidFill>
              </a:rPr>
              <a:t>Search</a:t>
            </a:r>
            <a:r>
              <a:rPr lang="en-US" sz="2500" dirty="0" smtClean="0">
                <a:solidFill>
                  <a:srgbClr val="4A4546"/>
                </a:solidFill>
              </a:rPr>
              <a:t> for a car</a:t>
            </a:r>
          </a:p>
          <a:p>
            <a:pPr marL="342900" indent="-342900">
              <a:buFontTx/>
              <a:buChar char="-"/>
            </a:pPr>
            <a:r>
              <a:rPr lang="en-US" sz="2500" b="1" dirty="0" smtClean="0">
                <a:solidFill>
                  <a:srgbClr val="4A4546"/>
                </a:solidFill>
              </a:rPr>
              <a:t>Reserve</a:t>
            </a:r>
            <a:r>
              <a:rPr lang="en-US" sz="2500" dirty="0" smtClean="0">
                <a:solidFill>
                  <a:srgbClr val="4A4546"/>
                </a:solidFill>
              </a:rPr>
              <a:t> a car</a:t>
            </a:r>
          </a:p>
          <a:p>
            <a:pPr marL="342900" indent="-342900">
              <a:buFontTx/>
              <a:buChar char="-"/>
            </a:pPr>
            <a:endParaRPr lang="en-US" sz="2500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User friendly intuitive graphic interfaces</a:t>
            </a:r>
          </a:p>
        </p:txBody>
      </p:sp>
    </p:spTree>
    <p:extLst>
      <p:ext uri="{BB962C8B-B14F-4D97-AF65-F5344CB8AC3E}">
        <p14:creationId xmlns:p14="http://schemas.microsoft.com/office/powerpoint/2010/main" val="255546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APPLICATIONS – Mobile example</a:t>
            </a:r>
          </a:p>
          <a:p>
            <a:pPr marL="514350" indent="-514350">
              <a:buAutoNum type="arabicPeriod"/>
            </a:pPr>
            <a:endParaRPr lang="en-US" sz="3100" dirty="0" smtClean="0">
              <a:solidFill>
                <a:schemeClr val="accent1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13" name="Picture 12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9" y="1299862"/>
            <a:ext cx="2538781" cy="4515643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Par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34" y="1299862"/>
            <a:ext cx="2538780" cy="4515643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 descr="Conferma Prenotazio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44" y="1325262"/>
            <a:ext cx="2549568" cy="4490243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407619" y="6045200"/>
            <a:ext cx="253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Home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95234" y="6045200"/>
            <a:ext cx="253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Car search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15131" y="6045200"/>
            <a:ext cx="253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Confirm reservation</a:t>
            </a:r>
          </a:p>
        </p:txBody>
      </p:sp>
    </p:spTree>
    <p:extLst>
      <p:ext uri="{BB962C8B-B14F-4D97-AF65-F5344CB8AC3E}">
        <p14:creationId xmlns:p14="http://schemas.microsoft.com/office/powerpoint/2010/main" val="295127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APPLICATIONS – Web</a:t>
            </a:r>
            <a:r>
              <a:rPr lang="en-US" sz="3100" dirty="0">
                <a:solidFill>
                  <a:schemeClr val="accent1"/>
                </a:solidFill>
              </a:rPr>
              <a:t> </a:t>
            </a:r>
            <a:r>
              <a:rPr lang="en-US" sz="3100" dirty="0" smtClean="0">
                <a:solidFill>
                  <a:schemeClr val="accent1"/>
                </a:solidFill>
              </a:rPr>
              <a:t>example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79830" y="5782964"/>
            <a:ext cx="40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 Main  page with side menu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 descr="MainMenu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1" y="1249659"/>
            <a:ext cx="7364928" cy="41351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64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APPLICATIONS – On-Board</a:t>
            </a:r>
          </a:p>
          <a:p>
            <a:pPr marL="514350" indent="-514350">
              <a:buAutoNum type="arabicPeriod"/>
            </a:pPr>
            <a:endParaRPr lang="en-US" sz="3100" dirty="0" smtClean="0">
              <a:solidFill>
                <a:schemeClr val="accent1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608667"/>
            <a:ext cx="834629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Addressed towards the </a:t>
            </a:r>
            <a:r>
              <a:rPr lang="en-US" sz="2300" b="1" dirty="0" smtClean="0">
                <a:solidFill>
                  <a:srgbClr val="4A4546"/>
                </a:solidFill>
              </a:rPr>
              <a:t>end users </a:t>
            </a:r>
            <a:r>
              <a:rPr lang="en-US" sz="2300" dirty="0" smtClean="0">
                <a:solidFill>
                  <a:srgbClr val="4A4546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en-US" sz="2300" dirty="0" smtClean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System </a:t>
            </a:r>
            <a:r>
              <a:rPr lang="en-US" sz="2300" b="1" dirty="0" smtClean="0">
                <a:solidFill>
                  <a:srgbClr val="4A4546"/>
                </a:solidFill>
              </a:rPr>
              <a:t>always</a:t>
            </a:r>
            <a:r>
              <a:rPr lang="en-US" sz="2300" dirty="0" smtClean="0">
                <a:solidFill>
                  <a:srgbClr val="4A4546"/>
                </a:solidFill>
              </a:rPr>
              <a:t> connected to the internet</a:t>
            </a:r>
          </a:p>
          <a:p>
            <a:pPr marL="342900" indent="-342900">
              <a:buFont typeface="Arial"/>
              <a:buChar char="•"/>
            </a:pPr>
            <a:endParaRPr lang="en-US" sz="2300" dirty="0" smtClean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Functionalities:</a:t>
            </a:r>
          </a:p>
          <a:p>
            <a:r>
              <a:rPr lang="en-US" sz="2300" dirty="0" smtClean="0">
                <a:solidFill>
                  <a:srgbClr val="4A4546"/>
                </a:solidFill>
              </a:rPr>
              <a:t>-   User </a:t>
            </a:r>
            <a:r>
              <a:rPr lang="en-US" sz="2300" b="1" dirty="0" smtClean="0">
                <a:solidFill>
                  <a:srgbClr val="4A4546"/>
                </a:solidFill>
              </a:rPr>
              <a:t>login</a:t>
            </a:r>
          </a:p>
          <a:p>
            <a:pPr marL="342900" indent="-342900">
              <a:buFontTx/>
              <a:buChar char="-"/>
            </a:pPr>
            <a:r>
              <a:rPr lang="en-US" sz="2300" b="1" dirty="0" smtClean="0">
                <a:solidFill>
                  <a:srgbClr val="4A4546"/>
                </a:solidFill>
              </a:rPr>
              <a:t>Navigation</a:t>
            </a:r>
            <a:r>
              <a:rPr lang="en-US" sz="2300" dirty="0" smtClean="0">
                <a:solidFill>
                  <a:srgbClr val="4A4546"/>
                </a:solidFill>
              </a:rPr>
              <a:t> via Google API</a:t>
            </a:r>
          </a:p>
          <a:p>
            <a:pPr marL="342900" indent="-342900">
              <a:buFontTx/>
              <a:buChar char="-"/>
            </a:pPr>
            <a:r>
              <a:rPr lang="en-US" sz="2300" dirty="0" smtClean="0">
                <a:solidFill>
                  <a:srgbClr val="4A4546"/>
                </a:solidFill>
              </a:rPr>
              <a:t>Enable route </a:t>
            </a:r>
            <a:r>
              <a:rPr lang="en-US" sz="2300" b="1" dirty="0" smtClean="0">
                <a:solidFill>
                  <a:srgbClr val="4A4546"/>
                </a:solidFill>
              </a:rPr>
              <a:t>preferences</a:t>
            </a:r>
            <a:r>
              <a:rPr lang="en-US" sz="2300" dirty="0" smtClean="0">
                <a:solidFill>
                  <a:srgbClr val="4A4546"/>
                </a:solidFill>
              </a:rPr>
              <a:t> and </a:t>
            </a:r>
            <a:r>
              <a:rPr lang="en-US" sz="2300" b="1" dirty="0" smtClean="0">
                <a:solidFill>
                  <a:srgbClr val="4A4546"/>
                </a:solidFill>
              </a:rPr>
              <a:t>money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saving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options</a:t>
            </a:r>
            <a:r>
              <a:rPr lang="en-US" sz="2300" dirty="0" smtClean="0">
                <a:solidFill>
                  <a:srgbClr val="4A4546"/>
                </a:solidFill>
              </a:rPr>
              <a:t>.</a:t>
            </a:r>
          </a:p>
          <a:p>
            <a:r>
              <a:rPr lang="en-US" sz="2300" dirty="0" smtClean="0">
                <a:solidFill>
                  <a:srgbClr val="4A4546"/>
                </a:solidFill>
              </a:rPr>
              <a:t>-   Show current </a:t>
            </a:r>
            <a:r>
              <a:rPr lang="en-US" sz="2300" b="1" dirty="0" smtClean="0">
                <a:solidFill>
                  <a:srgbClr val="4A4546"/>
                </a:solidFill>
              </a:rPr>
              <a:t>car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information</a:t>
            </a:r>
          </a:p>
          <a:p>
            <a:r>
              <a:rPr lang="en-US" sz="2300" dirty="0" smtClean="0">
                <a:solidFill>
                  <a:srgbClr val="4A4546"/>
                </a:solidFill>
              </a:rPr>
              <a:t>-   Allow car </a:t>
            </a:r>
            <a:r>
              <a:rPr lang="en-US" sz="2300" b="1" dirty="0" smtClean="0">
                <a:solidFill>
                  <a:srgbClr val="4A4546"/>
                </a:solidFill>
              </a:rPr>
              <a:t>charging</a:t>
            </a:r>
          </a:p>
          <a:p>
            <a:pPr marL="342900" indent="-342900">
              <a:buFontTx/>
              <a:buChar char="-"/>
            </a:pPr>
            <a:endParaRPr lang="en-US" sz="2300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User friendly intuitive graphic interfaces</a:t>
            </a:r>
          </a:p>
        </p:txBody>
      </p:sp>
    </p:spTree>
    <p:extLst>
      <p:ext uri="{BB962C8B-B14F-4D97-AF65-F5344CB8AC3E}">
        <p14:creationId xmlns:p14="http://schemas.microsoft.com/office/powerpoint/2010/main" val="239835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PowerEnjoy">
  <a:themeElements>
    <a:clrScheme name="Custom 2">
      <a:dk1>
        <a:sysClr val="windowText" lastClr="000000"/>
      </a:dk1>
      <a:lt1>
        <a:sysClr val="window" lastClr="FFFFFF"/>
      </a:lt1>
      <a:dk2>
        <a:srgbClr val="4A4546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PresentationPowerEnjoy.thmx</Template>
  <TotalTime>261</TotalTime>
  <Words>408</Words>
  <Application>Microsoft Macintosh PowerPoint</Application>
  <PresentationFormat>On-screen Show (4:3)</PresentationFormat>
  <Paragraphs>110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PresentationPowerEnjoy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 Giovanakis</dc:creator>
  <cp:lastModifiedBy>Georg Giovanakis</cp:lastModifiedBy>
  <cp:revision>19</cp:revision>
  <dcterms:created xsi:type="dcterms:W3CDTF">2017-02-15T10:11:26Z</dcterms:created>
  <dcterms:modified xsi:type="dcterms:W3CDTF">2017-02-15T14:32:42Z</dcterms:modified>
</cp:coreProperties>
</file>