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0">
          <p15:clr>
            <a:srgbClr val="A4A3A4"/>
          </p15:clr>
        </p15:guide>
        <p15:guide id="2" pos="-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F5F5F"/>
    <a:srgbClr val="808080"/>
    <a:srgbClr val="DDDDDD"/>
    <a:srgbClr val="003366"/>
    <a:srgbClr val="FFFF99"/>
    <a:srgbClr val="FFFF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5933" autoAdjust="0"/>
    <p:restoredTop sz="94660"/>
  </p:normalViewPr>
  <p:slideViewPr>
    <p:cSldViewPr>
      <p:cViewPr>
        <p:scale>
          <a:sx n="33" d="100"/>
          <a:sy n="33" d="100"/>
        </p:scale>
        <p:origin x="2292" y="-780"/>
      </p:cViewPr>
      <p:guideLst>
        <p:guide orient="horz" pos="6720"/>
        <p:guide pos="-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4400" y="685800"/>
            <a:ext cx="23368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21B96F-0580-904B-AE87-C7462219E8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1B96F-0580-904B-AE87-C7462219E8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2pPr>
      <a:lvl3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3pPr>
      <a:lvl4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4pPr>
      <a:lvl5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5pPr>
      <a:lvl6pPr marL="4572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6pPr>
      <a:lvl7pPr marL="9144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7pPr>
      <a:lvl8pPr marL="13716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8pPr>
      <a:lvl9pPr marL="18288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9pPr>
    </p:titleStyle>
    <p:bodyStyle>
      <a:lvl1pPr marL="863600" indent="-863600" algn="l" defTabSz="2306638" rtl="0" eaLnBrk="0" fontAlgn="base" hangingPunct="0">
        <a:spcBef>
          <a:spcPct val="20000"/>
        </a:spcBef>
        <a:spcAft>
          <a:spcPct val="0"/>
        </a:spcAft>
        <a:buChar char="•"/>
        <a:defRPr sz="8000">
          <a:solidFill>
            <a:schemeClr val="tx1"/>
          </a:solidFill>
          <a:latin typeface="+mn-lt"/>
          <a:ea typeface="+mn-ea"/>
          <a:cs typeface="+mn-cs"/>
        </a:defRPr>
      </a:lvl1pPr>
      <a:lvl2pPr marL="1873250" indent="-720725" algn="l" defTabSz="2306638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charset="-128"/>
        </a:defRPr>
      </a:lvl2pPr>
      <a:lvl3pPr marL="2882900" indent="-576263" algn="l" defTabSz="2306638" rtl="0" eaLnBrk="0" fontAlgn="base" hangingPunct="0">
        <a:spcBef>
          <a:spcPct val="20000"/>
        </a:spcBef>
        <a:spcAft>
          <a:spcPct val="0"/>
        </a:spcAft>
        <a:buChar char="•"/>
        <a:defRPr sz="6100">
          <a:solidFill>
            <a:schemeClr val="tx1"/>
          </a:solidFill>
          <a:latin typeface="+mn-lt"/>
          <a:ea typeface="ＭＳ Ｐゴシック" charset="-128"/>
        </a:defRPr>
      </a:lvl3pPr>
      <a:lvl4pPr marL="4038600" indent="-579438" algn="l" defTabSz="2306638" rtl="0" eaLnBrk="0" fontAlgn="base" hangingPunct="0">
        <a:spcBef>
          <a:spcPct val="20000"/>
        </a:spcBef>
        <a:spcAft>
          <a:spcPct val="0"/>
        </a:spcAft>
        <a:buChar char="–"/>
        <a:defRPr sz="4900">
          <a:solidFill>
            <a:schemeClr val="tx1"/>
          </a:solidFill>
          <a:latin typeface="+mn-lt"/>
          <a:ea typeface="ＭＳ Ｐゴシック" charset="-128"/>
        </a:defRPr>
      </a:lvl4pPr>
      <a:lvl5pPr marL="51911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5pPr>
      <a:lvl6pPr marL="56483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6pPr>
      <a:lvl7pPr marL="61055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7pPr>
      <a:lvl8pPr marL="65627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8pPr>
      <a:lvl9pPr marL="70199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419100"/>
            <a:ext cx="20802600" cy="33528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09600" y="381000"/>
            <a:ext cx="20802600" cy="3352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09600" y="4634448"/>
            <a:ext cx="20802600" cy="2946176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87979" y="3804817"/>
            <a:ext cx="32769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Objective</a:t>
            </a:r>
          </a:p>
          <a:p>
            <a:endParaRPr lang="en-US" sz="54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09600" y="8773286"/>
            <a:ext cx="10058400" cy="9819513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Supervised </a:t>
            </a:r>
            <a:r>
              <a:rPr lang="en-US" dirty="0" err="1"/>
              <a:t>Classication</a:t>
            </a:r>
            <a:r>
              <a:rPr lang="en-US" dirty="0"/>
              <a:t> In this part, we consider to evaluate: (1) logistic</a:t>
            </a:r>
          </a:p>
          <a:p>
            <a:r>
              <a:rPr lang="en-US" dirty="0"/>
              <a:t>regression, (2) k-nearest-neighbor (</a:t>
            </a:r>
            <a:r>
              <a:rPr lang="en-US" dirty="0" err="1"/>
              <a:t>kNN</a:t>
            </a:r>
            <a:r>
              <a:rPr lang="en-US" dirty="0"/>
              <a:t>), (3) perceptron (4) SVM, (5) Simple Neural Net-</a:t>
            </a:r>
          </a:p>
          <a:p>
            <a:r>
              <a:rPr lang="en-US" dirty="0"/>
              <a:t>work.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24300" y="77796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Methodology</a:t>
            </a:r>
            <a:endParaRPr lang="en-US" sz="54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09600" y="19583400"/>
            <a:ext cx="10058400" cy="12954000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7569" y="18645856"/>
            <a:ext cx="5001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Experiment Setup</a:t>
            </a:r>
            <a:endParaRPr lang="en-US" sz="4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92834" y="7772400"/>
            <a:ext cx="354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Experiment</a:t>
            </a:r>
            <a:endParaRPr lang="en-US" sz="54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11226461" y="29191228"/>
            <a:ext cx="10058400" cy="3346172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701250" y="28214434"/>
            <a:ext cx="351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Conclusion</a:t>
            </a:r>
            <a:endParaRPr lang="en-US" sz="5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67400" y="2209800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Ce Zhang, Student No. 55542639</a:t>
            </a:r>
          </a:p>
          <a:p>
            <a:pPr algn="ctr"/>
            <a:r>
              <a:rPr lang="en-US" sz="4000" dirty="0" smtClean="0"/>
              <a:t>Yang Ji,     Student No. 56064832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9913727"/>
            <a:ext cx="960120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All of the experiments of the classical machine learning methods (</a:t>
            </a:r>
            <a:r>
              <a:rPr lang="en-US" sz="3000" b="1" dirty="0" err="1"/>
              <a:t>kNN</a:t>
            </a:r>
            <a:r>
              <a:rPr lang="en-US" sz="3000" b="1" dirty="0"/>
              <a:t>, SVM, </a:t>
            </a:r>
            <a:r>
              <a:rPr lang="en-US" sz="3000" b="1" dirty="0" smtClean="0"/>
              <a:t>Logistic Regression</a:t>
            </a:r>
            <a:r>
              <a:rPr lang="en-US" sz="3000" b="1" dirty="0"/>
              <a:t>, Perceptron</a:t>
            </a:r>
            <a:r>
              <a:rPr lang="en-US" sz="3000" dirty="0"/>
              <a:t>) are implemented using Python and the </a:t>
            </a:r>
            <a:r>
              <a:rPr lang="en-US" sz="3000" dirty="0" err="1"/>
              <a:t>scikit</a:t>
            </a:r>
            <a:r>
              <a:rPr lang="en-US" sz="3000" dirty="0"/>
              <a:t> learn library. To</a:t>
            </a:r>
          </a:p>
          <a:p>
            <a:r>
              <a:rPr lang="en-US" sz="3000" dirty="0"/>
              <a:t>make things easier, these methods are evaluated in a single </a:t>
            </a:r>
            <a:r>
              <a:rPr lang="en-US" sz="3000" dirty="0" smtClean="0"/>
              <a:t>file test.py</a:t>
            </a:r>
            <a:r>
              <a:rPr lang="en-US" sz="3000" dirty="0"/>
              <a:t>. Observing </a:t>
            </a:r>
            <a:r>
              <a:rPr lang="en-US" sz="3000" dirty="0" smtClean="0"/>
              <a:t>the datasets </a:t>
            </a:r>
            <a:r>
              <a:rPr lang="en-US" sz="3000" dirty="0"/>
              <a:t>in digits4000 txt directory, there are total 4,000 images with corresponding </a:t>
            </a:r>
            <a:r>
              <a:rPr lang="en-US" sz="3000" dirty="0" smtClean="0"/>
              <a:t>labels. The </a:t>
            </a:r>
            <a:r>
              <a:rPr lang="en-US" sz="3000" dirty="0"/>
              <a:t>training set and test set both include 2,000 images. All of the training tasks will </a:t>
            </a:r>
            <a:r>
              <a:rPr lang="en-US" sz="3000" dirty="0" smtClean="0"/>
              <a:t>be done </a:t>
            </a:r>
            <a:r>
              <a:rPr lang="en-US" sz="3000" dirty="0"/>
              <a:t>with the 2,000 training </a:t>
            </a:r>
            <a:r>
              <a:rPr lang="en-US" sz="3000" dirty="0" smtClean="0"/>
              <a:t>images. For </a:t>
            </a:r>
            <a:r>
              <a:rPr lang="en-US" sz="3000" b="1" dirty="0"/>
              <a:t>each of the classical methods</a:t>
            </a:r>
            <a:r>
              <a:rPr lang="en-US" sz="3000" dirty="0"/>
              <a:t>, we </a:t>
            </a:r>
            <a:r>
              <a:rPr lang="en-US" sz="3000" dirty="0" smtClean="0"/>
              <a:t>first </a:t>
            </a:r>
            <a:r>
              <a:rPr lang="en-US" sz="3000" dirty="0"/>
              <a:t>evaluate the method using the raw </a:t>
            </a:r>
            <a:r>
              <a:rPr lang="en-US" sz="3000" dirty="0" smtClean="0"/>
              <a:t>training set</a:t>
            </a:r>
            <a:r>
              <a:rPr lang="en-US" sz="3000" dirty="0"/>
              <a:t>. Then, </a:t>
            </a:r>
            <a:r>
              <a:rPr lang="en-US" sz="3000" dirty="0" smtClean="0"/>
              <a:t>different </a:t>
            </a:r>
            <a:r>
              <a:rPr lang="en-US" sz="3000" dirty="0"/>
              <a:t>dimension reduction techniques like PCA, </a:t>
            </a:r>
            <a:r>
              <a:rPr lang="en-US" sz="3000" dirty="0" err="1"/>
              <a:t>kPCA</a:t>
            </a:r>
            <a:r>
              <a:rPr lang="en-US" sz="3000" dirty="0"/>
              <a:t> will be applied to the</a:t>
            </a:r>
          </a:p>
          <a:p>
            <a:r>
              <a:rPr lang="en-US" sz="3000" dirty="0" smtClean="0"/>
              <a:t>training </a:t>
            </a:r>
            <a:r>
              <a:rPr lang="en-US" sz="3000" dirty="0"/>
              <a:t>set. Since the reduced dimension is </a:t>
            </a:r>
            <a:r>
              <a:rPr lang="en-US" sz="3000" dirty="0" smtClean="0"/>
              <a:t>a hyper -parameter</a:t>
            </a:r>
            <a:r>
              <a:rPr lang="en-US" sz="3000" dirty="0"/>
              <a:t>, we test </a:t>
            </a:r>
            <a:r>
              <a:rPr lang="en-US" sz="3000" dirty="0" smtClean="0"/>
              <a:t>different dimensions and </a:t>
            </a:r>
            <a:r>
              <a:rPr lang="en-US" sz="3000" dirty="0"/>
              <a:t>try to </a:t>
            </a:r>
            <a:r>
              <a:rPr lang="en-US" sz="3000" dirty="0" smtClean="0"/>
              <a:t>find </a:t>
            </a:r>
            <a:r>
              <a:rPr lang="en-US" sz="3000" dirty="0"/>
              <a:t>the optimal one. </a:t>
            </a:r>
            <a:endParaRPr lang="en-US" sz="3000" dirty="0" smtClean="0"/>
          </a:p>
          <a:p>
            <a:r>
              <a:rPr lang="en-US" sz="3000" dirty="0" smtClean="0"/>
              <a:t>For </a:t>
            </a:r>
            <a:r>
              <a:rPr lang="en-US" sz="3000" b="1" dirty="0"/>
              <a:t>simple Neural Network</a:t>
            </a:r>
            <a:r>
              <a:rPr lang="en-US" sz="3000" dirty="0"/>
              <a:t>, we leverage the widely used </a:t>
            </a:r>
            <a:r>
              <a:rPr lang="en-US" sz="3000" dirty="0" err="1"/>
              <a:t>Keras</a:t>
            </a:r>
            <a:r>
              <a:rPr lang="en-US" sz="3000" dirty="0"/>
              <a:t> library, which is </a:t>
            </a:r>
            <a:r>
              <a:rPr lang="en-US" sz="3000" dirty="0" smtClean="0"/>
              <a:t>based on </a:t>
            </a:r>
            <a:r>
              <a:rPr lang="en-US" sz="3000" dirty="0"/>
              <a:t>the </a:t>
            </a:r>
            <a:r>
              <a:rPr lang="en-US" sz="3000" dirty="0" err="1" smtClean="0"/>
              <a:t>Tensorflow</a:t>
            </a:r>
            <a:r>
              <a:rPr lang="en-US" sz="3000" dirty="0" smtClean="0"/>
              <a:t> </a:t>
            </a:r>
            <a:r>
              <a:rPr lang="en-US" sz="3000" dirty="0"/>
              <a:t>framework. We set three layers of the Neural Network: (1) First layer is</a:t>
            </a:r>
          </a:p>
          <a:p>
            <a:r>
              <a:rPr lang="en-US" sz="3000" dirty="0"/>
              <a:t>the input layer and contains 500 neuron units with the </a:t>
            </a:r>
            <a:r>
              <a:rPr lang="en-US" sz="3000" dirty="0" err="1"/>
              <a:t>ReLU</a:t>
            </a:r>
            <a:r>
              <a:rPr lang="en-US" sz="3000" dirty="0"/>
              <a:t> activation function. (2) </a:t>
            </a:r>
            <a:r>
              <a:rPr lang="en-US" sz="3000" dirty="0" smtClean="0"/>
              <a:t>The second </a:t>
            </a:r>
            <a:r>
              <a:rPr lang="en-US" sz="3000" dirty="0"/>
              <a:t>layer is the hidden layer, which also contains 500 neuron units and the activation</a:t>
            </a:r>
          </a:p>
          <a:p>
            <a:r>
              <a:rPr lang="en-US" sz="3000" dirty="0"/>
              <a:t>function is also </a:t>
            </a:r>
            <a:r>
              <a:rPr lang="en-US" sz="3000" dirty="0" err="1"/>
              <a:t>ReLU</a:t>
            </a:r>
            <a:r>
              <a:rPr lang="en-US" sz="3000" dirty="0"/>
              <a:t>. (3) The last layer is the output layer, with 10 units and </a:t>
            </a:r>
            <a:r>
              <a:rPr lang="en-US" sz="3000" dirty="0" err="1"/>
              <a:t>softmax</a:t>
            </a:r>
            <a:r>
              <a:rPr lang="en-US" sz="3000" dirty="0"/>
              <a:t> </a:t>
            </a:r>
            <a:r>
              <a:rPr lang="en-US" sz="3000" dirty="0"/>
              <a:t>activation function.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0600" y="27660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29032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299466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8200" y="14938802"/>
            <a:ext cx="982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Step 1: </a:t>
            </a:r>
            <a:r>
              <a:rPr lang="en-US" altLang="zh-CN" sz="3000" b="1" dirty="0"/>
              <a:t>Feature Selection: PCA/</a:t>
            </a:r>
            <a:r>
              <a:rPr lang="en-US" altLang="zh-CN" sz="3000" b="1" dirty="0" err="1"/>
              <a:t>kPCA</a:t>
            </a:r>
            <a:r>
              <a:rPr lang="en-US" altLang="zh-CN" sz="3000" b="1" dirty="0"/>
              <a:t>, </a:t>
            </a:r>
            <a:r>
              <a:rPr lang="en-US" altLang="zh-CN" sz="3000" dirty="0"/>
              <a:t>which </a:t>
            </a:r>
            <a:r>
              <a:rPr lang="en-US" sz="3000" dirty="0"/>
              <a:t>is essentially a method that </a:t>
            </a:r>
            <a:r>
              <a:rPr lang="en-US" sz="3000" dirty="0" smtClean="0"/>
              <a:t>reduces the </a:t>
            </a:r>
            <a:r>
              <a:rPr lang="en-US" sz="3000" dirty="0"/>
              <a:t>dimension of the feature space in such a way that new variables are orthogonal to </a:t>
            </a:r>
            <a:r>
              <a:rPr lang="en-US" sz="3000" dirty="0" smtClean="0"/>
              <a:t>each other</a:t>
            </a:r>
            <a:r>
              <a:rPr lang="en-US" sz="3000" dirty="0"/>
              <a:t>.</a:t>
            </a:r>
            <a:r>
              <a:rPr lang="en-US" altLang="zh-CN" sz="3000" dirty="0"/>
              <a:t> </a:t>
            </a:r>
            <a:endParaRPr lang="en-US" altLang="zh-CN" sz="3000" dirty="0" smtClean="0"/>
          </a:p>
          <a:p>
            <a:endParaRPr lang="en-US" sz="3000" b="1" dirty="0"/>
          </a:p>
          <a:p>
            <a:r>
              <a:rPr lang="en-US" sz="3000" b="1" dirty="0"/>
              <a:t>Step 2: Supervised </a:t>
            </a:r>
            <a:r>
              <a:rPr lang="en-US" sz="3000" b="1" dirty="0" smtClean="0"/>
              <a:t>Classification. </a:t>
            </a:r>
            <a:r>
              <a:rPr lang="en-US" sz="3000" dirty="0" smtClean="0"/>
              <a:t>We </a:t>
            </a:r>
            <a:r>
              <a:rPr lang="en-US" sz="3000" dirty="0"/>
              <a:t>consider to evaluate: (1) </a:t>
            </a:r>
            <a:r>
              <a:rPr lang="en-US" sz="3000" dirty="0" smtClean="0"/>
              <a:t>logistic regression</a:t>
            </a:r>
            <a:r>
              <a:rPr lang="en-US" sz="3000" dirty="0"/>
              <a:t>, (2) k-nearest-neighbor (</a:t>
            </a:r>
            <a:r>
              <a:rPr lang="en-US" sz="3000" dirty="0" err="1"/>
              <a:t>kNN</a:t>
            </a:r>
            <a:r>
              <a:rPr lang="en-US" sz="3000" dirty="0"/>
              <a:t>), (3) perceptron (4) SVM, (5) Simple Neural </a:t>
            </a:r>
            <a:r>
              <a:rPr lang="en-US" sz="3000" dirty="0" smtClean="0"/>
              <a:t>Network</a:t>
            </a:r>
            <a:r>
              <a:rPr lang="en-US" sz="3000" dirty="0"/>
              <a:t>.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762000" y="4701672"/>
            <a:ext cx="204978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We </a:t>
            </a:r>
            <a:r>
              <a:rPr lang="en-US" sz="3500" dirty="0"/>
              <a:t>have a hands on experience of MNIST handwritten digital </a:t>
            </a:r>
            <a:r>
              <a:rPr lang="en-US" sz="3500" dirty="0" smtClean="0"/>
              <a:t>classification </a:t>
            </a:r>
            <a:r>
              <a:rPr lang="en-US" sz="3500" dirty="0"/>
              <a:t>task</a:t>
            </a:r>
            <a:r>
              <a:rPr lang="en-US" sz="3500" dirty="0" smtClean="0"/>
              <a:t>, which </a:t>
            </a:r>
            <a:r>
              <a:rPr lang="en-US" sz="3500" dirty="0"/>
              <a:t>is a branch of supervised learning. Given 4,000 images of </a:t>
            </a:r>
            <a:r>
              <a:rPr lang="en-US" sz="3500" dirty="0" smtClean="0"/>
              <a:t>handwriting digits</a:t>
            </a:r>
            <a:r>
              <a:rPr lang="en-US" sz="3500" dirty="0"/>
              <a:t>, the task is to learn images' corresponding digits from 2,000 training images and </a:t>
            </a:r>
            <a:r>
              <a:rPr lang="en-US" sz="3500" dirty="0" smtClean="0"/>
              <a:t>evaluate </a:t>
            </a:r>
            <a:r>
              <a:rPr lang="en-US" sz="3500" dirty="0"/>
              <a:t>machine learning methods with the left 2,000 test images. The number of training </a:t>
            </a:r>
            <a:r>
              <a:rPr lang="en-US" sz="3500" dirty="0" smtClean="0"/>
              <a:t>set is </a:t>
            </a:r>
            <a:r>
              <a:rPr lang="en-US" sz="3500" dirty="0"/>
              <a:t>much smaller than the traditional MNIST benchmark's, where the training set </a:t>
            </a:r>
            <a:r>
              <a:rPr lang="en-US" sz="3500" dirty="0" smtClean="0"/>
              <a:t>contains 60,000 </a:t>
            </a:r>
            <a:r>
              <a:rPr lang="en-US" sz="3500" dirty="0"/>
              <a:t>images. This makes our problem more challenging.</a:t>
            </a:r>
            <a:endParaRPr lang="en-US" sz="35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8400" y="638888"/>
            <a:ext cx="990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00" dirty="0" smtClean="0"/>
              <a:t>MNIST </a:t>
            </a:r>
            <a:r>
              <a:rPr lang="en-US" sz="6500" dirty="0" smtClean="0"/>
              <a:t>Digit Classification</a:t>
            </a:r>
            <a:r>
              <a:rPr sz="6500" dirty="0" smtClean="0"/>
              <a:t/>
            </a:r>
            <a:br>
              <a:rPr sz="6500" dirty="0" smtClean="0"/>
            </a:br>
            <a:endParaRPr sz="6500" dirty="0"/>
          </a:p>
        </p:txBody>
      </p:sp>
      <p:sp>
        <p:nvSpPr>
          <p:cNvPr id="89" name="TextBox 88"/>
          <p:cNvSpPr txBox="1"/>
          <p:nvPr/>
        </p:nvSpPr>
        <p:spPr>
          <a:xfrm>
            <a:off x="11483327" y="29433153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 smtClean="0"/>
              <a:t>Overall Performance: SVM &gt; </a:t>
            </a:r>
            <a:r>
              <a:rPr lang="en-US" sz="3000" dirty="0" err="1" smtClean="0"/>
              <a:t>kNN</a:t>
            </a:r>
            <a:r>
              <a:rPr lang="en-US" sz="3000" dirty="0" smtClean="0"/>
              <a:t> &gt; LR &gt; PCT &gt; NN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PCA can help improve the classification accuracy in the most cases, except </a:t>
            </a:r>
            <a:r>
              <a:rPr lang="en-US" sz="3000" dirty="0" err="1" smtClean="0"/>
              <a:t>Peceptron</a:t>
            </a:r>
            <a:r>
              <a:rPr lang="en-US" sz="3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sig-</a:t>
            </a:r>
            <a:r>
              <a:rPr lang="en-US" sz="3000" dirty="0" err="1" smtClean="0"/>
              <a:t>kPCA</a:t>
            </a:r>
            <a:r>
              <a:rPr lang="en-US" sz="3000" dirty="0" smtClean="0"/>
              <a:t> can slightly improve the performance.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Unsuitable kernel PCA like </a:t>
            </a:r>
            <a:r>
              <a:rPr lang="en-US" sz="3000" dirty="0" err="1" smtClean="0"/>
              <a:t>rbf-kPCA</a:t>
            </a:r>
            <a:r>
              <a:rPr lang="en-US" sz="3000" dirty="0" smtClean="0"/>
              <a:t> might cause negative effects on most learning methods. </a:t>
            </a:r>
            <a:endParaRPr lang="en-US" sz="3000" dirty="0" smtClean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07" y="9066827"/>
            <a:ext cx="9384343" cy="525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467100" y="14397335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1</a:t>
            </a:r>
            <a:r>
              <a:rPr lang="en-US" dirty="0" smtClean="0"/>
              <a:t> MNIST Dataset Sample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818" y="8762998"/>
            <a:ext cx="3045755" cy="21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822" y="8757865"/>
            <a:ext cx="3045755" cy="21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0" y="8762998"/>
            <a:ext cx="3045755" cy="21600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1785295" y="10936062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 KNN-PCA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14962027" y="10969747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3.2 KNN-SIG-PCA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18107284" y="10971695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3.2 KNN-RBF-PCA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818" y="11467890"/>
            <a:ext cx="3045755" cy="21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0" y="11578219"/>
            <a:ext cx="3045755" cy="21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579" y="11577582"/>
            <a:ext cx="3045755" cy="21600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1793325" y="1364230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3.3 SVM-PCA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4970057" y="13675988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3.4 SVM-SIG-PCA</a:t>
            </a:r>
            <a:endParaRPr 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115314" y="13677936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3.6 SVM-RBF-PCA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817" y="14147189"/>
            <a:ext cx="3045755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579" y="14198037"/>
            <a:ext cx="3045755" cy="21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99" y="14181742"/>
            <a:ext cx="3045755" cy="2160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11825209" y="16333712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3.7 LR-PCA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5001941" y="16367397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3.8 LR-SIG-PCA</a:t>
            </a:r>
            <a:endParaRPr lang="en-US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8147198" y="16369345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3.9 LR-RBF-PCA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436" y="16826488"/>
            <a:ext cx="2999136" cy="21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030" y="16872283"/>
            <a:ext cx="3045755" cy="216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996" y="16833411"/>
            <a:ext cx="3092374" cy="2160000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11918511" y="1900324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3.10 P-PCA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5095243" y="19036928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3.11 P-SIG-PCA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240500" y="19038876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3.12 P-RBF-PCA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98" y="19502126"/>
            <a:ext cx="3092374" cy="216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914" y="19588946"/>
            <a:ext cx="3045755" cy="216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274" y="19524853"/>
            <a:ext cx="3045755" cy="216000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11827529" y="2173793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3.13 NN-PCA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5004261" y="21771623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3.14 NN-SIG-PCA</a:t>
            </a:r>
            <a:endParaRPr lang="en-US" sz="2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8149518" y="21773571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3.15 NN-RBF-PCA</a:t>
            </a:r>
            <a:endParaRPr lang="en-US" sz="2000" dirty="0"/>
          </a:p>
        </p:txBody>
      </p:sp>
      <p:pic>
        <p:nvPicPr>
          <p:cNvPr id="1038" name="Picture 14" descr="Image result for scikit lear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85" y="30047661"/>
            <a:ext cx="7629462" cy="23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/>
          <p:cNvSpPr/>
          <p:nvPr/>
        </p:nvSpPr>
        <p:spPr bwMode="auto">
          <a:xfrm>
            <a:off x="11201985" y="23996711"/>
            <a:ext cx="10058400" cy="3985770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4958462" y="23035540"/>
            <a:ext cx="318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Summary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23486" y="24560689"/>
            <a:ext cx="9350415" cy="2404873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 bwMode="auto">
          <a:xfrm>
            <a:off x="11201400" y="8773286"/>
            <a:ext cx="10058400" cy="14040929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802" y="9179489"/>
            <a:ext cx="3045755" cy="216000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806" y="9174356"/>
            <a:ext cx="3045755" cy="21600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4" y="9179489"/>
            <a:ext cx="3045755" cy="21600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11728279" y="1135255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 KNN-PCA</a:t>
            </a:r>
            <a:endParaRPr lang="en-US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4905011" y="11386238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3.2 KNN-SIG-PCA</a:t>
            </a:r>
            <a:endParaRPr lang="en-US" sz="2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8050268" y="11388186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3.2 KNN-RBF-PCA</a:t>
            </a:r>
            <a:endParaRPr lang="en-US" sz="2000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802" y="11884381"/>
            <a:ext cx="3045755" cy="21600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4" y="11994710"/>
            <a:ext cx="3045755" cy="216000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563" y="11994073"/>
            <a:ext cx="3045755" cy="2160000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11736309" y="1405879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3.3 SVM-PCA</a:t>
            </a:r>
            <a:endParaRPr lang="en-US" sz="2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4913041" y="14092479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3.4 SVM-SIG-PCA</a:t>
            </a:r>
            <a:endParaRPr lang="en-US" sz="2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8058298" y="14094427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3.6 SVM-RBF-PCA</a:t>
            </a:r>
            <a:endParaRPr lang="en-US" sz="2000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801" y="14563680"/>
            <a:ext cx="3045755" cy="2160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563" y="14614528"/>
            <a:ext cx="3045755" cy="2160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3" y="14598233"/>
            <a:ext cx="3045755" cy="216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11768193" y="1675020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3.7 LR-PCA</a:t>
            </a:r>
            <a:endParaRPr lang="en-US" sz="2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4944925" y="16783888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3.8 LR-SIG-PCA</a:t>
            </a:r>
            <a:endParaRPr lang="en-US" sz="2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8090182" y="16785836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3.9 LR-RBF-PCA</a:t>
            </a:r>
            <a:endParaRPr lang="en-US" sz="2000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420" y="17242979"/>
            <a:ext cx="2999136" cy="21600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014" y="17288774"/>
            <a:ext cx="3045755" cy="21600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980" y="17249902"/>
            <a:ext cx="3092374" cy="2160000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11861495" y="1941973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3.10 P-PCA</a:t>
            </a:r>
            <a:endParaRPr lang="en-US" sz="2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5038227" y="19453419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3.11 P-SIG-PCA</a:t>
            </a:r>
            <a:endParaRPr lang="en-US" sz="2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8183484" y="19455367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3.12 P-RBF-PCA</a:t>
            </a:r>
            <a:endParaRPr lang="en-US" sz="2000" dirty="0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182" y="19918617"/>
            <a:ext cx="3092374" cy="21600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898" y="20005437"/>
            <a:ext cx="3045755" cy="21600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258" y="19941344"/>
            <a:ext cx="3045755" cy="2160000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11770513" y="22154429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3.13 NN-PCA</a:t>
            </a:r>
            <a:endParaRPr lang="en-US" sz="2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4947245" y="22188114"/>
            <a:ext cx="294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3.14 NN-SIG-PCA</a:t>
            </a:r>
            <a:endParaRPr lang="en-US" sz="2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8092502" y="22190062"/>
            <a:ext cx="307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3.15 NN-RBF-PCA</a:t>
            </a:r>
            <a:endParaRPr lang="en-US" sz="2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4032632" y="27103491"/>
            <a:ext cx="481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en-US" sz="2000" dirty="0" smtClean="0"/>
              <a:t>4 </a:t>
            </a:r>
            <a:r>
              <a:rPr lang="en-US" dirty="0"/>
              <a:t>Summary of </a:t>
            </a:r>
            <a:r>
              <a:rPr lang="en-US" dirty="0" smtClean="0"/>
              <a:t>Used Algorithms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610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Default Design</vt:lpstr>
      <vt:lpstr>PowerPoint Presentation</vt:lpstr>
    </vt:vector>
  </TitlesOfParts>
  <Company>Genigraphics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x 36 poster template</dc:title>
  <dc:creator>Jay Larson</dc:creator>
  <dc:description>Call us at 1-800-790-4001_x000d_
www.genigraphics.com</dc:description>
  <cp:lastModifiedBy>Ji Yang</cp:lastModifiedBy>
  <cp:revision>163</cp:revision>
  <cp:lastPrinted>2000-08-03T00:31:24Z</cp:lastPrinted>
  <dcterms:created xsi:type="dcterms:W3CDTF">2011-05-08T17:15:18Z</dcterms:created>
  <dcterms:modified xsi:type="dcterms:W3CDTF">2019-12-02T03:55:22Z</dcterms:modified>
</cp:coreProperties>
</file>