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998A44-25B9-417D-A2BF-3E01CB34B7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65045C-05D8-4AC5-8D20-8344FD330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3DB79C-46A6-4311-B8F3-C7315FACC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37619-213A-4528-BC94-908AA7D094ED}" type="datetimeFigureOut">
              <a:rPr lang="zh-CN" altLang="en-US" smtClean="0"/>
              <a:t>2020-6-15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02A2F9-07E2-4392-9C40-F358BED61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ECE9E7-A5CA-4B47-B792-645DCAF39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FD20-DF25-47D3-A64D-C2664370EB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735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72DD85-491D-469D-A7A5-ED97512DF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CACDE2-319C-4C4F-B9A8-455306CBA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05E98C-E0B4-4A66-AFAA-B2143A3B7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37619-213A-4528-BC94-908AA7D094ED}" type="datetimeFigureOut">
              <a:rPr lang="zh-CN" altLang="en-US" smtClean="0"/>
              <a:t>2020-6-15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A97656-440D-4274-84FB-16DB3F39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486026-08D7-4EFB-B40E-A894C54A4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FD20-DF25-47D3-A64D-C2664370EB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984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94F0B3E-1CB4-44C2-8A67-1E06FA32AA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0AE51F-9F28-4253-AAC3-261D747AF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DF8145-FA70-4712-8A20-9A6AF31E2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37619-213A-4528-BC94-908AA7D094ED}" type="datetimeFigureOut">
              <a:rPr lang="zh-CN" altLang="en-US" smtClean="0"/>
              <a:t>2020-6-15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30489D-C222-444D-96EE-44EAC2DE2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FBC856-926C-45AC-9C79-3E34AB12F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FD20-DF25-47D3-A64D-C2664370EB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68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9CD65-F11B-47D9-9EF2-B84DD9846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EEB92C-1F79-4EC6-BDE9-34F0B8A6E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8CF043-F5A1-4207-AFEF-4AC899908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37619-213A-4528-BC94-908AA7D094ED}" type="datetimeFigureOut">
              <a:rPr lang="zh-CN" altLang="en-US" smtClean="0"/>
              <a:t>2020-6-15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8BD75F-9FB6-4782-9F47-6DA6A7B87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E7F83A-9763-47E8-B808-F84FF627B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FD20-DF25-47D3-A64D-C2664370EB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196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A0275D-DEA7-40CE-8595-83DAD5760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2A6AB0-0907-4686-8DED-E8EED6C5F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19A4E4-DBF6-4470-8100-F90989234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37619-213A-4528-BC94-908AA7D094ED}" type="datetimeFigureOut">
              <a:rPr lang="zh-CN" altLang="en-US" smtClean="0"/>
              <a:t>2020-6-15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FB3718-21CD-4E95-AEA3-63C672B61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311E5A-5AE3-4477-9AF9-21BF9E996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FD20-DF25-47D3-A64D-C2664370EB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566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803FFD-9A33-4F28-A546-F0CD94741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DC9081-D58A-4E07-B6C8-82D66EDB51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7CCC10-52D3-4769-9A01-98454BF69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A5F95C-A44F-40C4-B809-7302BF0F3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37619-213A-4528-BC94-908AA7D094ED}" type="datetimeFigureOut">
              <a:rPr lang="zh-CN" altLang="en-US" smtClean="0"/>
              <a:t>2020-6-15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8964D5-65B5-4EB7-81B2-8AAC359D8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0DEDBA-4342-4167-8132-3D455C070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FD20-DF25-47D3-A64D-C2664370EB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45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60BC8C-2B4F-44DD-B117-962831319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BDE35B-E3B7-45A9-9390-81235B9FD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4412D7-5F51-40ED-8B56-1B2B5E8B0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E9F9EBB-0093-4C36-9F8A-5ADB0C6F85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2F15D-AC68-4EF7-A72B-64FFE73F12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F9F9881-AEF5-4FFF-ADFD-165588B74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37619-213A-4528-BC94-908AA7D094ED}" type="datetimeFigureOut">
              <a:rPr lang="zh-CN" altLang="en-US" smtClean="0"/>
              <a:t>2020-6-15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1DA47CE-B4D2-4667-B552-937CA3E20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33451E5-8AC9-4626-9FAB-775D0FD7B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FD20-DF25-47D3-A64D-C2664370EB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595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0A473-CBA6-435A-A252-A5C57608F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1E31EE-A03F-430D-AA9F-D4CF2292C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37619-213A-4528-BC94-908AA7D094ED}" type="datetimeFigureOut">
              <a:rPr lang="zh-CN" altLang="en-US" smtClean="0"/>
              <a:t>2020-6-15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8EF2BA1-003F-41CC-9FDE-27085FE27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54CEFB5-2A36-44B0-BCF9-AAF051E0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FD20-DF25-47D3-A64D-C2664370EB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16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B87A0B4-BF24-4CA9-A311-E4CB19667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37619-213A-4528-BC94-908AA7D094ED}" type="datetimeFigureOut">
              <a:rPr lang="zh-CN" altLang="en-US" smtClean="0"/>
              <a:t>2020-6-15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AFC4BF9-E399-445A-AE2F-063EDF106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43B601-1E02-4E12-A8F6-2FF16D69F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FD20-DF25-47D3-A64D-C2664370EB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605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FB165D-7BB3-4CA0-BCA4-05FDC4CA5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5979A2-EEAC-4198-A40B-89C1D1EFE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068E6D-6D19-440F-925A-6E7593BEC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A63F84-60E9-42ED-937D-50E0B22B2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37619-213A-4528-BC94-908AA7D094ED}" type="datetimeFigureOut">
              <a:rPr lang="zh-CN" altLang="en-US" smtClean="0"/>
              <a:t>2020-6-15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17D8C6-B7E3-445E-A60F-242EC1D0A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588295-67B0-4C98-983C-97F0D16C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FD20-DF25-47D3-A64D-C2664370EB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554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D295C0-1ECF-4AB7-91D4-B3FE53763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3CF29D8-5DF9-4C27-9541-6FEDAFD163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654DF2-3CEF-4BC6-AC47-7452F049B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5EF1B2-2BB7-4B0C-8AE8-CEE51CA7B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37619-213A-4528-BC94-908AA7D094ED}" type="datetimeFigureOut">
              <a:rPr lang="zh-CN" altLang="en-US" smtClean="0"/>
              <a:t>2020-6-15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A51945-285B-4550-A994-4CB2A274D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BA8E49-BFF9-424B-8DE9-B989575B4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FD20-DF25-47D3-A64D-C2664370EB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490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271F20-2C45-4A5A-BCDA-0CA5C8E12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99EEA5-F6A9-4BC6-B9F7-F65821EDE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69D722-AA55-406C-8386-793FD1004B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37619-213A-4528-BC94-908AA7D094ED}" type="datetimeFigureOut">
              <a:rPr lang="zh-CN" altLang="en-US" smtClean="0"/>
              <a:t>2020-6-15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90CA29-155F-451A-9967-92715BF45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A7BE8C-70E7-49C1-806F-BD26F10577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2FD20-DF25-47D3-A64D-C2664370EB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104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343CA492-0127-446D-A59E-A0984ED9D593}"/>
              </a:ext>
            </a:extLst>
          </p:cNvPr>
          <p:cNvGrpSpPr/>
          <p:nvPr/>
        </p:nvGrpSpPr>
        <p:grpSpPr>
          <a:xfrm>
            <a:off x="1910996" y="786914"/>
            <a:ext cx="7556055" cy="4776283"/>
            <a:chOff x="1910996" y="786914"/>
            <a:chExt cx="7556055" cy="477628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EBEB280-A61B-418B-BAE7-E2646F701FB0}"/>
                </a:ext>
              </a:extLst>
            </p:cNvPr>
            <p:cNvSpPr/>
            <p:nvPr/>
          </p:nvSpPr>
          <p:spPr>
            <a:xfrm>
              <a:off x="1910996" y="5184506"/>
              <a:ext cx="1935820" cy="3786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业务系统数据库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BE558D5-0A30-4A79-806E-F5B9184FC79F}"/>
                </a:ext>
              </a:extLst>
            </p:cNvPr>
            <p:cNvSpPr/>
            <p:nvPr/>
          </p:nvSpPr>
          <p:spPr>
            <a:xfrm>
              <a:off x="4663431" y="5184505"/>
              <a:ext cx="1935820" cy="3786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各类文件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E07A826-30D5-4202-8556-606C353327DB}"/>
                </a:ext>
              </a:extLst>
            </p:cNvPr>
            <p:cNvSpPr/>
            <p:nvPr/>
          </p:nvSpPr>
          <p:spPr>
            <a:xfrm>
              <a:off x="1973657" y="3445778"/>
              <a:ext cx="7378031" cy="461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缓存数据库（</a:t>
              </a:r>
              <a:r>
                <a:rPr lang="en-US" altLang="zh-CN" dirty="0"/>
                <a:t>rest full </a:t>
              </a:r>
              <a:r>
                <a:rPr lang="en-US" altLang="zh-CN" dirty="0" err="1"/>
                <a:t>api</a:t>
              </a:r>
              <a:r>
                <a:rPr lang="zh-CN" altLang="en-US" dirty="0"/>
                <a:t>）数据校验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C5A6ED2-418B-4E0F-A924-32C50AA0D4F1}"/>
                </a:ext>
              </a:extLst>
            </p:cNvPr>
            <p:cNvSpPr/>
            <p:nvPr/>
          </p:nvSpPr>
          <p:spPr>
            <a:xfrm>
              <a:off x="6770892" y="5178725"/>
              <a:ext cx="1304275" cy="3786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录入界面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624A7DF-89C3-4EB7-B0EC-0939551C843D}"/>
                </a:ext>
              </a:extLst>
            </p:cNvPr>
            <p:cNvSpPr/>
            <p:nvPr/>
          </p:nvSpPr>
          <p:spPr>
            <a:xfrm>
              <a:off x="1973655" y="2589107"/>
              <a:ext cx="7378031" cy="461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数据仓库（</a:t>
              </a:r>
              <a:r>
                <a:rPr lang="en-US" altLang="zh-CN" dirty="0"/>
                <a:t>rest full </a:t>
              </a:r>
              <a:r>
                <a:rPr lang="en-US" altLang="zh-CN" dirty="0" err="1"/>
                <a:t>api</a:t>
              </a:r>
              <a:r>
                <a:rPr lang="zh-CN" altLang="en-US" dirty="0"/>
                <a:t>）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CE18BFB-D1D8-4B3C-822B-F5C8A92D4F36}"/>
                </a:ext>
              </a:extLst>
            </p:cNvPr>
            <p:cNvSpPr/>
            <p:nvPr/>
          </p:nvSpPr>
          <p:spPr>
            <a:xfrm>
              <a:off x="4392644" y="1712831"/>
              <a:ext cx="2483695" cy="461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海量多维数据集模型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943F604-20D9-4F3F-9D96-9D2DD3C4BFE8}"/>
                </a:ext>
              </a:extLst>
            </p:cNvPr>
            <p:cNvSpPr/>
            <p:nvPr/>
          </p:nvSpPr>
          <p:spPr>
            <a:xfrm>
              <a:off x="1914779" y="1712831"/>
              <a:ext cx="2264543" cy="461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敏捷多维数据集模型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94AE08C-9C1C-4656-A1A2-07EC228C7E4A}"/>
                </a:ext>
              </a:extLst>
            </p:cNvPr>
            <p:cNvSpPr/>
            <p:nvPr/>
          </p:nvSpPr>
          <p:spPr>
            <a:xfrm>
              <a:off x="7141931" y="1712831"/>
              <a:ext cx="2209754" cy="461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机器学习、</a:t>
              </a:r>
              <a:r>
                <a:rPr lang="en-US" altLang="zh-CN" dirty="0"/>
                <a:t>AI</a:t>
              </a:r>
              <a:r>
                <a:rPr lang="zh-CN" altLang="en-US" dirty="0"/>
                <a:t>模型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B32573C-53A5-4C54-B0DD-DB9844AC59EB}"/>
                </a:ext>
              </a:extLst>
            </p:cNvPr>
            <p:cNvSpPr/>
            <p:nvPr/>
          </p:nvSpPr>
          <p:spPr>
            <a:xfrm>
              <a:off x="1942328" y="4390184"/>
              <a:ext cx="4656925" cy="3786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ETL</a:t>
              </a:r>
              <a:endParaRPr lang="zh-CN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884A911-E7C8-45F0-9192-DE8B3A7BEFF0}"/>
                </a:ext>
              </a:extLst>
            </p:cNvPr>
            <p:cNvSpPr/>
            <p:nvPr/>
          </p:nvSpPr>
          <p:spPr>
            <a:xfrm>
              <a:off x="1959800" y="786914"/>
              <a:ext cx="7378030" cy="461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数据可视化、消息预警</a:t>
              </a:r>
            </a:p>
          </p:txBody>
        </p:sp>
        <p:cxnSp>
          <p:nvCxnSpPr>
            <p:cNvPr id="16" name="连接符: 肘形 15">
              <a:extLst>
                <a:ext uri="{FF2B5EF4-FFF2-40B4-BE49-F238E27FC236}">
                  <a16:creationId xmlns:a16="http://schemas.microsoft.com/office/drawing/2014/main" id="{C319373D-578B-4C0A-8A6F-0C34C4C7F04F}"/>
                </a:ext>
              </a:extLst>
            </p:cNvPr>
            <p:cNvCxnSpPr>
              <a:stCxn id="4" idx="0"/>
              <a:endCxn id="12" idx="2"/>
            </p:cNvCxnSpPr>
            <p:nvPr/>
          </p:nvCxnSpPr>
          <p:spPr>
            <a:xfrm rot="5400000" flipH="1" flipV="1">
              <a:off x="3367033" y="4280749"/>
              <a:ext cx="415631" cy="1391885"/>
            </a:xfrm>
            <a:prstGeom prst="bentConnector3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连接符: 肘形 17">
              <a:extLst>
                <a:ext uri="{FF2B5EF4-FFF2-40B4-BE49-F238E27FC236}">
                  <a16:creationId xmlns:a16="http://schemas.microsoft.com/office/drawing/2014/main" id="{9965ED80-D6E0-4CE4-8812-B0D9452C9A76}"/>
                </a:ext>
              </a:extLst>
            </p:cNvPr>
            <p:cNvCxnSpPr>
              <a:cxnSpLocks/>
              <a:stCxn id="5" idx="0"/>
              <a:endCxn id="12" idx="2"/>
            </p:cNvCxnSpPr>
            <p:nvPr/>
          </p:nvCxnSpPr>
          <p:spPr>
            <a:xfrm rot="16200000" flipV="1">
              <a:off x="4743251" y="4296415"/>
              <a:ext cx="415630" cy="1360550"/>
            </a:xfrm>
            <a:prstGeom prst="bentConnector3">
              <a:avLst>
                <a:gd name="adj1" fmla="val 50000"/>
              </a:avLst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连接符: 肘形 22">
              <a:extLst>
                <a:ext uri="{FF2B5EF4-FFF2-40B4-BE49-F238E27FC236}">
                  <a16:creationId xmlns:a16="http://schemas.microsoft.com/office/drawing/2014/main" id="{00F4DAB3-9917-4EC2-89A6-10A6A5892D90}"/>
                </a:ext>
              </a:extLst>
            </p:cNvPr>
            <p:cNvCxnSpPr>
              <a:cxnSpLocks/>
              <a:stCxn id="7" idx="0"/>
              <a:endCxn id="6" idx="2"/>
            </p:cNvCxnSpPr>
            <p:nvPr/>
          </p:nvCxnSpPr>
          <p:spPr>
            <a:xfrm rot="16200000" flipV="1">
              <a:off x="5907288" y="3662982"/>
              <a:ext cx="1271129" cy="1760357"/>
            </a:xfrm>
            <a:prstGeom prst="bentConnector3">
              <a:avLst>
                <a:gd name="adj1" fmla="val 81018"/>
              </a:avLst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连接符: 肘形 29">
              <a:extLst>
                <a:ext uri="{FF2B5EF4-FFF2-40B4-BE49-F238E27FC236}">
                  <a16:creationId xmlns:a16="http://schemas.microsoft.com/office/drawing/2014/main" id="{9E4291A9-F51E-411C-92B0-3608122124D3}"/>
                </a:ext>
              </a:extLst>
            </p:cNvPr>
            <p:cNvCxnSpPr>
              <a:cxnSpLocks/>
              <a:stCxn id="12" idx="0"/>
              <a:endCxn id="6" idx="2"/>
            </p:cNvCxnSpPr>
            <p:nvPr/>
          </p:nvCxnSpPr>
          <p:spPr>
            <a:xfrm rot="5400000" flipH="1" flipV="1">
              <a:off x="4725438" y="3452949"/>
              <a:ext cx="482588" cy="1391882"/>
            </a:xfrm>
            <a:prstGeom prst="bentConnector3">
              <a:avLst>
                <a:gd name="adj1" fmla="val 50000"/>
              </a:avLst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连接符: 肘形 35">
              <a:extLst>
                <a:ext uri="{FF2B5EF4-FFF2-40B4-BE49-F238E27FC236}">
                  <a16:creationId xmlns:a16="http://schemas.microsoft.com/office/drawing/2014/main" id="{73A54D67-580D-4120-8436-EC6B1A749104}"/>
                </a:ext>
              </a:extLst>
            </p:cNvPr>
            <p:cNvCxnSpPr>
              <a:cxnSpLocks/>
              <a:stCxn id="6" idx="0"/>
              <a:endCxn id="8" idx="2"/>
            </p:cNvCxnSpPr>
            <p:nvPr/>
          </p:nvCxnSpPr>
          <p:spPr>
            <a:xfrm rot="16200000" flipV="1">
              <a:off x="5465246" y="3248351"/>
              <a:ext cx="394853" cy="2"/>
            </a:xfrm>
            <a:prstGeom prst="bentConnector3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连接符: 肘形 39">
              <a:extLst>
                <a:ext uri="{FF2B5EF4-FFF2-40B4-BE49-F238E27FC236}">
                  <a16:creationId xmlns:a16="http://schemas.microsoft.com/office/drawing/2014/main" id="{CCF1C38F-C09E-4144-9B03-A291E362FEF0}"/>
                </a:ext>
              </a:extLst>
            </p:cNvPr>
            <p:cNvCxnSpPr>
              <a:cxnSpLocks/>
              <a:stCxn id="8" idx="0"/>
              <a:endCxn id="10" idx="2"/>
            </p:cNvCxnSpPr>
            <p:nvPr/>
          </p:nvCxnSpPr>
          <p:spPr>
            <a:xfrm rot="16200000" flipV="1">
              <a:off x="4147632" y="1074068"/>
              <a:ext cx="414458" cy="2615620"/>
            </a:xfrm>
            <a:prstGeom prst="bentConnector3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连接符: 肘形 44">
              <a:extLst>
                <a:ext uri="{FF2B5EF4-FFF2-40B4-BE49-F238E27FC236}">
                  <a16:creationId xmlns:a16="http://schemas.microsoft.com/office/drawing/2014/main" id="{5D2C2E3E-556C-49EC-8EF9-8FE1E62658DF}"/>
                </a:ext>
              </a:extLst>
            </p:cNvPr>
            <p:cNvCxnSpPr>
              <a:cxnSpLocks/>
              <a:stCxn id="8" idx="0"/>
              <a:endCxn id="9" idx="2"/>
            </p:cNvCxnSpPr>
            <p:nvPr/>
          </p:nvCxnSpPr>
          <p:spPr>
            <a:xfrm rot="16200000" flipV="1">
              <a:off x="5441353" y="2367788"/>
              <a:ext cx="414458" cy="28179"/>
            </a:xfrm>
            <a:prstGeom prst="bentConnector3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连接符: 肘形 49">
              <a:extLst>
                <a:ext uri="{FF2B5EF4-FFF2-40B4-BE49-F238E27FC236}">
                  <a16:creationId xmlns:a16="http://schemas.microsoft.com/office/drawing/2014/main" id="{C335C55A-19EA-49BC-B980-AAD44CCA72A5}"/>
                </a:ext>
              </a:extLst>
            </p:cNvPr>
            <p:cNvCxnSpPr>
              <a:cxnSpLocks/>
              <a:stCxn id="8" idx="0"/>
              <a:endCxn id="11" idx="2"/>
            </p:cNvCxnSpPr>
            <p:nvPr/>
          </p:nvCxnSpPr>
          <p:spPr>
            <a:xfrm rot="5400000" flipH="1" flipV="1">
              <a:off x="6747510" y="1089810"/>
              <a:ext cx="414458" cy="2584137"/>
            </a:xfrm>
            <a:prstGeom prst="bentConnector3">
              <a:avLst>
                <a:gd name="adj1" fmla="val 50000"/>
              </a:avLst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连接符: 肘形 53">
              <a:extLst>
                <a:ext uri="{FF2B5EF4-FFF2-40B4-BE49-F238E27FC236}">
                  <a16:creationId xmlns:a16="http://schemas.microsoft.com/office/drawing/2014/main" id="{88B0BE8D-A128-4FE7-B3C6-82C92F287F6E}"/>
                </a:ext>
              </a:extLst>
            </p:cNvPr>
            <p:cNvCxnSpPr>
              <a:cxnSpLocks/>
              <a:stCxn id="10" idx="0"/>
              <a:endCxn id="13" idx="2"/>
            </p:cNvCxnSpPr>
            <p:nvPr/>
          </p:nvCxnSpPr>
          <p:spPr>
            <a:xfrm rot="5400000" flipH="1" flipV="1">
              <a:off x="4115884" y="179900"/>
              <a:ext cx="464099" cy="2601764"/>
            </a:xfrm>
            <a:prstGeom prst="bentConnector3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连接符: 肘形 57">
              <a:extLst>
                <a:ext uri="{FF2B5EF4-FFF2-40B4-BE49-F238E27FC236}">
                  <a16:creationId xmlns:a16="http://schemas.microsoft.com/office/drawing/2014/main" id="{E69E9D34-7019-469C-80C9-E2720E9A53F7}"/>
                </a:ext>
              </a:extLst>
            </p:cNvPr>
            <p:cNvCxnSpPr>
              <a:cxnSpLocks/>
              <a:stCxn id="9" idx="0"/>
              <a:endCxn id="13" idx="2"/>
            </p:cNvCxnSpPr>
            <p:nvPr/>
          </p:nvCxnSpPr>
          <p:spPr>
            <a:xfrm rot="5400000" flipH="1" flipV="1">
              <a:off x="5409604" y="1473621"/>
              <a:ext cx="464099" cy="14323"/>
            </a:xfrm>
            <a:prstGeom prst="bentConnector3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连接符: 肘形 61">
              <a:extLst>
                <a:ext uri="{FF2B5EF4-FFF2-40B4-BE49-F238E27FC236}">
                  <a16:creationId xmlns:a16="http://schemas.microsoft.com/office/drawing/2014/main" id="{06697EE5-CDF5-4505-801C-5EC17626CAE1}"/>
                </a:ext>
              </a:extLst>
            </p:cNvPr>
            <p:cNvCxnSpPr>
              <a:cxnSpLocks/>
              <a:stCxn id="11" idx="0"/>
              <a:endCxn id="13" idx="2"/>
            </p:cNvCxnSpPr>
            <p:nvPr/>
          </p:nvCxnSpPr>
          <p:spPr>
            <a:xfrm rot="16200000" flipV="1">
              <a:off x="6715763" y="181785"/>
              <a:ext cx="464099" cy="2597993"/>
            </a:xfrm>
            <a:prstGeom prst="bentConnector3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55A4A55-8D0A-4EA4-8A6E-28C2EAF1B6A7}"/>
                </a:ext>
              </a:extLst>
            </p:cNvPr>
            <p:cNvSpPr/>
            <p:nvPr/>
          </p:nvSpPr>
          <p:spPr>
            <a:xfrm>
              <a:off x="8162776" y="5178725"/>
              <a:ext cx="1304275" cy="3786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系统接口</a:t>
              </a:r>
            </a:p>
          </p:txBody>
        </p:sp>
        <p:cxnSp>
          <p:nvCxnSpPr>
            <p:cNvPr id="20" name="连接符: 肘形 19">
              <a:extLst>
                <a:ext uri="{FF2B5EF4-FFF2-40B4-BE49-F238E27FC236}">
                  <a16:creationId xmlns:a16="http://schemas.microsoft.com/office/drawing/2014/main" id="{31AFB3D2-722E-47C1-A678-32DC11EC9E7F}"/>
                </a:ext>
              </a:extLst>
            </p:cNvPr>
            <p:cNvCxnSpPr>
              <a:cxnSpLocks/>
              <a:stCxn id="15" idx="0"/>
              <a:endCxn id="6" idx="2"/>
            </p:cNvCxnSpPr>
            <p:nvPr/>
          </p:nvCxnSpPr>
          <p:spPr>
            <a:xfrm rot="16200000" flipV="1">
              <a:off x="6603230" y="2967040"/>
              <a:ext cx="1271129" cy="3152241"/>
            </a:xfrm>
            <a:prstGeom prst="bentConnector3">
              <a:avLst>
                <a:gd name="adj1" fmla="val 81018"/>
              </a:avLst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1524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组合 66">
            <a:extLst>
              <a:ext uri="{FF2B5EF4-FFF2-40B4-BE49-F238E27FC236}">
                <a16:creationId xmlns:a16="http://schemas.microsoft.com/office/drawing/2014/main" id="{C3E09F7A-962E-4CA6-AAD0-ADEDB916A9D9}"/>
              </a:ext>
            </a:extLst>
          </p:cNvPr>
          <p:cNvGrpSpPr/>
          <p:nvPr/>
        </p:nvGrpSpPr>
        <p:grpSpPr>
          <a:xfrm>
            <a:off x="800100" y="617137"/>
            <a:ext cx="9941791" cy="5444841"/>
            <a:chOff x="800100" y="600359"/>
            <a:chExt cx="9941791" cy="544484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C3FB0DF-6BEC-4265-AC42-A198526B61C7}"/>
                </a:ext>
              </a:extLst>
            </p:cNvPr>
            <p:cNvSpPr/>
            <p:nvPr/>
          </p:nvSpPr>
          <p:spPr>
            <a:xfrm>
              <a:off x="3098801" y="1104900"/>
              <a:ext cx="1728000" cy="482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项目维度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310B87E-66CC-4B0A-B63E-30F1266BD74D}"/>
                </a:ext>
              </a:extLst>
            </p:cNvPr>
            <p:cNvSpPr/>
            <p:nvPr/>
          </p:nvSpPr>
          <p:spPr>
            <a:xfrm>
              <a:off x="800100" y="723900"/>
              <a:ext cx="1536700" cy="482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业主维度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BE3B753-CA78-4C8D-B4C5-60C55DC51188}"/>
                </a:ext>
              </a:extLst>
            </p:cNvPr>
            <p:cNvSpPr/>
            <p:nvPr/>
          </p:nvSpPr>
          <p:spPr>
            <a:xfrm>
              <a:off x="800100" y="1511300"/>
              <a:ext cx="1536700" cy="482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监理维度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DC9298B-9FE9-4BD6-9283-87908D44088F}"/>
                </a:ext>
              </a:extLst>
            </p:cNvPr>
            <p:cNvSpPr/>
            <p:nvPr/>
          </p:nvSpPr>
          <p:spPr>
            <a:xfrm>
              <a:off x="3098801" y="1879600"/>
              <a:ext cx="1728000" cy="482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分包维度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37FAB0B-DD61-489C-A50B-7627C7A2675E}"/>
                </a:ext>
              </a:extLst>
            </p:cNvPr>
            <p:cNvSpPr/>
            <p:nvPr/>
          </p:nvSpPr>
          <p:spPr>
            <a:xfrm>
              <a:off x="3098801" y="2654300"/>
              <a:ext cx="1728000" cy="482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分供维度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BD811A2-76BC-4D8F-8A72-074FB1187420}"/>
                </a:ext>
              </a:extLst>
            </p:cNvPr>
            <p:cNvSpPr/>
            <p:nvPr/>
          </p:nvSpPr>
          <p:spPr>
            <a:xfrm>
              <a:off x="800100" y="2273300"/>
              <a:ext cx="1536700" cy="482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设计维度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F99B5C35-EE32-4655-8AF4-046AE01F802C}"/>
                </a:ext>
              </a:extLst>
            </p:cNvPr>
            <p:cNvSpPr/>
            <p:nvPr/>
          </p:nvSpPr>
          <p:spPr>
            <a:xfrm>
              <a:off x="3098801" y="3429000"/>
              <a:ext cx="1728000" cy="482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商务科目维度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07AFF1FB-2618-4B76-A133-F1FCC74F9E6E}"/>
                </a:ext>
              </a:extLst>
            </p:cNvPr>
            <p:cNvSpPr/>
            <p:nvPr/>
          </p:nvSpPr>
          <p:spPr>
            <a:xfrm>
              <a:off x="3098801" y="4203700"/>
              <a:ext cx="1728000" cy="482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财务科目维度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162D1734-3EF7-474A-A4E1-2F97740442AF}"/>
                </a:ext>
              </a:extLst>
            </p:cNvPr>
            <p:cNvSpPr/>
            <p:nvPr/>
          </p:nvSpPr>
          <p:spPr>
            <a:xfrm>
              <a:off x="3098801" y="5067300"/>
              <a:ext cx="1728000" cy="482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日期维度</a:t>
              </a:r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C011A37A-90B6-4B17-BC59-F387018A5C8D}"/>
                </a:ext>
              </a:extLst>
            </p:cNvPr>
            <p:cNvGrpSpPr/>
            <p:nvPr/>
          </p:nvGrpSpPr>
          <p:grpSpPr>
            <a:xfrm>
              <a:off x="5994400" y="600359"/>
              <a:ext cx="4747491" cy="5444841"/>
              <a:chOff x="6096000" y="831268"/>
              <a:chExt cx="4747491" cy="5444841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EA922DA6-9328-4C45-8790-C81F8ADD3F95}"/>
                  </a:ext>
                </a:extLst>
              </p:cNvPr>
              <p:cNvSpPr/>
              <p:nvPr/>
            </p:nvSpPr>
            <p:spPr>
              <a:xfrm>
                <a:off x="6096000" y="831268"/>
                <a:ext cx="4747491" cy="544484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商务数据</a:t>
                </a: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3E3CE98-5771-4E6E-AAAC-E84A6DFF29E6}"/>
                  </a:ext>
                </a:extLst>
              </p:cNvPr>
              <p:cNvSpPr/>
              <p:nvPr/>
            </p:nvSpPr>
            <p:spPr>
              <a:xfrm>
                <a:off x="6319758" y="1346195"/>
                <a:ext cx="1836000" cy="482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业主合同</a:t>
                </a: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4BEB54B-79EC-41F5-9AC6-C48B4DC3153E}"/>
                  </a:ext>
                </a:extLst>
              </p:cNvPr>
              <p:cNvSpPr/>
              <p:nvPr/>
            </p:nvSpPr>
            <p:spPr>
              <a:xfrm>
                <a:off x="8809760" y="1993900"/>
                <a:ext cx="1836000" cy="482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商务规划成本</a:t>
                </a: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9DA734B-F87E-4AE0-9B09-210B7FD53C5F}"/>
                  </a:ext>
                </a:extLst>
              </p:cNvPr>
              <p:cNvSpPr/>
              <p:nvPr/>
            </p:nvSpPr>
            <p:spPr>
              <a:xfrm>
                <a:off x="6319758" y="2705100"/>
                <a:ext cx="1836000" cy="482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分包合同</a:t>
                </a: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02DA6F4C-9479-42FB-89A5-7BEB6782C32E}"/>
                  </a:ext>
                </a:extLst>
              </p:cNvPr>
              <p:cNvSpPr/>
              <p:nvPr/>
            </p:nvSpPr>
            <p:spPr>
              <a:xfrm>
                <a:off x="8809759" y="2705100"/>
                <a:ext cx="1836000" cy="482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分包结算</a:t>
                </a: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C31D5852-7C0D-4EBE-9616-A4D3CECE533D}"/>
                  </a:ext>
                </a:extLst>
              </p:cNvPr>
              <p:cNvSpPr/>
              <p:nvPr/>
            </p:nvSpPr>
            <p:spPr>
              <a:xfrm>
                <a:off x="6319758" y="3422073"/>
                <a:ext cx="1836000" cy="482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分包报量</a:t>
                </a:r>
                <a:r>
                  <a:rPr lang="en-US" altLang="zh-CN" sz="1400" dirty="0"/>
                  <a:t>/</a:t>
                </a:r>
                <a:r>
                  <a:rPr lang="zh-CN" altLang="en-US" sz="1400" dirty="0"/>
                  <a:t>实际成本、应付</a:t>
                </a: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7CFE533F-CB24-40C2-87F0-9A41DB5C4569}"/>
                  </a:ext>
                </a:extLst>
              </p:cNvPr>
              <p:cNvSpPr/>
              <p:nvPr/>
            </p:nvSpPr>
            <p:spPr>
              <a:xfrm>
                <a:off x="8784360" y="3416300"/>
                <a:ext cx="1836000" cy="482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分包付款</a:t>
                </a:r>
                <a:r>
                  <a:rPr lang="en-US" altLang="zh-CN" sz="1400" dirty="0"/>
                  <a:t>/</a:t>
                </a:r>
                <a:r>
                  <a:rPr lang="zh-CN" altLang="en-US" sz="1400" dirty="0"/>
                  <a:t>预付</a:t>
                </a: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D7F71B1-5077-4B6D-82E1-79B879753934}"/>
                  </a:ext>
                </a:extLst>
              </p:cNvPr>
              <p:cNvSpPr/>
              <p:nvPr/>
            </p:nvSpPr>
            <p:spPr>
              <a:xfrm>
                <a:off x="6319758" y="4133843"/>
                <a:ext cx="1836000" cy="482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物资合同</a:t>
                </a: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5A41724E-BFE4-4926-93A8-506E1C973C6D}"/>
                  </a:ext>
                </a:extLst>
              </p:cNvPr>
              <p:cNvSpPr/>
              <p:nvPr/>
            </p:nvSpPr>
            <p:spPr>
              <a:xfrm>
                <a:off x="8790710" y="4108444"/>
                <a:ext cx="1836000" cy="482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物资进场</a:t>
                </a:r>
                <a:r>
                  <a:rPr lang="en-US" altLang="zh-CN" sz="1400" dirty="0"/>
                  <a:t>/</a:t>
                </a:r>
                <a:r>
                  <a:rPr lang="zh-CN" altLang="en-US" sz="1400" dirty="0"/>
                  <a:t>应付</a:t>
                </a: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9D444103-D18F-4FBF-B6FE-7F274CDA90EF}"/>
                  </a:ext>
                </a:extLst>
              </p:cNvPr>
              <p:cNvSpPr/>
              <p:nvPr/>
            </p:nvSpPr>
            <p:spPr>
              <a:xfrm>
                <a:off x="6319758" y="4826000"/>
                <a:ext cx="1836000" cy="482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物资结算</a:t>
                </a: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635AA11-2EB5-4104-97CB-D66799BEA5F8}"/>
                  </a:ext>
                </a:extLst>
              </p:cNvPr>
              <p:cNvSpPr/>
              <p:nvPr/>
            </p:nvSpPr>
            <p:spPr>
              <a:xfrm>
                <a:off x="6319758" y="5537200"/>
                <a:ext cx="1836000" cy="482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物资付款</a:t>
                </a:r>
                <a:r>
                  <a:rPr lang="en-US" altLang="zh-CN" sz="1400" dirty="0"/>
                  <a:t>/</a:t>
                </a:r>
                <a:r>
                  <a:rPr lang="zh-CN" altLang="en-US" sz="1400" dirty="0"/>
                  <a:t>预付</a:t>
                </a: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41EC3F72-3382-46C6-9304-000158CABC4B}"/>
                  </a:ext>
                </a:extLst>
              </p:cNvPr>
              <p:cNvSpPr/>
              <p:nvPr/>
            </p:nvSpPr>
            <p:spPr>
              <a:xfrm>
                <a:off x="8809760" y="1346195"/>
                <a:ext cx="1836000" cy="482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确认量</a:t>
                </a:r>
                <a:r>
                  <a:rPr lang="en-US" altLang="zh-CN" sz="1400" dirty="0"/>
                  <a:t>/</a:t>
                </a:r>
                <a:r>
                  <a:rPr lang="zh-CN" altLang="en-US" sz="1400" dirty="0"/>
                  <a:t>应收</a:t>
                </a: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CE3E5679-B1F3-4A4A-B010-2106D96F99FB}"/>
                  </a:ext>
                </a:extLst>
              </p:cNvPr>
              <p:cNvSpPr/>
              <p:nvPr/>
            </p:nvSpPr>
            <p:spPr>
              <a:xfrm>
                <a:off x="6319758" y="1993898"/>
                <a:ext cx="1836000" cy="482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业主付款</a:t>
                </a:r>
                <a:r>
                  <a:rPr lang="en-US" altLang="zh-CN" sz="1400" dirty="0"/>
                  <a:t>/</a:t>
                </a:r>
                <a:r>
                  <a:rPr lang="zh-CN" altLang="en-US" sz="1400" dirty="0"/>
                  <a:t>预收</a:t>
                </a: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C5F2AD21-8A4A-42B0-BEDC-F78CD05E0364}"/>
                  </a:ext>
                </a:extLst>
              </p:cNvPr>
              <p:cNvSpPr/>
              <p:nvPr/>
            </p:nvSpPr>
            <p:spPr>
              <a:xfrm>
                <a:off x="8782435" y="4838700"/>
                <a:ext cx="1836000" cy="482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物资出库</a:t>
                </a:r>
                <a:r>
                  <a:rPr lang="en-US" altLang="zh-CN" sz="1400" dirty="0"/>
                  <a:t>/</a:t>
                </a:r>
                <a:r>
                  <a:rPr lang="zh-CN" altLang="en-US" sz="1400" dirty="0"/>
                  <a:t>实际成本</a:t>
                </a: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72520B5C-FA63-4187-A3A0-3DF5ECA7AB8B}"/>
                  </a:ext>
                </a:extLst>
              </p:cNvPr>
              <p:cNvSpPr/>
              <p:nvPr/>
            </p:nvSpPr>
            <p:spPr>
              <a:xfrm>
                <a:off x="8790710" y="5544132"/>
                <a:ext cx="1836000" cy="482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报销转账</a:t>
                </a:r>
                <a:r>
                  <a:rPr lang="en-US" altLang="zh-CN" sz="1400" dirty="0"/>
                  <a:t>/</a:t>
                </a:r>
                <a:r>
                  <a:rPr lang="zh-CN" altLang="en-US" sz="1400" dirty="0"/>
                  <a:t>其他成本</a:t>
                </a:r>
              </a:p>
            </p:txBody>
          </p:sp>
        </p:grpSp>
        <p:cxnSp>
          <p:nvCxnSpPr>
            <p:cNvPr id="46" name="连接符: 肘形 45">
              <a:extLst>
                <a:ext uri="{FF2B5EF4-FFF2-40B4-BE49-F238E27FC236}">
                  <a16:creationId xmlns:a16="http://schemas.microsoft.com/office/drawing/2014/main" id="{ED73E1D7-D90D-46DF-AD9B-F13EAE321B3B}"/>
                </a:ext>
              </a:extLst>
            </p:cNvPr>
            <p:cNvCxnSpPr>
              <a:stCxn id="5" idx="3"/>
              <a:endCxn id="4" idx="1"/>
            </p:cNvCxnSpPr>
            <p:nvPr/>
          </p:nvCxnSpPr>
          <p:spPr>
            <a:xfrm>
              <a:off x="2336800" y="965200"/>
              <a:ext cx="762001" cy="381000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连接符: 肘形 47">
              <a:extLst>
                <a:ext uri="{FF2B5EF4-FFF2-40B4-BE49-F238E27FC236}">
                  <a16:creationId xmlns:a16="http://schemas.microsoft.com/office/drawing/2014/main" id="{36ACD559-F373-41FF-9405-0D19B00E2BF9}"/>
                </a:ext>
              </a:extLst>
            </p:cNvPr>
            <p:cNvCxnSpPr>
              <a:cxnSpLocks/>
              <a:stCxn id="6" idx="3"/>
              <a:endCxn id="4" idx="1"/>
            </p:cNvCxnSpPr>
            <p:nvPr/>
          </p:nvCxnSpPr>
          <p:spPr>
            <a:xfrm flipV="1">
              <a:off x="2336800" y="1346200"/>
              <a:ext cx="762001" cy="406400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连接符: 肘形 49">
              <a:extLst>
                <a:ext uri="{FF2B5EF4-FFF2-40B4-BE49-F238E27FC236}">
                  <a16:creationId xmlns:a16="http://schemas.microsoft.com/office/drawing/2014/main" id="{C6A918BE-A957-4041-9B83-479CB9653C9B}"/>
                </a:ext>
              </a:extLst>
            </p:cNvPr>
            <p:cNvCxnSpPr>
              <a:cxnSpLocks/>
              <a:stCxn id="9" idx="3"/>
              <a:endCxn id="4" idx="1"/>
            </p:cNvCxnSpPr>
            <p:nvPr/>
          </p:nvCxnSpPr>
          <p:spPr>
            <a:xfrm flipV="1">
              <a:off x="2336800" y="1346200"/>
              <a:ext cx="762001" cy="1168400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连接符: 肘形 54">
              <a:extLst>
                <a:ext uri="{FF2B5EF4-FFF2-40B4-BE49-F238E27FC236}">
                  <a16:creationId xmlns:a16="http://schemas.microsoft.com/office/drawing/2014/main" id="{AC144F42-BBAD-4541-BD05-C71DB8F31043}"/>
                </a:ext>
              </a:extLst>
            </p:cNvPr>
            <p:cNvCxnSpPr>
              <a:stCxn id="4" idx="3"/>
              <a:endCxn id="27" idx="1"/>
            </p:cNvCxnSpPr>
            <p:nvPr/>
          </p:nvCxnSpPr>
          <p:spPr>
            <a:xfrm>
              <a:off x="4826801" y="1346200"/>
              <a:ext cx="1167599" cy="197658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连接符: 肘形 56">
              <a:extLst>
                <a:ext uri="{FF2B5EF4-FFF2-40B4-BE49-F238E27FC236}">
                  <a16:creationId xmlns:a16="http://schemas.microsoft.com/office/drawing/2014/main" id="{D9177F34-815B-488A-A632-D01CDF140488}"/>
                </a:ext>
              </a:extLst>
            </p:cNvPr>
            <p:cNvCxnSpPr>
              <a:cxnSpLocks/>
              <a:stCxn id="7" idx="3"/>
              <a:endCxn id="27" idx="1"/>
            </p:cNvCxnSpPr>
            <p:nvPr/>
          </p:nvCxnSpPr>
          <p:spPr>
            <a:xfrm>
              <a:off x="4826801" y="2120900"/>
              <a:ext cx="1167599" cy="120188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连接符: 肘形 59">
              <a:extLst>
                <a:ext uri="{FF2B5EF4-FFF2-40B4-BE49-F238E27FC236}">
                  <a16:creationId xmlns:a16="http://schemas.microsoft.com/office/drawing/2014/main" id="{5CC493AF-7087-4270-B5C9-503BDB5E6A89}"/>
                </a:ext>
              </a:extLst>
            </p:cNvPr>
            <p:cNvCxnSpPr>
              <a:stCxn id="8" idx="3"/>
              <a:endCxn id="27" idx="1"/>
            </p:cNvCxnSpPr>
            <p:nvPr/>
          </p:nvCxnSpPr>
          <p:spPr>
            <a:xfrm>
              <a:off x="4826801" y="2895600"/>
              <a:ext cx="1167599" cy="42718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连接符: 肘形 61">
              <a:extLst>
                <a:ext uri="{FF2B5EF4-FFF2-40B4-BE49-F238E27FC236}">
                  <a16:creationId xmlns:a16="http://schemas.microsoft.com/office/drawing/2014/main" id="{EB33742C-1586-40CF-B80C-2ADD53DFEB45}"/>
                </a:ext>
              </a:extLst>
            </p:cNvPr>
            <p:cNvCxnSpPr>
              <a:stCxn id="22" idx="3"/>
              <a:endCxn id="27" idx="1"/>
            </p:cNvCxnSpPr>
            <p:nvPr/>
          </p:nvCxnSpPr>
          <p:spPr>
            <a:xfrm flipV="1">
              <a:off x="4826801" y="3322780"/>
              <a:ext cx="1167599" cy="3475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连接符: 肘形 63">
              <a:extLst>
                <a:ext uri="{FF2B5EF4-FFF2-40B4-BE49-F238E27FC236}">
                  <a16:creationId xmlns:a16="http://schemas.microsoft.com/office/drawing/2014/main" id="{30126EE5-175A-46C0-95B4-EAC54E2198EC}"/>
                </a:ext>
              </a:extLst>
            </p:cNvPr>
            <p:cNvCxnSpPr>
              <a:stCxn id="23" idx="3"/>
              <a:endCxn id="27" idx="1"/>
            </p:cNvCxnSpPr>
            <p:nvPr/>
          </p:nvCxnSpPr>
          <p:spPr>
            <a:xfrm flipV="1">
              <a:off x="4826801" y="3322780"/>
              <a:ext cx="1167599" cy="11222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连接符: 肘形 65">
              <a:extLst>
                <a:ext uri="{FF2B5EF4-FFF2-40B4-BE49-F238E27FC236}">
                  <a16:creationId xmlns:a16="http://schemas.microsoft.com/office/drawing/2014/main" id="{E1B5B1DC-8400-4058-9A30-3E7EDCA54154}"/>
                </a:ext>
              </a:extLst>
            </p:cNvPr>
            <p:cNvCxnSpPr>
              <a:stCxn id="24" idx="3"/>
              <a:endCxn id="27" idx="1"/>
            </p:cNvCxnSpPr>
            <p:nvPr/>
          </p:nvCxnSpPr>
          <p:spPr>
            <a:xfrm flipV="1">
              <a:off x="4826801" y="3322780"/>
              <a:ext cx="1167599" cy="19858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连接符: 肘形 2">
            <a:extLst>
              <a:ext uri="{FF2B5EF4-FFF2-40B4-BE49-F238E27FC236}">
                <a16:creationId xmlns:a16="http://schemas.microsoft.com/office/drawing/2014/main" id="{F2E1CCBD-C575-403C-82F6-8B8F46104239}"/>
              </a:ext>
            </a:extLst>
          </p:cNvPr>
          <p:cNvCxnSpPr>
            <a:stCxn id="12" idx="3"/>
            <a:endCxn id="14" idx="3"/>
          </p:cNvCxnSpPr>
          <p:nvPr/>
        </p:nvCxnSpPr>
        <p:spPr>
          <a:xfrm>
            <a:off x="8054158" y="2732269"/>
            <a:ext cx="12700" cy="716973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E55CD96C-57CB-4900-AA99-2724E375626E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8054158" y="2732269"/>
            <a:ext cx="654001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27BE171F-6DD3-4CBB-8955-8FCB3BFC672E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8054158" y="2732269"/>
            <a:ext cx="628602" cy="7112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52BDA856-7060-4987-ABD8-32865DAA961D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 flipV="1">
            <a:off x="8054158" y="4135613"/>
            <a:ext cx="634952" cy="253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833E3BCE-5D2D-4791-BA19-3D141CF9F753}"/>
              </a:ext>
            </a:extLst>
          </p:cNvPr>
          <p:cNvCxnSpPr>
            <a:cxnSpLocks/>
            <a:stCxn id="16" idx="3"/>
            <a:endCxn id="18" idx="3"/>
          </p:cNvCxnSpPr>
          <p:nvPr/>
        </p:nvCxnSpPr>
        <p:spPr>
          <a:xfrm>
            <a:off x="8054158" y="4161012"/>
            <a:ext cx="12700" cy="692157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6C148092-1D7C-4E8D-812A-69469F7C2015}"/>
              </a:ext>
            </a:extLst>
          </p:cNvPr>
          <p:cNvCxnSpPr>
            <a:stCxn id="16" idx="3"/>
            <a:endCxn id="19" idx="3"/>
          </p:cNvCxnSpPr>
          <p:nvPr/>
        </p:nvCxnSpPr>
        <p:spPr>
          <a:xfrm>
            <a:off x="8054158" y="4161012"/>
            <a:ext cx="12700" cy="1403357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8850B420-8BBE-4F21-BADD-1346800ECB85}"/>
              </a:ext>
            </a:extLst>
          </p:cNvPr>
          <p:cNvCxnSpPr>
            <a:stCxn id="17" idx="2"/>
            <a:endCxn id="25" idx="0"/>
          </p:cNvCxnSpPr>
          <p:nvPr/>
        </p:nvCxnSpPr>
        <p:spPr>
          <a:xfrm rot="5400000">
            <a:off x="9479145" y="4496604"/>
            <a:ext cx="247656" cy="82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114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>
            <a:extLst>
              <a:ext uri="{FF2B5EF4-FFF2-40B4-BE49-F238E27FC236}">
                <a16:creationId xmlns:a16="http://schemas.microsoft.com/office/drawing/2014/main" id="{ED07A64B-8895-4EA4-AB78-EFC2EFC69AC3}"/>
              </a:ext>
            </a:extLst>
          </p:cNvPr>
          <p:cNvGrpSpPr/>
          <p:nvPr/>
        </p:nvGrpSpPr>
        <p:grpSpPr>
          <a:xfrm>
            <a:off x="800100" y="336035"/>
            <a:ext cx="9729355" cy="5587951"/>
            <a:chOff x="800100" y="336035"/>
            <a:chExt cx="9729355" cy="558795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C3FB0DF-6BEC-4265-AC42-A198526B61C7}"/>
                </a:ext>
              </a:extLst>
            </p:cNvPr>
            <p:cNvSpPr/>
            <p:nvPr/>
          </p:nvSpPr>
          <p:spPr>
            <a:xfrm>
              <a:off x="3098801" y="1121678"/>
              <a:ext cx="1728000" cy="482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项目维度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310B87E-66CC-4B0A-B63E-30F1266BD74D}"/>
                </a:ext>
              </a:extLst>
            </p:cNvPr>
            <p:cNvSpPr/>
            <p:nvPr/>
          </p:nvSpPr>
          <p:spPr>
            <a:xfrm>
              <a:off x="800100" y="740678"/>
              <a:ext cx="1536700" cy="482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业主维度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BE3B753-CA78-4C8D-B4C5-60C55DC51188}"/>
                </a:ext>
              </a:extLst>
            </p:cNvPr>
            <p:cNvSpPr/>
            <p:nvPr/>
          </p:nvSpPr>
          <p:spPr>
            <a:xfrm>
              <a:off x="800100" y="1528078"/>
              <a:ext cx="1536700" cy="482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监理维度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DC9298B-9FE9-4BD6-9283-87908D44088F}"/>
                </a:ext>
              </a:extLst>
            </p:cNvPr>
            <p:cNvSpPr/>
            <p:nvPr/>
          </p:nvSpPr>
          <p:spPr>
            <a:xfrm>
              <a:off x="3098801" y="1896378"/>
              <a:ext cx="1728000" cy="482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分包维度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37FAB0B-DD61-489C-A50B-7627C7A2675E}"/>
                </a:ext>
              </a:extLst>
            </p:cNvPr>
            <p:cNvSpPr/>
            <p:nvPr/>
          </p:nvSpPr>
          <p:spPr>
            <a:xfrm>
              <a:off x="3098801" y="2671078"/>
              <a:ext cx="1728000" cy="482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分供维度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BD811A2-76BC-4D8F-8A72-074FB1187420}"/>
                </a:ext>
              </a:extLst>
            </p:cNvPr>
            <p:cNvSpPr/>
            <p:nvPr/>
          </p:nvSpPr>
          <p:spPr>
            <a:xfrm>
              <a:off x="800100" y="2290078"/>
              <a:ext cx="1536700" cy="482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设计维度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F99B5C35-EE32-4655-8AF4-046AE01F802C}"/>
                </a:ext>
              </a:extLst>
            </p:cNvPr>
            <p:cNvSpPr/>
            <p:nvPr/>
          </p:nvSpPr>
          <p:spPr>
            <a:xfrm>
              <a:off x="3098801" y="3445778"/>
              <a:ext cx="1728000" cy="482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商务科目维度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07AFF1FB-2618-4B76-A133-F1FCC74F9E6E}"/>
                </a:ext>
              </a:extLst>
            </p:cNvPr>
            <p:cNvSpPr/>
            <p:nvPr/>
          </p:nvSpPr>
          <p:spPr>
            <a:xfrm>
              <a:off x="3098801" y="4220478"/>
              <a:ext cx="1728000" cy="482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财务科目维度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162D1734-3EF7-474A-A4E1-2F97740442AF}"/>
                </a:ext>
              </a:extLst>
            </p:cNvPr>
            <p:cNvSpPr/>
            <p:nvPr/>
          </p:nvSpPr>
          <p:spPr>
            <a:xfrm>
              <a:off x="3098801" y="5084078"/>
              <a:ext cx="1728000" cy="482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日期维度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A922DA6-9328-4C45-8790-C81F8ADD3F95}"/>
                </a:ext>
              </a:extLst>
            </p:cNvPr>
            <p:cNvSpPr/>
            <p:nvPr/>
          </p:nvSpPr>
          <p:spPr>
            <a:xfrm>
              <a:off x="5897826" y="336035"/>
              <a:ext cx="4631629" cy="55879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商务数据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3E3CE98-5771-4E6E-AAAC-E84A6DFF29E6}"/>
                </a:ext>
              </a:extLst>
            </p:cNvPr>
            <p:cNvSpPr/>
            <p:nvPr/>
          </p:nvSpPr>
          <p:spPr>
            <a:xfrm>
              <a:off x="6292621" y="934014"/>
              <a:ext cx="1836000" cy="5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业主合同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4BEB54B-79EC-41F5-9AC6-C48B4DC3153E}"/>
                </a:ext>
              </a:extLst>
            </p:cNvPr>
            <p:cNvSpPr/>
            <p:nvPr/>
          </p:nvSpPr>
          <p:spPr>
            <a:xfrm>
              <a:off x="9153235" y="1942645"/>
              <a:ext cx="1119229" cy="2526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商务规划成本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9DA734B-F87E-4AE0-9B09-210B7FD53C5F}"/>
                </a:ext>
              </a:extLst>
            </p:cNvPr>
            <p:cNvSpPr/>
            <p:nvPr/>
          </p:nvSpPr>
          <p:spPr>
            <a:xfrm>
              <a:off x="6292621" y="2800160"/>
              <a:ext cx="1836000" cy="5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分包合同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2DA6F4C-9479-42FB-89A5-7BEB6782C32E}"/>
                </a:ext>
              </a:extLst>
            </p:cNvPr>
            <p:cNvSpPr/>
            <p:nvPr/>
          </p:nvSpPr>
          <p:spPr>
            <a:xfrm>
              <a:off x="9152581" y="2538899"/>
              <a:ext cx="1080000" cy="28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分包结算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31D5852-7C0D-4EBE-9616-A4D3CECE533D}"/>
                </a:ext>
              </a:extLst>
            </p:cNvPr>
            <p:cNvSpPr/>
            <p:nvPr/>
          </p:nvSpPr>
          <p:spPr>
            <a:xfrm>
              <a:off x="9164380" y="2898372"/>
              <a:ext cx="1080000" cy="3484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分包报量</a:t>
              </a:r>
              <a:r>
                <a:rPr lang="en-US" altLang="zh-CN" sz="1050" dirty="0"/>
                <a:t>/</a:t>
              </a:r>
              <a:r>
                <a:rPr lang="zh-CN" altLang="en-US" sz="1050" dirty="0"/>
                <a:t>实际成本、应付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CFE533F-CB24-40C2-87F0-9A41DB5C4569}"/>
                </a:ext>
              </a:extLst>
            </p:cNvPr>
            <p:cNvSpPr/>
            <p:nvPr/>
          </p:nvSpPr>
          <p:spPr>
            <a:xfrm>
              <a:off x="9152581" y="3318325"/>
              <a:ext cx="1080000" cy="28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分包付款</a:t>
              </a:r>
              <a:r>
                <a:rPr lang="en-US" altLang="zh-CN" sz="1100" dirty="0"/>
                <a:t>/</a:t>
              </a:r>
              <a:r>
                <a:rPr lang="zh-CN" altLang="en-US" sz="1100" dirty="0"/>
                <a:t>预付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CD7F71B1-5077-4B6D-82E1-79B879753934}"/>
                </a:ext>
              </a:extLst>
            </p:cNvPr>
            <p:cNvSpPr/>
            <p:nvPr/>
          </p:nvSpPr>
          <p:spPr>
            <a:xfrm>
              <a:off x="6292621" y="4191778"/>
              <a:ext cx="1836000" cy="5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物资合同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A41724E-BFE4-4926-93A8-506E1C973C6D}"/>
                </a:ext>
              </a:extLst>
            </p:cNvPr>
            <p:cNvSpPr/>
            <p:nvPr/>
          </p:nvSpPr>
          <p:spPr>
            <a:xfrm>
              <a:off x="9152581" y="3708038"/>
              <a:ext cx="1080000" cy="28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物资进场</a:t>
              </a:r>
              <a:r>
                <a:rPr lang="en-US" altLang="zh-CN" sz="1100" dirty="0"/>
                <a:t>/</a:t>
              </a:r>
              <a:r>
                <a:rPr lang="zh-CN" altLang="en-US" sz="1100" dirty="0"/>
                <a:t>应付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D444103-D18F-4FBF-B6FE-7F274CDA90EF}"/>
                </a:ext>
              </a:extLst>
            </p:cNvPr>
            <p:cNvSpPr/>
            <p:nvPr/>
          </p:nvSpPr>
          <p:spPr>
            <a:xfrm>
              <a:off x="9152581" y="5070169"/>
              <a:ext cx="1080000" cy="28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物资结算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3635AA11-2EB5-4104-97CB-D66799BEA5F8}"/>
                </a:ext>
              </a:extLst>
            </p:cNvPr>
            <p:cNvSpPr/>
            <p:nvPr/>
          </p:nvSpPr>
          <p:spPr>
            <a:xfrm>
              <a:off x="9152581" y="4680453"/>
              <a:ext cx="1080000" cy="28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物资付款</a:t>
              </a:r>
              <a:r>
                <a:rPr lang="en-US" altLang="zh-CN" sz="1100" dirty="0"/>
                <a:t>/</a:t>
              </a:r>
              <a:r>
                <a:rPr lang="zh-CN" altLang="en-US" sz="1100" dirty="0"/>
                <a:t>预付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1EC3F72-3382-46C6-9304-000158CABC4B}"/>
                </a:ext>
              </a:extLst>
            </p:cNvPr>
            <p:cNvSpPr/>
            <p:nvPr/>
          </p:nvSpPr>
          <p:spPr>
            <a:xfrm>
              <a:off x="9152581" y="690244"/>
              <a:ext cx="1080000" cy="28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确认量</a:t>
              </a:r>
              <a:r>
                <a:rPr lang="en-US" altLang="zh-CN" sz="1100" dirty="0"/>
                <a:t>/</a:t>
              </a:r>
              <a:r>
                <a:rPr lang="zh-CN" altLang="en-US" sz="1100" dirty="0"/>
                <a:t>应收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E3E5679-B1F3-4A4A-B010-2106D96F99FB}"/>
                </a:ext>
              </a:extLst>
            </p:cNvPr>
            <p:cNvSpPr/>
            <p:nvPr/>
          </p:nvSpPr>
          <p:spPr>
            <a:xfrm>
              <a:off x="9137803" y="1459462"/>
              <a:ext cx="1080000" cy="28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业主合同结算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C5F2AD21-8A4A-42B0-BEDC-F78CD05E0364}"/>
                </a:ext>
              </a:extLst>
            </p:cNvPr>
            <p:cNvSpPr/>
            <p:nvPr/>
          </p:nvSpPr>
          <p:spPr>
            <a:xfrm>
              <a:off x="9143344" y="4150716"/>
              <a:ext cx="1110271" cy="383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物资出库</a:t>
              </a:r>
              <a:r>
                <a:rPr lang="en-US" altLang="zh-CN" sz="1050" dirty="0"/>
                <a:t>/</a:t>
              </a:r>
              <a:r>
                <a:rPr lang="zh-CN" altLang="en-US" sz="1050" dirty="0"/>
                <a:t>实际成本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2520B5C-FA63-4187-A3A0-3DF5ECA7AB8B}"/>
                </a:ext>
              </a:extLst>
            </p:cNvPr>
            <p:cNvSpPr/>
            <p:nvPr/>
          </p:nvSpPr>
          <p:spPr>
            <a:xfrm>
              <a:off x="9152581" y="5437681"/>
              <a:ext cx="1119229" cy="3738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报销转账</a:t>
              </a:r>
              <a:r>
                <a:rPr lang="en-US" altLang="zh-CN" sz="1000" dirty="0"/>
                <a:t>/</a:t>
              </a:r>
              <a:r>
                <a:rPr lang="zh-CN" altLang="en-US" sz="1000" dirty="0"/>
                <a:t>其他成本</a:t>
              </a:r>
            </a:p>
          </p:txBody>
        </p:sp>
        <p:cxnSp>
          <p:nvCxnSpPr>
            <p:cNvPr id="46" name="连接符: 肘形 45">
              <a:extLst>
                <a:ext uri="{FF2B5EF4-FFF2-40B4-BE49-F238E27FC236}">
                  <a16:creationId xmlns:a16="http://schemas.microsoft.com/office/drawing/2014/main" id="{ED73E1D7-D90D-46DF-AD9B-F13EAE321B3B}"/>
                </a:ext>
              </a:extLst>
            </p:cNvPr>
            <p:cNvCxnSpPr>
              <a:stCxn id="5" idx="3"/>
              <a:endCxn id="4" idx="1"/>
            </p:cNvCxnSpPr>
            <p:nvPr/>
          </p:nvCxnSpPr>
          <p:spPr>
            <a:xfrm>
              <a:off x="2336800" y="981978"/>
              <a:ext cx="762001" cy="381000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连接符: 肘形 47">
              <a:extLst>
                <a:ext uri="{FF2B5EF4-FFF2-40B4-BE49-F238E27FC236}">
                  <a16:creationId xmlns:a16="http://schemas.microsoft.com/office/drawing/2014/main" id="{36ACD559-F373-41FF-9405-0D19B00E2BF9}"/>
                </a:ext>
              </a:extLst>
            </p:cNvPr>
            <p:cNvCxnSpPr>
              <a:cxnSpLocks/>
              <a:stCxn id="6" idx="3"/>
              <a:endCxn id="4" idx="1"/>
            </p:cNvCxnSpPr>
            <p:nvPr/>
          </p:nvCxnSpPr>
          <p:spPr>
            <a:xfrm flipV="1">
              <a:off x="2336800" y="1362978"/>
              <a:ext cx="762001" cy="406400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连接符: 肘形 49">
              <a:extLst>
                <a:ext uri="{FF2B5EF4-FFF2-40B4-BE49-F238E27FC236}">
                  <a16:creationId xmlns:a16="http://schemas.microsoft.com/office/drawing/2014/main" id="{C6A918BE-A957-4041-9B83-479CB9653C9B}"/>
                </a:ext>
              </a:extLst>
            </p:cNvPr>
            <p:cNvCxnSpPr>
              <a:cxnSpLocks/>
              <a:stCxn id="9" idx="3"/>
              <a:endCxn id="4" idx="1"/>
            </p:cNvCxnSpPr>
            <p:nvPr/>
          </p:nvCxnSpPr>
          <p:spPr>
            <a:xfrm flipV="1">
              <a:off x="2336800" y="1362978"/>
              <a:ext cx="762001" cy="1168400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连接符: 肘形 54">
              <a:extLst>
                <a:ext uri="{FF2B5EF4-FFF2-40B4-BE49-F238E27FC236}">
                  <a16:creationId xmlns:a16="http://schemas.microsoft.com/office/drawing/2014/main" id="{AC144F42-BBAD-4541-BD05-C71DB8F31043}"/>
                </a:ext>
              </a:extLst>
            </p:cNvPr>
            <p:cNvCxnSpPr>
              <a:cxnSpLocks/>
              <a:stCxn id="4" idx="3"/>
              <a:endCxn id="27" idx="1"/>
            </p:cNvCxnSpPr>
            <p:nvPr/>
          </p:nvCxnSpPr>
          <p:spPr>
            <a:xfrm>
              <a:off x="4826801" y="1362978"/>
              <a:ext cx="1071025" cy="176703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连接符: 肘形 56">
              <a:extLst>
                <a:ext uri="{FF2B5EF4-FFF2-40B4-BE49-F238E27FC236}">
                  <a16:creationId xmlns:a16="http://schemas.microsoft.com/office/drawing/2014/main" id="{D9177F34-815B-488A-A632-D01CDF140488}"/>
                </a:ext>
              </a:extLst>
            </p:cNvPr>
            <p:cNvCxnSpPr>
              <a:cxnSpLocks/>
              <a:stCxn id="7" idx="3"/>
              <a:endCxn id="27" idx="1"/>
            </p:cNvCxnSpPr>
            <p:nvPr/>
          </p:nvCxnSpPr>
          <p:spPr>
            <a:xfrm>
              <a:off x="4826801" y="2137678"/>
              <a:ext cx="1071025" cy="99233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连接符: 肘形 59">
              <a:extLst>
                <a:ext uri="{FF2B5EF4-FFF2-40B4-BE49-F238E27FC236}">
                  <a16:creationId xmlns:a16="http://schemas.microsoft.com/office/drawing/2014/main" id="{5CC493AF-7087-4270-B5C9-503BDB5E6A89}"/>
                </a:ext>
              </a:extLst>
            </p:cNvPr>
            <p:cNvCxnSpPr>
              <a:cxnSpLocks/>
              <a:stCxn id="8" idx="3"/>
              <a:endCxn id="27" idx="1"/>
            </p:cNvCxnSpPr>
            <p:nvPr/>
          </p:nvCxnSpPr>
          <p:spPr>
            <a:xfrm>
              <a:off x="4826801" y="2912378"/>
              <a:ext cx="1071025" cy="21763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连接符: 肘形 61">
              <a:extLst>
                <a:ext uri="{FF2B5EF4-FFF2-40B4-BE49-F238E27FC236}">
                  <a16:creationId xmlns:a16="http://schemas.microsoft.com/office/drawing/2014/main" id="{EB33742C-1586-40CF-B80C-2ADD53DFEB45}"/>
                </a:ext>
              </a:extLst>
            </p:cNvPr>
            <p:cNvCxnSpPr>
              <a:cxnSpLocks/>
              <a:stCxn id="22" idx="3"/>
              <a:endCxn id="27" idx="1"/>
            </p:cNvCxnSpPr>
            <p:nvPr/>
          </p:nvCxnSpPr>
          <p:spPr>
            <a:xfrm flipV="1">
              <a:off x="4826801" y="3130011"/>
              <a:ext cx="1071025" cy="55706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连接符: 肘形 63">
              <a:extLst>
                <a:ext uri="{FF2B5EF4-FFF2-40B4-BE49-F238E27FC236}">
                  <a16:creationId xmlns:a16="http://schemas.microsoft.com/office/drawing/2014/main" id="{30126EE5-175A-46C0-95B4-EAC54E2198EC}"/>
                </a:ext>
              </a:extLst>
            </p:cNvPr>
            <p:cNvCxnSpPr>
              <a:cxnSpLocks/>
              <a:stCxn id="23" idx="3"/>
              <a:endCxn id="27" idx="1"/>
            </p:cNvCxnSpPr>
            <p:nvPr/>
          </p:nvCxnSpPr>
          <p:spPr>
            <a:xfrm flipV="1">
              <a:off x="4826801" y="3130011"/>
              <a:ext cx="1071025" cy="133176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连接符: 肘形 65">
              <a:extLst>
                <a:ext uri="{FF2B5EF4-FFF2-40B4-BE49-F238E27FC236}">
                  <a16:creationId xmlns:a16="http://schemas.microsoft.com/office/drawing/2014/main" id="{E1B5B1DC-8400-4058-9A30-3E7EDCA54154}"/>
                </a:ext>
              </a:extLst>
            </p:cNvPr>
            <p:cNvCxnSpPr>
              <a:cxnSpLocks/>
              <a:stCxn id="24" idx="3"/>
              <a:endCxn id="27" idx="1"/>
            </p:cNvCxnSpPr>
            <p:nvPr/>
          </p:nvCxnSpPr>
          <p:spPr>
            <a:xfrm flipV="1">
              <a:off x="4826801" y="3130011"/>
              <a:ext cx="1071025" cy="219536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连接符: 肘形 2">
              <a:extLst>
                <a:ext uri="{FF2B5EF4-FFF2-40B4-BE49-F238E27FC236}">
                  <a16:creationId xmlns:a16="http://schemas.microsoft.com/office/drawing/2014/main" id="{F2E1CCBD-C575-403C-82F6-8B8F46104239}"/>
                </a:ext>
              </a:extLst>
            </p:cNvPr>
            <p:cNvCxnSpPr>
              <a:cxnSpLocks/>
              <a:stCxn id="12" idx="3"/>
              <a:endCxn id="14" idx="1"/>
            </p:cNvCxnSpPr>
            <p:nvPr/>
          </p:nvCxnSpPr>
          <p:spPr>
            <a:xfrm>
              <a:off x="8128621" y="3070160"/>
              <a:ext cx="1035759" cy="245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连接符: 肘形 29">
              <a:extLst>
                <a:ext uri="{FF2B5EF4-FFF2-40B4-BE49-F238E27FC236}">
                  <a16:creationId xmlns:a16="http://schemas.microsoft.com/office/drawing/2014/main" id="{E55CD96C-57CB-4900-AA99-2724E375626E}"/>
                </a:ext>
              </a:extLst>
            </p:cNvPr>
            <p:cNvCxnSpPr>
              <a:cxnSpLocks/>
              <a:stCxn id="12" idx="3"/>
              <a:endCxn id="13" idx="1"/>
            </p:cNvCxnSpPr>
            <p:nvPr/>
          </p:nvCxnSpPr>
          <p:spPr>
            <a:xfrm flipV="1">
              <a:off x="8128621" y="2682899"/>
              <a:ext cx="1023960" cy="3872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连接符: 肘形 32">
              <a:extLst>
                <a:ext uri="{FF2B5EF4-FFF2-40B4-BE49-F238E27FC236}">
                  <a16:creationId xmlns:a16="http://schemas.microsoft.com/office/drawing/2014/main" id="{27BE171F-6DD3-4CBB-8955-8FCB3BFC672E}"/>
                </a:ext>
              </a:extLst>
            </p:cNvPr>
            <p:cNvCxnSpPr>
              <a:cxnSpLocks/>
              <a:stCxn id="12" idx="3"/>
              <a:endCxn id="15" idx="1"/>
            </p:cNvCxnSpPr>
            <p:nvPr/>
          </p:nvCxnSpPr>
          <p:spPr>
            <a:xfrm>
              <a:off x="8128621" y="3070160"/>
              <a:ext cx="1023960" cy="39216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连接符: 肘形 34">
              <a:extLst>
                <a:ext uri="{FF2B5EF4-FFF2-40B4-BE49-F238E27FC236}">
                  <a16:creationId xmlns:a16="http://schemas.microsoft.com/office/drawing/2014/main" id="{52BDA856-7060-4987-ABD8-32865DAA961D}"/>
                </a:ext>
              </a:extLst>
            </p:cNvPr>
            <p:cNvCxnSpPr>
              <a:cxnSpLocks/>
              <a:stCxn id="16" idx="3"/>
              <a:endCxn id="17" idx="1"/>
            </p:cNvCxnSpPr>
            <p:nvPr/>
          </p:nvCxnSpPr>
          <p:spPr>
            <a:xfrm flipV="1">
              <a:off x="8128621" y="3852038"/>
              <a:ext cx="1023960" cy="60974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连接符: 肘形 36">
              <a:extLst>
                <a:ext uri="{FF2B5EF4-FFF2-40B4-BE49-F238E27FC236}">
                  <a16:creationId xmlns:a16="http://schemas.microsoft.com/office/drawing/2014/main" id="{833E3BCE-5D2D-4791-BA19-3D141CF9F753}"/>
                </a:ext>
              </a:extLst>
            </p:cNvPr>
            <p:cNvCxnSpPr>
              <a:cxnSpLocks/>
              <a:stCxn id="16" idx="3"/>
              <a:endCxn id="18" idx="1"/>
            </p:cNvCxnSpPr>
            <p:nvPr/>
          </p:nvCxnSpPr>
          <p:spPr>
            <a:xfrm>
              <a:off x="8128621" y="4461778"/>
              <a:ext cx="1023960" cy="75239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连接符: 肘形 39">
              <a:extLst>
                <a:ext uri="{FF2B5EF4-FFF2-40B4-BE49-F238E27FC236}">
                  <a16:creationId xmlns:a16="http://schemas.microsoft.com/office/drawing/2014/main" id="{6C148092-1D7C-4E8D-812A-69469F7C2015}"/>
                </a:ext>
              </a:extLst>
            </p:cNvPr>
            <p:cNvCxnSpPr>
              <a:cxnSpLocks/>
              <a:stCxn id="16" idx="3"/>
              <a:endCxn id="19" idx="1"/>
            </p:cNvCxnSpPr>
            <p:nvPr/>
          </p:nvCxnSpPr>
          <p:spPr>
            <a:xfrm>
              <a:off x="8128621" y="4461778"/>
              <a:ext cx="1023960" cy="36267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连接符: 肘形 41">
              <a:extLst>
                <a:ext uri="{FF2B5EF4-FFF2-40B4-BE49-F238E27FC236}">
                  <a16:creationId xmlns:a16="http://schemas.microsoft.com/office/drawing/2014/main" id="{8850B420-8BBE-4F21-BADD-1346800ECB85}"/>
                </a:ext>
              </a:extLst>
            </p:cNvPr>
            <p:cNvCxnSpPr>
              <a:cxnSpLocks/>
              <a:stCxn id="17" idx="2"/>
              <a:endCxn id="25" idx="0"/>
            </p:cNvCxnSpPr>
            <p:nvPr/>
          </p:nvCxnSpPr>
          <p:spPr>
            <a:xfrm rot="16200000" flipH="1">
              <a:off x="9618191" y="4070427"/>
              <a:ext cx="154678" cy="589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连接符: 肘形 126">
              <a:extLst>
                <a:ext uri="{FF2B5EF4-FFF2-40B4-BE49-F238E27FC236}">
                  <a16:creationId xmlns:a16="http://schemas.microsoft.com/office/drawing/2014/main" id="{98680B01-0B83-4FAA-97AE-296547124EAF}"/>
                </a:ext>
              </a:extLst>
            </p:cNvPr>
            <p:cNvCxnSpPr>
              <a:stCxn id="10" idx="3"/>
              <a:endCxn id="20" idx="1"/>
            </p:cNvCxnSpPr>
            <p:nvPr/>
          </p:nvCxnSpPr>
          <p:spPr>
            <a:xfrm flipV="1">
              <a:off x="8128621" y="834244"/>
              <a:ext cx="1023960" cy="36977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连接符: 肘形 128">
              <a:extLst>
                <a:ext uri="{FF2B5EF4-FFF2-40B4-BE49-F238E27FC236}">
                  <a16:creationId xmlns:a16="http://schemas.microsoft.com/office/drawing/2014/main" id="{CA3DF773-31BD-4391-8B6D-700538BBFD68}"/>
                </a:ext>
              </a:extLst>
            </p:cNvPr>
            <p:cNvCxnSpPr>
              <a:stCxn id="10" idx="3"/>
              <a:endCxn id="21" idx="1"/>
            </p:cNvCxnSpPr>
            <p:nvPr/>
          </p:nvCxnSpPr>
          <p:spPr>
            <a:xfrm>
              <a:off x="8128621" y="1204014"/>
              <a:ext cx="1009182" cy="39944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69D3C2C4-14C8-4555-9D14-6EA7C21461A4}"/>
                </a:ext>
              </a:extLst>
            </p:cNvPr>
            <p:cNvSpPr/>
            <p:nvPr/>
          </p:nvSpPr>
          <p:spPr>
            <a:xfrm>
              <a:off x="9141480" y="1059702"/>
              <a:ext cx="1080000" cy="28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业主付款</a:t>
              </a:r>
              <a:r>
                <a:rPr lang="en-US" altLang="zh-CN" sz="1100" dirty="0"/>
                <a:t>/</a:t>
              </a:r>
              <a:r>
                <a:rPr lang="zh-CN" altLang="en-US" sz="1100" dirty="0"/>
                <a:t>预收</a:t>
              </a:r>
            </a:p>
          </p:txBody>
        </p:sp>
        <p:cxnSp>
          <p:nvCxnSpPr>
            <p:cNvPr id="31" name="连接符: 肘形 30">
              <a:extLst>
                <a:ext uri="{FF2B5EF4-FFF2-40B4-BE49-F238E27FC236}">
                  <a16:creationId xmlns:a16="http://schemas.microsoft.com/office/drawing/2014/main" id="{F9CE4FB8-52AB-444A-8AFC-E8A1823FC3A3}"/>
                </a:ext>
              </a:extLst>
            </p:cNvPr>
            <p:cNvCxnSpPr>
              <a:cxnSpLocks/>
              <a:stCxn id="10" idx="3"/>
              <a:endCxn id="47" idx="1"/>
            </p:cNvCxnSpPr>
            <p:nvPr/>
          </p:nvCxnSpPr>
          <p:spPr>
            <a:xfrm flipV="1">
              <a:off x="8128621" y="1203702"/>
              <a:ext cx="1012859" cy="31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91203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196</Words>
  <Application>Microsoft Office PowerPoint</Application>
  <PresentationFormat>宽屏</PresentationFormat>
  <Paragraphs>60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慢 羊羊</dc:creator>
  <cp:lastModifiedBy>慢 羊羊</cp:lastModifiedBy>
  <cp:revision>10</cp:revision>
  <dcterms:created xsi:type="dcterms:W3CDTF">2020-04-28T23:42:23Z</dcterms:created>
  <dcterms:modified xsi:type="dcterms:W3CDTF">2020-06-15T00:21:47Z</dcterms:modified>
</cp:coreProperties>
</file>