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6" r:id="rId1"/>
  </p:sldMasterIdLst>
  <p:sldIdLst>
    <p:sldId id="256" r:id="rId2"/>
    <p:sldId id="276" r:id="rId3"/>
    <p:sldId id="277" r:id="rId4"/>
    <p:sldId id="275" r:id="rId5"/>
    <p:sldId id="269" r:id="rId6"/>
    <p:sldId id="257" r:id="rId7"/>
    <p:sldId id="258" r:id="rId8"/>
    <p:sldId id="263" r:id="rId9"/>
    <p:sldId id="259" r:id="rId10"/>
    <p:sldId id="267" r:id="rId11"/>
    <p:sldId id="265" r:id="rId12"/>
    <p:sldId id="264" r:id="rId13"/>
    <p:sldId id="266" r:id="rId14"/>
    <p:sldId id="260" r:id="rId15"/>
    <p:sldId id="261" r:id="rId16"/>
    <p:sldId id="268" r:id="rId17"/>
    <p:sldId id="271" r:id="rId18"/>
    <p:sldId id="270" r:id="rId19"/>
    <p:sldId id="272" r:id="rId20"/>
    <p:sldId id="273" r:id="rId21"/>
    <p:sldId id="274"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9" autoAdjust="0"/>
    <p:restoredTop sz="94660"/>
  </p:normalViewPr>
  <p:slideViewPr>
    <p:cSldViewPr snapToGrid="0">
      <p:cViewPr varScale="1">
        <p:scale>
          <a:sx n="76" d="100"/>
          <a:sy n="76" d="100"/>
        </p:scale>
        <p:origin x="2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charts/_rels/chart1.xml.rels><?xml version="1.0" encoding="UTF-8" standalone="yes"?>
<Relationships xmlns="http://schemas.openxmlformats.org/package/2006/relationships"><Relationship Id="rId3" Type="http://schemas.openxmlformats.org/officeDocument/2006/relationships/oleObject" Target="file:///E:\&#26700;&#38754;\&#25253;&#34920;\&#20154;&#21147;&#36164;&#28304;.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26700;&#38754;\&#25253;&#34920;\&#31163;&#32844;.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[人力资源.xlsx]职称年龄分布!数据透视表1</c:name>
    <c:fmtId val="3"/>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stacked"/>
        <c:varyColors val="0"/>
        <c:ser>
          <c:idx val="0"/>
          <c:order val="0"/>
          <c:tx>
            <c:strRef>
              <c:f>职称年龄分布!$C$3:$C$4</c:f>
              <c:strCache>
                <c:ptCount val="1"/>
                <c:pt idx="0">
                  <c:v>35-</c:v>
                </c:pt>
              </c:strCache>
            </c:strRef>
          </c:tx>
          <c:spPr>
            <a:solidFill>
              <a:schemeClr val="accent1"/>
            </a:solidFill>
            <a:ln>
              <a:noFill/>
            </a:ln>
            <a:effectLst/>
          </c:spPr>
          <c:invertIfNegative val="0"/>
          <c:cat>
            <c:strRef>
              <c:f>职称年龄分布!$B$5:$B$30</c:f>
              <c:strCache>
                <c:ptCount val="25"/>
                <c:pt idx="0">
                  <c:v>翻译</c:v>
                </c:pt>
                <c:pt idx="1">
                  <c:v>副译审</c:v>
                </c:pt>
                <c:pt idx="2">
                  <c:v>高级工程师</c:v>
                </c:pt>
                <c:pt idx="3">
                  <c:v>高级会计师</c:v>
                </c:pt>
                <c:pt idx="4">
                  <c:v>高级经济师</c:v>
                </c:pt>
                <c:pt idx="5">
                  <c:v>高级统计师</c:v>
                </c:pt>
                <c:pt idx="6">
                  <c:v>高级政工师</c:v>
                </c:pt>
                <c:pt idx="7">
                  <c:v>工程师</c:v>
                </c:pt>
                <c:pt idx="8">
                  <c:v>会计师</c:v>
                </c:pt>
                <c:pt idx="9">
                  <c:v>会计员</c:v>
                </c:pt>
                <c:pt idx="10">
                  <c:v>技术员</c:v>
                </c:pt>
                <c:pt idx="11">
                  <c:v>建筑师</c:v>
                </c:pt>
                <c:pt idx="12">
                  <c:v>教授级高级工程师</c:v>
                </c:pt>
                <c:pt idx="13">
                  <c:v>经济师</c:v>
                </c:pt>
                <c:pt idx="14">
                  <c:v>经济员</c:v>
                </c:pt>
                <c:pt idx="15">
                  <c:v>统计师</c:v>
                </c:pt>
                <c:pt idx="16">
                  <c:v>图书馆馆员</c:v>
                </c:pt>
                <c:pt idx="17">
                  <c:v>译审</c:v>
                </c:pt>
                <c:pt idx="18">
                  <c:v>政工师</c:v>
                </c:pt>
                <c:pt idx="19">
                  <c:v>助理翻译</c:v>
                </c:pt>
                <c:pt idx="20">
                  <c:v>助理工程师</c:v>
                </c:pt>
                <c:pt idx="21">
                  <c:v>助理会计师</c:v>
                </c:pt>
                <c:pt idx="22">
                  <c:v>助理经济师</c:v>
                </c:pt>
                <c:pt idx="23">
                  <c:v>助理图书馆馆员</c:v>
                </c:pt>
                <c:pt idx="24">
                  <c:v>助理政工师</c:v>
                </c:pt>
              </c:strCache>
            </c:strRef>
          </c:cat>
          <c:val>
            <c:numRef>
              <c:f>职称年龄分布!$C$5:$C$30</c:f>
              <c:numCache>
                <c:formatCode>General</c:formatCode>
                <c:ptCount val="25"/>
                <c:pt idx="2">
                  <c:v>11</c:v>
                </c:pt>
                <c:pt idx="7">
                  <c:v>208</c:v>
                </c:pt>
                <c:pt idx="8">
                  <c:v>2</c:v>
                </c:pt>
                <c:pt idx="9">
                  <c:v>8</c:v>
                </c:pt>
                <c:pt idx="10">
                  <c:v>222</c:v>
                </c:pt>
                <c:pt idx="13">
                  <c:v>10</c:v>
                </c:pt>
                <c:pt idx="14">
                  <c:v>16</c:v>
                </c:pt>
                <c:pt idx="18">
                  <c:v>2</c:v>
                </c:pt>
                <c:pt idx="20">
                  <c:v>806</c:v>
                </c:pt>
                <c:pt idx="21">
                  <c:v>23</c:v>
                </c:pt>
                <c:pt idx="22">
                  <c:v>51</c:v>
                </c:pt>
                <c:pt idx="24">
                  <c:v>1</c:v>
                </c:pt>
              </c:numCache>
            </c:numRef>
          </c:val>
        </c:ser>
        <c:ser>
          <c:idx val="1"/>
          <c:order val="1"/>
          <c:tx>
            <c:strRef>
              <c:f>职称年龄分布!$D$3:$D$4</c:f>
              <c:strCache>
                <c:ptCount val="1"/>
                <c:pt idx="0">
                  <c:v>35-45</c:v>
                </c:pt>
              </c:strCache>
            </c:strRef>
          </c:tx>
          <c:spPr>
            <a:solidFill>
              <a:schemeClr val="accent2"/>
            </a:solidFill>
            <a:ln>
              <a:noFill/>
            </a:ln>
            <a:effectLst/>
          </c:spPr>
          <c:invertIfNegative val="0"/>
          <c:cat>
            <c:strRef>
              <c:f>职称年龄分布!$B$5:$B$30</c:f>
              <c:strCache>
                <c:ptCount val="25"/>
                <c:pt idx="0">
                  <c:v>翻译</c:v>
                </c:pt>
                <c:pt idx="1">
                  <c:v>副译审</c:v>
                </c:pt>
                <c:pt idx="2">
                  <c:v>高级工程师</c:v>
                </c:pt>
                <c:pt idx="3">
                  <c:v>高级会计师</c:v>
                </c:pt>
                <c:pt idx="4">
                  <c:v>高级经济师</c:v>
                </c:pt>
                <c:pt idx="5">
                  <c:v>高级统计师</c:v>
                </c:pt>
                <c:pt idx="6">
                  <c:v>高级政工师</c:v>
                </c:pt>
                <c:pt idx="7">
                  <c:v>工程师</c:v>
                </c:pt>
                <c:pt idx="8">
                  <c:v>会计师</c:v>
                </c:pt>
                <c:pt idx="9">
                  <c:v>会计员</c:v>
                </c:pt>
                <c:pt idx="10">
                  <c:v>技术员</c:v>
                </c:pt>
                <c:pt idx="11">
                  <c:v>建筑师</c:v>
                </c:pt>
                <c:pt idx="12">
                  <c:v>教授级高级工程师</c:v>
                </c:pt>
                <c:pt idx="13">
                  <c:v>经济师</c:v>
                </c:pt>
                <c:pt idx="14">
                  <c:v>经济员</c:v>
                </c:pt>
                <c:pt idx="15">
                  <c:v>统计师</c:v>
                </c:pt>
                <c:pt idx="16">
                  <c:v>图书馆馆员</c:v>
                </c:pt>
                <c:pt idx="17">
                  <c:v>译审</c:v>
                </c:pt>
                <c:pt idx="18">
                  <c:v>政工师</c:v>
                </c:pt>
                <c:pt idx="19">
                  <c:v>助理翻译</c:v>
                </c:pt>
                <c:pt idx="20">
                  <c:v>助理工程师</c:v>
                </c:pt>
                <c:pt idx="21">
                  <c:v>助理会计师</c:v>
                </c:pt>
                <c:pt idx="22">
                  <c:v>助理经济师</c:v>
                </c:pt>
                <c:pt idx="23">
                  <c:v>助理图书馆馆员</c:v>
                </c:pt>
                <c:pt idx="24">
                  <c:v>助理政工师</c:v>
                </c:pt>
              </c:strCache>
            </c:strRef>
          </c:cat>
          <c:val>
            <c:numRef>
              <c:f>职称年龄分布!$D$5:$D$30</c:f>
              <c:numCache>
                <c:formatCode>General</c:formatCode>
                <c:ptCount val="25"/>
                <c:pt idx="0">
                  <c:v>1</c:v>
                </c:pt>
                <c:pt idx="2">
                  <c:v>171</c:v>
                </c:pt>
                <c:pt idx="3">
                  <c:v>16</c:v>
                </c:pt>
                <c:pt idx="4">
                  <c:v>43</c:v>
                </c:pt>
                <c:pt idx="6">
                  <c:v>3</c:v>
                </c:pt>
                <c:pt idx="7">
                  <c:v>240</c:v>
                </c:pt>
                <c:pt idx="8">
                  <c:v>16</c:v>
                </c:pt>
                <c:pt idx="10">
                  <c:v>36</c:v>
                </c:pt>
                <c:pt idx="11">
                  <c:v>1</c:v>
                </c:pt>
                <c:pt idx="13">
                  <c:v>34</c:v>
                </c:pt>
                <c:pt idx="14">
                  <c:v>2</c:v>
                </c:pt>
                <c:pt idx="15">
                  <c:v>2</c:v>
                </c:pt>
                <c:pt idx="16">
                  <c:v>1</c:v>
                </c:pt>
                <c:pt idx="18">
                  <c:v>4</c:v>
                </c:pt>
                <c:pt idx="19">
                  <c:v>1</c:v>
                </c:pt>
                <c:pt idx="20">
                  <c:v>115</c:v>
                </c:pt>
                <c:pt idx="21">
                  <c:v>9</c:v>
                </c:pt>
                <c:pt idx="22">
                  <c:v>28</c:v>
                </c:pt>
              </c:numCache>
            </c:numRef>
          </c:val>
        </c:ser>
        <c:ser>
          <c:idx val="2"/>
          <c:order val="2"/>
          <c:tx>
            <c:strRef>
              <c:f>职称年龄分布!$E$3:$E$4</c:f>
              <c:strCache>
                <c:ptCount val="1"/>
                <c:pt idx="0">
                  <c:v>45-60</c:v>
                </c:pt>
              </c:strCache>
            </c:strRef>
          </c:tx>
          <c:spPr>
            <a:solidFill>
              <a:schemeClr val="accent3"/>
            </a:solidFill>
            <a:ln>
              <a:noFill/>
            </a:ln>
            <a:effectLst/>
          </c:spPr>
          <c:invertIfNegative val="0"/>
          <c:cat>
            <c:strRef>
              <c:f>职称年龄分布!$B$5:$B$30</c:f>
              <c:strCache>
                <c:ptCount val="25"/>
                <c:pt idx="0">
                  <c:v>翻译</c:v>
                </c:pt>
                <c:pt idx="1">
                  <c:v>副译审</c:v>
                </c:pt>
                <c:pt idx="2">
                  <c:v>高级工程师</c:v>
                </c:pt>
                <c:pt idx="3">
                  <c:v>高级会计师</c:v>
                </c:pt>
                <c:pt idx="4">
                  <c:v>高级经济师</c:v>
                </c:pt>
                <c:pt idx="5">
                  <c:v>高级统计师</c:v>
                </c:pt>
                <c:pt idx="6">
                  <c:v>高级政工师</c:v>
                </c:pt>
                <c:pt idx="7">
                  <c:v>工程师</c:v>
                </c:pt>
                <c:pt idx="8">
                  <c:v>会计师</c:v>
                </c:pt>
                <c:pt idx="9">
                  <c:v>会计员</c:v>
                </c:pt>
                <c:pt idx="10">
                  <c:v>技术员</c:v>
                </c:pt>
                <c:pt idx="11">
                  <c:v>建筑师</c:v>
                </c:pt>
                <c:pt idx="12">
                  <c:v>教授级高级工程师</c:v>
                </c:pt>
                <c:pt idx="13">
                  <c:v>经济师</c:v>
                </c:pt>
                <c:pt idx="14">
                  <c:v>经济员</c:v>
                </c:pt>
                <c:pt idx="15">
                  <c:v>统计师</c:v>
                </c:pt>
                <c:pt idx="16">
                  <c:v>图书馆馆员</c:v>
                </c:pt>
                <c:pt idx="17">
                  <c:v>译审</c:v>
                </c:pt>
                <c:pt idx="18">
                  <c:v>政工师</c:v>
                </c:pt>
                <c:pt idx="19">
                  <c:v>助理翻译</c:v>
                </c:pt>
                <c:pt idx="20">
                  <c:v>助理工程师</c:v>
                </c:pt>
                <c:pt idx="21">
                  <c:v>助理会计师</c:v>
                </c:pt>
                <c:pt idx="22">
                  <c:v>助理经济师</c:v>
                </c:pt>
                <c:pt idx="23">
                  <c:v>助理图书馆馆员</c:v>
                </c:pt>
                <c:pt idx="24">
                  <c:v>助理政工师</c:v>
                </c:pt>
              </c:strCache>
            </c:strRef>
          </c:cat>
          <c:val>
            <c:numRef>
              <c:f>职称年龄分布!$E$5:$E$30</c:f>
              <c:numCache>
                <c:formatCode>General</c:formatCode>
                <c:ptCount val="25"/>
                <c:pt idx="1">
                  <c:v>1</c:v>
                </c:pt>
                <c:pt idx="2">
                  <c:v>108</c:v>
                </c:pt>
                <c:pt idx="3">
                  <c:v>20</c:v>
                </c:pt>
                <c:pt idx="4">
                  <c:v>40</c:v>
                </c:pt>
                <c:pt idx="5">
                  <c:v>2</c:v>
                </c:pt>
                <c:pt idx="6">
                  <c:v>13</c:v>
                </c:pt>
                <c:pt idx="7">
                  <c:v>166</c:v>
                </c:pt>
                <c:pt idx="8">
                  <c:v>32</c:v>
                </c:pt>
                <c:pt idx="9">
                  <c:v>3</c:v>
                </c:pt>
                <c:pt idx="10">
                  <c:v>61</c:v>
                </c:pt>
                <c:pt idx="12">
                  <c:v>5</c:v>
                </c:pt>
                <c:pt idx="13">
                  <c:v>60</c:v>
                </c:pt>
                <c:pt idx="14">
                  <c:v>7</c:v>
                </c:pt>
                <c:pt idx="15">
                  <c:v>3</c:v>
                </c:pt>
                <c:pt idx="17">
                  <c:v>2</c:v>
                </c:pt>
                <c:pt idx="18">
                  <c:v>18</c:v>
                </c:pt>
                <c:pt idx="20">
                  <c:v>191</c:v>
                </c:pt>
                <c:pt idx="21">
                  <c:v>17</c:v>
                </c:pt>
                <c:pt idx="22">
                  <c:v>60</c:v>
                </c:pt>
                <c:pt idx="23">
                  <c:v>1</c:v>
                </c:pt>
                <c:pt idx="24">
                  <c:v>4</c:v>
                </c:pt>
              </c:numCache>
            </c:numRef>
          </c:val>
        </c:ser>
        <c:ser>
          <c:idx val="3"/>
          <c:order val="3"/>
          <c:tx>
            <c:strRef>
              <c:f>职称年龄分布!$F$3:$F$4</c:f>
              <c:strCache>
                <c:ptCount val="1"/>
                <c:pt idx="0">
                  <c:v>60+</c:v>
                </c:pt>
              </c:strCache>
            </c:strRef>
          </c:tx>
          <c:spPr>
            <a:solidFill>
              <a:schemeClr val="accent4"/>
            </a:solidFill>
            <a:ln>
              <a:noFill/>
            </a:ln>
            <a:effectLst/>
          </c:spPr>
          <c:invertIfNegative val="0"/>
          <c:cat>
            <c:strRef>
              <c:f>职称年龄分布!$B$5:$B$30</c:f>
              <c:strCache>
                <c:ptCount val="25"/>
                <c:pt idx="0">
                  <c:v>翻译</c:v>
                </c:pt>
                <c:pt idx="1">
                  <c:v>副译审</c:v>
                </c:pt>
                <c:pt idx="2">
                  <c:v>高级工程师</c:v>
                </c:pt>
                <c:pt idx="3">
                  <c:v>高级会计师</c:v>
                </c:pt>
                <c:pt idx="4">
                  <c:v>高级经济师</c:v>
                </c:pt>
                <c:pt idx="5">
                  <c:v>高级统计师</c:v>
                </c:pt>
                <c:pt idx="6">
                  <c:v>高级政工师</c:v>
                </c:pt>
                <c:pt idx="7">
                  <c:v>工程师</c:v>
                </c:pt>
                <c:pt idx="8">
                  <c:v>会计师</c:v>
                </c:pt>
                <c:pt idx="9">
                  <c:v>会计员</c:v>
                </c:pt>
                <c:pt idx="10">
                  <c:v>技术员</c:v>
                </c:pt>
                <c:pt idx="11">
                  <c:v>建筑师</c:v>
                </c:pt>
                <c:pt idx="12">
                  <c:v>教授级高级工程师</c:v>
                </c:pt>
                <c:pt idx="13">
                  <c:v>经济师</c:v>
                </c:pt>
                <c:pt idx="14">
                  <c:v>经济员</c:v>
                </c:pt>
                <c:pt idx="15">
                  <c:v>统计师</c:v>
                </c:pt>
                <c:pt idx="16">
                  <c:v>图书馆馆员</c:v>
                </c:pt>
                <c:pt idx="17">
                  <c:v>译审</c:v>
                </c:pt>
                <c:pt idx="18">
                  <c:v>政工师</c:v>
                </c:pt>
                <c:pt idx="19">
                  <c:v>助理翻译</c:v>
                </c:pt>
                <c:pt idx="20">
                  <c:v>助理工程师</c:v>
                </c:pt>
                <c:pt idx="21">
                  <c:v>助理会计师</c:v>
                </c:pt>
                <c:pt idx="22">
                  <c:v>助理经济师</c:v>
                </c:pt>
                <c:pt idx="23">
                  <c:v>助理图书馆馆员</c:v>
                </c:pt>
                <c:pt idx="24">
                  <c:v>助理政工师</c:v>
                </c:pt>
              </c:strCache>
            </c:strRef>
          </c:cat>
          <c:val>
            <c:numRef>
              <c:f>职称年龄分布!$F$5:$F$30</c:f>
              <c:numCache>
                <c:formatCode>General</c:formatCode>
                <c:ptCount val="25"/>
                <c:pt idx="2">
                  <c:v>9</c:v>
                </c:pt>
                <c:pt idx="3">
                  <c:v>2</c:v>
                </c:pt>
                <c:pt idx="6">
                  <c:v>1</c:v>
                </c:pt>
                <c:pt idx="7">
                  <c:v>18</c:v>
                </c:pt>
                <c:pt idx="10">
                  <c:v>3</c:v>
                </c:pt>
                <c:pt idx="13">
                  <c:v>2</c:v>
                </c:pt>
                <c:pt idx="18">
                  <c:v>2</c:v>
                </c:pt>
                <c:pt idx="20">
                  <c:v>7</c:v>
                </c:pt>
                <c:pt idx="22">
                  <c:v>1</c:v>
                </c:pt>
              </c:numCache>
            </c:numRef>
          </c:val>
        </c:ser>
        <c:dLbls>
          <c:showLegendKey val="0"/>
          <c:showVal val="0"/>
          <c:showCatName val="0"/>
          <c:showSerName val="0"/>
          <c:showPercent val="0"/>
          <c:showBubbleSize val="0"/>
        </c:dLbls>
        <c:gapWidth val="150"/>
        <c:overlap val="100"/>
        <c:axId val="184614816"/>
        <c:axId val="184710472"/>
      </c:barChart>
      <c:catAx>
        <c:axId val="184614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4710472"/>
        <c:crosses val="autoZero"/>
        <c:auto val="1"/>
        <c:lblAlgn val="ctr"/>
        <c:lblOffset val="100"/>
        <c:noMultiLvlLbl val="0"/>
      </c:catAx>
      <c:valAx>
        <c:axId val="1847104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461481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[离职.xlsx]PivotChartTable1</c:name>
    <c:fmtId val="2"/>
  </c:pivotSource>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ivotFmts>
      <c:pivotFmt>
        <c:idx val="0"/>
        <c:spPr>
          <a:solidFill>
            <a:schemeClr val="accent1"/>
          </a:solidFill>
          <a:ln w="12700" cap="rnd">
            <a:solidFill>
              <a:schemeClr val="accent1"/>
            </a:solidFill>
            <a:round/>
          </a:ln>
          <a:effectLst/>
        </c:spPr>
        <c:marker>
          <c:symbol val="none"/>
        </c:marker>
      </c:pivotFmt>
      <c:pivotFmt>
        <c:idx val="1"/>
        <c:spPr>
          <a:solidFill>
            <a:schemeClr val="accent1"/>
          </a:solidFill>
          <a:ln w="12700" cap="rnd">
            <a:solidFill>
              <a:schemeClr val="accent1"/>
            </a:solidFill>
            <a:round/>
          </a:ln>
          <a:effectLst/>
        </c:spPr>
        <c:marker>
          <c:symbol val="none"/>
        </c:marker>
      </c:pivotFmt>
      <c:pivotFmt>
        <c:idx val="2"/>
        <c:spPr>
          <a:solidFill>
            <a:schemeClr val="accent1"/>
          </a:solidFill>
          <a:ln w="12700" cap="rnd">
            <a:solidFill>
              <a:schemeClr val="accent1"/>
            </a:solidFill>
            <a:round/>
          </a:ln>
          <a:effectLst/>
        </c:spPr>
        <c:marker>
          <c:symbol val="none"/>
        </c:marker>
      </c:pivotFmt>
    </c:pivotFmts>
    <c:plotArea>
      <c:layout/>
      <c:lineChart>
        <c:grouping val="standard"/>
        <c:varyColors val="0"/>
        <c:ser>
          <c:idx val="0"/>
          <c:order val="0"/>
          <c:tx>
            <c:v>汇总</c:v>
          </c:tx>
          <c:spPr>
            <a:ln w="12700" cap="rnd">
              <a:solidFill>
                <a:schemeClr val="accent1"/>
              </a:solidFill>
              <a:round/>
            </a:ln>
            <a:effectLst/>
          </c:spPr>
          <c:marker>
            <c:symbol val="none"/>
          </c:marker>
          <c:cat>
            <c:strLit>
              <c:ptCount val="18"/>
              <c:pt idx="0">
                <c:v>(空白)</c:v>
              </c:pt>
              <c:pt idx="1">
                <c:v>区域公司部门经理</c:v>
              </c:pt>
              <c:pt idx="2">
                <c:v>区域公司管理员</c:v>
              </c:pt>
              <c:pt idx="3">
                <c:v>实习</c:v>
              </c:pt>
              <c:pt idx="4">
                <c:v>项目部门经理</c:v>
              </c:pt>
              <c:pt idx="5">
                <c:v>项目操作员</c:v>
              </c:pt>
              <c:pt idx="6">
                <c:v>项目副职</c:v>
              </c:pt>
              <c:pt idx="7">
                <c:v>项目机电责任师</c:v>
              </c:pt>
              <c:pt idx="8">
                <c:v>项目实习岗</c:v>
              </c:pt>
              <c:pt idx="9">
                <c:v>项目土建责任师</c:v>
              </c:pt>
              <c:pt idx="10">
                <c:v>项目一般管理员</c:v>
              </c:pt>
              <c:pt idx="11">
                <c:v>项目总监</c:v>
              </c:pt>
              <c:pt idx="12">
                <c:v>总部部门操作员</c:v>
              </c:pt>
              <c:pt idx="13">
                <c:v>总部部门管理员</c:v>
              </c:pt>
              <c:pt idx="14">
                <c:v>总部部门业务经理</c:v>
              </c:pt>
              <c:pt idx="15">
                <c:v>总部部门业务主办</c:v>
              </c:pt>
              <c:pt idx="16">
                <c:v>总部待岗</c:v>
              </c:pt>
              <c:pt idx="17">
                <c:v>总部实习</c:v>
              </c:pt>
            </c:strLit>
          </c:cat>
          <c:val>
            <c:numLit>
              <c:formatCode>General</c:formatCode>
              <c:ptCount val="18"/>
              <c:pt idx="0">
                <c:v>180</c:v>
              </c:pt>
              <c:pt idx="1">
                <c:v>2</c:v>
              </c:pt>
              <c:pt idx="2">
                <c:v>1</c:v>
              </c:pt>
              <c:pt idx="3">
                <c:v>1</c:v>
              </c:pt>
              <c:pt idx="4">
                <c:v>12</c:v>
              </c:pt>
              <c:pt idx="5">
                <c:v>3</c:v>
              </c:pt>
              <c:pt idx="6">
                <c:v>2</c:v>
              </c:pt>
              <c:pt idx="7">
                <c:v>38</c:v>
              </c:pt>
              <c:pt idx="8">
                <c:v>2</c:v>
              </c:pt>
              <c:pt idx="9">
                <c:v>182</c:v>
              </c:pt>
              <c:pt idx="10">
                <c:v>43</c:v>
              </c:pt>
              <c:pt idx="11">
                <c:v>1</c:v>
              </c:pt>
              <c:pt idx="12">
                <c:v>10</c:v>
              </c:pt>
              <c:pt idx="13">
                <c:v>1</c:v>
              </c:pt>
              <c:pt idx="14">
                <c:v>1</c:v>
              </c:pt>
              <c:pt idx="15">
                <c:v>25</c:v>
              </c:pt>
              <c:pt idx="16">
                <c:v>4</c:v>
              </c:pt>
              <c:pt idx="17">
                <c:v>1</c:v>
              </c:pt>
            </c:numLit>
          </c:val>
          <c:smooth val="0"/>
        </c:ser>
        <c:dLbls>
          <c:showLegendKey val="0"/>
          <c:showVal val="0"/>
          <c:showCatName val="0"/>
          <c:showSerName val="0"/>
          <c:showPercent val="0"/>
          <c:showBubbleSize val="0"/>
        </c:dLbls>
        <c:smooth val="0"/>
        <c:axId val="184262112"/>
        <c:axId val="184335728"/>
      </c:lineChart>
      <c:catAx>
        <c:axId val="184262112"/>
        <c:scaling>
          <c:orientation val="minMax"/>
        </c:scaling>
        <c:delete val="0"/>
        <c:axPos val="b"/>
        <c:numFmt formatCode="General" sourceLinked="1"/>
        <c:majorTickMark val="in"/>
        <c:minorTickMark val="out"/>
        <c:tickLblPos val="nextTo"/>
        <c:spPr>
          <a:noFill/>
          <a:ln w="3175" cap="sq" cmpd="sng" algn="ctr">
            <a:solidFill>
              <a:srgbClr val="FF0000"/>
            </a:solidFill>
            <a:bevel/>
          </a:ln>
          <a:effectLst/>
        </c:spPr>
        <c:txPr>
          <a:bodyPr rot="0" spcFirstLastPara="1" vertOverflow="ellipsis" vert="eaVert"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4335728"/>
        <c:crosses val="autoZero"/>
        <c:auto val="0"/>
        <c:lblAlgn val="ctr"/>
        <c:lblOffset val="100"/>
        <c:noMultiLvlLbl val="0"/>
        <c:extLst/>
      </c:catAx>
      <c:valAx>
        <c:axId val="184335728"/>
        <c:scaling>
          <c:orientation val="minMax"/>
        </c:scaling>
        <c:delete val="0"/>
        <c:axPos val="l"/>
        <c:majorGridlines>
          <c:spPr>
            <a:ln w="9525" cap="flat" cmpd="sng" algn="ctr">
              <a:solidFill>
                <a:schemeClr val="accent6">
                  <a:lumMod val="60000"/>
                  <a:lumOff val="4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4262112"/>
        <c:crossesAt val="1"/>
        <c:crossBetween val="between"/>
        <c:extLs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accent4">
        <a:lumMod val="40000"/>
        <a:lumOff val="60000"/>
        <a:alpha val="69000"/>
      </a:schemeClr>
    </a:solidFill>
    <a:ln w="9525" cap="flat" cmpd="sng" algn="ctr">
      <a:solidFill>
        <a:schemeClr val="tx1">
          <a:lumMod val="15000"/>
          <a:lumOff val="85000"/>
        </a:schemeClr>
      </a:solidFill>
      <a:round/>
    </a:ln>
    <a:effectLst/>
  </c:spPr>
  <c:txPr>
    <a:bodyPr/>
    <a:lstStyle/>
    <a:p>
      <a:pPr>
        <a:defRPr/>
      </a:pPr>
      <a:endParaRPr lang="zh-CN"/>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7/2/2013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17218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8624D31-43A5-475A-80CF-332C9F6DCF35}" type="datetimeFigureOut">
              <a:rPr lang="en-US" smtClean="0"/>
              <a:t>7/2/2013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2979783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8624D31-43A5-475A-80CF-332C9F6DCF35}" type="datetimeFigureOut">
              <a:rPr lang="en-US" smtClean="0"/>
              <a:t>7/2/2013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0651750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8624D31-43A5-475A-80CF-332C9F6DCF35}" type="datetimeFigureOut">
              <a:rPr lang="en-US" smtClean="0"/>
              <a:t>7/2/2013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4454878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8624D31-43A5-475A-80CF-332C9F6DCF35}" type="datetimeFigureOut">
              <a:rPr lang="en-US" smtClean="0"/>
              <a:t>7/2/2013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9279421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98624D31-43A5-475A-80CF-332C9F6DCF35}" type="datetimeFigureOut">
              <a:rPr lang="en-US" smtClean="0"/>
              <a:t>7/2/2013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1398288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98624D31-43A5-475A-80CF-332C9F6DCF35}" type="datetimeFigureOut">
              <a:rPr lang="en-US" smtClean="0"/>
              <a:t>7/2/2013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3068154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7/2/2013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748753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zh-CN" altLang="en-US" smtClean="0"/>
              <a:t>单击此处编辑母版标题样式</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7/2/2013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080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7/2/2013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2915837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0EBB0C4-6273-4C6E-B9BD-2EDC30F1CD52}" type="datetimeFigureOut">
              <a:rPr lang="en-US" smtClean="0"/>
              <a:t>7/2/2013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72816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7/2/2013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2719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Content Placeholder 3"/>
          <p:cNvSpPr>
            <a:spLocks noGrp="1"/>
          </p:cNvSpPr>
          <p:nvPr>
            <p:ph sz="quarter" idx="13"/>
          </p:nvPr>
        </p:nvSpPr>
        <p:spPr>
          <a:xfrm>
            <a:off x="685331" y="3051013"/>
            <a:ext cx="3829520" cy="2740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3" name="Content Placeholder 5"/>
          <p:cNvSpPr>
            <a:spLocks noGrp="1"/>
          </p:cNvSpPr>
          <p:nvPr>
            <p:ph sz="quarter" idx="14"/>
          </p:nvPr>
        </p:nvSpPr>
        <p:spPr>
          <a:xfrm>
            <a:off x="4629150" y="3051013"/>
            <a:ext cx="3829051" cy="2740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7/2/2013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97664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7/2/2013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63591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4D94136C-8742-45B2-AF27-D93DF72833A9}" type="datetimeFigureOut">
              <a:rPr lang="en-US" smtClean="0"/>
              <a:t>7/2/2013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67323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zh-CN" altLang="en-US" smtClean="0"/>
              <a:t>单击此处编辑母版标题样式</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2ABBEA6-7C60-4B02-AE87-00D78D8422AF}" type="datetimeFigureOut">
              <a:rPr lang="en-US" smtClean="0"/>
              <a:t>7/2/2013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62061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9CAD897-D46E-4AD2-BD9B-49DD3E640873}" type="datetimeFigureOut">
              <a:rPr lang="en-US" smtClean="0"/>
              <a:t>7/2/2013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00604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98624D31-43A5-475A-80CF-332C9F6DCF35}" type="datetimeFigureOut">
              <a:rPr lang="en-US" smtClean="0"/>
              <a:t>7/2/2013</a:t>
            </a:fld>
            <a:endParaRPr lang="en-US" dirty="0"/>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37535159"/>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WMF"/><Relationship Id="rId1"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zh.wikipedia.org/wiki/%E5%86%B3%E7%AD%96"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25038" y="2806700"/>
            <a:ext cx="7543800" cy="1086612"/>
          </a:xfrm>
        </p:spPr>
        <p:txBody>
          <a:bodyPr>
            <a:normAutofit/>
          </a:bodyPr>
          <a:lstStyle/>
          <a:p>
            <a:r>
              <a:rPr lang="zh-CN" altLang="en-US" sz="5400" dirty="0" smtClean="0"/>
              <a:t>数据综合分析推进想法</a:t>
            </a:r>
            <a:endParaRPr lang="zh-CN" altLang="en-US" sz="5400" dirty="0"/>
          </a:p>
        </p:txBody>
      </p:sp>
      <p:sp>
        <p:nvSpPr>
          <p:cNvPr id="3" name="副标题 2"/>
          <p:cNvSpPr>
            <a:spLocks noGrp="1"/>
          </p:cNvSpPr>
          <p:nvPr>
            <p:ph type="subTitle" idx="1"/>
          </p:nvPr>
        </p:nvSpPr>
        <p:spPr>
          <a:xfrm>
            <a:off x="825038" y="4455621"/>
            <a:ext cx="7543800" cy="560879"/>
          </a:xfrm>
        </p:spPr>
        <p:txBody>
          <a:bodyPr/>
          <a:lstStyle/>
          <a:p>
            <a:r>
              <a:rPr lang="zh-CN" altLang="en-US" dirty="0"/>
              <a:t>商务</a:t>
            </a:r>
            <a:r>
              <a:rPr lang="zh-CN" altLang="en-US" dirty="0" smtClean="0"/>
              <a:t>智能（</a:t>
            </a:r>
            <a:r>
              <a:rPr lang="en-US" altLang="zh-CN" dirty="0" smtClean="0"/>
              <a:t>BI</a:t>
            </a:r>
            <a:r>
              <a:rPr lang="zh-CN" altLang="en-US" dirty="0" smtClean="0"/>
              <a:t>）</a:t>
            </a:r>
            <a:endParaRPr lang="zh-CN" altLang="en-US" dirty="0"/>
          </a:p>
        </p:txBody>
      </p:sp>
    </p:spTree>
    <p:extLst>
      <p:ext uri="{BB962C8B-B14F-4D97-AF65-F5344CB8AC3E}">
        <p14:creationId xmlns:p14="http://schemas.microsoft.com/office/powerpoint/2010/main" val="35635981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二率分析</a:t>
            </a:r>
            <a:endParaRPr lang="zh-CN" altLang="en-US" dirty="0"/>
          </a:p>
        </p:txBody>
      </p:sp>
      <p:pic>
        <p:nvPicPr>
          <p:cNvPr id="4" name="内容占位符 3"/>
          <p:cNvPicPr>
            <a:picLocks noGrp="1" noChangeAspect="1"/>
          </p:cNvPicPr>
          <p:nvPr>
            <p:ph sz="quarter" idx="13"/>
          </p:nvPr>
        </p:nvPicPr>
        <p:blipFill>
          <a:blip r:embed="rId2"/>
          <a:stretch>
            <a:fillRect/>
          </a:stretch>
        </p:blipFill>
        <p:spPr>
          <a:xfrm>
            <a:off x="109297" y="1778000"/>
            <a:ext cx="8990058" cy="4978400"/>
          </a:xfrm>
          <a:prstGeom prst="rect">
            <a:avLst/>
          </a:prstGeom>
        </p:spPr>
      </p:pic>
    </p:spTree>
    <p:extLst>
      <p:ext uri="{BB962C8B-B14F-4D97-AF65-F5344CB8AC3E}">
        <p14:creationId xmlns:p14="http://schemas.microsoft.com/office/powerpoint/2010/main" val="22322320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3732" y="224818"/>
            <a:ext cx="7773338" cy="1596177"/>
          </a:xfrm>
        </p:spPr>
        <p:txBody>
          <a:bodyPr/>
          <a:lstStyle/>
          <a:p>
            <a:r>
              <a:rPr lang="zh-CN" altLang="en-US" dirty="0" smtClean="0"/>
              <a:t>分包应付预付统计分析</a:t>
            </a:r>
            <a:endParaRPr lang="zh-CN" altLang="en-US" dirty="0"/>
          </a:p>
        </p:txBody>
      </p:sp>
      <p:pic>
        <p:nvPicPr>
          <p:cNvPr id="4" name="内容占位符 3"/>
          <p:cNvPicPr>
            <a:picLocks noGrp="1" noChangeAspect="1"/>
          </p:cNvPicPr>
          <p:nvPr>
            <p:ph sz="quarter" idx="13"/>
          </p:nvPr>
        </p:nvPicPr>
        <p:blipFill>
          <a:blip r:embed="rId2"/>
          <a:stretch>
            <a:fillRect/>
          </a:stretch>
        </p:blipFill>
        <p:spPr>
          <a:xfrm>
            <a:off x="1054100" y="1599173"/>
            <a:ext cx="7459963" cy="5258827"/>
          </a:xfrm>
          <a:prstGeom prst="rect">
            <a:avLst/>
          </a:prstGeom>
        </p:spPr>
      </p:pic>
    </p:spTree>
    <p:extLst>
      <p:ext uri="{BB962C8B-B14F-4D97-AF65-F5344CB8AC3E}">
        <p14:creationId xmlns:p14="http://schemas.microsoft.com/office/powerpoint/2010/main" val="3967314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租赁</a:t>
            </a:r>
            <a:r>
              <a:rPr lang="zh-CN" altLang="en-US" dirty="0" smtClean="0"/>
              <a:t>资产综合分析</a:t>
            </a:r>
            <a:endParaRPr lang="zh-CN" altLang="en-US" dirty="0"/>
          </a:p>
        </p:txBody>
      </p:sp>
      <p:pic>
        <p:nvPicPr>
          <p:cNvPr id="4" name="内容占位符 3"/>
          <p:cNvPicPr>
            <a:picLocks noGrp="1" noChangeAspect="1"/>
          </p:cNvPicPr>
          <p:nvPr>
            <p:ph sz="quarter" idx="13"/>
          </p:nvPr>
        </p:nvPicPr>
        <p:blipFill>
          <a:blip r:embed="rId2"/>
          <a:stretch>
            <a:fillRect/>
          </a:stretch>
        </p:blipFill>
        <p:spPr>
          <a:xfrm>
            <a:off x="35405" y="1739900"/>
            <a:ext cx="9039319" cy="4991100"/>
          </a:xfrm>
          <a:prstGeom prst="rect">
            <a:avLst/>
          </a:prstGeom>
        </p:spPr>
      </p:pic>
    </p:spTree>
    <p:extLst>
      <p:ext uri="{BB962C8B-B14F-4D97-AF65-F5344CB8AC3E}">
        <p14:creationId xmlns:p14="http://schemas.microsoft.com/office/powerpoint/2010/main" val="32246847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员工</a:t>
            </a:r>
            <a:r>
              <a:rPr lang="zh-CN" altLang="en-US" dirty="0" smtClean="0"/>
              <a:t>离职分析</a:t>
            </a:r>
            <a:endParaRPr lang="zh-CN" altLang="en-US" dirty="0"/>
          </a:p>
        </p:txBody>
      </p:sp>
      <p:graphicFrame>
        <p:nvGraphicFramePr>
          <p:cNvPr id="4" name="内容占位符 3"/>
          <p:cNvGraphicFramePr>
            <a:graphicFrameLocks noGrp="1"/>
          </p:cNvGraphicFramePr>
          <p:nvPr>
            <p:ph sz="quarter" idx="13"/>
            <p:extLst>
              <p:ext uri="{D42A27DB-BD31-4B8C-83A1-F6EECF244321}">
                <p14:modId xmlns:p14="http://schemas.microsoft.com/office/powerpoint/2010/main" val="2168063349"/>
              </p:ext>
            </p:extLst>
          </p:nvPr>
        </p:nvGraphicFramePr>
        <p:xfrm>
          <a:off x="685800" y="2366963"/>
          <a:ext cx="7772400" cy="34242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773465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数据挖掘</a:t>
            </a:r>
            <a:endParaRPr lang="zh-CN" altLang="en-US" dirty="0"/>
          </a:p>
        </p:txBody>
      </p:sp>
      <p:sp>
        <p:nvSpPr>
          <p:cNvPr id="3" name="内容占位符 2"/>
          <p:cNvSpPr>
            <a:spLocks noGrp="1"/>
          </p:cNvSpPr>
          <p:nvPr>
            <p:ph sz="quarter" idx="13"/>
          </p:nvPr>
        </p:nvSpPr>
        <p:spPr>
          <a:xfrm>
            <a:off x="822959" y="1845734"/>
            <a:ext cx="7543801" cy="2027766"/>
          </a:xfrm>
        </p:spPr>
        <p:txBody>
          <a:bodyPr>
            <a:normAutofit/>
          </a:bodyPr>
          <a:lstStyle/>
          <a:p>
            <a:pPr indent="-540000"/>
            <a:r>
              <a:rPr lang="zh-CN" altLang="en-US" dirty="0"/>
              <a:t>数据挖掘一般是指从大量的数据中自动搜索隐藏于其中的有着特殊关系</a:t>
            </a:r>
            <a:r>
              <a:rPr lang="zh-CN" altLang="en-US" dirty="0" smtClean="0"/>
              <a:t>性的</a:t>
            </a:r>
            <a:r>
              <a:rPr lang="zh-CN" altLang="en-US" dirty="0"/>
              <a:t>信息的过程</a:t>
            </a:r>
            <a:endParaRPr lang="en-US" altLang="zh-CN" dirty="0" smtClean="0"/>
          </a:p>
          <a:p>
            <a:pPr indent="-540000"/>
            <a:r>
              <a:rPr lang="zh-CN" altLang="zh-CN" dirty="0" smtClean="0"/>
              <a:t>建立</a:t>
            </a:r>
            <a:r>
              <a:rPr lang="zh-CN" altLang="zh-CN" dirty="0"/>
              <a:t>支持分类、预测、关联、关键</a:t>
            </a:r>
            <a:r>
              <a:rPr lang="zh-CN" altLang="zh-CN" dirty="0" smtClean="0"/>
              <a:t>因素分析</a:t>
            </a:r>
            <a:r>
              <a:rPr lang="zh-CN" altLang="en-US" dirty="0" smtClean="0"/>
              <a:t>，</a:t>
            </a:r>
            <a:r>
              <a:rPr lang="zh-CN" altLang="zh-CN" dirty="0"/>
              <a:t>此部分难度较大，尚难开展实质工作，目前宜建立基础，进行相关工作尝试。</a:t>
            </a:r>
            <a:endParaRPr lang="zh-CN" altLang="en-US" dirty="0"/>
          </a:p>
        </p:txBody>
      </p:sp>
    </p:spTree>
    <p:extLst>
      <p:ext uri="{BB962C8B-B14F-4D97-AF65-F5344CB8AC3E}">
        <p14:creationId xmlns:p14="http://schemas.microsoft.com/office/powerpoint/2010/main" val="35922219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商务智能系统实施的风险</a:t>
            </a:r>
            <a:endParaRPr lang="zh-CN" altLang="en-US" dirty="0"/>
          </a:p>
        </p:txBody>
      </p:sp>
      <p:sp>
        <p:nvSpPr>
          <p:cNvPr id="3" name="内容占位符 2"/>
          <p:cNvSpPr>
            <a:spLocks noGrp="1"/>
          </p:cNvSpPr>
          <p:nvPr>
            <p:ph sz="quarter" idx="13"/>
          </p:nvPr>
        </p:nvSpPr>
        <p:spPr>
          <a:xfrm>
            <a:off x="721359" y="2489200"/>
            <a:ext cx="7543801" cy="2806700"/>
          </a:xfrm>
        </p:spPr>
        <p:txBody>
          <a:bodyPr>
            <a:noAutofit/>
          </a:bodyPr>
          <a:lstStyle/>
          <a:p>
            <a:r>
              <a:rPr lang="en-US" altLang="zh-CN" sz="2800" dirty="0" smtClean="0"/>
              <a:t>1</a:t>
            </a:r>
            <a:r>
              <a:rPr lang="zh-CN" altLang="en-US" sz="2800" dirty="0" smtClean="0"/>
              <a:t>、商务智能系统效能的发挥，以企业知识积累为前提。</a:t>
            </a:r>
            <a:endParaRPr lang="en-US" altLang="zh-CN" sz="2800" dirty="0" smtClean="0"/>
          </a:p>
          <a:p>
            <a:r>
              <a:rPr lang="en-US" altLang="zh-CN" sz="2800" dirty="0" smtClean="0"/>
              <a:t>2</a:t>
            </a:r>
            <a:r>
              <a:rPr lang="zh-CN" altLang="en-US" sz="2800" dirty="0" smtClean="0"/>
              <a:t>、需求的梳理难度较大，需求呈现“离散性、综合性”特点。</a:t>
            </a:r>
            <a:endParaRPr lang="en-US" altLang="zh-CN" sz="2800" dirty="0" smtClean="0"/>
          </a:p>
          <a:p>
            <a:r>
              <a:rPr lang="en-US" altLang="zh-CN" sz="2800" dirty="0"/>
              <a:t>3</a:t>
            </a:r>
            <a:r>
              <a:rPr lang="zh-CN" altLang="en-US" sz="2800" dirty="0" smtClean="0"/>
              <a:t>、数据完整性、准确性要求高。</a:t>
            </a:r>
            <a:endParaRPr lang="en-US" altLang="zh-CN" sz="2800" dirty="0" smtClean="0"/>
          </a:p>
          <a:p>
            <a:r>
              <a:rPr lang="en-US" altLang="zh-CN" sz="2800" dirty="0" smtClean="0"/>
              <a:t>4</a:t>
            </a:r>
            <a:r>
              <a:rPr lang="zh-CN" altLang="en-US" sz="2800" dirty="0" smtClean="0"/>
              <a:t>、</a:t>
            </a:r>
            <a:r>
              <a:rPr lang="en-US" altLang="zh-CN" sz="2800" dirty="0" smtClean="0"/>
              <a:t>BI</a:t>
            </a:r>
            <a:r>
              <a:rPr lang="zh-CN" altLang="en-US" sz="2800" dirty="0" smtClean="0"/>
              <a:t>产品价格昂贵。</a:t>
            </a:r>
            <a:endParaRPr lang="en-US" altLang="zh-CN" sz="2800" dirty="0" smtClean="0"/>
          </a:p>
        </p:txBody>
      </p:sp>
    </p:spTree>
    <p:extLst>
      <p:ext uri="{BB962C8B-B14F-4D97-AF65-F5344CB8AC3E}">
        <p14:creationId xmlns:p14="http://schemas.microsoft.com/office/powerpoint/2010/main" val="8182350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综合</a:t>
            </a:r>
            <a:r>
              <a:rPr lang="zh-CN" altLang="en-US" dirty="0" smtClean="0"/>
              <a:t>分析实施策略考虑</a:t>
            </a:r>
            <a:endParaRPr lang="zh-CN" altLang="en-US" dirty="0"/>
          </a:p>
        </p:txBody>
      </p:sp>
      <p:sp>
        <p:nvSpPr>
          <p:cNvPr id="3" name="内容占位符 2"/>
          <p:cNvSpPr>
            <a:spLocks noGrp="1"/>
          </p:cNvSpPr>
          <p:nvPr>
            <p:ph sz="quarter" idx="13"/>
          </p:nvPr>
        </p:nvSpPr>
        <p:spPr>
          <a:xfrm>
            <a:off x="1005839" y="2595034"/>
            <a:ext cx="7543801" cy="2459566"/>
          </a:xfrm>
        </p:spPr>
        <p:txBody>
          <a:bodyPr>
            <a:normAutofit fontScale="92500" lnSpcReduction="10000"/>
          </a:bodyPr>
          <a:lstStyle/>
          <a:p>
            <a:pPr indent="-540000"/>
            <a:r>
              <a:rPr lang="zh-CN" altLang="en-US" dirty="0" smtClean="0"/>
              <a:t>数据综合分析系统与业务操作系统相比，不存在强业务流程关联性，考虑到需求梳理的难度，综合分析系统不宜采用“会战式”项目形式建设，宜采用细水长流，滚雪球方式进行建设，通过时间积累逐步完善综合分析系统。</a:t>
            </a:r>
            <a:endParaRPr lang="en-US" altLang="zh-CN" dirty="0" smtClean="0"/>
          </a:p>
          <a:p>
            <a:pPr indent="-540000"/>
            <a:r>
              <a:rPr lang="zh-CN" altLang="en-US" dirty="0" smtClean="0"/>
              <a:t>根据公司目前状态，宜开展前三个层次（驾驶舱、即席报表、联机在线分析）的建设，其中以联机在线分析为重点，数据挖掘可尝试技术准备，为今后开展相关工作建立基础。</a:t>
            </a:r>
            <a:endParaRPr lang="zh-CN" altLang="en-US" dirty="0"/>
          </a:p>
        </p:txBody>
      </p:sp>
    </p:spTree>
    <p:extLst>
      <p:ext uri="{BB962C8B-B14F-4D97-AF65-F5344CB8AC3E}">
        <p14:creationId xmlns:p14="http://schemas.microsoft.com/office/powerpoint/2010/main" val="41021996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综合分析系统实施步骤</a:t>
            </a:r>
            <a:endParaRPr lang="zh-CN" altLang="en-US" dirty="0"/>
          </a:p>
        </p:txBody>
      </p:sp>
      <p:sp>
        <p:nvSpPr>
          <p:cNvPr id="3" name="内容占位符 2"/>
          <p:cNvSpPr>
            <a:spLocks noGrp="1"/>
          </p:cNvSpPr>
          <p:nvPr>
            <p:ph sz="quarter" idx="13"/>
          </p:nvPr>
        </p:nvSpPr>
        <p:spPr>
          <a:xfrm>
            <a:off x="594360" y="2461260"/>
            <a:ext cx="7955280" cy="1691640"/>
          </a:xfrm>
        </p:spPr>
        <p:txBody>
          <a:bodyPr>
            <a:normAutofit lnSpcReduction="10000"/>
          </a:bodyPr>
          <a:lstStyle/>
          <a:p>
            <a:r>
              <a:rPr lang="zh-CN" altLang="en-US" dirty="0" smtClean="0"/>
              <a:t>基础服务平台引进部署</a:t>
            </a:r>
            <a:endParaRPr lang="en-US" altLang="zh-CN" dirty="0" smtClean="0"/>
          </a:p>
          <a:p>
            <a:r>
              <a:rPr lang="zh-CN" altLang="en-US" dirty="0" smtClean="0"/>
              <a:t>以点带面，需求成熟一个，实现一个的滚雪球方式逐步完成商务智能系统的建设</a:t>
            </a:r>
            <a:endParaRPr lang="en-US" altLang="zh-CN" dirty="0" smtClean="0"/>
          </a:p>
          <a:p>
            <a:r>
              <a:rPr lang="zh-CN" altLang="en-US" dirty="0"/>
              <a:t>在</a:t>
            </a:r>
            <a:r>
              <a:rPr lang="zh-CN" altLang="en-US" dirty="0" smtClean="0"/>
              <a:t>一定应用阶段，进行系统化集成化工作</a:t>
            </a:r>
            <a:endParaRPr lang="zh-CN" altLang="en-US" dirty="0"/>
          </a:p>
        </p:txBody>
      </p:sp>
    </p:spTree>
    <p:extLst>
      <p:ext uri="{BB962C8B-B14F-4D97-AF65-F5344CB8AC3E}">
        <p14:creationId xmlns:p14="http://schemas.microsoft.com/office/powerpoint/2010/main" val="35818751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前期工作汇报</a:t>
            </a:r>
            <a:endParaRPr lang="zh-CN" altLang="en-US" dirty="0"/>
          </a:p>
        </p:txBody>
      </p:sp>
      <p:sp>
        <p:nvSpPr>
          <p:cNvPr id="4" name="内容占位符 3"/>
          <p:cNvSpPr>
            <a:spLocks noGrp="1"/>
          </p:cNvSpPr>
          <p:nvPr>
            <p:ph sz="quarter" idx="13"/>
          </p:nvPr>
        </p:nvSpPr>
        <p:spPr>
          <a:xfrm>
            <a:off x="594360" y="2194560"/>
            <a:ext cx="7955280" cy="2148840"/>
          </a:xfrm>
        </p:spPr>
        <p:txBody>
          <a:bodyPr>
            <a:normAutofit lnSpcReduction="10000"/>
          </a:bodyPr>
          <a:lstStyle/>
          <a:p>
            <a:r>
              <a:rPr lang="zh-CN" altLang="en-US" dirty="0" smtClean="0"/>
              <a:t>从去年下半年开始，工作重点围绕基础服务平台的选型展开</a:t>
            </a:r>
            <a:endParaRPr lang="en-US" altLang="zh-CN" dirty="0" smtClean="0"/>
          </a:p>
          <a:p>
            <a:pPr lvl="1"/>
            <a:r>
              <a:rPr lang="zh-CN" altLang="en-US" dirty="0" smtClean="0"/>
              <a:t>以微软平台为基础，学习商务智能知识，进行技术准备。</a:t>
            </a:r>
            <a:endParaRPr lang="en-US" altLang="zh-CN" dirty="0" smtClean="0"/>
          </a:p>
          <a:p>
            <a:pPr lvl="1"/>
            <a:r>
              <a:rPr lang="zh-CN" altLang="en-US" dirty="0" smtClean="0"/>
              <a:t>先后观看了国内外主流厂商的产品演示，包括</a:t>
            </a:r>
            <a:r>
              <a:rPr lang="en-US" altLang="zh-CN" dirty="0" smtClean="0"/>
              <a:t>IBM</a:t>
            </a:r>
            <a:r>
              <a:rPr lang="zh-CN" altLang="en-US" dirty="0" smtClean="0"/>
              <a:t>、先特计、</a:t>
            </a:r>
            <a:r>
              <a:rPr lang="zh-CN" altLang="en-US" dirty="0"/>
              <a:t>润</a:t>
            </a:r>
            <a:r>
              <a:rPr lang="zh-CN" altLang="en-US" dirty="0" smtClean="0"/>
              <a:t>乾、帆软、用友公司。金蝶公司未响应邀请演示产品。</a:t>
            </a:r>
            <a:endParaRPr lang="en-US" altLang="zh-CN" dirty="0" smtClean="0"/>
          </a:p>
          <a:p>
            <a:pPr lvl="1"/>
            <a:r>
              <a:rPr lang="zh-CN" altLang="en-US" dirty="0" smtClean="0"/>
              <a:t>选择国外（</a:t>
            </a:r>
            <a:r>
              <a:rPr lang="en-US" altLang="zh-CN" dirty="0" smtClean="0"/>
              <a:t>IBM</a:t>
            </a:r>
            <a:r>
              <a:rPr lang="zh-CN" altLang="en-US" dirty="0" smtClean="0"/>
              <a:t>）、国内（帆软）各一家，为主管领导、业务部门演示产品。</a:t>
            </a:r>
            <a:endParaRPr lang="en-US" altLang="zh-CN" dirty="0" smtClean="0"/>
          </a:p>
        </p:txBody>
      </p:sp>
    </p:spTree>
    <p:extLst>
      <p:ext uri="{BB962C8B-B14F-4D97-AF65-F5344CB8AC3E}">
        <p14:creationId xmlns:p14="http://schemas.microsoft.com/office/powerpoint/2010/main" val="6786255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各家产品初步印象</a:t>
            </a:r>
            <a:endParaRPr lang="zh-CN" altLang="en-US" dirty="0"/>
          </a:p>
        </p:txBody>
      </p:sp>
      <p:sp>
        <p:nvSpPr>
          <p:cNvPr id="3" name="内容占位符 2"/>
          <p:cNvSpPr>
            <a:spLocks noGrp="1"/>
          </p:cNvSpPr>
          <p:nvPr>
            <p:ph sz="quarter" idx="13"/>
          </p:nvPr>
        </p:nvSpPr>
        <p:spPr>
          <a:xfrm>
            <a:off x="594360" y="2194560"/>
            <a:ext cx="7955280" cy="1882140"/>
          </a:xfrm>
        </p:spPr>
        <p:txBody>
          <a:bodyPr>
            <a:normAutofit fontScale="92500" lnSpcReduction="10000"/>
          </a:bodyPr>
          <a:lstStyle/>
          <a:p>
            <a:r>
              <a:rPr lang="zh-CN" altLang="en-US" dirty="0" smtClean="0"/>
              <a:t>完整商务智能系统的工作流程（组件组成）</a:t>
            </a:r>
            <a:endParaRPr lang="en-US" altLang="zh-CN" dirty="0" smtClean="0"/>
          </a:p>
          <a:p>
            <a:pPr lvl="1"/>
            <a:r>
              <a:rPr lang="zh-CN" altLang="en-US" dirty="0" smtClean="0"/>
              <a:t>数据抽取、转换、清洗（</a:t>
            </a:r>
            <a:r>
              <a:rPr lang="en-US" altLang="zh-CN" dirty="0" smtClean="0"/>
              <a:t>ETL</a:t>
            </a:r>
            <a:r>
              <a:rPr lang="zh-CN" altLang="en-US" dirty="0" smtClean="0"/>
              <a:t>）</a:t>
            </a:r>
            <a:endParaRPr lang="en-US" altLang="zh-CN" dirty="0" smtClean="0"/>
          </a:p>
          <a:p>
            <a:pPr lvl="1"/>
            <a:r>
              <a:rPr lang="zh-CN" altLang="en-US" dirty="0" smtClean="0"/>
              <a:t>数据集市、仓库建设</a:t>
            </a:r>
            <a:endParaRPr lang="en-US" altLang="zh-CN" dirty="0" smtClean="0"/>
          </a:p>
          <a:p>
            <a:pPr lvl="1"/>
            <a:r>
              <a:rPr lang="zh-CN" altLang="en-US" dirty="0" smtClean="0"/>
              <a:t>数据模型设计</a:t>
            </a:r>
            <a:endParaRPr lang="en-US" altLang="zh-CN" dirty="0" smtClean="0"/>
          </a:p>
          <a:p>
            <a:pPr lvl="1"/>
            <a:r>
              <a:rPr lang="zh-CN" altLang="en-US" dirty="0"/>
              <a:t>报表</a:t>
            </a:r>
            <a:r>
              <a:rPr lang="zh-CN" altLang="en-US" dirty="0" smtClean="0"/>
              <a:t>制作</a:t>
            </a:r>
            <a:endParaRPr lang="en-US" altLang="zh-CN" dirty="0" smtClean="0"/>
          </a:p>
          <a:p>
            <a:pPr lvl="1"/>
            <a:endParaRPr lang="en-US" altLang="zh-CN" dirty="0" smtClean="0"/>
          </a:p>
        </p:txBody>
      </p:sp>
    </p:spTree>
    <p:extLst>
      <p:ext uri="{BB962C8B-B14F-4D97-AF65-F5344CB8AC3E}">
        <p14:creationId xmlns:p14="http://schemas.microsoft.com/office/powerpoint/2010/main" val="10076434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8141" y="4432300"/>
            <a:ext cx="397384" cy="963852"/>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6841" y="3101803"/>
            <a:ext cx="435207" cy="818070"/>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2537" y="3101803"/>
            <a:ext cx="435207" cy="818070"/>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9238" y="1480630"/>
            <a:ext cx="435207" cy="818070"/>
          </a:xfrm>
          <a:prstGeom prst="rect">
            <a:avLst/>
          </a:prstGeom>
        </p:spPr>
      </p:pic>
      <p:pic>
        <p:nvPicPr>
          <p:cNvPr id="49" name="图片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8141" y="1480630"/>
            <a:ext cx="435207" cy="818070"/>
          </a:xfrm>
          <a:prstGeom prst="rect">
            <a:avLst/>
          </a:prstGeom>
        </p:spPr>
      </p:pic>
      <p:pic>
        <p:nvPicPr>
          <p:cNvPr id="50" name="图片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0141" y="1480630"/>
            <a:ext cx="435207" cy="818070"/>
          </a:xfrm>
          <a:prstGeom prst="rect">
            <a:avLst/>
          </a:prstGeom>
        </p:spPr>
      </p:pic>
      <p:cxnSp>
        <p:nvCxnSpPr>
          <p:cNvPr id="52" name="直接箭头连接符 51"/>
          <p:cNvCxnSpPr>
            <a:stCxn id="11" idx="2"/>
            <a:endCxn id="5" idx="0"/>
          </p:cNvCxnSpPr>
          <p:nvPr/>
        </p:nvCxnSpPr>
        <p:spPr>
          <a:xfrm>
            <a:off x="2366842" y="2298700"/>
            <a:ext cx="217603" cy="803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49" idx="2"/>
            <a:endCxn id="5" idx="0"/>
          </p:cNvCxnSpPr>
          <p:nvPr/>
        </p:nvCxnSpPr>
        <p:spPr>
          <a:xfrm flipH="1">
            <a:off x="2584445" y="2298700"/>
            <a:ext cx="1511300" cy="803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50" idx="2"/>
            <a:endCxn id="5" idx="0"/>
          </p:cNvCxnSpPr>
          <p:nvPr/>
        </p:nvCxnSpPr>
        <p:spPr>
          <a:xfrm flipH="1">
            <a:off x="2584445" y="2298700"/>
            <a:ext cx="3543300" cy="803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49" idx="2"/>
            <a:endCxn id="6" idx="0"/>
          </p:cNvCxnSpPr>
          <p:nvPr/>
        </p:nvCxnSpPr>
        <p:spPr>
          <a:xfrm>
            <a:off x="4095745" y="2298700"/>
            <a:ext cx="1814396" cy="80310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0" name="直接箭头连接符 59"/>
          <p:cNvCxnSpPr>
            <a:stCxn id="50" idx="2"/>
            <a:endCxn id="6" idx="0"/>
          </p:cNvCxnSpPr>
          <p:nvPr/>
        </p:nvCxnSpPr>
        <p:spPr>
          <a:xfrm flipH="1">
            <a:off x="5910141" y="2298700"/>
            <a:ext cx="217604" cy="80310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2" name="直接箭头连接符 61"/>
          <p:cNvCxnSpPr>
            <a:stCxn id="6" idx="2"/>
            <a:endCxn id="4" idx="0"/>
          </p:cNvCxnSpPr>
          <p:nvPr/>
        </p:nvCxnSpPr>
        <p:spPr>
          <a:xfrm flipH="1">
            <a:off x="4076833" y="3919873"/>
            <a:ext cx="1833308" cy="512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stCxn id="5" idx="2"/>
            <a:endCxn id="4" idx="0"/>
          </p:cNvCxnSpPr>
          <p:nvPr/>
        </p:nvCxnSpPr>
        <p:spPr>
          <a:xfrm>
            <a:off x="2584445" y="3919873"/>
            <a:ext cx="1492388" cy="512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stCxn id="50" idx="2"/>
            <a:endCxn id="4" idx="0"/>
          </p:cNvCxnSpPr>
          <p:nvPr/>
        </p:nvCxnSpPr>
        <p:spPr>
          <a:xfrm flipH="1">
            <a:off x="4076833" y="2298700"/>
            <a:ext cx="2050912" cy="2133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62961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11" name="内容占位符 10"/>
          <p:cNvGraphicFramePr>
            <a:graphicFrameLocks noGrp="1"/>
          </p:cNvGraphicFramePr>
          <p:nvPr>
            <p:ph sz="quarter" idx="13"/>
            <p:extLst>
              <p:ext uri="{D42A27DB-BD31-4B8C-83A1-F6EECF244321}">
                <p14:modId xmlns:p14="http://schemas.microsoft.com/office/powerpoint/2010/main" val="1880652826"/>
              </p:ext>
            </p:extLst>
          </p:nvPr>
        </p:nvGraphicFramePr>
        <p:xfrm>
          <a:off x="12700" y="5092700"/>
          <a:ext cx="9055100" cy="365760"/>
        </p:xfrm>
        <a:graphic>
          <a:graphicData uri="http://schemas.openxmlformats.org/drawingml/2006/table">
            <a:tbl>
              <a:tblPr/>
              <a:tblGrid>
                <a:gridCol w="9055100"/>
              </a:tblGrid>
              <a:tr h="0">
                <a:tc>
                  <a:txBody>
                    <a:bodyPr/>
                    <a:lstStyle/>
                    <a:p>
                      <a:endParaRPr lang="zh-CN" alt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1687123955"/>
              </p:ext>
            </p:extLst>
          </p:nvPr>
        </p:nvGraphicFramePr>
        <p:xfrm>
          <a:off x="101600" y="88900"/>
          <a:ext cx="8902702" cy="5608159"/>
        </p:xfrm>
        <a:graphic>
          <a:graphicData uri="http://schemas.openxmlformats.org/drawingml/2006/table">
            <a:tbl>
              <a:tblPr firstRow="1" bandRow="1">
                <a:tableStyleId>{5C22544A-7EE6-4342-B048-85BDC9FD1C3A}</a:tableStyleId>
              </a:tblPr>
              <a:tblGrid>
                <a:gridCol w="1447147"/>
                <a:gridCol w="1664219"/>
                <a:gridCol w="1846943"/>
                <a:gridCol w="1290854"/>
                <a:gridCol w="1397426"/>
                <a:gridCol w="1256113"/>
              </a:tblGrid>
              <a:tr h="1185077">
                <a:tc>
                  <a:txBody>
                    <a:bodyPr/>
                    <a:lstStyle/>
                    <a:p>
                      <a:pPr algn="ctr"/>
                      <a:r>
                        <a:rPr lang="zh-CN" altLang="en-US" dirty="0" smtClean="0"/>
                        <a:t>产品</a:t>
                      </a:r>
                      <a:endParaRPr lang="zh-CN" altLang="en-US" dirty="0"/>
                    </a:p>
                  </a:txBody>
                  <a:tcPr anchor="ctr"/>
                </a:tc>
                <a:tc>
                  <a:txBody>
                    <a:bodyPr/>
                    <a:lstStyle/>
                    <a:p>
                      <a:pPr algn="ctr"/>
                      <a:r>
                        <a:rPr lang="zh-CN" altLang="en-US" dirty="0" smtClean="0"/>
                        <a:t>报表制作</a:t>
                      </a:r>
                      <a:endParaRPr lang="zh-CN" altLang="en-US" dirty="0"/>
                    </a:p>
                  </a:txBody>
                  <a:tcPr anchor="ctr"/>
                </a:tc>
                <a:tc>
                  <a:txBody>
                    <a:bodyPr/>
                    <a:lstStyle/>
                    <a:p>
                      <a:pPr algn="ctr"/>
                      <a:r>
                        <a:rPr lang="zh-CN" altLang="en-US" dirty="0" smtClean="0"/>
                        <a:t>数据模型</a:t>
                      </a:r>
                      <a:endParaRPr lang="zh-CN" altLang="en-US" dirty="0"/>
                    </a:p>
                  </a:txBody>
                  <a:tcPr anchor="ctr"/>
                </a:tc>
                <a:tc>
                  <a:txBody>
                    <a:bodyPr/>
                    <a:lstStyle/>
                    <a:p>
                      <a:pPr algn="ctr"/>
                      <a:r>
                        <a:rPr lang="zh-CN" altLang="en-US" dirty="0" smtClean="0"/>
                        <a:t>数据仓库</a:t>
                      </a:r>
                      <a:endParaRPr lang="zh-CN" altLang="en-US" dirty="0"/>
                    </a:p>
                  </a:txBody>
                  <a:tcPr anchor="ctr"/>
                </a:tc>
                <a:tc>
                  <a:txBody>
                    <a:bodyPr/>
                    <a:lstStyle/>
                    <a:p>
                      <a:pPr algn="ctr"/>
                      <a:r>
                        <a:rPr lang="zh-CN" altLang="en-US" dirty="0" smtClean="0"/>
                        <a:t>数据转换</a:t>
                      </a:r>
                      <a:endParaRPr lang="zh-CN" altLang="en-US" dirty="0"/>
                    </a:p>
                  </a:txBody>
                  <a:tcPr anchor="ctr"/>
                </a:tc>
                <a:tc>
                  <a:txBody>
                    <a:bodyPr/>
                    <a:lstStyle/>
                    <a:p>
                      <a:pPr algn="ctr"/>
                      <a:r>
                        <a:rPr lang="zh-CN" altLang="en-US" dirty="0" smtClean="0"/>
                        <a:t>特点</a:t>
                      </a:r>
                      <a:endParaRPr lang="zh-CN" altLang="en-US" dirty="0"/>
                    </a:p>
                  </a:txBody>
                  <a:tcPr anchor="ctr"/>
                </a:tc>
              </a:tr>
              <a:tr h="1097807">
                <a:tc>
                  <a:txBody>
                    <a:bodyPr/>
                    <a:lstStyle/>
                    <a:p>
                      <a:r>
                        <a:rPr lang="en-US" altLang="zh-CN" sz="1400" dirty="0" smtClean="0"/>
                        <a:t>IBM </a:t>
                      </a:r>
                      <a:endParaRPr lang="zh-CN" altLang="en-US" sz="1400" dirty="0"/>
                    </a:p>
                  </a:txBody>
                  <a:tcPr anchor="ctr">
                    <a:lnB w="12700" cap="flat" cmpd="sng" algn="ctr">
                      <a:solidFill>
                        <a:schemeClr val="tx1"/>
                      </a:solidFill>
                      <a:prstDash val="solid"/>
                      <a:round/>
                      <a:headEnd type="none" w="med" len="med"/>
                      <a:tailEnd type="none" w="med" len="med"/>
                    </a:lnB>
                  </a:tcPr>
                </a:tc>
                <a:tc>
                  <a:txBody>
                    <a:bodyPr/>
                    <a:lstStyle/>
                    <a:p>
                      <a:r>
                        <a:rPr lang="zh-CN" altLang="en-US" sz="1400" dirty="0" smtClean="0"/>
                        <a:t>制作方便、展示形式丰富</a:t>
                      </a:r>
                      <a:endParaRPr lang="zh-CN" altLang="en-US" sz="1400" dirty="0"/>
                    </a:p>
                  </a:txBody>
                  <a:tcPr anchor="ctr">
                    <a:lnB w="12700" cap="flat" cmpd="sng" algn="ctr">
                      <a:solidFill>
                        <a:schemeClr val="tx1"/>
                      </a:solidFill>
                      <a:prstDash val="solid"/>
                      <a:round/>
                      <a:headEnd type="none" w="med" len="med"/>
                      <a:tailEnd type="none" w="med" len="med"/>
                    </a:lnB>
                  </a:tcPr>
                </a:tc>
                <a:tc>
                  <a:txBody>
                    <a:bodyPr/>
                    <a:lstStyle/>
                    <a:p>
                      <a:r>
                        <a:rPr lang="zh-CN" altLang="en-US" sz="1400" dirty="0" smtClean="0"/>
                        <a:t>基于</a:t>
                      </a:r>
                      <a:r>
                        <a:rPr lang="en-US" altLang="zh-CN" sz="1400" dirty="0" err="1" smtClean="0"/>
                        <a:t>PowerCube</a:t>
                      </a:r>
                      <a:r>
                        <a:rPr lang="en-US" altLang="zh-CN" sz="1400" dirty="0" smtClean="0"/>
                        <a:t>/</a:t>
                      </a:r>
                      <a:r>
                        <a:rPr lang="en-US" altLang="zh-CN" sz="1400" dirty="0" err="1" smtClean="0"/>
                        <a:t>frameWork</a:t>
                      </a:r>
                      <a:r>
                        <a:rPr lang="en-US" altLang="zh-CN" sz="1400" dirty="0" smtClean="0"/>
                        <a:t>,/</a:t>
                      </a:r>
                      <a:r>
                        <a:rPr lang="zh-CN" altLang="en-US" sz="1400" dirty="0" smtClean="0"/>
                        <a:t>内存</a:t>
                      </a:r>
                      <a:r>
                        <a:rPr lang="en-US" altLang="zh-CN" sz="1400" dirty="0" smtClean="0"/>
                        <a:t>Cube</a:t>
                      </a:r>
                      <a:endParaRPr lang="zh-CN" altLang="en-US" sz="1400" dirty="0"/>
                    </a:p>
                  </a:txBody>
                  <a:tcPr anchor="ctr">
                    <a:lnB w="12700" cap="flat" cmpd="sng" algn="ctr">
                      <a:solidFill>
                        <a:schemeClr val="tx1"/>
                      </a:solidFill>
                      <a:prstDash val="solid"/>
                      <a:round/>
                      <a:headEnd type="none" w="med" len="med"/>
                      <a:tailEnd type="none" w="med" len="med"/>
                    </a:lnB>
                  </a:tcPr>
                </a:tc>
                <a:tc>
                  <a:txBody>
                    <a:bodyPr/>
                    <a:lstStyle/>
                    <a:p>
                      <a:r>
                        <a:rPr lang="zh-CN" altLang="en-US" sz="1400" dirty="0" smtClean="0"/>
                        <a:t>支持多家产品</a:t>
                      </a:r>
                      <a:endParaRPr lang="zh-CN" altLang="en-US" sz="1400" dirty="0"/>
                    </a:p>
                  </a:txBody>
                  <a:tcPr anchor="ctr">
                    <a:lnB w="12700" cap="flat" cmpd="sng" algn="ctr">
                      <a:solidFill>
                        <a:schemeClr val="tx1"/>
                      </a:solidFill>
                      <a:prstDash val="solid"/>
                      <a:round/>
                      <a:headEnd type="none" w="med" len="med"/>
                      <a:tailEnd type="none" w="med" len="med"/>
                    </a:lnB>
                  </a:tcPr>
                </a:tc>
                <a:tc>
                  <a:txBody>
                    <a:bodyPr/>
                    <a:lstStyle/>
                    <a:p>
                      <a:r>
                        <a:rPr lang="zh-CN" altLang="en-US" sz="1400" dirty="0" smtClean="0"/>
                        <a:t>有</a:t>
                      </a:r>
                      <a:endParaRPr lang="zh-CN" altLang="en-US" sz="1400" dirty="0"/>
                    </a:p>
                  </a:txBody>
                  <a:tcPr anchor="ctr">
                    <a:lnB w="12700" cap="flat" cmpd="sng" algn="ctr">
                      <a:solidFill>
                        <a:schemeClr val="tx1"/>
                      </a:solidFill>
                      <a:prstDash val="solid"/>
                      <a:round/>
                      <a:headEnd type="none" w="med" len="med"/>
                      <a:tailEnd type="none" w="med" len="med"/>
                    </a:lnB>
                  </a:tcPr>
                </a:tc>
                <a:tc>
                  <a:txBody>
                    <a:bodyPr/>
                    <a:lstStyle/>
                    <a:p>
                      <a:r>
                        <a:rPr lang="zh-CN" altLang="en-US" sz="1400" dirty="0" smtClean="0"/>
                        <a:t>综合性突出</a:t>
                      </a:r>
                      <a:endParaRPr lang="en-US" altLang="zh-CN" sz="1400" dirty="0" smtClean="0"/>
                    </a:p>
                    <a:p>
                      <a:r>
                        <a:rPr lang="zh-CN" altLang="en-US" sz="1400" dirty="0" smtClean="0"/>
                        <a:t>移动</a:t>
                      </a:r>
                      <a:r>
                        <a:rPr lang="en-US" altLang="zh-CN" sz="1400" dirty="0" smtClean="0"/>
                        <a:t>BI</a:t>
                      </a:r>
                      <a:r>
                        <a:rPr lang="zh-CN" altLang="en-US" sz="1400" dirty="0" smtClean="0"/>
                        <a:t>好</a:t>
                      </a:r>
                      <a:endParaRPr lang="zh-CN" altLang="en-US" sz="1400" dirty="0"/>
                    </a:p>
                  </a:txBody>
                  <a:tcPr anchor="ctr">
                    <a:lnB w="12700" cap="flat" cmpd="sng" algn="ctr">
                      <a:solidFill>
                        <a:schemeClr val="tx1"/>
                      </a:solidFill>
                      <a:prstDash val="solid"/>
                      <a:round/>
                      <a:headEnd type="none" w="med" len="med"/>
                      <a:tailEnd type="none" w="med" len="med"/>
                    </a:lnB>
                  </a:tcPr>
                </a:tc>
              </a:tr>
              <a:tr h="1058357">
                <a:tc>
                  <a:txBody>
                    <a:bodyPr/>
                    <a:lstStyle/>
                    <a:p>
                      <a:r>
                        <a:rPr lang="en-US" altLang="zh-CN" sz="1400" dirty="0" smtClean="0"/>
                        <a:t>MS</a:t>
                      </a:r>
                      <a:endParaRPr lang="zh-CN" altLang="en-US" sz="14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400" dirty="0" smtClean="0"/>
                        <a:t>制作方便，展现形式略差，与</a:t>
                      </a:r>
                      <a:r>
                        <a:rPr lang="en-US" altLang="zh-CN" sz="1400" dirty="0" smtClean="0"/>
                        <a:t>EXCEL</a:t>
                      </a:r>
                      <a:r>
                        <a:rPr lang="zh-CN" altLang="en-US" sz="1400" dirty="0" smtClean="0"/>
                        <a:t>搭配</a:t>
                      </a:r>
                      <a:endParaRPr lang="zh-CN" altLang="en-US" sz="14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dirty="0" smtClean="0"/>
                        <a:t>AS\TS</a:t>
                      </a:r>
                      <a:endParaRPr lang="zh-CN" altLang="en-US" sz="14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400" dirty="0" smtClean="0"/>
                        <a:t>有</a:t>
                      </a:r>
                      <a:endParaRPr lang="zh-CN" altLang="en-US" sz="14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400" dirty="0" smtClean="0"/>
                        <a:t>有</a:t>
                      </a:r>
                      <a:endParaRPr lang="zh-CN" altLang="en-US" sz="14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400" dirty="0" smtClean="0"/>
                        <a:t>产品线完整丰富</a:t>
                      </a:r>
                      <a:endParaRPr lang="zh-CN" altLang="en-US" sz="14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0273">
                <a:tc>
                  <a:txBody>
                    <a:bodyPr/>
                    <a:lstStyle/>
                    <a:p>
                      <a:r>
                        <a:rPr lang="zh-CN" altLang="en-US" sz="1400" dirty="0" smtClean="0"/>
                        <a:t>润乾</a:t>
                      </a:r>
                      <a:endParaRPr lang="zh-CN" altLang="en-US" sz="14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400" dirty="0" smtClean="0"/>
                        <a:t>制作方便弱于帆软、展现丰富</a:t>
                      </a:r>
                      <a:endParaRPr lang="zh-CN" altLang="en-US" sz="14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400" dirty="0" smtClean="0"/>
                        <a:t>无</a:t>
                      </a:r>
                      <a:endParaRPr lang="zh-CN" altLang="en-US" sz="14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400" dirty="0" smtClean="0"/>
                        <a:t>无</a:t>
                      </a:r>
                      <a:endParaRPr lang="zh-CN" altLang="en-US" sz="14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400" dirty="0" smtClean="0"/>
                        <a:t>无</a:t>
                      </a:r>
                      <a:endParaRPr lang="zh-CN" altLang="en-US" sz="14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400" dirty="0" smtClean="0"/>
                        <a:t>支持中国式复杂报表</a:t>
                      </a:r>
                      <a:endParaRPr lang="zh-CN" altLang="en-US" sz="14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92180">
                <a:tc>
                  <a:txBody>
                    <a:bodyPr/>
                    <a:lstStyle/>
                    <a:p>
                      <a:r>
                        <a:rPr lang="zh-CN" altLang="en-US" sz="1400" dirty="0" smtClean="0"/>
                        <a:t>用友</a:t>
                      </a:r>
                      <a:endParaRPr lang="zh-CN" altLang="en-US" sz="14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400" dirty="0" smtClean="0"/>
                        <a:t>制作方便弱于润乾</a:t>
                      </a:r>
                      <a:endParaRPr lang="zh-CN" altLang="en-US" sz="14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400" dirty="0" smtClean="0"/>
                        <a:t>无</a:t>
                      </a:r>
                      <a:endParaRPr lang="zh-CN" altLang="en-US" sz="14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400" dirty="0" smtClean="0"/>
                        <a:t>无</a:t>
                      </a:r>
                      <a:endParaRPr lang="zh-CN" altLang="en-US" sz="14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400" dirty="0" smtClean="0"/>
                        <a:t>无</a:t>
                      </a:r>
                      <a:endParaRPr lang="zh-CN" altLang="en-US" sz="14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400" dirty="0" smtClean="0"/>
                        <a:t>桌面驾驶舱</a:t>
                      </a:r>
                      <a:endParaRPr lang="zh-CN" altLang="en-US" sz="14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14465">
                <a:tc>
                  <a:txBody>
                    <a:bodyPr/>
                    <a:lstStyle/>
                    <a:p>
                      <a:r>
                        <a:rPr lang="zh-CN" altLang="en-US" sz="1400" dirty="0" smtClean="0"/>
                        <a:t>帆软</a:t>
                      </a:r>
                      <a:endParaRPr lang="zh-CN" altLang="en-US" sz="1400" dirty="0"/>
                    </a:p>
                  </a:txBody>
                  <a:tcPr anchor="ctr">
                    <a:lnT w="12700" cap="flat" cmpd="sng" algn="ctr">
                      <a:solidFill>
                        <a:schemeClr val="tx1"/>
                      </a:solidFill>
                      <a:prstDash val="solid"/>
                      <a:round/>
                      <a:headEnd type="none" w="med" len="med"/>
                      <a:tailEnd type="none" w="med" len="med"/>
                    </a:lnT>
                  </a:tcPr>
                </a:tc>
                <a:tc>
                  <a:txBody>
                    <a:bodyPr/>
                    <a:lstStyle/>
                    <a:p>
                      <a:r>
                        <a:rPr lang="zh-CN" altLang="en-US" sz="1400" dirty="0" smtClean="0"/>
                        <a:t>制作方便，展现丰富</a:t>
                      </a:r>
                      <a:endParaRPr lang="zh-CN" altLang="en-US" sz="1400" dirty="0"/>
                    </a:p>
                  </a:txBody>
                  <a:tcPr anchor="ctr">
                    <a:lnT w="12700" cap="flat" cmpd="sng" algn="ctr">
                      <a:solidFill>
                        <a:schemeClr val="tx1"/>
                      </a:solidFill>
                      <a:prstDash val="solid"/>
                      <a:round/>
                      <a:headEnd type="none" w="med" len="med"/>
                      <a:tailEnd type="none" w="med" len="med"/>
                    </a:lnT>
                  </a:tcPr>
                </a:tc>
                <a:tc>
                  <a:txBody>
                    <a:bodyPr/>
                    <a:lstStyle/>
                    <a:p>
                      <a:r>
                        <a:rPr lang="zh-CN" altLang="en-US" sz="1400" dirty="0" smtClean="0"/>
                        <a:t>无</a:t>
                      </a:r>
                      <a:endParaRPr lang="zh-CN" altLang="en-US" sz="1400" dirty="0"/>
                    </a:p>
                  </a:txBody>
                  <a:tcPr anchor="ctr">
                    <a:lnT w="12700" cap="flat" cmpd="sng" algn="ctr">
                      <a:solidFill>
                        <a:schemeClr val="tx1"/>
                      </a:solidFill>
                      <a:prstDash val="solid"/>
                      <a:round/>
                      <a:headEnd type="none" w="med" len="med"/>
                      <a:tailEnd type="none" w="med" len="med"/>
                    </a:lnT>
                  </a:tcPr>
                </a:tc>
                <a:tc>
                  <a:txBody>
                    <a:bodyPr/>
                    <a:lstStyle/>
                    <a:p>
                      <a:r>
                        <a:rPr lang="zh-CN" altLang="en-US" sz="1400" dirty="0" smtClean="0"/>
                        <a:t>无</a:t>
                      </a:r>
                      <a:endParaRPr lang="zh-CN" altLang="en-US" sz="1400" dirty="0"/>
                    </a:p>
                  </a:txBody>
                  <a:tcPr anchor="ctr">
                    <a:lnT w="12700" cap="flat" cmpd="sng" algn="ctr">
                      <a:solidFill>
                        <a:schemeClr val="tx1"/>
                      </a:solidFill>
                      <a:prstDash val="solid"/>
                      <a:round/>
                      <a:headEnd type="none" w="med" len="med"/>
                      <a:tailEnd type="none" w="med" len="med"/>
                    </a:lnT>
                  </a:tcPr>
                </a:tc>
                <a:tc>
                  <a:txBody>
                    <a:bodyPr/>
                    <a:lstStyle/>
                    <a:p>
                      <a:r>
                        <a:rPr lang="zh-CN" altLang="en-US" sz="1400" dirty="0" smtClean="0"/>
                        <a:t>无</a:t>
                      </a:r>
                      <a:endParaRPr lang="zh-CN" altLang="en-US" sz="1400" dirty="0"/>
                    </a:p>
                  </a:txBody>
                  <a:tcPr anchor="ctr">
                    <a:lnT w="12700" cap="flat" cmpd="sng" algn="ctr">
                      <a:solidFill>
                        <a:schemeClr val="tx1"/>
                      </a:solidFill>
                      <a:prstDash val="solid"/>
                      <a:round/>
                      <a:headEnd type="none" w="med" len="med"/>
                      <a:tailEnd type="none" w="med" len="med"/>
                    </a:lnT>
                  </a:tcPr>
                </a:tc>
                <a:tc>
                  <a:txBody>
                    <a:bodyPr/>
                    <a:lstStyle/>
                    <a:p>
                      <a:r>
                        <a:rPr lang="zh-CN" altLang="en-US" sz="1400" dirty="0" smtClean="0"/>
                        <a:t>支持中国式复杂报表</a:t>
                      </a:r>
                      <a:endParaRPr lang="zh-CN" altLang="en-US" sz="1400" dirty="0"/>
                    </a:p>
                  </a:txBody>
                  <a:tcPr anchor="ctr">
                    <a:lnT w="12700" cap="flat" cmpd="sng" algn="ctr">
                      <a:solidFill>
                        <a:schemeClr val="tx1"/>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14225174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综述</a:t>
            </a:r>
            <a:endParaRPr lang="zh-CN" altLang="en-US" dirty="0"/>
          </a:p>
        </p:txBody>
      </p:sp>
      <p:sp>
        <p:nvSpPr>
          <p:cNvPr id="3" name="内容占位符 2"/>
          <p:cNvSpPr>
            <a:spLocks noGrp="1"/>
          </p:cNvSpPr>
          <p:nvPr>
            <p:ph sz="quarter" idx="13"/>
          </p:nvPr>
        </p:nvSpPr>
        <p:spPr/>
        <p:txBody>
          <a:bodyPr>
            <a:normAutofit/>
          </a:bodyPr>
          <a:lstStyle/>
          <a:p>
            <a:r>
              <a:rPr lang="zh-CN" altLang="en-US" dirty="0" smtClean="0"/>
              <a:t>国内产品普遍问题在于停留在报表展示，不支持数据模型、数据仓库、数据转换等功能。因此不支持联机在线分析、数据挖掘等高级商务智能功能，或支持有限。</a:t>
            </a:r>
            <a:endParaRPr lang="en-US" altLang="zh-CN" dirty="0" smtClean="0"/>
          </a:p>
          <a:p>
            <a:r>
              <a:rPr lang="zh-CN" altLang="en-US" dirty="0" smtClean="0"/>
              <a:t>微软提供全部商务智能产品，目前报表展示离开</a:t>
            </a:r>
            <a:r>
              <a:rPr lang="en-US" altLang="zh-CN" dirty="0" err="1" smtClean="0"/>
              <a:t>sharepoint</a:t>
            </a:r>
            <a:r>
              <a:rPr lang="zh-CN" altLang="en-US" dirty="0" smtClean="0"/>
              <a:t>支持略显不足，产品系统性感觉较差。但与</a:t>
            </a:r>
            <a:r>
              <a:rPr lang="en-US" altLang="zh-CN" dirty="0" smtClean="0"/>
              <a:t>EXCEL</a:t>
            </a:r>
            <a:r>
              <a:rPr lang="zh-CN" altLang="en-US" dirty="0" smtClean="0"/>
              <a:t>配合可提供强大的灵活性和便捷性。</a:t>
            </a:r>
            <a:endParaRPr lang="en-US" altLang="zh-CN" dirty="0" smtClean="0"/>
          </a:p>
          <a:p>
            <a:r>
              <a:rPr lang="en-US" altLang="zh-CN" dirty="0" smtClean="0"/>
              <a:t>IBM</a:t>
            </a:r>
            <a:r>
              <a:rPr lang="zh-CN" altLang="en-US" dirty="0" smtClean="0"/>
              <a:t>产品最为开放，支持底层服务产品最多，综合性能最为突出，系统性最强。演示时，各业务部门反应非常好。</a:t>
            </a:r>
            <a:endParaRPr lang="zh-CN" altLang="en-US" dirty="0"/>
          </a:p>
        </p:txBody>
      </p:sp>
    </p:spTree>
    <p:extLst>
      <p:ext uri="{BB962C8B-B14F-4D97-AF65-F5344CB8AC3E}">
        <p14:creationId xmlns:p14="http://schemas.microsoft.com/office/powerpoint/2010/main" val="13670049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9238" y="1480630"/>
            <a:ext cx="435207" cy="818070"/>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4088" y="1465295"/>
            <a:ext cx="435207" cy="818070"/>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8938" y="1506030"/>
            <a:ext cx="435207" cy="818070"/>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3382" y="3619500"/>
            <a:ext cx="435207" cy="818070"/>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3693" y="3400965"/>
            <a:ext cx="435207" cy="818070"/>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8621" y="2697068"/>
            <a:ext cx="831375" cy="703897"/>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9996" y="4013824"/>
            <a:ext cx="920506" cy="971751"/>
          </a:xfrm>
          <a:prstGeom prst="rect">
            <a:avLst/>
          </a:prstGeom>
        </p:spPr>
      </p:pic>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2537" y="5369359"/>
            <a:ext cx="279865" cy="849552"/>
          </a:xfrm>
          <a:prstGeom prst="rect">
            <a:avLst/>
          </a:prstGeom>
        </p:spPr>
      </p:pic>
      <p:cxnSp>
        <p:nvCxnSpPr>
          <p:cNvPr id="14" name="直接箭头连接符 13"/>
          <p:cNvCxnSpPr>
            <a:stCxn id="4" idx="2"/>
            <a:endCxn id="9" idx="0"/>
          </p:cNvCxnSpPr>
          <p:nvPr/>
        </p:nvCxnSpPr>
        <p:spPr>
          <a:xfrm>
            <a:off x="2366842" y="2298700"/>
            <a:ext cx="1087467" cy="398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5" idx="2"/>
            <a:endCxn id="9" idx="0"/>
          </p:cNvCxnSpPr>
          <p:nvPr/>
        </p:nvCxnSpPr>
        <p:spPr>
          <a:xfrm flipH="1">
            <a:off x="3454309" y="2283365"/>
            <a:ext cx="887383" cy="413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6" idx="2"/>
            <a:endCxn id="9" idx="0"/>
          </p:cNvCxnSpPr>
          <p:nvPr/>
        </p:nvCxnSpPr>
        <p:spPr>
          <a:xfrm flipH="1">
            <a:off x="3454309" y="2324100"/>
            <a:ext cx="2862233" cy="372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图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5132" y="2722468"/>
            <a:ext cx="693849" cy="587459"/>
          </a:xfrm>
          <a:prstGeom prst="rect">
            <a:avLst/>
          </a:prstGeom>
        </p:spPr>
      </p:pic>
      <p:cxnSp>
        <p:nvCxnSpPr>
          <p:cNvPr id="30" name="直接箭头连接符 29"/>
          <p:cNvCxnSpPr>
            <a:stCxn id="6" idx="2"/>
            <a:endCxn id="19" idx="0"/>
          </p:cNvCxnSpPr>
          <p:nvPr/>
        </p:nvCxnSpPr>
        <p:spPr>
          <a:xfrm flipH="1">
            <a:off x="4972057" y="2324100"/>
            <a:ext cx="1344485" cy="398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5" idx="2"/>
            <a:endCxn id="19" idx="0"/>
          </p:cNvCxnSpPr>
          <p:nvPr/>
        </p:nvCxnSpPr>
        <p:spPr>
          <a:xfrm>
            <a:off x="4341692" y="2283365"/>
            <a:ext cx="630365" cy="439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4" idx="2"/>
            <a:endCxn id="19" idx="0"/>
          </p:cNvCxnSpPr>
          <p:nvPr/>
        </p:nvCxnSpPr>
        <p:spPr>
          <a:xfrm>
            <a:off x="2366842" y="2298700"/>
            <a:ext cx="2605215" cy="423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9" idx="2"/>
            <a:endCxn id="10" idx="0"/>
          </p:cNvCxnSpPr>
          <p:nvPr/>
        </p:nvCxnSpPr>
        <p:spPr>
          <a:xfrm>
            <a:off x="3454309" y="3400965"/>
            <a:ext cx="875940" cy="612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19" idx="2"/>
            <a:endCxn id="10" idx="0"/>
          </p:cNvCxnSpPr>
          <p:nvPr/>
        </p:nvCxnSpPr>
        <p:spPr>
          <a:xfrm flipH="1">
            <a:off x="4330249" y="3309927"/>
            <a:ext cx="641808" cy="703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10" idx="1"/>
            <a:endCxn id="7" idx="3"/>
          </p:cNvCxnSpPr>
          <p:nvPr/>
        </p:nvCxnSpPr>
        <p:spPr>
          <a:xfrm flipH="1" flipV="1">
            <a:off x="2768589" y="4028535"/>
            <a:ext cx="1101407" cy="471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10" idx="3"/>
            <a:endCxn id="8" idx="1"/>
          </p:cNvCxnSpPr>
          <p:nvPr/>
        </p:nvCxnSpPr>
        <p:spPr>
          <a:xfrm flipV="1">
            <a:off x="4790502" y="3810000"/>
            <a:ext cx="1213191" cy="689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10" idx="2"/>
            <a:endCxn id="12" idx="0"/>
          </p:cNvCxnSpPr>
          <p:nvPr/>
        </p:nvCxnSpPr>
        <p:spPr>
          <a:xfrm>
            <a:off x="4330249" y="4985575"/>
            <a:ext cx="22221" cy="383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7" idx="2"/>
            <a:endCxn id="12" idx="0"/>
          </p:cNvCxnSpPr>
          <p:nvPr/>
        </p:nvCxnSpPr>
        <p:spPr>
          <a:xfrm>
            <a:off x="2550986" y="4437570"/>
            <a:ext cx="1801484" cy="931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8" idx="2"/>
            <a:endCxn id="12" idx="0"/>
          </p:cNvCxnSpPr>
          <p:nvPr/>
        </p:nvCxnSpPr>
        <p:spPr>
          <a:xfrm flipH="1">
            <a:off x="4352470" y="4219035"/>
            <a:ext cx="1868827" cy="1150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40757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330" y="516919"/>
            <a:ext cx="7773338" cy="798088"/>
          </a:xfrm>
        </p:spPr>
        <p:txBody>
          <a:bodyPr/>
          <a:lstStyle/>
          <a:p>
            <a:r>
              <a:rPr lang="zh-CN" altLang="en-US" dirty="0"/>
              <a:t>商务</a:t>
            </a:r>
            <a:r>
              <a:rPr lang="zh-CN" altLang="en-US" dirty="0" smtClean="0"/>
              <a:t>智能的三个阶段</a:t>
            </a:r>
            <a:endParaRPr lang="zh-CN" altLang="en-US" dirty="0"/>
          </a:p>
        </p:txBody>
      </p:sp>
      <p:sp>
        <p:nvSpPr>
          <p:cNvPr id="3" name="内容占位符 2"/>
          <p:cNvSpPr>
            <a:spLocks noGrp="1"/>
          </p:cNvSpPr>
          <p:nvPr>
            <p:ph sz="quarter" idx="13"/>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58750" y="1238250"/>
            <a:ext cx="8439150" cy="5619750"/>
          </a:xfrm>
          <a:prstGeom prst="rect">
            <a:avLst/>
          </a:prstGeom>
        </p:spPr>
      </p:pic>
    </p:spTree>
    <p:extLst>
      <p:ext uri="{BB962C8B-B14F-4D97-AF65-F5344CB8AC3E}">
        <p14:creationId xmlns:p14="http://schemas.microsoft.com/office/powerpoint/2010/main" val="39586215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商务智能应用的四个</a:t>
            </a:r>
            <a:r>
              <a:rPr lang="zh-CN" altLang="en-US" dirty="0"/>
              <a:t>方面</a:t>
            </a:r>
          </a:p>
        </p:txBody>
      </p:sp>
      <p:sp>
        <p:nvSpPr>
          <p:cNvPr id="3" name="内容占位符 2"/>
          <p:cNvSpPr>
            <a:spLocks noGrp="1"/>
          </p:cNvSpPr>
          <p:nvPr>
            <p:ph sz="quarter" idx="13"/>
          </p:nvPr>
        </p:nvSpPr>
        <p:spPr>
          <a:xfrm>
            <a:off x="822960" y="3661834"/>
            <a:ext cx="7543801" cy="2281766"/>
          </a:xfrm>
        </p:spPr>
        <p:txBody>
          <a:bodyPr>
            <a:normAutofit fontScale="92500" lnSpcReduction="10000"/>
          </a:bodyPr>
          <a:lstStyle/>
          <a:p>
            <a:r>
              <a:rPr lang="en-US" altLang="zh-CN" sz="2800" dirty="0" smtClean="0"/>
              <a:t>1</a:t>
            </a:r>
            <a:r>
              <a:rPr lang="zh-CN" altLang="en-US" sz="2800" dirty="0" smtClean="0"/>
              <a:t>、管理驾驶舱（仪表板）</a:t>
            </a:r>
            <a:endParaRPr lang="en-US" altLang="zh-CN" sz="2800" dirty="0" smtClean="0"/>
          </a:p>
          <a:p>
            <a:r>
              <a:rPr lang="en-US" altLang="zh-CN" sz="2800" dirty="0" smtClean="0"/>
              <a:t>2</a:t>
            </a:r>
            <a:r>
              <a:rPr lang="zh-CN" altLang="en-US" sz="2800" dirty="0" smtClean="0"/>
              <a:t>、即席报表</a:t>
            </a:r>
            <a:endParaRPr lang="en-US" altLang="zh-CN" sz="2800" dirty="0" smtClean="0"/>
          </a:p>
          <a:p>
            <a:r>
              <a:rPr lang="en-US" altLang="zh-CN" sz="2800" dirty="0" smtClean="0"/>
              <a:t>3</a:t>
            </a:r>
            <a:r>
              <a:rPr lang="zh-CN" altLang="en-US" sz="2800" dirty="0" smtClean="0"/>
              <a:t>、联机数据分析</a:t>
            </a:r>
            <a:endParaRPr lang="en-US" altLang="zh-CN" sz="2800" dirty="0" smtClean="0"/>
          </a:p>
          <a:p>
            <a:r>
              <a:rPr lang="en-US" altLang="zh-CN" sz="2800" dirty="0" smtClean="0"/>
              <a:t>4</a:t>
            </a:r>
            <a:r>
              <a:rPr lang="zh-CN" altLang="en-US" sz="2800" dirty="0" smtClean="0"/>
              <a:t>、数据挖掘</a:t>
            </a:r>
            <a:endParaRPr lang="zh-CN" altLang="en-US" sz="2800" dirty="0"/>
          </a:p>
        </p:txBody>
      </p:sp>
      <p:sp>
        <p:nvSpPr>
          <p:cNvPr id="4" name="文本框 3"/>
          <p:cNvSpPr txBox="1"/>
          <p:nvPr/>
        </p:nvSpPr>
        <p:spPr>
          <a:xfrm>
            <a:off x="442685" y="2501538"/>
            <a:ext cx="7342415" cy="830997"/>
          </a:xfrm>
          <a:prstGeom prst="rect">
            <a:avLst/>
          </a:prstGeom>
          <a:noFill/>
        </p:spPr>
        <p:txBody>
          <a:bodyPr wrap="square" rtlCol="0">
            <a:spAutoFit/>
          </a:bodyPr>
          <a:lstStyle/>
          <a:p>
            <a:r>
              <a:rPr lang="zh-CN" altLang="en-US" sz="2400" dirty="0" smtClean="0"/>
              <a:t>       商务智能以辅助决策为目标，更多时候是以宏观决策为服务对象</a:t>
            </a:r>
            <a:endParaRPr lang="zh-CN" altLang="en-US" sz="2400" dirty="0"/>
          </a:p>
        </p:txBody>
      </p:sp>
    </p:spTree>
    <p:extLst>
      <p:ext uri="{BB962C8B-B14F-4D97-AF65-F5344CB8AC3E}">
        <p14:creationId xmlns:p14="http://schemas.microsoft.com/office/powerpoint/2010/main" val="4041106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驾驶舱（仪表板）</a:t>
            </a:r>
            <a:endParaRPr lang="zh-CN" altLang="en-US" dirty="0"/>
          </a:p>
        </p:txBody>
      </p:sp>
      <p:sp>
        <p:nvSpPr>
          <p:cNvPr id="3" name="内容占位符 2"/>
          <p:cNvSpPr>
            <a:spLocks noGrp="1"/>
          </p:cNvSpPr>
          <p:nvPr>
            <p:ph sz="quarter" idx="13"/>
          </p:nvPr>
        </p:nvSpPr>
        <p:spPr>
          <a:xfrm>
            <a:off x="620486" y="1737360"/>
            <a:ext cx="7746274" cy="1285239"/>
          </a:xfrm>
        </p:spPr>
        <p:txBody>
          <a:bodyPr>
            <a:normAutofit/>
          </a:bodyPr>
          <a:lstStyle/>
          <a:p>
            <a:pPr indent="91440"/>
            <a:r>
              <a:rPr lang="zh-CN" altLang="en-US" dirty="0" smtClean="0"/>
              <a:t>       将</a:t>
            </a:r>
            <a:r>
              <a:rPr lang="zh-CN" altLang="en-US" dirty="0"/>
              <a:t>企业运营关键指标</a:t>
            </a:r>
            <a:r>
              <a:rPr lang="zh-CN" altLang="en-US" dirty="0" smtClean="0"/>
              <a:t>的完成状态模拟驾驶舱仪表板的方式展现，以寻求“一目了然”掌控企业经营状态，辅助企业管理层进行重大战略决策。</a:t>
            </a:r>
            <a:endParaRPr lang="zh-CN" altLang="en-US" dirty="0"/>
          </a:p>
        </p:txBody>
      </p:sp>
      <p:pic>
        <p:nvPicPr>
          <p:cNvPr id="4" name="图片 3"/>
          <p:cNvPicPr/>
          <p:nvPr/>
        </p:nvPicPr>
        <p:blipFill>
          <a:blip r:embed="rId2"/>
          <a:stretch>
            <a:fillRect/>
          </a:stretch>
        </p:blipFill>
        <p:spPr>
          <a:xfrm>
            <a:off x="620486" y="3157170"/>
            <a:ext cx="3822700" cy="2951530"/>
          </a:xfrm>
          <a:prstGeom prst="rect">
            <a:avLst/>
          </a:prstGeom>
          <a:scene3d>
            <a:camera prst="orthographicFront"/>
            <a:lightRig rig="threePt" dir="t"/>
          </a:scene3d>
          <a:sp3d>
            <a:bevelT/>
          </a:sp3d>
        </p:spPr>
      </p:pic>
      <p:graphicFrame>
        <p:nvGraphicFramePr>
          <p:cNvPr id="5" name="图表 4"/>
          <p:cNvGraphicFramePr>
            <a:graphicFrameLocks/>
          </p:cNvGraphicFramePr>
          <p:nvPr>
            <p:extLst>
              <p:ext uri="{D42A27DB-BD31-4B8C-83A1-F6EECF244321}">
                <p14:modId xmlns:p14="http://schemas.microsoft.com/office/powerpoint/2010/main" val="670694767"/>
              </p:ext>
            </p:extLst>
          </p:nvPr>
        </p:nvGraphicFramePr>
        <p:xfrm>
          <a:off x="4493622" y="3157170"/>
          <a:ext cx="3873137" cy="295153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16912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2958" y="566004"/>
            <a:ext cx="7543800" cy="941305"/>
          </a:xfrm>
        </p:spPr>
        <p:txBody>
          <a:bodyPr/>
          <a:lstStyle/>
          <a:p>
            <a:r>
              <a:rPr lang="zh-CN" altLang="en-US" dirty="0" smtClean="0"/>
              <a:t>业务报表（即席查询）</a:t>
            </a:r>
            <a:endParaRPr lang="zh-CN" altLang="en-US" dirty="0"/>
          </a:p>
        </p:txBody>
      </p:sp>
      <p:sp>
        <p:nvSpPr>
          <p:cNvPr id="3" name="内容占位符 2"/>
          <p:cNvSpPr>
            <a:spLocks noGrp="1"/>
          </p:cNvSpPr>
          <p:nvPr>
            <p:ph sz="quarter" idx="13"/>
          </p:nvPr>
        </p:nvSpPr>
        <p:spPr>
          <a:xfrm>
            <a:off x="822959" y="1845734"/>
            <a:ext cx="7543801" cy="1189566"/>
          </a:xfrm>
        </p:spPr>
        <p:txBody>
          <a:bodyPr>
            <a:noAutofit/>
          </a:bodyPr>
          <a:lstStyle/>
          <a:p>
            <a:pPr indent="468000"/>
            <a:r>
              <a:rPr lang="zh-CN" altLang="en-US" sz="1600" dirty="0"/>
              <a:t>用户根据自己的需求，灵活的选择查询条件，系统能够根据用户的选择生成相应的统计报表</a:t>
            </a:r>
            <a:r>
              <a:rPr lang="zh-CN" altLang="en-US" sz="1600" dirty="0" smtClean="0"/>
              <a:t>。</a:t>
            </a:r>
            <a:endParaRPr lang="en-US" altLang="zh-CN" sz="1600" dirty="0" smtClean="0"/>
          </a:p>
          <a:p>
            <a:pPr indent="468000"/>
            <a:r>
              <a:rPr lang="zh-CN" altLang="en-US" sz="1600" dirty="0" smtClean="0"/>
              <a:t>业务数据表现形式相对固定，内容相对单纯，通常用于基层辅助单项业务决策。</a:t>
            </a:r>
            <a:endParaRPr lang="zh-CN" altLang="en-US" sz="1600" dirty="0"/>
          </a:p>
        </p:txBody>
      </p:sp>
      <p:pic>
        <p:nvPicPr>
          <p:cNvPr id="4" name="图片 3"/>
          <p:cNvPicPr>
            <a:picLocks noChangeAspect="1"/>
          </p:cNvPicPr>
          <p:nvPr/>
        </p:nvPicPr>
        <p:blipFill>
          <a:blip r:embed="rId2"/>
          <a:stretch>
            <a:fillRect/>
          </a:stretch>
        </p:blipFill>
        <p:spPr>
          <a:xfrm>
            <a:off x="822958" y="2946400"/>
            <a:ext cx="7543801" cy="3911600"/>
          </a:xfrm>
          <a:prstGeom prst="rect">
            <a:avLst/>
          </a:prstGeom>
        </p:spPr>
      </p:pic>
    </p:spTree>
    <p:extLst>
      <p:ext uri="{BB962C8B-B14F-4D97-AF65-F5344CB8AC3E}">
        <p14:creationId xmlns:p14="http://schemas.microsoft.com/office/powerpoint/2010/main" val="22360849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业务报表</a:t>
            </a:r>
          </a:p>
        </p:txBody>
      </p:sp>
      <p:pic>
        <p:nvPicPr>
          <p:cNvPr id="4" name="内容占位符 3"/>
          <p:cNvPicPr>
            <a:picLocks noGrp="1" noChangeAspect="1"/>
          </p:cNvPicPr>
          <p:nvPr>
            <p:ph sz="quarter" idx="13"/>
          </p:nvPr>
        </p:nvPicPr>
        <p:blipFill>
          <a:blip r:embed="rId2"/>
          <a:stretch>
            <a:fillRect/>
          </a:stretch>
        </p:blipFill>
        <p:spPr>
          <a:xfrm>
            <a:off x="685800" y="1841500"/>
            <a:ext cx="7772400" cy="4787899"/>
          </a:xfrm>
          <a:prstGeom prst="rect">
            <a:avLst/>
          </a:prstGeom>
        </p:spPr>
      </p:pic>
    </p:spTree>
    <p:extLst>
      <p:ext uri="{BB962C8B-B14F-4D97-AF65-F5344CB8AC3E}">
        <p14:creationId xmlns:p14="http://schemas.microsoft.com/office/powerpoint/2010/main" val="24154871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联机在线分析（多维数据透视）</a:t>
            </a:r>
            <a:endParaRPr lang="zh-CN" altLang="en-US" sz="3600" dirty="0"/>
          </a:p>
        </p:txBody>
      </p:sp>
      <p:sp>
        <p:nvSpPr>
          <p:cNvPr id="3" name="内容占位符 2"/>
          <p:cNvSpPr>
            <a:spLocks noGrp="1"/>
          </p:cNvSpPr>
          <p:nvPr>
            <p:ph sz="quarter" idx="13"/>
          </p:nvPr>
        </p:nvSpPr>
        <p:spPr>
          <a:xfrm>
            <a:off x="822959" y="1845734"/>
            <a:ext cx="7543801" cy="2916766"/>
          </a:xfrm>
        </p:spPr>
        <p:txBody>
          <a:bodyPr>
            <a:normAutofit fontScale="92500" lnSpcReduction="10000"/>
          </a:bodyPr>
          <a:lstStyle/>
          <a:p>
            <a:pPr indent="-540000"/>
            <a:r>
              <a:rPr lang="zh-CN" altLang="en-US" dirty="0" smtClean="0"/>
              <a:t>将业务数据进行必要的抽取、转换、清洗，建立专题数据库（数据集市）以满足多维</a:t>
            </a:r>
            <a:r>
              <a:rPr lang="zh-CN" altLang="en-US" dirty="0"/>
              <a:t>度方式分析数据</a:t>
            </a:r>
            <a:r>
              <a:rPr lang="zh-CN" altLang="en-US" dirty="0" smtClean="0"/>
              <a:t>，能</a:t>
            </a:r>
            <a:r>
              <a:rPr lang="zh-CN" altLang="en-US" dirty="0"/>
              <a:t>弹性地</a:t>
            </a:r>
            <a:r>
              <a:rPr lang="zh-CN" altLang="en-US" dirty="0" smtClean="0"/>
              <a:t>提供上钻、下钻、和透视分析等</a:t>
            </a:r>
            <a:r>
              <a:rPr lang="zh-CN" altLang="en-US" dirty="0"/>
              <a:t>操作，呈现集成性</a:t>
            </a:r>
            <a:r>
              <a:rPr lang="zh-CN" altLang="en-US" dirty="0">
                <a:hlinkClick r:id="rId2" tooltip="决策"/>
              </a:rPr>
              <a:t>决策</a:t>
            </a:r>
            <a:r>
              <a:rPr lang="zh-CN" altLang="en-US" dirty="0"/>
              <a:t>信息的</a:t>
            </a:r>
            <a:r>
              <a:rPr lang="zh-CN" altLang="en-US" dirty="0" smtClean="0"/>
              <a:t>方法。</a:t>
            </a:r>
            <a:endParaRPr lang="en-US" altLang="zh-CN" dirty="0" smtClean="0"/>
          </a:p>
          <a:p>
            <a:pPr indent="-540000"/>
            <a:r>
              <a:rPr lang="zh-CN" altLang="zh-CN" dirty="0" smtClean="0"/>
              <a:t>动态</a:t>
            </a:r>
            <a:r>
              <a:rPr lang="zh-CN" altLang="zh-CN" dirty="0"/>
              <a:t>多维度专项业务数据</a:t>
            </a:r>
            <a:r>
              <a:rPr lang="zh-CN" altLang="zh-CN" dirty="0" smtClean="0"/>
              <a:t>统计分析</a:t>
            </a:r>
            <a:r>
              <a:rPr lang="zh-CN" altLang="en-US" dirty="0" smtClean="0"/>
              <a:t>，数据表现形式相对多变，内容较为综合，较强的交互要求。通常用于辅助某一“方面”综合业务决策。</a:t>
            </a:r>
            <a:endParaRPr lang="en-US" altLang="zh-CN" dirty="0" smtClean="0"/>
          </a:p>
          <a:p>
            <a:pPr indent="-540000"/>
            <a:r>
              <a:rPr lang="zh-CN" altLang="en-US" dirty="0" smtClean="0"/>
              <a:t>多维数据透视往往用于统一维度体系下，多项指标对比及同一指标在不同维度体系的对比。</a:t>
            </a:r>
            <a:endParaRPr lang="en-US" altLang="zh-CN" dirty="0" smtClean="0"/>
          </a:p>
        </p:txBody>
      </p:sp>
    </p:spTree>
    <p:extLst>
      <p:ext uri="{BB962C8B-B14F-4D97-AF65-F5344CB8AC3E}">
        <p14:creationId xmlns:p14="http://schemas.microsoft.com/office/powerpoint/2010/main" val="439414570"/>
      </p:ext>
    </p:extLst>
  </p:cSld>
  <p:clrMapOvr>
    <a:masterClrMapping/>
  </p:clrMapOvr>
  <p:timing>
    <p:tnLst>
      <p:par>
        <p:cTn id="1" dur="indefinite" restart="never" nodeType="tmRoot"/>
      </p:par>
    </p:tnLst>
  </p:timing>
</p:sld>
</file>

<file path=ppt/theme/theme1.xml><?xml version="1.0" encoding="utf-8"?>
<a:theme xmlns:a="http://schemas.openxmlformats.org/drawingml/2006/main" name="水滴">
  <a:themeElements>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水滴">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水滴</Template>
  <TotalTime>669</TotalTime>
  <Words>852</Words>
  <Application>Microsoft Office PowerPoint</Application>
  <PresentationFormat>全屏显示(4:3)</PresentationFormat>
  <Paragraphs>91</Paragraphs>
  <Slides>21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21</vt:i4>
      </vt:variant>
    </vt:vector>
  </HeadingPairs>
  <TitlesOfParts>
    <vt:vector size="25" baseType="lpstr">
      <vt:lpstr>宋体</vt:lpstr>
      <vt:lpstr>Arial</vt:lpstr>
      <vt:lpstr>Tw Cen MT</vt:lpstr>
      <vt:lpstr>水滴</vt:lpstr>
      <vt:lpstr>数据综合分析推进想法</vt:lpstr>
      <vt:lpstr>PowerPoint 演示文稿</vt:lpstr>
      <vt:lpstr>PowerPoint 演示文稿</vt:lpstr>
      <vt:lpstr>商务智能的三个阶段</vt:lpstr>
      <vt:lpstr>商务智能应用的四个方面</vt:lpstr>
      <vt:lpstr>驾驶舱（仪表板）</vt:lpstr>
      <vt:lpstr>业务报表（即席查询）</vt:lpstr>
      <vt:lpstr>业务报表</vt:lpstr>
      <vt:lpstr>联机在线分析（多维数据透视）</vt:lpstr>
      <vt:lpstr>二率分析</vt:lpstr>
      <vt:lpstr>分包应付预付统计分析</vt:lpstr>
      <vt:lpstr>租赁资产综合分析</vt:lpstr>
      <vt:lpstr>员工离职分析</vt:lpstr>
      <vt:lpstr>数据挖掘</vt:lpstr>
      <vt:lpstr>商务智能系统实施的风险</vt:lpstr>
      <vt:lpstr>综合分析实施策略考虑</vt:lpstr>
      <vt:lpstr>综合分析系统实施步骤</vt:lpstr>
      <vt:lpstr>前期工作汇报</vt:lpstr>
      <vt:lpstr>各家产品初步印象</vt:lpstr>
      <vt:lpstr>PowerPoint 演示文稿</vt:lpstr>
      <vt:lpstr>综述</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数据综合分析</dc:title>
  <dc:creator>wind with</dc:creator>
  <cp:lastModifiedBy>wind with</cp:lastModifiedBy>
  <cp:revision>70</cp:revision>
  <dcterms:created xsi:type="dcterms:W3CDTF">2013-06-13T05:44:31Z</dcterms:created>
  <dcterms:modified xsi:type="dcterms:W3CDTF">2013-07-02T02:46:43Z</dcterms:modified>
</cp:coreProperties>
</file>