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0"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5" r:id="rId23"/>
    <p:sldId id="307" r:id="rId24"/>
    <p:sldId id="308" r:id="rId25"/>
    <p:sldId id="309" r:id="rId26"/>
    <p:sldId id="310" r:id="rId27"/>
    <p:sldId id="311" r:id="rId28"/>
    <p:sldId id="317" r:id="rId29"/>
    <p:sldId id="316" r:id="rId30"/>
    <p:sldId id="315" r:id="rId31"/>
    <p:sldId id="314" r:id="rId32"/>
    <p:sldId id="313" r:id="rId33"/>
    <p:sldId id="312" r:id="rId34"/>
    <p:sldId id="320" r:id="rId35"/>
    <p:sldId id="319" r:id="rId36"/>
    <p:sldId id="322" r:id="rId37"/>
    <p:sldId id="321" r:id="rId38"/>
    <p:sldId id="323" r:id="rId39"/>
    <p:sldId id="265" r:id="rId40"/>
    <p:sldId id="28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2580" autoAdjust="0"/>
  </p:normalViewPr>
  <p:slideViewPr>
    <p:cSldViewPr>
      <p:cViewPr varScale="1">
        <p:scale>
          <a:sx n="68" d="100"/>
          <a:sy n="68" d="100"/>
        </p:scale>
        <p:origin x="5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AF6A-1C58-4FDB-89D1-5A08530DB078}" type="datetimeFigureOut">
              <a:rPr lang="zh-CN" altLang="en-US" smtClean="0"/>
              <a:t>2013/06/17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F85F2-254B-4B36-9C5D-154335D72768}" type="slidenum">
              <a:rPr lang="zh-CN" altLang="en-US" smtClean="0"/>
              <a:t>‹#›</a:t>
            </a:fld>
            <a:endParaRPr lang="zh-CN" altLang="en-US"/>
          </a:p>
        </p:txBody>
      </p:sp>
    </p:spTree>
    <p:extLst>
      <p:ext uri="{BB962C8B-B14F-4D97-AF65-F5344CB8AC3E}">
        <p14:creationId xmlns:p14="http://schemas.microsoft.com/office/powerpoint/2010/main" val="241373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a:t>
            </a:fld>
            <a:endParaRPr lang="zh-CN" altLang="en-US"/>
          </a:p>
        </p:txBody>
      </p:sp>
    </p:spTree>
    <p:extLst>
      <p:ext uri="{BB962C8B-B14F-4D97-AF65-F5344CB8AC3E}">
        <p14:creationId xmlns:p14="http://schemas.microsoft.com/office/powerpoint/2010/main" val="291286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、组与人员维护较繁琐，新系统可降低难度，减少维护量</a:t>
            </a:r>
            <a:endParaRPr lang="en-US" altLang="zh-CN" dirty="0" smtClean="0"/>
          </a:p>
          <a:p>
            <a:r>
              <a:rPr lang="en-US" altLang="zh-CN" dirty="0" smtClean="0"/>
              <a:t>2</a:t>
            </a:r>
            <a:r>
              <a:rPr lang="zh-CN" altLang="en-US" dirty="0" smtClean="0"/>
              <a:t>、公文流转增加流程等操作较复杂，难度大</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12</a:t>
            </a:fld>
            <a:endParaRPr lang="zh-CN" altLang="en-US"/>
          </a:p>
        </p:txBody>
      </p:sp>
    </p:spTree>
    <p:extLst>
      <p:ext uri="{BB962C8B-B14F-4D97-AF65-F5344CB8AC3E}">
        <p14:creationId xmlns:p14="http://schemas.microsoft.com/office/powerpoint/2010/main" val="23881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知识：企业日常工作中提炼的对企业今后工作有指导意义的各类文档（</a:t>
            </a:r>
            <a:r>
              <a:rPr lang="en-US" altLang="zh-CN" dirty="0" smtClean="0"/>
              <a:t>office</a:t>
            </a:r>
            <a:r>
              <a:rPr lang="zh-CN" altLang="en-US" dirty="0" smtClean="0"/>
              <a:t>文档、结构数据、视频、语音等）。</a:t>
            </a:r>
            <a:endParaRPr lang="en-US" altLang="zh-CN" dirty="0" smtClean="0"/>
          </a:p>
          <a:p>
            <a:r>
              <a:rPr lang="zh-CN" altLang="en-US" dirty="0" smtClean="0"/>
              <a:t>知识管理：</a:t>
            </a:r>
            <a:r>
              <a:rPr lang="en-US" altLang="zh-CN" dirty="0" smtClean="0"/>
              <a:t>1</a:t>
            </a:r>
            <a:r>
              <a:rPr lang="zh-CN" altLang="en-US" dirty="0" smtClean="0"/>
              <a:t>、各类文档收集 </a:t>
            </a:r>
            <a:r>
              <a:rPr lang="en-US" altLang="zh-CN" dirty="0" smtClean="0"/>
              <a:t>2</a:t>
            </a:r>
            <a:r>
              <a:rPr lang="zh-CN" altLang="en-US" dirty="0" smtClean="0"/>
              <a:t>、对收集的各类文档进行归纳、整理、总结</a:t>
            </a:r>
            <a:r>
              <a:rPr lang="zh-CN" altLang="en-US" baseline="0" dirty="0" smtClean="0"/>
              <a:t> </a:t>
            </a:r>
            <a:r>
              <a:rPr lang="en-US" altLang="zh-CN" baseline="0" dirty="0" smtClean="0"/>
              <a:t>3</a:t>
            </a:r>
            <a:r>
              <a:rPr lang="zh-CN" altLang="en-US" baseline="0" dirty="0" smtClean="0"/>
              <a:t>、发布 </a:t>
            </a:r>
            <a:r>
              <a:rPr lang="en-US" altLang="zh-CN" baseline="0" dirty="0" smtClean="0"/>
              <a:t>4</a:t>
            </a:r>
            <a:r>
              <a:rPr lang="zh-CN" altLang="en-US" baseline="0" dirty="0" smtClean="0"/>
              <a:t>、版本更新</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17</a:t>
            </a:fld>
            <a:endParaRPr lang="zh-CN" altLang="en-US"/>
          </a:p>
        </p:txBody>
      </p:sp>
    </p:spTree>
    <p:extLst>
      <p:ext uri="{BB962C8B-B14F-4D97-AF65-F5344CB8AC3E}">
        <p14:creationId xmlns:p14="http://schemas.microsoft.com/office/powerpoint/2010/main" val="250909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公文流转泛指各类业务流转，包括项目施工方案、施工组织设计等。</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18</a:t>
            </a:fld>
            <a:endParaRPr lang="zh-CN" altLang="en-US"/>
          </a:p>
        </p:txBody>
      </p:sp>
    </p:spTree>
    <p:extLst>
      <p:ext uri="{BB962C8B-B14F-4D97-AF65-F5344CB8AC3E}">
        <p14:creationId xmlns:p14="http://schemas.microsoft.com/office/powerpoint/2010/main" val="193442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现在员工网络通讯工具多用的是</a:t>
            </a:r>
            <a:r>
              <a:rPr lang="en-US" altLang="zh-CN" dirty="0" smtClean="0"/>
              <a:t>QQ</a:t>
            </a:r>
            <a:r>
              <a:rPr lang="zh-CN" altLang="en-US" dirty="0" smtClean="0"/>
              <a:t>，但是</a:t>
            </a:r>
            <a:r>
              <a:rPr lang="en-US" altLang="zh-CN" dirty="0" smtClean="0"/>
              <a:t>QQ</a:t>
            </a:r>
            <a:r>
              <a:rPr lang="zh-CN" altLang="en-US" dirty="0" smtClean="0"/>
              <a:t>必须加为好友，不像即时通讯可直接利用公司组织架构，方便找人；各业务部门建立的都有</a:t>
            </a:r>
            <a:r>
              <a:rPr lang="en-US" altLang="zh-CN" dirty="0" smtClean="0"/>
              <a:t>QQ</a:t>
            </a:r>
            <a:r>
              <a:rPr lang="zh-CN" altLang="en-US" dirty="0" smtClean="0"/>
              <a:t>群，但各业务口之间沟通不够便捷，企业级即时通讯可提供较便捷的工具。</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19</a:t>
            </a:fld>
            <a:endParaRPr lang="zh-CN" altLang="en-US"/>
          </a:p>
        </p:txBody>
      </p:sp>
    </p:spTree>
    <p:extLst>
      <p:ext uri="{BB962C8B-B14F-4D97-AF65-F5344CB8AC3E}">
        <p14:creationId xmlns:p14="http://schemas.microsoft.com/office/powerpoint/2010/main" val="341774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建立集团化</a:t>
            </a:r>
            <a:r>
              <a:rPr lang="en-US" altLang="zh-CN" dirty="0" smtClean="0"/>
              <a:t>OA</a:t>
            </a:r>
            <a:r>
              <a:rPr lang="zh-CN" altLang="en-US" dirty="0" smtClean="0"/>
              <a:t>系统，可以实现公司总部、子分公司、项目部的三级管理模式，适应做实分公司的管理模式，并可设置多记管理员。升级后的管理后台，可降低维护难度，减少工作失误。</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23</a:t>
            </a:fld>
            <a:endParaRPr lang="zh-CN" altLang="en-US"/>
          </a:p>
        </p:txBody>
      </p:sp>
    </p:spTree>
    <p:extLst>
      <p:ext uri="{BB962C8B-B14F-4D97-AF65-F5344CB8AC3E}">
        <p14:creationId xmlns:p14="http://schemas.microsoft.com/office/powerpoint/2010/main" val="43780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功能扩展，增加新的流程时，公司内部就可实现，需要厂商介入的更少。其它两家开放性较差，技术门槛较高。</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38</a:t>
            </a:fld>
            <a:endParaRPr lang="zh-CN" altLang="en-US"/>
          </a:p>
        </p:txBody>
      </p:sp>
    </p:spTree>
    <p:extLst>
      <p:ext uri="{BB962C8B-B14F-4D97-AF65-F5344CB8AC3E}">
        <p14:creationId xmlns:p14="http://schemas.microsoft.com/office/powerpoint/2010/main" val="36989322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3"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4"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5"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6"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7"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8"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9"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0"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1"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2"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3"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4"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5"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6"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7"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8"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9"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0"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1"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2"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3"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4"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5"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6"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7"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8"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9"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0"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1"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2"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3"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4"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5"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6"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endParaRPr lang="zh-CN" altLang="en-US"/>
            </a:p>
          </p:txBody>
        </p:sp>
        <p:sp>
          <p:nvSpPr>
            <p:cNvPr id="4147"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8"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9"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0"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1"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2"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3"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4"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5"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6"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7"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8"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9"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0"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1"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2"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3"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4"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5"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6"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7"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8"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9"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0"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1"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2"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3"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4"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5"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6"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7"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8"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9"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0"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1"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2"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3"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4"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5"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6"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7"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8"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9"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0"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1"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2"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3"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4"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5"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6"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7"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8"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9"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0"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1"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2"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3"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4"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5"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6"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7"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8"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9"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0"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1"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2"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3"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4"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5"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6"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7"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8"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9"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ltLang="zh-CN"/>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r>
              <a:rPr lang="en-US" altLang="zh-CN"/>
              <a:t>www.themegallery.com</a:t>
            </a:r>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062283D6-6510-4AE6-8F2D-B7D2DB438E67}" type="slidenum">
              <a:rPr lang="en-US" altLang="zh-CN"/>
              <a:pPr/>
              <a:t>‹#›</a:t>
            </a:fld>
            <a:endParaRPr lang="en-US" altLang="zh-CN"/>
          </a:p>
        </p:txBody>
      </p:sp>
      <p:pic>
        <p:nvPicPr>
          <p:cNvPr id="4103"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rtplus_nature_naturalcity42_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425" y="3352800"/>
            <a:ext cx="1654175" cy="87788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rtplus_nature_naturalcity42_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400" y="2895600"/>
            <a:ext cx="1112838" cy="86677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artplus_nature_naturalcity42_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275" y="4594225"/>
            <a:ext cx="4911725" cy="1882775"/>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pPr lvl="0"/>
            <a:r>
              <a:rPr lang="zh-CN" altLang="en-US" noProof="0" smtClean="0"/>
              <a:t>单击此处编辑母版标题样式</a:t>
            </a:r>
            <a:endParaRPr lang="en-US" altLang="zh-CN" noProof="0" smtClean="0"/>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pPr lvl="0"/>
            <a:r>
              <a:rPr lang="zh-CN" altLang="en-US" noProof="0" smtClean="0"/>
              <a:t>单击此处编辑母版副标题样式</a:t>
            </a:r>
            <a:endParaRPr lang="en-US" altLang="zh-CN" noProof="0" smtClean="0"/>
          </a:p>
        </p:txBody>
      </p:sp>
      <p:sp>
        <p:nvSpPr>
          <p:cNvPr id="4222" name="Text Box 126"/>
          <p:cNvSpPr txBox="1">
            <a:spLocks noChangeArrowheads="1"/>
          </p:cNvSpPr>
          <p:nvPr/>
        </p:nvSpPr>
        <p:spPr bwMode="auto">
          <a:xfrm>
            <a:off x="8007350" y="152400"/>
            <a:ext cx="984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solidFill>
                  <a:srgbClr val="000000"/>
                </a:solidFill>
                <a:latin typeface="Verdana" pitchFamily="34" charset="0"/>
                <a:ea typeface="宋体" pitchFamily="2" charset="-122"/>
              </a:rPr>
              <a:t>LOGO</a:t>
            </a:r>
          </a:p>
        </p:txBody>
      </p:sp>
      <p:pic>
        <p:nvPicPr>
          <p:cNvPr id="4105" name="Picture 9" descr="artplus_nature_naturalcity42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tplus_nature_naturalcity42_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artplus_nature_naturalcity42_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extLst>
            <a:ext uri="{909E8E84-426E-40DD-AFC4-6F175D3DCCD1}">
              <a14:hiddenFill xmlns:a14="http://schemas.microsoft.com/office/drawing/2010/main">
                <a:solidFill>
                  <a:srgbClr val="FFFFFF"/>
                </a:solidFill>
              </a14:hiddenFill>
            </a:ext>
          </a:extLst>
        </p:spPr>
      </p:pic>
      <p:pic>
        <p:nvPicPr>
          <p:cNvPr id="4224" name="Picture 128" descr="a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359900" y="95250"/>
            <a:ext cx="18034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4225" name="Picture 129" descr="b_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204450" y="1968500"/>
            <a:ext cx="1079500" cy="46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nodeType="afterGroup">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nodeType="afterGroup">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nodeType="afterGroup">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nodeType="afterGroup">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38" y="2382"/>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nodeType="afterGroup">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nodeType="afterGroup">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nodeType="afterGroup">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465" y="20185"/>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33" y="7037"/>
                                    </p:animMotion>
                                  </p:childTnLst>
                                </p:cTn>
                              </p:par>
                            </p:childTnLst>
                          </p:cTn>
                        </p:par>
                        <p:par>
                          <p:cTn id="45" fill="hold" nodeType="afterGroup">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nodeType="afterGroup">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4D3BEC-8757-4477-A792-176A62C9B922}" type="slidenum">
              <a:rPr lang="en-US" altLang="zh-CN"/>
              <a:pPr/>
              <a:t>‹#›</a:t>
            </a:fld>
            <a:endParaRPr lang="en-US" altLang="zh-CN"/>
          </a:p>
        </p:txBody>
      </p:sp>
    </p:spTree>
    <p:extLst>
      <p:ext uri="{BB962C8B-B14F-4D97-AF65-F5344CB8AC3E}">
        <p14:creationId xmlns:p14="http://schemas.microsoft.com/office/powerpoint/2010/main" val="207619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2864E1-C7C0-444F-B2BE-C2AC1797AB2B}" type="slidenum">
              <a:rPr lang="en-US" altLang="zh-CN"/>
              <a:pPr/>
              <a:t>‹#›</a:t>
            </a:fld>
            <a:endParaRPr lang="en-US" altLang="zh-CN"/>
          </a:p>
        </p:txBody>
      </p:sp>
    </p:spTree>
    <p:extLst>
      <p:ext uri="{BB962C8B-B14F-4D97-AF65-F5344CB8AC3E}">
        <p14:creationId xmlns:p14="http://schemas.microsoft.com/office/powerpoint/2010/main" val="150058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537325"/>
            <a:ext cx="2133600" cy="244475"/>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537325"/>
            <a:ext cx="2895600" cy="244475"/>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537325"/>
            <a:ext cx="2133600" cy="244475"/>
          </a:xfrm>
        </p:spPr>
        <p:txBody>
          <a:bodyPr/>
          <a:lstStyle>
            <a:lvl1pPr>
              <a:defRPr/>
            </a:lvl1pPr>
          </a:lstStyle>
          <a:p>
            <a:fld id="{3FB57EE8-DF65-424E-A1D0-E571DC4738C5}" type="slidenum">
              <a:rPr lang="en-US" altLang="zh-CN"/>
              <a:pPr/>
              <a:t>‹#›</a:t>
            </a:fld>
            <a:endParaRPr lang="en-US" altLang="zh-CN"/>
          </a:p>
        </p:txBody>
      </p:sp>
    </p:spTree>
    <p:extLst>
      <p:ext uri="{BB962C8B-B14F-4D97-AF65-F5344CB8AC3E}">
        <p14:creationId xmlns:p14="http://schemas.microsoft.com/office/powerpoint/2010/main" val="135571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220128-1760-45BE-B0D4-A35E91B16A1B}" type="slidenum">
              <a:rPr lang="en-US" altLang="zh-CN"/>
              <a:pPr/>
              <a:t>‹#›</a:t>
            </a:fld>
            <a:endParaRPr lang="en-US" altLang="zh-CN"/>
          </a:p>
        </p:txBody>
      </p:sp>
    </p:spTree>
    <p:extLst>
      <p:ext uri="{BB962C8B-B14F-4D97-AF65-F5344CB8AC3E}">
        <p14:creationId xmlns:p14="http://schemas.microsoft.com/office/powerpoint/2010/main" val="56254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D37D1F-11BC-49E6-925B-A1A1BE131439}" type="slidenum">
              <a:rPr lang="en-US" altLang="zh-CN"/>
              <a:pPr/>
              <a:t>‹#›</a:t>
            </a:fld>
            <a:endParaRPr lang="en-US" altLang="zh-CN"/>
          </a:p>
        </p:txBody>
      </p:sp>
    </p:spTree>
    <p:extLst>
      <p:ext uri="{BB962C8B-B14F-4D97-AF65-F5344CB8AC3E}">
        <p14:creationId xmlns:p14="http://schemas.microsoft.com/office/powerpoint/2010/main" val="158800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AFE56DA-E6D9-466D-9C47-ACE9591615C1}" type="slidenum">
              <a:rPr lang="en-US" altLang="zh-CN"/>
              <a:pPr/>
              <a:t>‹#›</a:t>
            </a:fld>
            <a:endParaRPr lang="en-US" altLang="zh-CN"/>
          </a:p>
        </p:txBody>
      </p:sp>
    </p:spTree>
    <p:extLst>
      <p:ext uri="{BB962C8B-B14F-4D97-AF65-F5344CB8AC3E}">
        <p14:creationId xmlns:p14="http://schemas.microsoft.com/office/powerpoint/2010/main" val="36064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2F91E3A-56F8-4AFF-A1EC-1DD6B944635A}" type="slidenum">
              <a:rPr lang="en-US" altLang="zh-CN"/>
              <a:pPr/>
              <a:t>‹#›</a:t>
            </a:fld>
            <a:endParaRPr lang="en-US" altLang="zh-CN"/>
          </a:p>
        </p:txBody>
      </p:sp>
    </p:spTree>
    <p:extLst>
      <p:ext uri="{BB962C8B-B14F-4D97-AF65-F5344CB8AC3E}">
        <p14:creationId xmlns:p14="http://schemas.microsoft.com/office/powerpoint/2010/main" val="21654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FBBAD2C-F41E-4768-B10A-4BA1E39B0F2E}" type="slidenum">
              <a:rPr lang="en-US" altLang="zh-CN"/>
              <a:pPr/>
              <a:t>‹#›</a:t>
            </a:fld>
            <a:endParaRPr lang="en-US" altLang="zh-CN"/>
          </a:p>
        </p:txBody>
      </p:sp>
    </p:spTree>
    <p:extLst>
      <p:ext uri="{BB962C8B-B14F-4D97-AF65-F5344CB8AC3E}">
        <p14:creationId xmlns:p14="http://schemas.microsoft.com/office/powerpoint/2010/main" val="229437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E566D0C-DAD8-4E8A-A304-E34A5673A0C9}" type="slidenum">
              <a:rPr lang="en-US" altLang="zh-CN"/>
              <a:pPr/>
              <a:t>‹#›</a:t>
            </a:fld>
            <a:endParaRPr lang="en-US" altLang="zh-CN"/>
          </a:p>
        </p:txBody>
      </p:sp>
    </p:spTree>
    <p:extLst>
      <p:ext uri="{BB962C8B-B14F-4D97-AF65-F5344CB8AC3E}">
        <p14:creationId xmlns:p14="http://schemas.microsoft.com/office/powerpoint/2010/main" val="415071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85712E-5CA7-49BB-8FC1-DBC69D57486C}" type="slidenum">
              <a:rPr lang="en-US" altLang="zh-CN"/>
              <a:pPr/>
              <a:t>‹#›</a:t>
            </a:fld>
            <a:endParaRPr lang="en-US" altLang="zh-CN"/>
          </a:p>
        </p:txBody>
      </p:sp>
    </p:spTree>
    <p:extLst>
      <p:ext uri="{BB962C8B-B14F-4D97-AF65-F5344CB8AC3E}">
        <p14:creationId xmlns:p14="http://schemas.microsoft.com/office/powerpoint/2010/main" val="426119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8921FB-5817-4DC8-A9D3-67FFBBEB8264}" type="slidenum">
              <a:rPr lang="en-US" altLang="zh-CN"/>
              <a:pPr/>
              <a:t>‹#›</a:t>
            </a:fld>
            <a:endParaRPr lang="en-US" altLang="zh-CN"/>
          </a:p>
        </p:txBody>
      </p:sp>
    </p:spTree>
    <p:extLst>
      <p:ext uri="{BB962C8B-B14F-4D97-AF65-F5344CB8AC3E}">
        <p14:creationId xmlns:p14="http://schemas.microsoft.com/office/powerpoint/2010/main" val="27231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pitchFamily="2" charset="-122"/>
              </a:defRPr>
            </a:lvl1pPr>
          </a:lstStyle>
          <a:p>
            <a:fld id="{92271432-8FB2-4991-B640-E3C7BB895628}" type="slidenum">
              <a:rPr lang="en-US" altLang="zh-CN"/>
              <a:pPr/>
              <a:t>‹#›</a:t>
            </a:fld>
            <a:endParaRPr lang="en-US" altLang="zh-CN"/>
          </a:p>
        </p:txBody>
      </p:sp>
      <p:pic>
        <p:nvPicPr>
          <p:cNvPr id="1033" name="Picture 9" descr="artplus_nature_naturalcity42_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rtplus_nature_naturalcity42_b"/>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artplus_nature_naturalcity42_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rtplus_nature_naturalcity42_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artplus_nature_naturalcity42_i"/>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rtplus_nature_naturalcity42_c"/>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rtplus_nature_naturalcity42_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44" name="Picture 20" descr="a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25013" y="328613"/>
            <a:ext cx="942975" cy="10826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b_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90600" y="1371600"/>
            <a:ext cx="825500" cy="3587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nodeType="afterGroup">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083" y="-5185"/>
                                    </p:animMotion>
                                  </p:childTnLst>
                                </p:cTn>
                              </p:par>
                            </p:childTnLst>
                          </p:cTn>
                        </p:par>
                        <p:par>
                          <p:cTn id="11" fill="hold" nodeType="afterGroup">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33" y="-4838"/>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10" Type="http://schemas.openxmlformats.org/officeDocument/2006/relationships/slide" Target="slide2.xml"/><Relationship Id="rId4" Type="http://schemas.openxmlformats.org/officeDocument/2006/relationships/slide" Target="slide18.xml"/><Relationship Id="rId9" Type="http://schemas.openxmlformats.org/officeDocument/2006/relationships/slide" Target="slide23.xml"/></Relationships>
</file>

<file path=ppt/slides/_rels/slide1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slide" Target="slide28.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34.xml"/><Relationship Id="rId4" Type="http://schemas.openxmlformats.org/officeDocument/2006/relationships/slide" Target="slide35.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844824"/>
            <a:ext cx="5635352" cy="1143000"/>
          </a:xfrm>
        </p:spPr>
        <p:txBody>
          <a:bodyPr/>
          <a:lstStyle/>
          <a:p>
            <a:r>
              <a:rPr lang="zh-CN" altLang="en-US" sz="4400" dirty="0" smtClean="0">
                <a:ea typeface="宋体" pitchFamily="2" charset="-122"/>
              </a:rPr>
              <a:t>现行</a:t>
            </a:r>
            <a:r>
              <a:rPr lang="en-US" altLang="zh-CN" sz="4400" dirty="0" smtClean="0">
                <a:ea typeface="宋体" pitchFamily="2" charset="-122"/>
              </a:rPr>
              <a:t>OA</a:t>
            </a:r>
            <a:r>
              <a:rPr lang="zh-CN" altLang="en-US" sz="4400" dirty="0" smtClean="0">
                <a:ea typeface="宋体" pitchFamily="2" charset="-122"/>
              </a:rPr>
              <a:t>系统使用分析及系统升级选型报告</a:t>
            </a:r>
            <a:endParaRPr lang="en-US" altLang="zh-CN" sz="4400" dirty="0">
              <a:ea typeface="宋体"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323"/>
            <a:ext cx="1145422" cy="11385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a:ea typeface="宋体" pitchFamily="2" charset="-122"/>
              </a:rPr>
              <a:t>邮件</a:t>
            </a:r>
            <a:r>
              <a:rPr lang="zh-CN" altLang="en-US" sz="4300" dirty="0" smtClean="0">
                <a:ea typeface="宋体" pitchFamily="2" charset="-122"/>
              </a:rPr>
              <a:t>管理</a:t>
            </a:r>
            <a:endParaRPr lang="en-US" altLang="zh-CN" sz="4300" dirty="0">
              <a:ea typeface="宋体" pitchFamily="2" charset="-122"/>
            </a:endParaRPr>
          </a:p>
        </p:txBody>
      </p:sp>
      <p:grpSp>
        <p:nvGrpSpPr>
          <p:cNvPr id="8" name="组合 7"/>
          <p:cNvGrpSpPr/>
          <p:nvPr/>
        </p:nvGrpSpPr>
        <p:grpSpPr>
          <a:xfrm>
            <a:off x="1187053" y="1916832"/>
            <a:ext cx="6427651" cy="3840462"/>
            <a:chOff x="1187053" y="1916832"/>
            <a:chExt cx="6427651" cy="3840462"/>
          </a:xfrm>
        </p:grpSpPr>
        <p:grpSp>
          <p:nvGrpSpPr>
            <p:cNvPr id="2" name="组合 1"/>
            <p:cNvGrpSpPr/>
            <p:nvPr/>
          </p:nvGrpSpPr>
          <p:grpSpPr>
            <a:xfrm>
              <a:off x="1187053" y="1916832"/>
              <a:ext cx="6059488" cy="3840462"/>
              <a:chOff x="1187053" y="1375223"/>
              <a:chExt cx="6059488" cy="1102878"/>
            </a:xfrm>
          </p:grpSpPr>
          <p:sp>
            <p:nvSpPr>
              <p:cNvPr id="9227" name="AutoShape 11"/>
              <p:cNvSpPr>
                <a:spLocks noChangeArrowheads="1"/>
              </p:cNvSpPr>
              <p:nvPr/>
            </p:nvSpPr>
            <p:spPr bwMode="gray">
              <a:xfrm>
                <a:off x="1788716" y="1391098"/>
                <a:ext cx="5457825" cy="707882"/>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688563"/>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23757"/>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64710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7" name="TextBox 6"/>
            <p:cNvSpPr txBox="1"/>
            <p:nvPr/>
          </p:nvSpPr>
          <p:spPr>
            <a:xfrm>
              <a:off x="2987824" y="2322746"/>
              <a:ext cx="4626880" cy="1754326"/>
            </a:xfrm>
            <a:prstGeom prst="rect">
              <a:avLst/>
            </a:prstGeom>
            <a:noFill/>
          </p:spPr>
          <p:txBody>
            <a:bodyPr wrap="square" rtlCol="0">
              <a:spAutoFit/>
            </a:bodyPr>
            <a:lstStyle/>
            <a:p>
              <a:r>
                <a:rPr lang="en-US" altLang="zh-CN" dirty="0" smtClean="0"/>
                <a:t>OA</a:t>
              </a:r>
              <a:r>
                <a:rPr lang="zh-CN" altLang="zh-CN" dirty="0" smtClean="0"/>
                <a:t>系统</a:t>
              </a:r>
              <a:r>
                <a:rPr lang="zh-CN" altLang="zh-CN" dirty="0"/>
                <a:t>为公司每位个人或单位用户提供一个单独电子邮箱。公司电子邮件系统为公司开展正常业务所配备，是公司全员化重要信息互通工具</a:t>
              </a:r>
              <a:r>
                <a:rPr lang="zh-CN" altLang="zh-CN" dirty="0" smtClean="0"/>
                <a:t>。公司</a:t>
              </a:r>
              <a:r>
                <a:rPr lang="zh-CN" altLang="zh-CN" dirty="0"/>
                <a:t>高管团队成员、技术、机电系统人员邮箱容量为</a:t>
              </a:r>
              <a:r>
                <a:rPr lang="en-US" altLang="zh-CN" dirty="0"/>
                <a:t>1G</a:t>
              </a:r>
              <a:r>
                <a:rPr lang="zh-CN" altLang="zh-CN" dirty="0"/>
                <a:t>，其他员工邮箱容量为</a:t>
              </a:r>
              <a:r>
                <a:rPr lang="en-US" altLang="zh-CN" dirty="0"/>
                <a:t>500M</a:t>
              </a:r>
              <a:r>
                <a:rPr lang="zh-CN" altLang="zh-CN" dirty="0"/>
                <a:t>，单封邮件携带附件容量为</a:t>
              </a:r>
              <a:r>
                <a:rPr lang="en-US" altLang="zh-CN" dirty="0"/>
                <a:t>50M</a:t>
              </a:r>
              <a:r>
                <a:rPr lang="zh-CN" altLang="zh-CN" dirty="0" smtClean="0"/>
                <a:t>。</a:t>
              </a:r>
              <a:endParaRPr lang="zh-CN" altLang="zh-CN" dirty="0"/>
            </a:p>
          </p:txBody>
        </p:sp>
      </p:grpSp>
      <p:sp>
        <p:nvSpPr>
          <p:cNvPr id="28" name="TextBox 27"/>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11757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影音</a:t>
            </a:r>
            <a:r>
              <a:rPr lang="zh-CN" altLang="en-US" sz="4300" dirty="0">
                <a:ea typeface="宋体" pitchFamily="2" charset="-122"/>
              </a:rPr>
              <a:t>频道</a:t>
            </a:r>
            <a:r>
              <a:rPr lang="zh-CN" altLang="en-US" sz="4300" dirty="0" smtClean="0">
                <a:ea typeface="宋体" pitchFamily="2" charset="-122"/>
              </a:rPr>
              <a:t>管理</a:t>
            </a:r>
            <a:endParaRPr lang="en-US" altLang="zh-CN" sz="4300" dirty="0">
              <a:ea typeface="宋体" pitchFamily="2" charset="-122"/>
            </a:endParaRPr>
          </a:p>
        </p:txBody>
      </p:sp>
      <p:grpSp>
        <p:nvGrpSpPr>
          <p:cNvPr id="4" name="组合 3"/>
          <p:cNvGrpSpPr/>
          <p:nvPr/>
        </p:nvGrpSpPr>
        <p:grpSpPr>
          <a:xfrm>
            <a:off x="1187053" y="1916832"/>
            <a:ext cx="6410325" cy="2565808"/>
            <a:chOff x="1187053" y="1916832"/>
            <a:chExt cx="6410325" cy="2565808"/>
          </a:xfrm>
        </p:grpSpPr>
        <p:grpSp>
          <p:nvGrpSpPr>
            <p:cNvPr id="2" name="组合 1"/>
            <p:cNvGrpSpPr/>
            <p:nvPr/>
          </p:nvGrpSpPr>
          <p:grpSpPr>
            <a:xfrm>
              <a:off x="1187053" y="1916832"/>
              <a:ext cx="6059488" cy="2565808"/>
              <a:chOff x="1187053" y="1375223"/>
              <a:chExt cx="6059488" cy="1034159"/>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688563"/>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578385"/>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3" name="矩形 2"/>
            <p:cNvSpPr/>
            <p:nvPr/>
          </p:nvSpPr>
          <p:spPr>
            <a:xfrm>
              <a:off x="3025378" y="2204864"/>
              <a:ext cx="4572000" cy="1477328"/>
            </a:xfrm>
            <a:prstGeom prst="rect">
              <a:avLst/>
            </a:prstGeom>
          </p:spPr>
          <p:txBody>
            <a:bodyPr>
              <a:spAutoFit/>
            </a:bodyPr>
            <a:lstStyle/>
            <a:p>
              <a:r>
                <a:rPr lang="zh-CN" altLang="zh-CN" dirty="0"/>
                <a:t>影音频道是系统提供的多媒体信息服务和支持的功能。主要提供多媒体教学、公司电视台新闻节目网络频道、公司相关专题片、相关单位的多媒体展示资料服务等。由党群工作部</a:t>
              </a:r>
              <a:r>
                <a:rPr lang="zh-CN" altLang="zh-CN" dirty="0" smtClean="0"/>
                <a:t>负责</a:t>
              </a:r>
              <a:r>
                <a:rPr lang="zh-CN" altLang="en-US" dirty="0" smtClean="0"/>
                <a:t>管理</a:t>
              </a:r>
              <a:r>
                <a:rPr lang="zh-CN" altLang="zh-CN" dirty="0" smtClean="0"/>
                <a:t>，</a:t>
              </a:r>
              <a:r>
                <a:rPr lang="zh-CN" altLang="zh-CN" dirty="0"/>
                <a:t>公司所有员工均可查阅。</a:t>
              </a:r>
            </a:p>
          </p:txBody>
        </p:sp>
      </p:grpSp>
      <p:sp>
        <p:nvSpPr>
          <p:cNvPr id="12" name="TextBox 11"/>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20556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其它问题</a:t>
            </a:r>
            <a:endParaRPr lang="en-US" altLang="zh-CN" sz="4300" dirty="0">
              <a:ea typeface="宋体" pitchFamily="2" charset="-122"/>
            </a:endParaRPr>
          </a:p>
        </p:txBody>
      </p:sp>
      <p:sp>
        <p:nvSpPr>
          <p:cNvPr id="9" name="矩形 8"/>
          <p:cNvSpPr/>
          <p:nvPr/>
        </p:nvSpPr>
        <p:spPr>
          <a:xfrm>
            <a:off x="1403648" y="1389350"/>
            <a:ext cx="6408712" cy="1077218"/>
          </a:xfrm>
          <a:prstGeom prst="rect">
            <a:avLst/>
          </a:prstGeom>
        </p:spPr>
        <p:txBody>
          <a:bodyPr wrap="square">
            <a:spAutoFit/>
          </a:bodyPr>
          <a:lstStyle/>
          <a:p>
            <a:r>
              <a:rPr lang="en-US" altLang="zh-CN" sz="1600" dirty="0" smtClean="0"/>
              <a:t>1</a:t>
            </a:r>
            <a:r>
              <a:rPr lang="zh-CN" altLang="en-US" sz="1600" dirty="0" smtClean="0"/>
              <a:t>、</a:t>
            </a:r>
            <a:r>
              <a:rPr lang="zh-CN" altLang="zh-CN" sz="1600" dirty="0" smtClean="0"/>
              <a:t>系统</a:t>
            </a:r>
            <a:r>
              <a:rPr lang="zh-CN" altLang="zh-CN" sz="1600" dirty="0"/>
              <a:t>在</a:t>
            </a:r>
            <a:r>
              <a:rPr lang="en-US" altLang="zh-CN" sz="1600" dirty="0"/>
              <a:t>IE6</a:t>
            </a:r>
            <a:r>
              <a:rPr lang="zh-CN" altLang="zh-CN" sz="1600" dirty="0"/>
              <a:t>以上的浏览器上使用时，或显示为乱码，或显示安全证书错误</a:t>
            </a:r>
            <a:r>
              <a:rPr lang="zh-CN" altLang="zh-CN" sz="1600" dirty="0" smtClean="0"/>
              <a:t>，</a:t>
            </a:r>
            <a:r>
              <a:rPr lang="zh-CN" altLang="en-US" sz="1600" dirty="0" smtClean="0"/>
              <a:t>影响</a:t>
            </a:r>
            <a:r>
              <a:rPr lang="zh-CN" altLang="zh-CN" sz="1600" dirty="0" smtClean="0"/>
              <a:t>正常</a:t>
            </a:r>
            <a:r>
              <a:rPr lang="zh-CN" altLang="zh-CN" sz="1600" dirty="0"/>
              <a:t>使用。</a:t>
            </a:r>
            <a:r>
              <a:rPr lang="en-US" altLang="zh-CN" sz="1600" dirty="0"/>
              <a:t>XP</a:t>
            </a:r>
            <a:r>
              <a:rPr lang="zh-CN" altLang="zh-CN" sz="1600" dirty="0"/>
              <a:t>系统即将在</a:t>
            </a:r>
            <a:r>
              <a:rPr lang="en-US" altLang="zh-CN" sz="1600" dirty="0"/>
              <a:t>2014</a:t>
            </a:r>
            <a:r>
              <a:rPr lang="zh-CN" altLang="zh-CN" sz="1600" dirty="0"/>
              <a:t>年退役，</a:t>
            </a:r>
            <a:r>
              <a:rPr lang="en-US" altLang="zh-CN" sz="1600" dirty="0"/>
              <a:t>Windows7</a:t>
            </a:r>
            <a:r>
              <a:rPr lang="zh-CN" altLang="zh-CN" sz="1600" dirty="0"/>
              <a:t>、</a:t>
            </a:r>
            <a:r>
              <a:rPr lang="en-US" altLang="zh-CN" sz="1600" dirty="0"/>
              <a:t>Windows8</a:t>
            </a:r>
            <a:r>
              <a:rPr lang="zh-CN" altLang="zh-CN" sz="1600" dirty="0"/>
              <a:t>系统已取代</a:t>
            </a:r>
            <a:r>
              <a:rPr lang="en-US" altLang="zh-CN" sz="1600" dirty="0" err="1"/>
              <a:t>xp</a:t>
            </a:r>
            <a:r>
              <a:rPr lang="zh-CN" altLang="zh-CN" sz="1600" dirty="0"/>
              <a:t>系统成为了市场的主流，而我公司</a:t>
            </a:r>
            <a:r>
              <a:rPr lang="zh-CN" altLang="zh-CN" sz="1600" dirty="0" smtClean="0"/>
              <a:t>现有</a:t>
            </a:r>
            <a:r>
              <a:rPr lang="en-US" altLang="zh-CN" sz="1600" dirty="0" smtClean="0"/>
              <a:t>OA</a:t>
            </a:r>
            <a:r>
              <a:rPr lang="zh-CN" altLang="zh-CN" sz="1600" dirty="0" smtClean="0"/>
              <a:t>系统</a:t>
            </a:r>
            <a:r>
              <a:rPr lang="zh-CN" altLang="en-US" sz="1600" dirty="0" smtClean="0"/>
              <a:t>的部分功能</a:t>
            </a:r>
            <a:r>
              <a:rPr lang="zh-CN" altLang="zh-CN" sz="1600" dirty="0" smtClean="0"/>
              <a:t>不能</a:t>
            </a:r>
            <a:r>
              <a:rPr lang="zh-CN" altLang="zh-CN" sz="1600" dirty="0"/>
              <a:t>适应</a:t>
            </a:r>
            <a:r>
              <a:rPr lang="en-US" altLang="zh-CN" sz="1600" dirty="0"/>
              <a:t>win7</a:t>
            </a:r>
            <a:r>
              <a:rPr lang="zh-CN" altLang="zh-CN" sz="1600" dirty="0"/>
              <a:t>、</a:t>
            </a:r>
            <a:r>
              <a:rPr lang="en-US" altLang="zh-CN" sz="1600" dirty="0"/>
              <a:t>win8</a:t>
            </a:r>
            <a:r>
              <a:rPr lang="zh-CN" altLang="zh-CN" sz="1600" dirty="0"/>
              <a:t>系统，升级换代已经刻不容缓。</a:t>
            </a:r>
          </a:p>
        </p:txBody>
      </p:sp>
      <p:sp>
        <p:nvSpPr>
          <p:cNvPr id="10" name="矩形 9"/>
          <p:cNvSpPr/>
          <p:nvPr/>
        </p:nvSpPr>
        <p:spPr>
          <a:xfrm>
            <a:off x="1403648" y="2469470"/>
            <a:ext cx="6408712" cy="338554"/>
          </a:xfrm>
          <a:prstGeom prst="rect">
            <a:avLst/>
          </a:prstGeom>
        </p:spPr>
        <p:txBody>
          <a:bodyPr wrap="square">
            <a:spAutoFit/>
          </a:bodyPr>
          <a:lstStyle/>
          <a:p>
            <a:r>
              <a:rPr lang="en-US" altLang="zh-CN" sz="1600" dirty="0" smtClean="0"/>
              <a:t>2</a:t>
            </a:r>
            <a:r>
              <a:rPr lang="zh-CN" altLang="en-US" sz="1600" dirty="0" smtClean="0"/>
              <a:t>、</a:t>
            </a:r>
            <a:r>
              <a:rPr lang="zh-CN" altLang="zh-CN" sz="1600" dirty="0" smtClean="0"/>
              <a:t>稳定性</a:t>
            </a:r>
            <a:r>
              <a:rPr lang="zh-CN" altLang="zh-CN" sz="1600" dirty="0"/>
              <a:t>差，系统故障率逐年增加。</a:t>
            </a:r>
          </a:p>
        </p:txBody>
      </p:sp>
      <p:sp>
        <p:nvSpPr>
          <p:cNvPr id="11" name="矩形 10"/>
          <p:cNvSpPr/>
          <p:nvPr/>
        </p:nvSpPr>
        <p:spPr>
          <a:xfrm>
            <a:off x="1403648" y="2829510"/>
            <a:ext cx="6408712" cy="830997"/>
          </a:xfrm>
          <a:prstGeom prst="rect">
            <a:avLst/>
          </a:prstGeom>
        </p:spPr>
        <p:txBody>
          <a:bodyPr wrap="square">
            <a:spAutoFit/>
          </a:bodyPr>
          <a:lstStyle/>
          <a:p>
            <a:r>
              <a:rPr lang="en-US" altLang="zh-CN" sz="1600" dirty="0" smtClean="0"/>
              <a:t>3</a:t>
            </a:r>
            <a:r>
              <a:rPr lang="zh-CN" altLang="en-US" sz="1600" dirty="0" smtClean="0"/>
              <a:t>、</a:t>
            </a:r>
            <a:r>
              <a:rPr lang="zh-CN" altLang="zh-CN" sz="1600" dirty="0" smtClean="0"/>
              <a:t>不</a:t>
            </a:r>
            <a:r>
              <a:rPr lang="zh-CN" altLang="zh-CN" sz="1600" dirty="0"/>
              <a:t>支持移动办公。员工在出差或者外出办公时，无法随时随地的及时了解公司的发文、公告、通知，无法得知审批</a:t>
            </a:r>
            <a:r>
              <a:rPr lang="zh-CN" altLang="zh-CN" sz="1600" dirty="0" smtClean="0"/>
              <a:t>进度</a:t>
            </a:r>
            <a:r>
              <a:rPr lang="zh-CN" altLang="en-US" sz="1600" dirty="0" smtClean="0"/>
              <a:t>、</a:t>
            </a:r>
            <a:r>
              <a:rPr lang="zh-CN" altLang="zh-CN" sz="1600" dirty="0" smtClean="0"/>
              <a:t>及时</a:t>
            </a:r>
            <a:r>
              <a:rPr lang="zh-CN" altLang="zh-CN" sz="1600" dirty="0"/>
              <a:t>处理业务，进而影响办公效率。</a:t>
            </a:r>
          </a:p>
        </p:txBody>
      </p:sp>
      <p:sp>
        <p:nvSpPr>
          <p:cNvPr id="13" name="矩形 12"/>
          <p:cNvSpPr/>
          <p:nvPr/>
        </p:nvSpPr>
        <p:spPr>
          <a:xfrm>
            <a:off x="1403648" y="3717032"/>
            <a:ext cx="6408712" cy="584775"/>
          </a:xfrm>
          <a:prstGeom prst="rect">
            <a:avLst/>
          </a:prstGeom>
        </p:spPr>
        <p:txBody>
          <a:bodyPr wrap="square">
            <a:spAutoFit/>
          </a:bodyPr>
          <a:lstStyle/>
          <a:p>
            <a:r>
              <a:rPr lang="en-US" altLang="zh-CN" sz="1600" dirty="0" smtClean="0"/>
              <a:t>4</a:t>
            </a:r>
            <a:r>
              <a:rPr lang="zh-CN" altLang="en-US" sz="1600" dirty="0" smtClean="0"/>
              <a:t>、</a:t>
            </a:r>
            <a:r>
              <a:rPr lang="zh-CN" altLang="zh-CN" sz="1600" dirty="0" smtClean="0"/>
              <a:t>系统</a:t>
            </a:r>
            <a:r>
              <a:rPr lang="zh-CN" altLang="zh-CN" sz="1600" dirty="0"/>
              <a:t>管理能力低下，维护管理工具不够统一便捷，不利于管理员对系统进行维护</a:t>
            </a:r>
            <a:r>
              <a:rPr lang="zh-CN" altLang="zh-CN" sz="1600" dirty="0" smtClean="0"/>
              <a:t>。</a:t>
            </a:r>
            <a:endParaRPr lang="zh-CN" altLang="zh-CN" sz="1600" dirty="0"/>
          </a:p>
        </p:txBody>
      </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3" action="ppaction://hlinksldjump"/>
              </a:rPr>
              <a:t>返回</a:t>
            </a:r>
            <a:endParaRPr lang="zh-CN" altLang="en-US" sz="1200" dirty="0"/>
          </a:p>
        </p:txBody>
      </p:sp>
      <p:sp>
        <p:nvSpPr>
          <p:cNvPr id="14" name="矩形 13"/>
          <p:cNvSpPr/>
          <p:nvPr/>
        </p:nvSpPr>
        <p:spPr>
          <a:xfrm>
            <a:off x="1403648" y="4365104"/>
            <a:ext cx="6408712" cy="338554"/>
          </a:xfrm>
          <a:prstGeom prst="rect">
            <a:avLst/>
          </a:prstGeom>
        </p:spPr>
        <p:txBody>
          <a:bodyPr wrap="square">
            <a:spAutoFit/>
          </a:bodyPr>
          <a:lstStyle/>
          <a:p>
            <a:r>
              <a:rPr lang="en-US" altLang="zh-CN" sz="1600" dirty="0" smtClean="0"/>
              <a:t>5</a:t>
            </a:r>
            <a:r>
              <a:rPr lang="zh-CN" altLang="en-US" sz="1600" dirty="0" smtClean="0"/>
              <a:t>、系统功能扩展困难，适应公司流程变化及管理调整的能力较差</a:t>
            </a:r>
            <a:r>
              <a:rPr lang="zh-CN" altLang="zh-CN" sz="1600" dirty="0" smtClean="0"/>
              <a:t>。</a:t>
            </a:r>
            <a:endParaRPr lang="zh-CN" altLang="zh-CN" sz="1600" dirty="0"/>
          </a:p>
        </p:txBody>
      </p:sp>
    </p:spTree>
    <p:extLst>
      <p:ext uri="{BB962C8B-B14F-4D97-AF65-F5344CB8AC3E}">
        <p14:creationId xmlns:p14="http://schemas.microsoft.com/office/powerpoint/2010/main" val="162295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其它问题</a:t>
            </a:r>
            <a:endParaRPr lang="en-US" altLang="zh-CN" sz="4300" dirty="0">
              <a:ea typeface="宋体" pitchFamily="2" charset="-122"/>
            </a:endParaRPr>
          </a:p>
        </p:txBody>
      </p:sp>
      <p:sp>
        <p:nvSpPr>
          <p:cNvPr id="3" name="矩形 2"/>
          <p:cNvSpPr/>
          <p:nvPr/>
        </p:nvSpPr>
        <p:spPr>
          <a:xfrm>
            <a:off x="1403648" y="1733907"/>
            <a:ext cx="6408712" cy="584775"/>
          </a:xfrm>
          <a:prstGeom prst="rect">
            <a:avLst/>
          </a:prstGeom>
        </p:spPr>
        <p:txBody>
          <a:bodyPr wrap="square">
            <a:spAutoFit/>
          </a:bodyPr>
          <a:lstStyle/>
          <a:p>
            <a:r>
              <a:rPr lang="zh-CN" altLang="zh-CN" sz="1600" dirty="0" smtClean="0"/>
              <a:t>①</a:t>
            </a:r>
            <a:r>
              <a:rPr lang="zh-CN" altLang="en-US" sz="1600" dirty="0" smtClean="0"/>
              <a:t>各级管理者</a:t>
            </a:r>
            <a:r>
              <a:rPr lang="zh-CN" altLang="zh-CN" sz="1600" dirty="0" smtClean="0"/>
              <a:t>对</a:t>
            </a:r>
            <a:r>
              <a:rPr lang="zh-CN" altLang="zh-CN" sz="1600" dirty="0"/>
              <a:t>下级交办任务往往是口头交代</a:t>
            </a:r>
            <a:r>
              <a:rPr lang="zh-CN" altLang="zh-CN" sz="1600" dirty="0" smtClean="0"/>
              <a:t>，由于</a:t>
            </a:r>
            <a:r>
              <a:rPr lang="zh-CN" altLang="en-US" sz="1600" dirty="0" smtClean="0"/>
              <a:t>部分</a:t>
            </a:r>
            <a:r>
              <a:rPr lang="zh-CN" altLang="zh-CN" sz="1600" dirty="0" smtClean="0"/>
              <a:t>事件</a:t>
            </a:r>
            <a:r>
              <a:rPr lang="zh-CN" altLang="zh-CN" sz="1600" dirty="0"/>
              <a:t>过程缺乏记录、持续跟踪和</a:t>
            </a:r>
            <a:r>
              <a:rPr lang="zh-CN" altLang="zh-CN" sz="1600" dirty="0" smtClean="0"/>
              <a:t>监督</a:t>
            </a:r>
            <a:r>
              <a:rPr lang="zh-CN" altLang="en-US" sz="1600" dirty="0" smtClean="0"/>
              <a:t>的便捷手段</a:t>
            </a:r>
            <a:r>
              <a:rPr lang="zh-CN" altLang="zh-CN" sz="1600" dirty="0" smtClean="0"/>
              <a:t>，</a:t>
            </a:r>
            <a:r>
              <a:rPr lang="zh-CN" altLang="en-US" sz="1600" dirty="0" smtClean="0"/>
              <a:t>可能会影响工作的推进和落实</a:t>
            </a:r>
            <a:r>
              <a:rPr lang="zh-CN" altLang="zh-CN" sz="1600" dirty="0" smtClean="0"/>
              <a:t>。</a:t>
            </a:r>
            <a:endParaRPr lang="zh-CN" altLang="zh-CN" sz="1600" dirty="0"/>
          </a:p>
        </p:txBody>
      </p:sp>
      <p:sp>
        <p:nvSpPr>
          <p:cNvPr id="4" name="矩形 3"/>
          <p:cNvSpPr/>
          <p:nvPr/>
        </p:nvSpPr>
        <p:spPr>
          <a:xfrm>
            <a:off x="1410820" y="2423790"/>
            <a:ext cx="6408712" cy="1077218"/>
          </a:xfrm>
          <a:prstGeom prst="rect">
            <a:avLst/>
          </a:prstGeom>
        </p:spPr>
        <p:txBody>
          <a:bodyPr wrap="square">
            <a:spAutoFit/>
          </a:bodyPr>
          <a:lstStyle/>
          <a:p>
            <a:r>
              <a:rPr lang="zh-CN" altLang="zh-CN" sz="1600" dirty="0"/>
              <a:t>②跨部门的协调工作，往往是通过电话、面谈或者会议来沟通的，整个沟通过程缺乏记录，没有依据可查，经常会出现不必要的扯皮。领导知道的往往只是员工汇报的最后的结果，对整个事件的过程、进度都不能进行实时跟踪和</a:t>
            </a:r>
            <a:r>
              <a:rPr lang="zh-CN" altLang="zh-CN" sz="1600" dirty="0" smtClean="0"/>
              <a:t>监督。</a:t>
            </a:r>
            <a:endParaRPr lang="zh-CN" altLang="zh-CN" sz="1600" dirty="0"/>
          </a:p>
        </p:txBody>
      </p:sp>
      <p:sp>
        <p:nvSpPr>
          <p:cNvPr id="5" name="矩形 4"/>
          <p:cNvSpPr/>
          <p:nvPr/>
        </p:nvSpPr>
        <p:spPr>
          <a:xfrm>
            <a:off x="1422622" y="3587532"/>
            <a:ext cx="6408712" cy="1569660"/>
          </a:xfrm>
          <a:prstGeom prst="rect">
            <a:avLst/>
          </a:prstGeom>
        </p:spPr>
        <p:txBody>
          <a:bodyPr wrap="square">
            <a:spAutoFit/>
          </a:bodyPr>
          <a:lstStyle/>
          <a:p>
            <a:r>
              <a:rPr lang="zh-CN" altLang="zh-CN" sz="1600" dirty="0"/>
              <a:t>③信息缺乏</a:t>
            </a:r>
            <a:r>
              <a:rPr lang="zh-CN" altLang="zh-CN" sz="1600" dirty="0" smtClean="0"/>
              <a:t>对称</a:t>
            </a:r>
            <a:r>
              <a:rPr lang="zh-CN" altLang="en-US" sz="1600" dirty="0" smtClean="0"/>
              <a:t>。</a:t>
            </a:r>
            <a:r>
              <a:rPr lang="zh-CN" altLang="zh-CN" sz="1600" dirty="0" smtClean="0"/>
              <a:t>在</a:t>
            </a:r>
            <a:r>
              <a:rPr lang="zh-CN" altLang="zh-CN" sz="1600" dirty="0"/>
              <a:t>实际工作中，信息对称或沟通需要沟通的对象在同一时间或空间中，比如面谈或者电话。我们常常因为不便接听电话或者忙碌使得无法与组织中他人进行足够的沟通或信息对称。而且由于组织机构的设置，自然会导致沟通是多层次的，最高的领导者常常缺乏和基层员工沟通的手段，所以外围的一些变化，领导常常都是最后才知道的。</a:t>
            </a:r>
          </a:p>
        </p:txBody>
      </p:sp>
      <p:sp>
        <p:nvSpPr>
          <p:cNvPr id="14" name="矩形 13"/>
          <p:cNvSpPr/>
          <p:nvPr/>
        </p:nvSpPr>
        <p:spPr>
          <a:xfrm>
            <a:off x="1396926" y="1340768"/>
            <a:ext cx="6408712" cy="338554"/>
          </a:xfrm>
          <a:prstGeom prst="rect">
            <a:avLst/>
          </a:prstGeom>
        </p:spPr>
        <p:txBody>
          <a:bodyPr wrap="square">
            <a:spAutoFit/>
          </a:bodyPr>
          <a:lstStyle/>
          <a:p>
            <a:r>
              <a:rPr lang="en-US" altLang="zh-CN" sz="1600" dirty="0" smtClean="0"/>
              <a:t>6</a:t>
            </a:r>
            <a:r>
              <a:rPr lang="zh-CN" altLang="en-US" sz="1600" dirty="0" smtClean="0"/>
              <a:t>、</a:t>
            </a:r>
            <a:r>
              <a:rPr lang="zh-CN" altLang="zh-CN" sz="1600" dirty="0" smtClean="0"/>
              <a:t>协同性</a:t>
            </a:r>
            <a:r>
              <a:rPr lang="zh-CN" altLang="zh-CN" sz="1600" dirty="0"/>
              <a:t>差，缺乏有效的沟通平台，主要体现在以下几个方面：</a:t>
            </a:r>
          </a:p>
        </p:txBody>
      </p:sp>
      <p:sp>
        <p:nvSpPr>
          <p:cNvPr id="17" name="TextBox 16"/>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971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系统升级后实现目标</a:t>
            </a:r>
            <a:endParaRPr lang="en-US" altLang="zh-CN" sz="4300" dirty="0">
              <a:ea typeface="宋体" pitchFamily="2" charset="-122"/>
            </a:endParaRPr>
          </a:p>
        </p:txBody>
      </p:sp>
      <p:grpSp>
        <p:nvGrpSpPr>
          <p:cNvPr id="6" name="组合 5"/>
          <p:cNvGrpSpPr/>
          <p:nvPr/>
        </p:nvGrpSpPr>
        <p:grpSpPr>
          <a:xfrm>
            <a:off x="755576" y="3429000"/>
            <a:ext cx="7632848" cy="2520280"/>
            <a:chOff x="1834652" y="3696002"/>
            <a:chExt cx="5454650" cy="2235093"/>
          </a:xfrm>
        </p:grpSpPr>
        <p:sp>
          <p:nvSpPr>
            <p:cNvPr id="7" name="AutoShape 3"/>
            <p:cNvSpPr>
              <a:spLocks noChangeArrowheads="1"/>
            </p:cNvSpPr>
            <p:nvPr/>
          </p:nvSpPr>
          <p:spPr bwMode="ltGray">
            <a:xfrm>
              <a:off x="1987052" y="3696002"/>
              <a:ext cx="5143500" cy="2233041"/>
            </a:xfrm>
            <a:prstGeom prst="roundRect">
              <a:avLst>
                <a:gd name="adj" fmla="val 500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pPr>
                <a:defRPr/>
              </a:pPr>
              <a:endParaRPr lang="zh-CN" altLang="en-US"/>
            </a:p>
          </p:txBody>
        </p:sp>
        <p:sp>
          <p:nvSpPr>
            <p:cNvPr id="8" name="AutoShape 5"/>
            <p:cNvSpPr>
              <a:spLocks noChangeArrowheads="1"/>
            </p:cNvSpPr>
            <p:nvPr/>
          </p:nvSpPr>
          <p:spPr bwMode="gray">
            <a:xfrm>
              <a:off x="2177552" y="3696002"/>
              <a:ext cx="4795838" cy="2235093"/>
            </a:xfrm>
            <a:prstGeom prst="roundRect">
              <a:avLst>
                <a:gd name="adj" fmla="val 16667"/>
              </a:avLst>
            </a:prstGeom>
            <a:solidFill>
              <a:schemeClr val="folHlink"/>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9" name="Group 26"/>
            <p:cNvGrpSpPr>
              <a:grpSpLocks/>
            </p:cNvGrpSpPr>
            <p:nvPr/>
          </p:nvGrpSpPr>
          <p:grpSpPr bwMode="auto">
            <a:xfrm>
              <a:off x="1834652" y="3826177"/>
              <a:ext cx="5454650" cy="1884128"/>
              <a:chOff x="1224" y="2946"/>
              <a:chExt cx="3436" cy="918"/>
            </a:xfrm>
          </p:grpSpPr>
          <p:sp>
            <p:nvSpPr>
              <p:cNvPr id="10" name="Line 27"/>
              <p:cNvSpPr>
                <a:spLocks noChangeShapeType="1"/>
              </p:cNvSpPr>
              <p:nvPr/>
            </p:nvSpPr>
            <p:spPr bwMode="gray">
              <a:xfrm>
                <a:off x="1479" y="2946"/>
                <a:ext cx="292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8"/>
              <p:cNvSpPr>
                <a:spLocks noChangeShapeType="1"/>
              </p:cNvSpPr>
              <p:nvPr/>
            </p:nvSpPr>
            <p:spPr bwMode="gray">
              <a:xfrm>
                <a:off x="1422" y="2994"/>
                <a:ext cx="305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9"/>
              <p:cNvSpPr>
                <a:spLocks noChangeShapeType="1"/>
              </p:cNvSpPr>
              <p:nvPr/>
            </p:nvSpPr>
            <p:spPr bwMode="gray">
              <a:xfrm>
                <a:off x="1374" y="3042"/>
                <a:ext cx="314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0"/>
              <p:cNvSpPr>
                <a:spLocks noChangeShapeType="1"/>
              </p:cNvSpPr>
              <p:nvPr/>
            </p:nvSpPr>
            <p:spPr bwMode="gray">
              <a:xfrm>
                <a:off x="1332" y="3090"/>
                <a:ext cx="322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1"/>
              <p:cNvSpPr>
                <a:spLocks noChangeShapeType="1"/>
              </p:cNvSpPr>
              <p:nvPr/>
            </p:nvSpPr>
            <p:spPr bwMode="gray">
              <a:xfrm>
                <a:off x="1302" y="3138"/>
                <a:ext cx="328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2"/>
              <p:cNvSpPr>
                <a:spLocks noChangeShapeType="1"/>
              </p:cNvSpPr>
              <p:nvPr/>
            </p:nvSpPr>
            <p:spPr bwMode="gray">
              <a:xfrm>
                <a:off x="1272" y="3186"/>
                <a:ext cx="3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3"/>
              <p:cNvSpPr>
                <a:spLocks noChangeShapeType="1"/>
              </p:cNvSpPr>
              <p:nvPr/>
            </p:nvSpPr>
            <p:spPr bwMode="gray">
              <a:xfrm>
                <a:off x="1254" y="3234"/>
                <a:ext cx="337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4"/>
              <p:cNvSpPr>
                <a:spLocks noChangeShapeType="1"/>
              </p:cNvSpPr>
              <p:nvPr/>
            </p:nvSpPr>
            <p:spPr bwMode="gray">
              <a:xfrm>
                <a:off x="1242" y="3282"/>
                <a:ext cx="340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5"/>
              <p:cNvSpPr>
                <a:spLocks noChangeShapeType="1"/>
              </p:cNvSpPr>
              <p:nvPr/>
            </p:nvSpPr>
            <p:spPr bwMode="gray">
              <a:xfrm>
                <a:off x="1236" y="3330"/>
                <a:ext cx="341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6"/>
              <p:cNvSpPr>
                <a:spLocks noChangeShapeType="1"/>
              </p:cNvSpPr>
              <p:nvPr/>
            </p:nvSpPr>
            <p:spPr bwMode="gray">
              <a:xfrm>
                <a:off x="1224" y="3378"/>
                <a:ext cx="343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7"/>
              <p:cNvSpPr>
                <a:spLocks noChangeShapeType="1"/>
              </p:cNvSpPr>
              <p:nvPr/>
            </p:nvSpPr>
            <p:spPr bwMode="gray">
              <a:xfrm>
                <a:off x="1227" y="3426"/>
                <a:ext cx="343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gray">
              <a:xfrm>
                <a:off x="1233" y="3474"/>
                <a:ext cx="341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9"/>
              <p:cNvSpPr>
                <a:spLocks noChangeShapeType="1"/>
              </p:cNvSpPr>
              <p:nvPr/>
            </p:nvSpPr>
            <p:spPr bwMode="gray">
              <a:xfrm>
                <a:off x="1242" y="3522"/>
                <a:ext cx="340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40"/>
              <p:cNvSpPr>
                <a:spLocks noChangeShapeType="1"/>
              </p:cNvSpPr>
              <p:nvPr/>
            </p:nvSpPr>
            <p:spPr bwMode="gray">
              <a:xfrm>
                <a:off x="1254" y="3576"/>
                <a:ext cx="337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41"/>
              <p:cNvSpPr>
                <a:spLocks noChangeShapeType="1"/>
              </p:cNvSpPr>
              <p:nvPr/>
            </p:nvSpPr>
            <p:spPr bwMode="gray">
              <a:xfrm>
                <a:off x="1275" y="3624"/>
                <a:ext cx="334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2"/>
              <p:cNvSpPr>
                <a:spLocks noChangeShapeType="1"/>
              </p:cNvSpPr>
              <p:nvPr/>
            </p:nvSpPr>
            <p:spPr bwMode="gray">
              <a:xfrm>
                <a:off x="1296" y="3672"/>
                <a:ext cx="329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3"/>
              <p:cNvSpPr>
                <a:spLocks noChangeShapeType="1"/>
              </p:cNvSpPr>
              <p:nvPr/>
            </p:nvSpPr>
            <p:spPr bwMode="gray">
              <a:xfrm>
                <a:off x="1326" y="3720"/>
                <a:ext cx="323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44"/>
              <p:cNvSpPr>
                <a:spLocks noChangeShapeType="1"/>
              </p:cNvSpPr>
              <p:nvPr/>
            </p:nvSpPr>
            <p:spPr bwMode="gray">
              <a:xfrm>
                <a:off x="1365" y="3768"/>
                <a:ext cx="3154"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5"/>
              <p:cNvSpPr>
                <a:spLocks noChangeShapeType="1"/>
              </p:cNvSpPr>
              <p:nvPr/>
            </p:nvSpPr>
            <p:spPr bwMode="gray">
              <a:xfrm>
                <a:off x="1413" y="3816"/>
                <a:ext cx="306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6"/>
              <p:cNvSpPr>
                <a:spLocks noChangeShapeType="1"/>
              </p:cNvSpPr>
              <p:nvPr/>
            </p:nvSpPr>
            <p:spPr bwMode="gray">
              <a:xfrm>
                <a:off x="1470" y="3864"/>
                <a:ext cx="295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AutoShape 47"/>
            <p:cNvSpPr>
              <a:spLocks noChangeArrowheads="1"/>
            </p:cNvSpPr>
            <p:nvPr/>
          </p:nvSpPr>
          <p:spPr bwMode="ltGray">
            <a:xfrm>
              <a:off x="2229940" y="3734102"/>
              <a:ext cx="4694237" cy="2120157"/>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square" anchor="ctr">
              <a:noAutofit/>
            </a:bodyPr>
            <a:lstStyle/>
            <a:p>
              <a:r>
                <a:rPr lang="zh-CN" altLang="zh-CN" sz="1600" dirty="0" smtClean="0"/>
                <a:t>新</a:t>
              </a:r>
              <a:r>
                <a:rPr lang="zh-CN" altLang="zh-CN" sz="1600" dirty="0"/>
                <a:t>系统</a:t>
              </a:r>
              <a:r>
                <a:rPr lang="zh-CN" altLang="zh-CN" sz="1600" dirty="0" smtClean="0"/>
                <a:t>应当在</a:t>
              </a:r>
              <a:r>
                <a:rPr lang="zh-CN" altLang="zh-CN" sz="1600" dirty="0"/>
                <a:t>实现原有系统所有功能的基础上</a:t>
              </a:r>
              <a:r>
                <a:rPr lang="zh-CN" altLang="zh-CN" sz="1600" dirty="0" smtClean="0"/>
                <a:t>，</a:t>
              </a:r>
              <a:r>
                <a:rPr lang="zh-CN" altLang="en-US" sz="1600" dirty="0" smtClean="0"/>
                <a:t>重点</a:t>
              </a:r>
              <a:r>
                <a:rPr lang="zh-CN" altLang="zh-CN" sz="1600" dirty="0" smtClean="0"/>
                <a:t>实现</a:t>
              </a:r>
              <a:r>
                <a:rPr lang="zh-CN" altLang="zh-CN" sz="1600" dirty="0"/>
                <a:t>公司移动办公、资源共享、高效协同的事务处理机制，为公司建立一个即时有效的信息交流管道，建立高质量、高效率的信息网络，为领导提供一个方便有效的事件跟踪和监督手段，实现办公现代化、信息资源化、传输网络化和人性化管理。同时也要兼顾用户的操作习惯，老用户无需太多的培训即可上手；界面清新实用，更具人性化，便于新用户入门；功能稳定可靠，符合实际办公流转需求</a:t>
              </a:r>
              <a:r>
                <a:rPr lang="zh-CN" altLang="zh-CN" sz="1600" dirty="0" smtClean="0"/>
                <a:t>；便于</a:t>
              </a:r>
              <a:r>
                <a:rPr lang="zh-CN" altLang="zh-CN" sz="1600" dirty="0"/>
                <a:t>系统管理人员对系统进行</a:t>
              </a:r>
              <a:r>
                <a:rPr lang="zh-CN" altLang="zh-CN" sz="1600" dirty="0" smtClean="0"/>
                <a:t>管理维护</a:t>
              </a:r>
              <a:r>
                <a:rPr lang="zh-CN" altLang="en-US" sz="1600" dirty="0" smtClean="0"/>
                <a:t>及功能扩展</a:t>
              </a:r>
              <a:r>
                <a:rPr lang="zh-CN" altLang="zh-CN" sz="1600" dirty="0" smtClean="0"/>
                <a:t>。</a:t>
              </a:r>
              <a:endParaRPr lang="zh-CN" altLang="zh-CN" sz="1600" dirty="0"/>
            </a:p>
          </p:txBody>
        </p:sp>
        <p:sp>
          <p:nvSpPr>
            <p:cNvPr id="32" name="Rectangle 50"/>
            <p:cNvSpPr>
              <a:spLocks noChangeArrowheads="1"/>
            </p:cNvSpPr>
            <p:nvPr/>
          </p:nvSpPr>
          <p:spPr bwMode="gray">
            <a:xfrm>
              <a:off x="2456952" y="3773789"/>
              <a:ext cx="4313238" cy="203190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2"/>
                      </a:gs>
                      <a:gs pos="100000">
                        <a:schemeClr val="bg1"/>
                      </a:gs>
                    </a:gsLst>
                    <a:lin ang="0" scaled="1"/>
                  </a:gra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lIns="10800" tIns="10800" rIns="18000" bIns="10800"/>
            <a:lstStyle/>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r>
                <a:rPr kumimoji="1" lang="ko-KR" altLang="en-US" sz="2000" b="1" dirty="0" smtClean="0">
                  <a:solidFill>
                    <a:schemeClr val="hlink"/>
                  </a:solidFill>
                  <a:ea typeface="DotumChe" pitchFamily="49" charset="-127"/>
                </a:rPr>
                <a:t> </a:t>
              </a:r>
              <a:endParaRPr kumimoji="1" lang="ko-KR" altLang="en-US" sz="2000" b="1" dirty="0">
                <a:solidFill>
                  <a:schemeClr val="hlink"/>
                </a:solidFill>
                <a:ea typeface="DotumChe" pitchFamily="49" charset="-127"/>
              </a:endParaRPr>
            </a:p>
          </p:txBody>
        </p:sp>
      </p:grpSp>
      <p:sp>
        <p:nvSpPr>
          <p:cNvPr id="55" name="AutoShape 48"/>
          <p:cNvSpPr>
            <a:spLocks noChangeArrowheads="1"/>
          </p:cNvSpPr>
          <p:nvPr/>
        </p:nvSpPr>
        <p:spPr bwMode="auto">
          <a:xfrm rot="10800000">
            <a:off x="4098032" y="2983928"/>
            <a:ext cx="762000" cy="373063"/>
          </a:xfrm>
          <a:prstGeom prst="upArrow">
            <a:avLst>
              <a:gd name="adj1" fmla="val 50000"/>
              <a:gd name="adj2" fmla="val 49241"/>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2" name="组合 1"/>
          <p:cNvGrpSpPr/>
          <p:nvPr/>
        </p:nvGrpSpPr>
        <p:grpSpPr>
          <a:xfrm>
            <a:off x="1763688" y="1412776"/>
            <a:ext cx="5544616" cy="1474787"/>
            <a:chOff x="2390775" y="1429767"/>
            <a:chExt cx="4445000" cy="1474787"/>
          </a:xfrm>
        </p:grpSpPr>
        <p:sp>
          <p:nvSpPr>
            <p:cNvPr id="34" name="AutoShape 2"/>
            <p:cNvSpPr>
              <a:spLocks noChangeArrowheads="1"/>
            </p:cNvSpPr>
            <p:nvPr/>
          </p:nvSpPr>
          <p:spPr bwMode="gray">
            <a:xfrm>
              <a:off x="2540000" y="1431354"/>
              <a:ext cx="4140200" cy="1458913"/>
            </a:xfrm>
            <a:prstGeom prst="roundRect">
              <a:avLst>
                <a:gd name="adj" fmla="val 500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pPr>
                <a:defRPr/>
              </a:pPr>
              <a:endParaRPr lang="zh-CN" altLang="en-US"/>
            </a:p>
          </p:txBody>
        </p:sp>
        <p:sp>
          <p:nvSpPr>
            <p:cNvPr id="35" name="AutoShape 6"/>
            <p:cNvSpPr>
              <a:spLocks noChangeArrowheads="1"/>
            </p:cNvSpPr>
            <p:nvPr/>
          </p:nvSpPr>
          <p:spPr bwMode="auto">
            <a:xfrm>
              <a:off x="2717800" y="1429767"/>
              <a:ext cx="3805238" cy="1474787"/>
            </a:xfrm>
            <a:prstGeom prst="roundRect">
              <a:avLst>
                <a:gd name="adj" fmla="val 16667"/>
              </a:avLst>
            </a:prstGeom>
            <a:solidFill>
              <a:schemeClr val="folHlink"/>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36" name="Group 7"/>
            <p:cNvGrpSpPr>
              <a:grpSpLocks/>
            </p:cNvGrpSpPr>
            <p:nvPr/>
          </p:nvGrpSpPr>
          <p:grpSpPr bwMode="auto">
            <a:xfrm>
              <a:off x="2390775" y="1572642"/>
              <a:ext cx="4445000" cy="1228725"/>
              <a:chOff x="1506" y="1586"/>
              <a:chExt cx="2800" cy="774"/>
            </a:xfrm>
          </p:grpSpPr>
          <p:sp>
            <p:nvSpPr>
              <p:cNvPr id="37" name="Line 8"/>
              <p:cNvSpPr>
                <a:spLocks noChangeShapeType="1"/>
              </p:cNvSpPr>
              <p:nvPr/>
            </p:nvSpPr>
            <p:spPr bwMode="ltGray">
              <a:xfrm>
                <a:off x="1692" y="1586"/>
                <a:ext cx="243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9"/>
              <p:cNvSpPr>
                <a:spLocks noChangeShapeType="1"/>
              </p:cNvSpPr>
              <p:nvPr/>
            </p:nvSpPr>
            <p:spPr bwMode="ltGray">
              <a:xfrm>
                <a:off x="1638" y="1634"/>
                <a:ext cx="253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0"/>
              <p:cNvSpPr>
                <a:spLocks noChangeShapeType="1"/>
              </p:cNvSpPr>
              <p:nvPr/>
            </p:nvSpPr>
            <p:spPr bwMode="ltGray">
              <a:xfrm>
                <a:off x="1596" y="1682"/>
                <a:ext cx="262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1"/>
              <p:cNvSpPr>
                <a:spLocks noChangeShapeType="1"/>
              </p:cNvSpPr>
              <p:nvPr/>
            </p:nvSpPr>
            <p:spPr bwMode="ltGray">
              <a:xfrm>
                <a:off x="1566" y="1730"/>
                <a:ext cx="268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2"/>
              <p:cNvSpPr>
                <a:spLocks noChangeShapeType="1"/>
              </p:cNvSpPr>
              <p:nvPr/>
            </p:nvSpPr>
            <p:spPr bwMode="ltGray">
              <a:xfrm>
                <a:off x="1545" y="1778"/>
                <a:ext cx="272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3"/>
              <p:cNvSpPr>
                <a:spLocks noChangeShapeType="1"/>
              </p:cNvSpPr>
              <p:nvPr/>
            </p:nvSpPr>
            <p:spPr bwMode="ltGray">
              <a:xfrm>
                <a:off x="1524" y="1826"/>
                <a:ext cx="276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4"/>
              <p:cNvSpPr>
                <a:spLocks noChangeShapeType="1"/>
              </p:cNvSpPr>
              <p:nvPr/>
            </p:nvSpPr>
            <p:spPr bwMode="ltGray">
              <a:xfrm>
                <a:off x="1509" y="1874"/>
                <a:ext cx="279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5"/>
              <p:cNvSpPr>
                <a:spLocks noChangeShapeType="1"/>
              </p:cNvSpPr>
              <p:nvPr/>
            </p:nvSpPr>
            <p:spPr bwMode="ltGray">
              <a:xfrm>
                <a:off x="1506" y="1922"/>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6"/>
              <p:cNvSpPr>
                <a:spLocks noChangeShapeType="1"/>
              </p:cNvSpPr>
              <p:nvPr/>
            </p:nvSpPr>
            <p:spPr bwMode="ltGray">
              <a:xfrm>
                <a:off x="1506" y="1970"/>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7"/>
              <p:cNvSpPr>
                <a:spLocks noChangeShapeType="1"/>
              </p:cNvSpPr>
              <p:nvPr/>
            </p:nvSpPr>
            <p:spPr bwMode="ltGray">
              <a:xfrm>
                <a:off x="1506" y="2018"/>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8"/>
              <p:cNvSpPr>
                <a:spLocks noChangeShapeType="1"/>
              </p:cNvSpPr>
              <p:nvPr/>
            </p:nvSpPr>
            <p:spPr bwMode="ltGray">
              <a:xfrm>
                <a:off x="1521" y="2066"/>
                <a:ext cx="277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9"/>
              <p:cNvSpPr>
                <a:spLocks noChangeShapeType="1"/>
              </p:cNvSpPr>
              <p:nvPr/>
            </p:nvSpPr>
            <p:spPr bwMode="ltGray">
              <a:xfrm>
                <a:off x="1536" y="2114"/>
                <a:ext cx="274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0"/>
              <p:cNvSpPr>
                <a:spLocks noChangeShapeType="1"/>
              </p:cNvSpPr>
              <p:nvPr/>
            </p:nvSpPr>
            <p:spPr bwMode="ltGray">
              <a:xfrm>
                <a:off x="1554" y="2162"/>
                <a:ext cx="270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1"/>
              <p:cNvSpPr>
                <a:spLocks noChangeShapeType="1"/>
              </p:cNvSpPr>
              <p:nvPr/>
            </p:nvSpPr>
            <p:spPr bwMode="ltGray">
              <a:xfrm>
                <a:off x="1587" y="2216"/>
                <a:ext cx="264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2"/>
              <p:cNvSpPr>
                <a:spLocks noChangeShapeType="1"/>
              </p:cNvSpPr>
              <p:nvPr/>
            </p:nvSpPr>
            <p:spPr bwMode="ltGray">
              <a:xfrm>
                <a:off x="1623" y="2264"/>
                <a:ext cx="256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3"/>
              <p:cNvSpPr>
                <a:spLocks noChangeShapeType="1"/>
              </p:cNvSpPr>
              <p:nvPr/>
            </p:nvSpPr>
            <p:spPr bwMode="ltGray">
              <a:xfrm>
                <a:off x="1674" y="2312"/>
                <a:ext cx="246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ltGray">
              <a:xfrm>
                <a:off x="1737" y="2360"/>
                <a:ext cx="234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AutoShape 25"/>
            <p:cNvSpPr>
              <a:spLocks noChangeArrowheads="1"/>
            </p:cNvSpPr>
            <p:nvPr/>
          </p:nvSpPr>
          <p:spPr bwMode="gray">
            <a:xfrm>
              <a:off x="2771775" y="1467867"/>
              <a:ext cx="3713163" cy="1384300"/>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square" anchor="ctr"/>
            <a:lstStyle/>
            <a:p>
              <a:r>
                <a:rPr lang="zh-CN" altLang="zh-CN" dirty="0" smtClean="0"/>
                <a:t>基于上述各种问题，现有</a:t>
              </a:r>
              <a:r>
                <a:rPr lang="en-US" altLang="zh-CN" dirty="0" smtClean="0"/>
                <a:t>OA</a:t>
              </a:r>
              <a:r>
                <a:rPr lang="zh-CN" altLang="zh-CN" dirty="0" smtClean="0"/>
                <a:t>系统已不能满足公司日常工作的需要，不能有效地推进公司的发展，因此建议对</a:t>
              </a:r>
              <a:r>
                <a:rPr lang="en-US" altLang="zh-CN" dirty="0" smtClean="0"/>
                <a:t>OA</a:t>
              </a:r>
              <a:r>
                <a:rPr lang="zh-CN" altLang="zh-CN" dirty="0" smtClean="0"/>
                <a:t>系统进行升级换代</a:t>
              </a:r>
              <a:r>
                <a:rPr lang="zh-CN" altLang="en-US" dirty="0" smtClean="0"/>
                <a:t>。</a:t>
              </a:r>
              <a:endParaRPr lang="zh-CN" altLang="en-US" dirty="0"/>
            </a:p>
          </p:txBody>
        </p:sp>
        <p:sp>
          <p:nvSpPr>
            <p:cNvPr id="56" name="Rectangle 49"/>
            <p:cNvSpPr>
              <a:spLocks noChangeArrowheads="1"/>
            </p:cNvSpPr>
            <p:nvPr/>
          </p:nvSpPr>
          <p:spPr bwMode="gray">
            <a:xfrm>
              <a:off x="2959100" y="1532954"/>
              <a:ext cx="3297238" cy="117792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2"/>
                      </a:gs>
                      <a:gs pos="100000">
                        <a:schemeClr val="bg1"/>
                      </a:gs>
                    </a:gsLst>
                    <a:lin ang="0" scaled="1"/>
                  </a:gra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lIns="10800" tIns="10800" rIns="18000" bIns="10800"/>
            <a:lstStyle/>
            <a:p>
              <a:pPr defTabSz="865188" latinLnBrk="1">
                <a:lnSpc>
                  <a:spcPct val="120000"/>
                </a:lnSpc>
                <a:defRPr/>
              </a:pPr>
              <a:r>
                <a:rPr kumimoji="1" lang="ko-KR" altLang="en-US" sz="2000" b="1" dirty="0">
                  <a:solidFill>
                    <a:schemeClr val="hlink"/>
                  </a:solidFill>
                  <a:ea typeface="DotumChe" pitchFamily="49" charset="-127"/>
                </a:rPr>
                <a:t> </a:t>
              </a:r>
            </a:p>
            <a:p>
              <a:pPr defTabSz="865188" latinLnBrk="1">
                <a:lnSpc>
                  <a:spcPct val="120000"/>
                </a:lnSpc>
                <a:defRPr/>
              </a:pPr>
              <a:r>
                <a:rPr kumimoji="1" lang="ko-KR" altLang="en-US" sz="2000" b="1" dirty="0" smtClean="0">
                  <a:solidFill>
                    <a:schemeClr val="hlink"/>
                  </a:solidFill>
                  <a:ea typeface="DotumChe" pitchFamily="49" charset="-127"/>
                </a:rPr>
                <a:t> </a:t>
              </a:r>
              <a:endParaRPr kumimoji="1" lang="ko-KR" altLang="en-US" sz="2000" b="1" dirty="0">
                <a:solidFill>
                  <a:schemeClr val="hlink"/>
                </a:solidFill>
                <a:ea typeface="DotumChe" pitchFamily="49" charset="-127"/>
              </a:endParaRPr>
            </a:p>
          </p:txBody>
        </p:sp>
      </p:grpSp>
    </p:spTree>
    <p:extLst>
      <p:ext uri="{BB962C8B-B14F-4D97-AF65-F5344CB8AC3E}">
        <p14:creationId xmlns:p14="http://schemas.microsoft.com/office/powerpoint/2010/main" val="28457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系统升级后实现目标</a:t>
            </a:r>
            <a:endParaRPr lang="en-US" altLang="zh-CN" sz="4300" dirty="0">
              <a:ea typeface="宋体" pitchFamily="2" charset="-122"/>
            </a:endParaRPr>
          </a:p>
        </p:txBody>
      </p:sp>
      <p:sp>
        <p:nvSpPr>
          <p:cNvPr id="57" name="AutoShape 2"/>
          <p:cNvSpPr>
            <a:spLocks noChangeArrowheads="1"/>
          </p:cNvSpPr>
          <p:nvPr/>
        </p:nvSpPr>
        <p:spPr bwMode="gray">
          <a:xfrm>
            <a:off x="1175297" y="1052736"/>
            <a:ext cx="3019275" cy="4992340"/>
          </a:xfrm>
          <a:prstGeom prst="rtTriangle">
            <a:avLst/>
          </a:prstGeom>
          <a:gradFill rotWithShape="1">
            <a:gsLst>
              <a:gs pos="0">
                <a:schemeClr val="accent2">
                  <a:alpha val="0"/>
                </a:schemeClr>
              </a:gs>
              <a:gs pos="100000">
                <a:schemeClr val="tx2"/>
              </a:gs>
            </a:gsLst>
            <a:lin ang="1890000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pPr algn="ctr" defTabSz="825500" eaLnBrk="0" hangingPunct="0">
              <a:lnSpc>
                <a:spcPct val="90000"/>
              </a:lnSpc>
            </a:pPr>
            <a:r>
              <a:rPr kumimoji="1" lang="zh-CN" altLang="en-US" sz="2400" b="1" dirty="0" smtClean="0">
                <a:solidFill>
                  <a:srgbClr val="000000"/>
                </a:solidFill>
                <a:latin typeface="华文中宋" pitchFamily="2" charset="-122"/>
                <a:ea typeface="华文中宋" pitchFamily="2" charset="-122"/>
              </a:rPr>
              <a:t>系统升级</a:t>
            </a:r>
            <a:endParaRPr kumimoji="1" lang="en-US" altLang="zh-CN" sz="2400" b="1" dirty="0" smtClean="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smtClean="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a:solidFill>
                <a:srgbClr val="000000"/>
              </a:solidFill>
              <a:latin typeface="华文中宋" pitchFamily="2" charset="-122"/>
              <a:ea typeface="华文中宋" pitchFamily="2" charset="-122"/>
            </a:endParaRPr>
          </a:p>
        </p:txBody>
      </p:sp>
      <p:sp>
        <p:nvSpPr>
          <p:cNvPr id="59" name="AutoShape 4"/>
          <p:cNvSpPr>
            <a:spLocks noChangeArrowheads="1"/>
          </p:cNvSpPr>
          <p:nvPr/>
        </p:nvSpPr>
        <p:spPr bwMode="gray">
          <a:xfrm>
            <a:off x="1979712" y="2060848"/>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AutoShape 9"/>
          <p:cNvSpPr>
            <a:spLocks noChangeArrowheads="1"/>
          </p:cNvSpPr>
          <p:nvPr/>
        </p:nvSpPr>
        <p:spPr bwMode="gray">
          <a:xfrm>
            <a:off x="2267744" y="2586335"/>
            <a:ext cx="776287" cy="441325"/>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utoShape 10"/>
          <p:cNvSpPr>
            <a:spLocks noChangeArrowheads="1"/>
          </p:cNvSpPr>
          <p:nvPr/>
        </p:nvSpPr>
        <p:spPr bwMode="gray">
          <a:xfrm>
            <a:off x="2987824" y="3635747"/>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6" name="AutoShape 11"/>
          <p:cNvSpPr>
            <a:spLocks noChangeArrowheads="1"/>
          </p:cNvSpPr>
          <p:nvPr/>
        </p:nvSpPr>
        <p:spPr bwMode="gray">
          <a:xfrm>
            <a:off x="3851920" y="5157192"/>
            <a:ext cx="776288" cy="441325"/>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AutoShape 12"/>
          <p:cNvSpPr>
            <a:spLocks noChangeArrowheads="1"/>
          </p:cNvSpPr>
          <p:nvPr/>
        </p:nvSpPr>
        <p:spPr bwMode="gray">
          <a:xfrm>
            <a:off x="3563888" y="4653136"/>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AutoShape 5">
            <a:hlinkClick r:id="rId2" action="ppaction://hlinksldjump"/>
          </p:cNvPr>
          <p:cNvSpPr>
            <a:spLocks noChangeArrowheads="1"/>
          </p:cNvSpPr>
          <p:nvPr/>
        </p:nvSpPr>
        <p:spPr bwMode="gray">
          <a:xfrm>
            <a:off x="2478707" y="1566069"/>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smtClean="0">
                <a:solidFill>
                  <a:srgbClr val="000000"/>
                </a:solidFill>
                <a:latin typeface="华文中宋" pitchFamily="2" charset="-122"/>
                <a:ea typeface="华文中宋" pitchFamily="2" charset="-122"/>
              </a:rPr>
              <a:t>实现移动办公，拓展办公空间</a:t>
            </a:r>
            <a:endParaRPr kumimoji="1" lang="en-US" altLang="ko-KR" sz="1400" b="1" dirty="0">
              <a:solidFill>
                <a:srgbClr val="000000"/>
              </a:solidFill>
              <a:latin typeface="华文中宋" pitchFamily="2" charset="-122"/>
              <a:ea typeface="华文中宋" pitchFamily="2" charset="-122"/>
            </a:endParaRPr>
          </a:p>
        </p:txBody>
      </p:sp>
      <p:sp>
        <p:nvSpPr>
          <p:cNvPr id="69" name="AutoShape 4"/>
          <p:cNvSpPr>
            <a:spLocks noChangeArrowheads="1"/>
          </p:cNvSpPr>
          <p:nvPr/>
        </p:nvSpPr>
        <p:spPr bwMode="gray">
          <a:xfrm>
            <a:off x="1686619" y="1556792"/>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0" name="AutoShape 10"/>
          <p:cNvSpPr>
            <a:spLocks noChangeArrowheads="1"/>
          </p:cNvSpPr>
          <p:nvPr/>
        </p:nvSpPr>
        <p:spPr bwMode="gray">
          <a:xfrm>
            <a:off x="2645172" y="3131691"/>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2" name="AutoShape 12"/>
          <p:cNvSpPr>
            <a:spLocks noChangeArrowheads="1"/>
          </p:cNvSpPr>
          <p:nvPr/>
        </p:nvSpPr>
        <p:spPr bwMode="gray">
          <a:xfrm>
            <a:off x="3275856" y="4149080"/>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0" name="AutoShape 5">
            <a:hlinkClick r:id="rId3" action="ppaction://hlinksldjump"/>
          </p:cNvPr>
          <p:cNvSpPr>
            <a:spLocks noChangeArrowheads="1"/>
          </p:cNvSpPr>
          <p:nvPr/>
        </p:nvSpPr>
        <p:spPr bwMode="gray">
          <a:xfrm>
            <a:off x="2771800" y="2060848"/>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smtClean="0">
                <a:solidFill>
                  <a:srgbClr val="000000"/>
                </a:solidFill>
                <a:latin typeface="华文中宋" pitchFamily="2" charset="-122"/>
                <a:ea typeface="华文中宋" pitchFamily="2" charset="-122"/>
              </a:rPr>
              <a:t>提供知识管理平台</a:t>
            </a:r>
            <a:endParaRPr kumimoji="1" lang="en-US" altLang="ko-KR" sz="1400" b="1" dirty="0">
              <a:solidFill>
                <a:srgbClr val="000000"/>
              </a:solidFill>
              <a:latin typeface="华文中宋" pitchFamily="2" charset="-122"/>
              <a:ea typeface="华文中宋" pitchFamily="2" charset="-122"/>
            </a:endParaRPr>
          </a:p>
        </p:txBody>
      </p:sp>
      <p:sp>
        <p:nvSpPr>
          <p:cNvPr id="81" name="AutoShape 5">
            <a:hlinkClick r:id="rId4" action="ppaction://hlinksldjump"/>
          </p:cNvPr>
          <p:cNvSpPr>
            <a:spLocks noChangeArrowheads="1"/>
          </p:cNvSpPr>
          <p:nvPr/>
        </p:nvSpPr>
        <p:spPr bwMode="gray">
          <a:xfrm>
            <a:off x="3059832" y="2564904"/>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smtClean="0">
                <a:solidFill>
                  <a:srgbClr val="000000"/>
                </a:solidFill>
                <a:latin typeface="华文中宋" pitchFamily="2" charset="-122"/>
                <a:ea typeface="华文中宋" pitchFamily="2" charset="-122"/>
              </a:rPr>
              <a:t>实现</a:t>
            </a:r>
            <a:r>
              <a:rPr kumimoji="1" lang="zh-CN" altLang="zh-CN" sz="1400" b="1" dirty="0">
                <a:solidFill>
                  <a:srgbClr val="000000"/>
                </a:solidFill>
                <a:latin typeface="华文中宋" pitchFamily="2" charset="-122"/>
                <a:ea typeface="华文中宋" pitchFamily="2" charset="-122"/>
              </a:rPr>
              <a:t>高效快捷</a:t>
            </a:r>
            <a:r>
              <a:rPr kumimoji="1" lang="zh-CN" altLang="zh-CN" sz="1400" b="1" dirty="0" smtClean="0">
                <a:solidFill>
                  <a:srgbClr val="000000"/>
                </a:solidFill>
                <a:latin typeface="华文中宋" pitchFamily="2" charset="-122"/>
                <a:ea typeface="华文中宋" pitchFamily="2" charset="-122"/>
              </a:rPr>
              <a:t>的</a:t>
            </a:r>
            <a:r>
              <a:rPr kumimoji="1" lang="zh-CN" altLang="en-US" sz="1400" b="1" dirty="0" smtClean="0">
                <a:solidFill>
                  <a:srgbClr val="000000"/>
                </a:solidFill>
                <a:latin typeface="华文中宋" pitchFamily="2" charset="-122"/>
                <a:ea typeface="华文中宋" pitchFamily="2" charset="-122"/>
              </a:rPr>
              <a:t>行政办公</a:t>
            </a:r>
            <a:endParaRPr kumimoji="1" lang="en-US" altLang="ko-KR" sz="1400" b="1" dirty="0">
              <a:solidFill>
                <a:srgbClr val="000000"/>
              </a:solidFill>
              <a:latin typeface="华文中宋" pitchFamily="2" charset="-122"/>
              <a:ea typeface="华文中宋" pitchFamily="2" charset="-122"/>
            </a:endParaRPr>
          </a:p>
        </p:txBody>
      </p:sp>
      <p:sp>
        <p:nvSpPr>
          <p:cNvPr id="82" name="AutoShape 5">
            <a:hlinkClick r:id="rId5" action="ppaction://hlinksldjump"/>
          </p:cNvPr>
          <p:cNvSpPr>
            <a:spLocks noChangeArrowheads="1"/>
          </p:cNvSpPr>
          <p:nvPr/>
        </p:nvSpPr>
        <p:spPr bwMode="gray">
          <a:xfrm>
            <a:off x="3414811" y="3140968"/>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a:solidFill>
                  <a:srgbClr val="000000"/>
                </a:solidFill>
                <a:latin typeface="华文中宋" pitchFamily="2" charset="-122"/>
                <a:ea typeface="华文中宋" pitchFamily="2" charset="-122"/>
              </a:rPr>
              <a:t>任务管理及即时通讯</a:t>
            </a:r>
            <a:endParaRPr kumimoji="1" lang="en-US" altLang="ko-KR" sz="1400" b="1" dirty="0">
              <a:solidFill>
                <a:srgbClr val="000000"/>
              </a:solidFill>
              <a:latin typeface="华文中宋" pitchFamily="2" charset="-122"/>
              <a:ea typeface="华文中宋" pitchFamily="2" charset="-122"/>
            </a:endParaRPr>
          </a:p>
        </p:txBody>
      </p:sp>
      <p:sp>
        <p:nvSpPr>
          <p:cNvPr id="83" name="AutoShape 5">
            <a:hlinkClick r:id="rId6" action="ppaction://hlinksldjump"/>
          </p:cNvPr>
          <p:cNvSpPr>
            <a:spLocks noChangeArrowheads="1"/>
          </p:cNvSpPr>
          <p:nvPr/>
        </p:nvSpPr>
        <p:spPr bwMode="gray">
          <a:xfrm>
            <a:off x="3774851" y="3645024"/>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a:solidFill>
                  <a:srgbClr val="000000"/>
                </a:solidFill>
                <a:latin typeface="华文中宋" pitchFamily="2" charset="-122"/>
                <a:ea typeface="华文中宋" pitchFamily="2" charset="-122"/>
              </a:rPr>
              <a:t>进一步完善信息发布的平台</a:t>
            </a:r>
            <a:endParaRPr kumimoji="1" lang="en-US" altLang="ko-KR" sz="1400" b="1" dirty="0">
              <a:solidFill>
                <a:srgbClr val="000000"/>
              </a:solidFill>
              <a:latin typeface="华文中宋" pitchFamily="2" charset="-122"/>
              <a:ea typeface="华文中宋" pitchFamily="2" charset="-122"/>
            </a:endParaRPr>
          </a:p>
        </p:txBody>
      </p:sp>
      <p:sp>
        <p:nvSpPr>
          <p:cNvPr id="85" name="AutoShape 5">
            <a:hlinkClick r:id="rId7" action="ppaction://hlinksldjump"/>
          </p:cNvPr>
          <p:cNvSpPr>
            <a:spLocks noChangeArrowheads="1"/>
          </p:cNvSpPr>
          <p:nvPr/>
        </p:nvSpPr>
        <p:spPr bwMode="gray">
          <a:xfrm>
            <a:off x="4134891" y="4149080"/>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a:solidFill>
                  <a:srgbClr val="000000"/>
                </a:solidFill>
                <a:latin typeface="华文中宋" pitchFamily="2" charset="-122"/>
                <a:ea typeface="华文中宋" pitchFamily="2" charset="-122"/>
              </a:rPr>
              <a:t>会议管理</a:t>
            </a:r>
            <a:endParaRPr kumimoji="1" lang="en-US" altLang="ko-KR" sz="1400" b="1" dirty="0">
              <a:solidFill>
                <a:srgbClr val="000000"/>
              </a:solidFill>
              <a:latin typeface="华文中宋" pitchFamily="2" charset="-122"/>
              <a:ea typeface="华文中宋" pitchFamily="2" charset="-122"/>
            </a:endParaRPr>
          </a:p>
        </p:txBody>
      </p:sp>
      <p:sp>
        <p:nvSpPr>
          <p:cNvPr id="86" name="AutoShape 5">
            <a:hlinkClick r:id="rId8" action="ppaction://hlinksldjump"/>
          </p:cNvPr>
          <p:cNvSpPr>
            <a:spLocks noChangeArrowheads="1"/>
          </p:cNvSpPr>
          <p:nvPr/>
        </p:nvSpPr>
        <p:spPr bwMode="gray">
          <a:xfrm>
            <a:off x="4333527" y="4653136"/>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a:solidFill>
                  <a:srgbClr val="000000"/>
                </a:solidFill>
                <a:latin typeface="华文中宋" pitchFamily="2" charset="-122"/>
                <a:ea typeface="华文中宋" pitchFamily="2" charset="-122"/>
              </a:rPr>
              <a:t>手机短信</a:t>
            </a:r>
            <a:endParaRPr kumimoji="1" lang="en-US" altLang="ko-KR" sz="1400" b="1" dirty="0">
              <a:solidFill>
                <a:srgbClr val="000000"/>
              </a:solidFill>
              <a:latin typeface="华文中宋" pitchFamily="2" charset="-122"/>
              <a:ea typeface="华文中宋" pitchFamily="2" charset="-122"/>
            </a:endParaRPr>
          </a:p>
        </p:txBody>
      </p:sp>
      <p:sp>
        <p:nvSpPr>
          <p:cNvPr id="87" name="AutoShape 5">
            <a:hlinkClick r:id="rId9" action="ppaction://hlinksldjump"/>
          </p:cNvPr>
          <p:cNvSpPr>
            <a:spLocks noChangeArrowheads="1"/>
          </p:cNvSpPr>
          <p:nvPr/>
        </p:nvSpPr>
        <p:spPr bwMode="gray">
          <a:xfrm>
            <a:off x="4638947" y="5157192"/>
            <a:ext cx="3173413" cy="504056"/>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200" b="1" dirty="0">
                <a:solidFill>
                  <a:srgbClr val="000000"/>
                </a:solidFill>
                <a:latin typeface="华文中宋" pitchFamily="2" charset="-122"/>
                <a:ea typeface="华文中宋" pitchFamily="2" charset="-122"/>
              </a:rPr>
              <a:t>建立统一便捷、易维护、易操作</a:t>
            </a:r>
            <a:r>
              <a:rPr kumimoji="1" lang="zh-CN" altLang="zh-CN" sz="1200" b="1" dirty="0" smtClean="0">
                <a:solidFill>
                  <a:srgbClr val="000000"/>
                </a:solidFill>
                <a:latin typeface="华文中宋" pitchFamily="2" charset="-122"/>
                <a:ea typeface="华文中宋" pitchFamily="2" charset="-122"/>
              </a:rPr>
              <a:t>、</a:t>
            </a:r>
            <a:endParaRPr kumimoji="1" lang="en-US" altLang="zh-CN" sz="1200" b="1" dirty="0" smtClean="0">
              <a:solidFill>
                <a:srgbClr val="000000"/>
              </a:solidFill>
              <a:latin typeface="华文中宋" pitchFamily="2" charset="-122"/>
              <a:ea typeface="华文中宋" pitchFamily="2" charset="-122"/>
            </a:endParaRPr>
          </a:p>
          <a:p>
            <a:pPr algn="ctr" eaLnBrk="0" hangingPunct="0">
              <a:defRPr/>
            </a:pPr>
            <a:r>
              <a:rPr kumimoji="1" lang="zh-CN" altLang="zh-CN" sz="1200" b="1" dirty="0" smtClean="0">
                <a:solidFill>
                  <a:srgbClr val="000000"/>
                </a:solidFill>
                <a:latin typeface="华文中宋" pitchFamily="2" charset="-122"/>
                <a:ea typeface="华文中宋" pitchFamily="2" charset="-122"/>
              </a:rPr>
              <a:t>可</a:t>
            </a:r>
            <a:r>
              <a:rPr kumimoji="1" lang="zh-CN" altLang="zh-CN" sz="1200" b="1" dirty="0">
                <a:solidFill>
                  <a:srgbClr val="000000"/>
                </a:solidFill>
                <a:latin typeface="华文中宋" pitchFamily="2" charset="-122"/>
                <a:ea typeface="华文中宋" pitchFamily="2" charset="-122"/>
              </a:rPr>
              <a:t>扩展、稳定的管理平台</a:t>
            </a:r>
            <a:endParaRPr kumimoji="1" lang="en-US" altLang="ko-KR" sz="1200" b="1" dirty="0">
              <a:solidFill>
                <a:srgbClr val="000000"/>
              </a:solidFill>
              <a:latin typeface="华文中宋" pitchFamily="2" charset="-122"/>
              <a:ea typeface="华文中宋" pitchFamily="2" charset="-122"/>
            </a:endParaRPr>
          </a:p>
        </p:txBody>
      </p:sp>
      <p:sp>
        <p:nvSpPr>
          <p:cNvPr id="3" name="TextBox 2"/>
          <p:cNvSpPr txBox="1"/>
          <p:nvPr/>
        </p:nvSpPr>
        <p:spPr>
          <a:xfrm>
            <a:off x="251520" y="6021288"/>
            <a:ext cx="646331" cy="369332"/>
          </a:xfrm>
          <a:prstGeom prst="rect">
            <a:avLst/>
          </a:prstGeom>
          <a:noFill/>
        </p:spPr>
        <p:txBody>
          <a:bodyPr wrap="none" rtlCol="0">
            <a:spAutoFit/>
          </a:bodyPr>
          <a:lstStyle/>
          <a:p>
            <a:r>
              <a:rPr lang="zh-CN" altLang="en-US" dirty="0" smtClean="0">
                <a:hlinkClick r:id="rId10" action="ppaction://hlinksldjump"/>
              </a:rPr>
              <a:t>返回</a:t>
            </a:r>
            <a:endParaRPr lang="zh-CN" altLang="en-US" dirty="0"/>
          </a:p>
        </p:txBody>
      </p:sp>
    </p:spTree>
    <p:extLst>
      <p:ext uri="{BB962C8B-B14F-4D97-AF65-F5344CB8AC3E}">
        <p14:creationId xmlns:p14="http://schemas.microsoft.com/office/powerpoint/2010/main" val="40708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1+#ppt_w/2"/>
                                          </p:val>
                                        </p:tav>
                                        <p:tav tm="100000">
                                          <p:val>
                                            <p:strVal val="#ppt_x"/>
                                          </p:val>
                                        </p:tav>
                                      </p:tavLst>
                                    </p:anim>
                                    <p:anim calcmode="lin" valueType="num">
                                      <p:cBhvr additive="base">
                                        <p:cTn id="37"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1+#ppt_w/2"/>
                                          </p:val>
                                        </p:tav>
                                        <p:tav tm="100000">
                                          <p:val>
                                            <p:strVal val="#ppt_x"/>
                                          </p:val>
                                        </p:tav>
                                      </p:tavLst>
                                    </p:anim>
                                    <p:anim calcmode="lin" valueType="num">
                                      <p:cBhvr additive="base">
                                        <p:cTn id="43"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1+#ppt_w/2"/>
                                          </p:val>
                                        </p:tav>
                                        <p:tav tm="100000">
                                          <p:val>
                                            <p:strVal val="#ppt_x"/>
                                          </p:val>
                                        </p:tav>
                                      </p:tavLst>
                                    </p:anim>
                                    <p:anim calcmode="lin" valueType="num">
                                      <p:cBhvr additive="base">
                                        <p:cTn id="49"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additive="base">
                                        <p:cTn id="60" dur="500" fill="hold"/>
                                        <p:tgtEl>
                                          <p:spTgt spid="83"/>
                                        </p:tgtEl>
                                        <p:attrNameLst>
                                          <p:attrName>ppt_x</p:attrName>
                                        </p:attrNameLst>
                                      </p:cBhvr>
                                      <p:tavLst>
                                        <p:tav tm="0">
                                          <p:val>
                                            <p:strVal val="1+#ppt_w/2"/>
                                          </p:val>
                                        </p:tav>
                                        <p:tav tm="100000">
                                          <p:val>
                                            <p:strVal val="#ppt_x"/>
                                          </p:val>
                                        </p:tav>
                                      </p:tavLst>
                                    </p:anim>
                                    <p:anim calcmode="lin" valueType="num">
                                      <p:cBhvr additive="base">
                                        <p:cTn id="61"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 calcmode="lin" valueType="num">
                                      <p:cBhvr additive="base">
                                        <p:cTn id="66" dur="500" fill="hold"/>
                                        <p:tgtEl>
                                          <p:spTgt spid="85"/>
                                        </p:tgtEl>
                                        <p:attrNameLst>
                                          <p:attrName>ppt_x</p:attrName>
                                        </p:attrNameLst>
                                      </p:cBhvr>
                                      <p:tavLst>
                                        <p:tav tm="0">
                                          <p:val>
                                            <p:strVal val="1+#ppt_w/2"/>
                                          </p:val>
                                        </p:tav>
                                        <p:tav tm="100000">
                                          <p:val>
                                            <p:strVal val="#ppt_x"/>
                                          </p:val>
                                        </p:tav>
                                      </p:tavLst>
                                    </p:anim>
                                    <p:anim calcmode="lin" valueType="num">
                                      <p:cBhvr additive="base">
                                        <p:cTn id="67"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additive="base">
                                        <p:cTn id="72" dur="500" fill="hold"/>
                                        <p:tgtEl>
                                          <p:spTgt spid="86"/>
                                        </p:tgtEl>
                                        <p:attrNameLst>
                                          <p:attrName>ppt_x</p:attrName>
                                        </p:attrNameLst>
                                      </p:cBhvr>
                                      <p:tavLst>
                                        <p:tav tm="0">
                                          <p:val>
                                            <p:strVal val="1+#ppt_w/2"/>
                                          </p:val>
                                        </p:tav>
                                        <p:tav tm="100000">
                                          <p:val>
                                            <p:strVal val="#ppt_x"/>
                                          </p:val>
                                        </p:tav>
                                      </p:tavLst>
                                    </p:anim>
                                    <p:anim calcmode="lin" valueType="num">
                                      <p:cBhvr additive="base">
                                        <p:cTn id="73"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1+#ppt_w/2"/>
                                          </p:val>
                                        </p:tav>
                                        <p:tav tm="100000">
                                          <p:val>
                                            <p:strVal val="#ppt_x"/>
                                          </p:val>
                                        </p:tav>
                                      </p:tavLst>
                                    </p:anim>
                                    <p:anim calcmode="lin" valueType="num">
                                      <p:cBhvr additive="base">
                                        <p:cTn id="79"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4" grpId="0" animBg="1"/>
      <p:bldP spid="65" grpId="0" animBg="1"/>
      <p:bldP spid="66" grpId="0" animBg="1"/>
      <p:bldP spid="67" grpId="0" animBg="1"/>
      <p:bldP spid="68" grpId="0" animBg="1"/>
      <p:bldP spid="69" grpId="0" animBg="1"/>
      <p:bldP spid="70" grpId="0" animBg="1"/>
      <p:bldP spid="72" grpId="0" animBg="1"/>
      <p:bldP spid="80" grpId="0" animBg="1"/>
      <p:bldP spid="81" grpId="0" animBg="1"/>
      <p:bldP spid="82" grpId="0" animBg="1"/>
      <p:bldP spid="83" grpId="0" animBg="1"/>
      <p:bldP spid="85" grpId="0" animBg="1"/>
      <p:bldP spid="86" grpId="0" animBg="1"/>
      <p:bldP spid="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实现移动办公，拓展办公空间</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移动</a:t>
            </a:r>
            <a:r>
              <a:rPr lang="zh-CN" altLang="zh-CN" dirty="0">
                <a:solidFill>
                  <a:schemeClr val="bg1"/>
                </a:solidFill>
              </a:rPr>
              <a:t>办公是我公司办公自动化改造的趋势，同时也是现代化办公的发展方向</a:t>
            </a:r>
            <a:r>
              <a:rPr lang="zh-CN" altLang="zh-CN" dirty="0" smtClean="0">
                <a:solidFill>
                  <a:schemeClr val="bg1"/>
                </a:solidFill>
              </a:rPr>
              <a:t>。</a:t>
            </a:r>
            <a:r>
              <a:rPr lang="zh-CN" altLang="zh-CN" dirty="0" smtClean="0">
                <a:solidFill>
                  <a:schemeClr val="bg1"/>
                </a:solidFill>
              </a:rPr>
              <a:t>通过</a:t>
            </a:r>
            <a:r>
              <a:rPr lang="zh-CN" altLang="zh-CN" dirty="0">
                <a:solidFill>
                  <a:schemeClr val="bg1"/>
                </a:solidFill>
              </a:rPr>
              <a:t>移动终端能够随时随地的接入公司内部的</a:t>
            </a:r>
            <a:r>
              <a:rPr lang="en-US" altLang="zh-CN" dirty="0">
                <a:solidFill>
                  <a:schemeClr val="bg1"/>
                </a:solidFill>
              </a:rPr>
              <a:t>OA</a:t>
            </a:r>
            <a:r>
              <a:rPr lang="zh-CN" altLang="zh-CN" dirty="0">
                <a:solidFill>
                  <a:schemeClr val="bg1"/>
                </a:solidFill>
              </a:rPr>
              <a:t>系统，实现公文处理、邮件处理、通讯录管理、个人事务管理、查看新闻通知等功能，充分满足应急沟通的</a:t>
            </a:r>
            <a:r>
              <a:rPr lang="zh-CN" altLang="zh-CN" dirty="0" smtClean="0">
                <a:solidFill>
                  <a:schemeClr val="bg1"/>
                </a:solidFill>
              </a:rPr>
              <a:t>需要。</a:t>
            </a:r>
            <a:endParaRPr lang="zh-CN" altLang="zh-CN" dirty="0">
              <a:solidFill>
                <a:schemeClr val="bg1"/>
              </a:solidFill>
            </a:endParaRPr>
          </a:p>
          <a:p>
            <a:r>
              <a:rPr lang="en-US" altLang="zh-CN" dirty="0" smtClean="0">
                <a:solidFill>
                  <a:schemeClr val="bg1"/>
                </a:solidFill>
              </a:rPr>
              <a:t>       </a:t>
            </a:r>
            <a:r>
              <a:rPr lang="zh-CN" altLang="zh-CN" dirty="0" smtClean="0">
                <a:solidFill>
                  <a:schemeClr val="bg1"/>
                </a:solidFill>
              </a:rPr>
              <a:t>实现</a:t>
            </a:r>
            <a:r>
              <a:rPr lang="zh-CN" altLang="zh-CN" dirty="0">
                <a:solidFill>
                  <a:schemeClr val="bg1"/>
                </a:solidFill>
              </a:rPr>
              <a:t>远程办公和移动办公</a:t>
            </a:r>
            <a:r>
              <a:rPr lang="zh-CN" altLang="zh-CN" dirty="0" smtClean="0">
                <a:solidFill>
                  <a:schemeClr val="bg1"/>
                </a:solidFill>
              </a:rPr>
              <a:t>，</a:t>
            </a:r>
            <a:r>
              <a:rPr lang="zh-CN" altLang="en-US" dirty="0" smtClean="0">
                <a:solidFill>
                  <a:schemeClr val="bg1"/>
                </a:solidFill>
              </a:rPr>
              <a:t>可以</a:t>
            </a:r>
            <a:r>
              <a:rPr lang="zh-CN" altLang="zh-CN" dirty="0" smtClean="0">
                <a:solidFill>
                  <a:schemeClr val="bg1"/>
                </a:solidFill>
              </a:rPr>
              <a:t>随时随地方便</a:t>
            </a:r>
            <a:r>
              <a:rPr lang="zh-CN" altLang="zh-CN" dirty="0">
                <a:solidFill>
                  <a:schemeClr val="bg1"/>
                </a:solidFill>
              </a:rPr>
              <a:t>快捷地掌握组织内部的工作进度与状况，及时处理工作问题。将员工从桌面办公的方式解放出来，拓展办公空间，使员工处理公务时不再受到时间和地点的限制。有效改善办公环境，简化机构之间的沟通方式，打破在地域性上的限制，全面有效支持无空间限制、移动的办公</a:t>
            </a:r>
            <a:r>
              <a:rPr lang="zh-CN" altLang="zh-CN" dirty="0" smtClean="0">
                <a:solidFill>
                  <a:schemeClr val="bg1"/>
                </a:solidFill>
              </a:rPr>
              <a:t>场所。</a:t>
            </a:r>
            <a:endParaRPr lang="zh-CN" altLang="zh-CN" dirty="0">
              <a:solidFill>
                <a:schemeClr val="bg1"/>
              </a:solidFill>
            </a:endParaRP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12717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nodeType="withEffect">
                                  <p:stCondLst>
                                    <p:cond delay="0"/>
                                  </p:stCondLst>
                                  <p:childTnLst>
                                    <p:set>
                                      <p:cBhvr>
                                        <p:cTn id="11" dur="1" fill="hold">
                                          <p:stCondLst>
                                            <p:cond delay="0"/>
                                          </p:stCondLst>
                                        </p:cTn>
                                        <p:tgtEl>
                                          <p:spTgt spid="14345"/>
                                        </p:tgtEl>
                                        <p:attrNameLst>
                                          <p:attrName>style.visibility</p:attrName>
                                        </p:attrNameLst>
                                      </p:cBhvr>
                                      <p:to>
                                        <p:strVal val="visible"/>
                                      </p:to>
                                    </p:set>
                                    <p:anim calcmode="lin" valueType="num">
                                      <p:cBhvr>
                                        <p:cTn id="12" dur="500" fill="hold"/>
                                        <p:tgtEl>
                                          <p:spTgt spid="14345"/>
                                        </p:tgtEl>
                                        <p:attrNameLst>
                                          <p:attrName>ppt_w</p:attrName>
                                        </p:attrNameLst>
                                      </p:cBhvr>
                                      <p:tavLst>
                                        <p:tav tm="0">
                                          <p:val>
                                            <p:fltVal val="0"/>
                                          </p:val>
                                        </p:tav>
                                        <p:tav tm="100000">
                                          <p:val>
                                            <p:strVal val="#ppt_w"/>
                                          </p:val>
                                        </p:tav>
                                      </p:tavLst>
                                    </p:anim>
                                    <p:anim calcmode="lin" valueType="num">
                                      <p:cBhvr>
                                        <p:cTn id="13" dur="500" fill="hold"/>
                                        <p:tgtEl>
                                          <p:spTgt spid="14345"/>
                                        </p:tgtEl>
                                        <p:attrNameLst>
                                          <p:attrName>ppt_h</p:attrName>
                                        </p:attrNameLst>
                                      </p:cBhvr>
                                      <p:tavLst>
                                        <p:tav tm="0">
                                          <p:val>
                                            <p:fltVal val="0"/>
                                          </p:val>
                                        </p:tav>
                                        <p:tav tm="100000">
                                          <p:val>
                                            <p:strVal val="#ppt_h"/>
                                          </p:val>
                                        </p:tav>
                                      </p:tavLst>
                                    </p:anim>
                                    <p:animEffect transition="in" filter="fade">
                                      <p:cBhvr>
                                        <p:cTn id="14" dur="500"/>
                                        <p:tgtEl>
                                          <p:spTgt spid="143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343"/>
                                        </p:tgtEl>
                                        <p:attrNameLst>
                                          <p:attrName>style.visibility</p:attrName>
                                        </p:attrNameLst>
                                      </p:cBhvr>
                                      <p:to>
                                        <p:strVal val="visible"/>
                                      </p:to>
                                    </p:set>
                                    <p:anim calcmode="lin" valueType="num">
                                      <p:cBhvr>
                                        <p:cTn id="17" dur="500" fill="hold"/>
                                        <p:tgtEl>
                                          <p:spTgt spid="14343"/>
                                        </p:tgtEl>
                                        <p:attrNameLst>
                                          <p:attrName>ppt_w</p:attrName>
                                        </p:attrNameLst>
                                      </p:cBhvr>
                                      <p:tavLst>
                                        <p:tav tm="0">
                                          <p:val>
                                            <p:fltVal val="0"/>
                                          </p:val>
                                        </p:tav>
                                        <p:tav tm="100000">
                                          <p:val>
                                            <p:strVal val="#ppt_w"/>
                                          </p:val>
                                        </p:tav>
                                      </p:tavLst>
                                    </p:anim>
                                    <p:anim calcmode="lin" valueType="num">
                                      <p:cBhvr>
                                        <p:cTn id="18" dur="500" fill="hold"/>
                                        <p:tgtEl>
                                          <p:spTgt spid="14343"/>
                                        </p:tgtEl>
                                        <p:attrNameLst>
                                          <p:attrName>ppt_h</p:attrName>
                                        </p:attrNameLst>
                                      </p:cBhvr>
                                      <p:tavLst>
                                        <p:tav tm="0">
                                          <p:val>
                                            <p:fltVal val="0"/>
                                          </p:val>
                                        </p:tav>
                                        <p:tav tm="100000">
                                          <p:val>
                                            <p:strVal val="#ppt_h"/>
                                          </p:val>
                                        </p:tav>
                                      </p:tavLst>
                                    </p:anim>
                                    <p:animEffect transition="in" filter="fade">
                                      <p:cBhvr>
                                        <p:cTn id="19"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提供知识管理平台</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sz="2000" dirty="0" smtClean="0">
                <a:solidFill>
                  <a:schemeClr val="bg1"/>
                </a:solidFill>
              </a:rPr>
              <a:t>       </a:t>
            </a:r>
            <a:r>
              <a:rPr lang="zh-CN" altLang="zh-CN" sz="2000" dirty="0" smtClean="0">
                <a:solidFill>
                  <a:schemeClr val="bg1"/>
                </a:solidFill>
              </a:rPr>
              <a:t>将</a:t>
            </a:r>
            <a:r>
              <a:rPr lang="zh-CN" altLang="en-US" sz="2000" dirty="0" smtClean="0">
                <a:solidFill>
                  <a:schemeClr val="bg1"/>
                </a:solidFill>
              </a:rPr>
              <a:t>企业</a:t>
            </a:r>
            <a:r>
              <a:rPr lang="zh-CN" altLang="zh-CN" sz="2000" dirty="0" smtClean="0">
                <a:solidFill>
                  <a:schemeClr val="bg1"/>
                </a:solidFill>
              </a:rPr>
              <a:t>日常工作</a:t>
            </a:r>
            <a:r>
              <a:rPr lang="zh-CN" altLang="zh-CN" sz="2000" dirty="0">
                <a:solidFill>
                  <a:schemeClr val="bg1"/>
                </a:solidFill>
              </a:rPr>
              <a:t>中积累的大量文档、信息进行有效的分类，总结有价值的知识，并建立强大、方便的检索功能，可按照关键字、时间等多种条件检索文件及信息，使员工方便的进行</a:t>
            </a:r>
            <a:r>
              <a:rPr lang="zh-CN" altLang="zh-CN" sz="2000" dirty="0" smtClean="0">
                <a:solidFill>
                  <a:schemeClr val="bg1"/>
                </a:solidFill>
              </a:rPr>
              <a:t>学习</a:t>
            </a:r>
            <a:r>
              <a:rPr lang="zh-CN" altLang="en-US" sz="2000" dirty="0" smtClean="0">
                <a:solidFill>
                  <a:schemeClr val="bg1"/>
                </a:solidFill>
              </a:rPr>
              <a:t>，</a:t>
            </a:r>
            <a:r>
              <a:rPr lang="zh-CN" altLang="zh-CN" sz="2000" dirty="0" smtClean="0">
                <a:solidFill>
                  <a:schemeClr val="bg1"/>
                </a:solidFill>
              </a:rPr>
              <a:t>以</a:t>
            </a:r>
            <a:r>
              <a:rPr lang="zh-CN" altLang="zh-CN" sz="2000" dirty="0">
                <a:solidFill>
                  <a:schemeClr val="bg1"/>
                </a:solidFill>
              </a:rPr>
              <a:t>提高企业知识的利用价值</a:t>
            </a:r>
            <a:r>
              <a:rPr lang="zh-CN" altLang="zh-CN" sz="2000" dirty="0" smtClean="0">
                <a:solidFill>
                  <a:schemeClr val="bg1"/>
                </a:solidFill>
              </a:rPr>
              <a:t>。</a:t>
            </a:r>
            <a:endParaRPr lang="en-US" altLang="zh-CN" sz="2000" dirty="0" smtClean="0">
              <a:solidFill>
                <a:schemeClr val="bg1"/>
              </a:solidFill>
            </a:endParaRPr>
          </a:p>
          <a:p>
            <a:r>
              <a:rPr lang="en-US" altLang="zh-CN" sz="2000" dirty="0" smtClean="0">
                <a:solidFill>
                  <a:schemeClr val="bg1"/>
                </a:solidFill>
              </a:rPr>
              <a:t>       </a:t>
            </a:r>
            <a:r>
              <a:rPr lang="zh-CN" altLang="zh-CN" sz="2000" dirty="0" smtClean="0">
                <a:solidFill>
                  <a:schemeClr val="bg1"/>
                </a:solidFill>
              </a:rPr>
              <a:t>打破</a:t>
            </a:r>
            <a:r>
              <a:rPr lang="zh-CN" altLang="zh-CN" sz="2000" dirty="0">
                <a:solidFill>
                  <a:schemeClr val="bg1"/>
                </a:solidFill>
              </a:rPr>
              <a:t>员工独立、部门独立的知识分割，建立统一的知识管理平台，沉淀日常工作产生的工作成果并在合理范围内进行共享，使优秀员工的思想、经验与技术获得积累，提高内部资源的共享，避免因人员流动等原因导致工作的脱节与贻误</a:t>
            </a:r>
            <a:r>
              <a:rPr lang="zh-CN" altLang="zh-CN" sz="2000" dirty="0" smtClean="0">
                <a:solidFill>
                  <a:schemeClr val="bg1"/>
                </a:solidFill>
              </a:rPr>
              <a:t>。</a:t>
            </a:r>
            <a:endParaRPr lang="zh-CN" altLang="zh-CN" sz="2000" dirty="0">
              <a:solidFill>
                <a:schemeClr val="bg1"/>
              </a:solidFill>
            </a:endParaRP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80147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通过公文流转的刚性控制与柔性管理，实现高效快捷的办公</a:t>
            </a:r>
            <a:endParaRPr lang="en-US" altLang="zh-CN" sz="24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公文</a:t>
            </a:r>
            <a:r>
              <a:rPr lang="zh-CN" altLang="zh-CN" dirty="0">
                <a:solidFill>
                  <a:schemeClr val="bg1"/>
                </a:solidFill>
              </a:rPr>
              <a:t>流转过程中，通过公文模板（流程模板、公文正文模板等）支持公文流转的正式性、严肃性与规范性，必须严格按照已设定流程流转，实现公文流转的刚性控制；在无法按照已设定流程流转的特殊情况下，发起人可发起自定义流程，设置流程走向、选择节点人员，通过会签、多级会签、回退、终止等应用，支持公文流转过程中的特殊情况处理，实现公文流转的柔性管理。</a:t>
            </a:r>
          </a:p>
          <a:p>
            <a:r>
              <a:rPr lang="en-US" altLang="zh-CN" dirty="0" smtClean="0">
                <a:solidFill>
                  <a:schemeClr val="bg1"/>
                </a:solidFill>
              </a:rPr>
              <a:t>       </a:t>
            </a:r>
            <a:r>
              <a:rPr lang="zh-CN" altLang="zh-CN" dirty="0" smtClean="0">
                <a:solidFill>
                  <a:schemeClr val="bg1"/>
                </a:solidFill>
              </a:rPr>
              <a:t>系统</a:t>
            </a:r>
            <a:r>
              <a:rPr lang="zh-CN" altLang="zh-CN" dirty="0">
                <a:solidFill>
                  <a:schemeClr val="bg1"/>
                </a:solidFill>
              </a:rPr>
              <a:t>管理员可快速进行角色、人员、部门与流程的定制，方便灵活地定制出满足业务需要的公文流转流程，实现在网络环境下的公文发起、流转、审核、批注、跟踪、督办、处理明细查询、归档等功能，真正实现</a:t>
            </a:r>
            <a:r>
              <a:rPr lang="zh-CN" altLang="zh-CN" dirty="0" smtClean="0">
                <a:solidFill>
                  <a:schemeClr val="bg1"/>
                </a:solidFill>
              </a:rPr>
              <a:t>远程、</a:t>
            </a:r>
            <a:r>
              <a:rPr lang="zh-CN" altLang="en-US" dirty="0" smtClean="0">
                <a:solidFill>
                  <a:schemeClr val="bg1"/>
                </a:solidFill>
              </a:rPr>
              <a:t>移动</a:t>
            </a:r>
            <a:r>
              <a:rPr lang="zh-CN" altLang="zh-CN" dirty="0" smtClean="0">
                <a:solidFill>
                  <a:schemeClr val="bg1"/>
                </a:solidFill>
              </a:rPr>
              <a:t>办公</a:t>
            </a:r>
            <a:r>
              <a:rPr lang="zh-CN" altLang="zh-CN" dirty="0">
                <a:solidFill>
                  <a:schemeClr val="bg1"/>
                </a:solidFill>
              </a:rPr>
              <a:t>。</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78451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通过任务管理及即时通讯，建立内部通讯平台</a:t>
            </a:r>
            <a:r>
              <a:rPr lang="zh-CN" altLang="zh-CN" sz="2400" dirty="0" smtClean="0"/>
              <a:t>，</a:t>
            </a:r>
            <a:r>
              <a:rPr lang="en-US" altLang="zh-CN" sz="2400" dirty="0" smtClean="0"/>
              <a:t/>
            </a:r>
            <a:br>
              <a:rPr lang="en-US" altLang="zh-CN" sz="2400" dirty="0" smtClean="0"/>
            </a:br>
            <a:r>
              <a:rPr lang="zh-CN" altLang="zh-CN" sz="2400" dirty="0" smtClean="0"/>
              <a:t>实现</a:t>
            </a:r>
            <a:r>
              <a:rPr lang="zh-CN" altLang="zh-CN" sz="2400" dirty="0"/>
              <a:t>高效协同办公，强化监控能力</a:t>
            </a:r>
            <a:endParaRPr lang="en-US" altLang="zh-CN" sz="2400" dirty="0">
              <a:ea typeface="宋体" pitchFamily="2" charset="-122"/>
            </a:endParaRPr>
          </a:p>
        </p:txBody>
      </p:sp>
      <p:sp>
        <p:nvSpPr>
          <p:cNvPr id="14339" name="AutoShape 3"/>
          <p:cNvSpPr>
            <a:spLocks noChangeArrowheads="1"/>
          </p:cNvSpPr>
          <p:nvPr/>
        </p:nvSpPr>
        <p:spPr bwMode="gray">
          <a:xfrm>
            <a:off x="1219200" y="1868265"/>
            <a:ext cx="6653213" cy="3864991"/>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rgbClr val="FF0000"/>
                </a:solidFill>
              </a:rPr>
              <a:t>       </a:t>
            </a:r>
            <a:r>
              <a:rPr lang="zh-CN" altLang="zh-CN" dirty="0" smtClean="0">
                <a:solidFill>
                  <a:srgbClr val="FF0000"/>
                </a:solidFill>
              </a:rPr>
              <a:t>任务管理</a:t>
            </a:r>
            <a:r>
              <a:rPr lang="zh-CN" altLang="zh-CN" dirty="0">
                <a:solidFill>
                  <a:srgbClr val="FF0000"/>
                </a:solidFill>
              </a:rPr>
              <a:t>：通过系统实现书面安排任务，并可对工作任务做子任务的层层分解形成任务树，任务执行者可随时汇报任务的进展情况，并可围绕一个任务展开信息交流，所有内容都会归档并支持查询。通过授权，上级可对下级工作任务查看和评论。通过任务管理</a:t>
            </a:r>
            <a:r>
              <a:rPr lang="zh-CN" altLang="zh-CN" dirty="0" smtClean="0">
                <a:solidFill>
                  <a:srgbClr val="FF0000"/>
                </a:solidFill>
              </a:rPr>
              <a:t>，</a:t>
            </a:r>
            <a:r>
              <a:rPr lang="zh-CN" altLang="en-US" dirty="0" smtClean="0">
                <a:solidFill>
                  <a:srgbClr val="FF0000"/>
                </a:solidFill>
              </a:rPr>
              <a:t>可</a:t>
            </a:r>
            <a:r>
              <a:rPr lang="zh-CN" altLang="zh-CN" dirty="0" smtClean="0">
                <a:solidFill>
                  <a:srgbClr val="FF0000"/>
                </a:solidFill>
              </a:rPr>
              <a:t>强化领导</a:t>
            </a:r>
            <a:r>
              <a:rPr lang="zh-CN" altLang="zh-CN" dirty="0">
                <a:solidFill>
                  <a:srgbClr val="FF0000"/>
                </a:solidFill>
              </a:rPr>
              <a:t>的监控管理，增强管理层对组织的控制</a:t>
            </a:r>
            <a:r>
              <a:rPr lang="zh-CN" altLang="zh-CN" dirty="0" smtClean="0">
                <a:solidFill>
                  <a:srgbClr val="FF0000"/>
                </a:solidFill>
              </a:rPr>
              <a:t>力，及时</a:t>
            </a:r>
            <a:r>
              <a:rPr lang="zh-CN" altLang="zh-CN" dirty="0">
                <a:solidFill>
                  <a:srgbClr val="FF0000"/>
                </a:solidFill>
              </a:rPr>
              <a:t>发现问题及时解决，从而减少差错、防止低效办公</a:t>
            </a:r>
            <a:r>
              <a:rPr lang="zh-CN" altLang="zh-CN" dirty="0">
                <a:solidFill>
                  <a:srgbClr val="FF0000"/>
                </a:solidFill>
              </a:rPr>
              <a:t>，明确工作岗位与工作职责，增强人员的责任感，减少推托、扯皮等现象，同时</a:t>
            </a:r>
            <a:r>
              <a:rPr lang="zh-CN" altLang="zh-CN" dirty="0">
                <a:solidFill>
                  <a:srgbClr val="FF0000"/>
                </a:solidFill>
              </a:rPr>
              <a:t>为员工及部门考核</a:t>
            </a:r>
            <a:r>
              <a:rPr lang="zh-CN" altLang="zh-CN" dirty="0" smtClean="0">
                <a:solidFill>
                  <a:srgbClr val="FF0000"/>
                </a:solidFill>
              </a:rPr>
              <a:t>提供依据。</a:t>
            </a:r>
            <a:endParaRPr lang="en-US" altLang="zh-CN" dirty="0" smtClean="0">
              <a:solidFill>
                <a:srgbClr val="FF0000"/>
              </a:solidFill>
            </a:endParaRPr>
          </a:p>
          <a:p>
            <a:r>
              <a:rPr lang="en-US" altLang="zh-CN" dirty="0" smtClean="0">
                <a:solidFill>
                  <a:schemeClr val="bg1"/>
                </a:solidFill>
              </a:rPr>
              <a:t>        </a:t>
            </a:r>
            <a:r>
              <a:rPr lang="zh-CN" altLang="zh-CN" dirty="0" smtClean="0">
                <a:solidFill>
                  <a:schemeClr val="bg1"/>
                </a:solidFill>
              </a:rPr>
              <a:t>即时</a:t>
            </a:r>
            <a:r>
              <a:rPr lang="zh-CN" altLang="zh-CN" dirty="0">
                <a:solidFill>
                  <a:schemeClr val="bg1"/>
                </a:solidFill>
              </a:rPr>
              <a:t>通讯</a:t>
            </a:r>
            <a:r>
              <a:rPr lang="zh-CN" altLang="zh-CN" dirty="0" smtClean="0">
                <a:solidFill>
                  <a:schemeClr val="bg1"/>
                </a:solidFill>
              </a:rPr>
              <a:t>：</a:t>
            </a:r>
            <a:r>
              <a:rPr lang="zh-CN" altLang="en-US" dirty="0" smtClean="0">
                <a:solidFill>
                  <a:schemeClr val="bg1"/>
                </a:solidFill>
              </a:rPr>
              <a:t>建立企业级即时通讯工具</a:t>
            </a:r>
            <a:r>
              <a:rPr lang="zh-CN" altLang="zh-CN" dirty="0" smtClean="0">
                <a:solidFill>
                  <a:schemeClr val="bg1"/>
                </a:solidFill>
              </a:rPr>
              <a:t>。</a:t>
            </a:r>
            <a:endParaRPr lang="zh-CN" altLang="zh-CN" dirty="0">
              <a:solidFill>
                <a:schemeClr val="bg1"/>
              </a:solidFill>
            </a:endParaRPr>
          </a:p>
        </p:txBody>
      </p:sp>
      <p:sp>
        <p:nvSpPr>
          <p:cNvPr id="14343" name="AutoShape 7"/>
          <p:cNvSpPr>
            <a:spLocks noChangeArrowheads="1"/>
          </p:cNvSpPr>
          <p:nvPr/>
        </p:nvSpPr>
        <p:spPr bwMode="gray">
          <a:xfrm flipV="1">
            <a:off x="1296988" y="1196752"/>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22171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8" name="Group 10"/>
          <p:cNvGrpSpPr>
            <a:grpSpLocks/>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7187" name="Picture 19" descr="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 y="1773"/>
              <a:ext cx="1011" cy="1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263900" y="1828800"/>
            <a:ext cx="5194300" cy="488950"/>
            <a:chOff x="3263900" y="1828800"/>
            <a:chExt cx="5194300" cy="488950"/>
          </a:xfrm>
        </p:grpSpPr>
        <p:sp>
          <p:nvSpPr>
            <p:cNvPr id="7188" name="AutoShape 20">
              <a:hlinkClick r:id="rId3" action="ppaction://hlinksldjump"/>
            </p:cNvPr>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115768" y="1905000"/>
              <a:ext cx="35525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zh-CN" b="1" dirty="0"/>
                <a:t>公司现行</a:t>
              </a:r>
              <a:r>
                <a:rPr lang="en-US" altLang="zh-CN" b="1" dirty="0"/>
                <a:t>OA</a:t>
              </a:r>
              <a:r>
                <a:rPr lang="zh-CN" altLang="zh-CN" b="1" dirty="0"/>
                <a:t>系统功能简介及分析</a:t>
              </a:r>
              <a:endParaRPr lang="zh-CN" altLang="zh-CN" dirty="0"/>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3" name="组合 2"/>
          <p:cNvGrpSpPr/>
          <p:nvPr/>
        </p:nvGrpSpPr>
        <p:grpSpPr>
          <a:xfrm>
            <a:off x="3276600" y="2578100"/>
            <a:ext cx="5181600" cy="488950"/>
            <a:chOff x="3276600" y="2578100"/>
            <a:chExt cx="5181600" cy="488950"/>
          </a:xfrm>
        </p:grpSpPr>
        <p:sp>
          <p:nvSpPr>
            <p:cNvPr id="7190" name="AutoShape 22">
              <a:hlinkClick r:id="rId4" action="ppaction://hlinksldjump"/>
            </p:cNvPr>
            <p:cNvSpPr>
              <a:spLocks noChangeArrowheads="1"/>
            </p:cNvSpPr>
            <p:nvPr/>
          </p:nvSpPr>
          <p:spPr bwMode="gray">
            <a:xfrm>
              <a:off x="3352800" y="25781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1" name="Rectangle 23"/>
            <p:cNvSpPr>
              <a:spLocks noChangeArrowheads="1"/>
            </p:cNvSpPr>
            <p:nvPr/>
          </p:nvSpPr>
          <p:spPr bwMode="auto">
            <a:xfrm>
              <a:off x="4686106" y="2654300"/>
              <a:ext cx="2262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a:t>系统升级后实现目标</a:t>
              </a:r>
              <a:endParaRPr lang="en-US" altLang="zh-CN" b="1" dirty="0"/>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4" name="组合 3"/>
          <p:cNvGrpSpPr/>
          <p:nvPr/>
        </p:nvGrpSpPr>
        <p:grpSpPr>
          <a:xfrm>
            <a:off x="3276600" y="3321050"/>
            <a:ext cx="5178425" cy="488950"/>
            <a:chOff x="3276600" y="3321050"/>
            <a:chExt cx="5178425" cy="488950"/>
          </a:xfrm>
        </p:grpSpPr>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583260" y="3397250"/>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b="1" dirty="0"/>
                <a:t>系统升级前后功能对比</a:t>
              </a:r>
              <a:endParaRPr lang="en-US" altLang="zh-CN" b="1" dirty="0"/>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5" name="组合 4"/>
          <p:cNvGrpSpPr/>
          <p:nvPr/>
        </p:nvGrpSpPr>
        <p:grpSpPr>
          <a:xfrm>
            <a:off x="3263900" y="4052888"/>
            <a:ext cx="5194300" cy="488950"/>
            <a:chOff x="3263900" y="4052888"/>
            <a:chExt cx="5194300" cy="488950"/>
          </a:xfrm>
        </p:grpSpPr>
        <p:sp>
          <p:nvSpPr>
            <p:cNvPr id="7197" name="AutoShape 29">
              <a:hlinkClick r:id="rId5" action="ppaction://hlinksldjump"/>
            </p:cNvPr>
            <p:cNvSpPr>
              <a:spLocks noChangeArrowheads="1"/>
            </p:cNvSpPr>
            <p:nvPr/>
          </p:nvSpPr>
          <p:spPr bwMode="gray">
            <a:xfrm>
              <a:off x="3352800" y="40528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8" name="Rectangle 30"/>
            <p:cNvSpPr>
              <a:spLocks noChangeArrowheads="1"/>
            </p:cNvSpPr>
            <p:nvPr/>
          </p:nvSpPr>
          <p:spPr bwMode="auto">
            <a:xfrm>
              <a:off x="4572000" y="4129088"/>
              <a:ext cx="2622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OA</a:t>
              </a:r>
              <a:r>
                <a:rPr lang="zh-CN" altLang="en-US" b="1" dirty="0"/>
                <a:t>系统供应商对比分析</a:t>
              </a:r>
              <a:endParaRPr lang="en-US" altLang="zh-CN" b="1" dirty="0"/>
            </a:p>
          </p:txBody>
        </p:sp>
        <p:sp>
          <p:nvSpPr>
            <p:cNvPr id="7199" name="Oval 31"/>
            <p:cNvSpPr>
              <a:spLocks noChangeArrowheads="1"/>
            </p:cNvSpPr>
            <p:nvPr/>
          </p:nvSpPr>
          <p:spPr bwMode="gray">
            <a:xfrm>
              <a:off x="3263900" y="4191000"/>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6" name="组合 5"/>
          <p:cNvGrpSpPr/>
          <p:nvPr/>
        </p:nvGrpSpPr>
        <p:grpSpPr>
          <a:xfrm>
            <a:off x="2749550" y="4841875"/>
            <a:ext cx="5708650" cy="488950"/>
            <a:chOff x="2749550" y="4841875"/>
            <a:chExt cx="5708650" cy="488950"/>
          </a:xfrm>
        </p:grpSpPr>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931747" y="491807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a:t>综合分析及结论</a:t>
              </a:r>
              <a:endParaRPr lang="en-US" altLang="zh-CN" b="1" dirty="0"/>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sp>
        <p:nvSpPr>
          <p:cNvPr id="7177" name="Rectangle 9"/>
          <p:cNvSpPr>
            <a:spLocks noGrp="1" noChangeArrowheads="1"/>
          </p:cNvSpPr>
          <p:nvPr>
            <p:ph type="title"/>
          </p:nvPr>
        </p:nvSpPr>
        <p:spPr/>
        <p:txBody>
          <a:bodyPr/>
          <a:lstStyle/>
          <a:p>
            <a:r>
              <a:rPr lang="zh-CN" altLang="en-US" sz="4300" dirty="0" smtClean="0">
                <a:ea typeface="宋体" pitchFamily="2" charset="-122"/>
              </a:rPr>
              <a:t>主要内容</a:t>
            </a:r>
            <a:endParaRPr lang="en-US" altLang="zh-CN" sz="43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2"/>
                                        </p:tgtEl>
                                        <p:attrNameLst>
                                          <p:attrName>style.visibility</p:attrName>
                                        </p:attrNameLst>
                                      </p:cBhvr>
                                      <p:to>
                                        <p:strVal val="visible"/>
                                      </p:to>
                                    </p:set>
                                    <p:anim calcmode="lin" valueType="num">
                                      <p:cBhvr additive="base">
                                        <p:cTn id="15" dur="500" fill="hold"/>
                                        <p:tgtEl>
                                          <p:spTgt spid="7172"/>
                                        </p:tgtEl>
                                        <p:attrNameLst>
                                          <p:attrName>ppt_x</p:attrName>
                                        </p:attrNameLst>
                                      </p:cBhvr>
                                      <p:tavLst>
                                        <p:tav tm="0">
                                          <p:val>
                                            <p:strVal val="#ppt_x"/>
                                          </p:val>
                                        </p:tav>
                                        <p:tav tm="100000">
                                          <p:val>
                                            <p:strVal val="#ppt_x"/>
                                          </p:val>
                                        </p:tav>
                                      </p:tavLst>
                                    </p:anim>
                                    <p:anim calcmode="lin" valueType="num">
                                      <p:cBhvr additive="base">
                                        <p:cTn id="16" dur="500" fill="hold"/>
                                        <p:tgtEl>
                                          <p:spTgt spid="71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6"/>
                                        </p:tgtEl>
                                        <p:attrNameLst>
                                          <p:attrName>style.visibility</p:attrName>
                                        </p:attrNameLst>
                                      </p:cBhvr>
                                      <p:to>
                                        <p:strVal val="visible"/>
                                      </p:to>
                                    </p:set>
                                    <p:anim calcmode="lin" valueType="num">
                                      <p:cBhvr additive="base">
                                        <p:cTn id="27" dur="500" fill="hold"/>
                                        <p:tgtEl>
                                          <p:spTgt spid="7176"/>
                                        </p:tgtEl>
                                        <p:attrNameLst>
                                          <p:attrName>ppt_x</p:attrName>
                                        </p:attrNameLst>
                                      </p:cBhvr>
                                      <p:tavLst>
                                        <p:tav tm="0">
                                          <p:val>
                                            <p:strVal val="#ppt_x"/>
                                          </p:val>
                                        </p:tav>
                                        <p:tav tm="100000">
                                          <p:val>
                                            <p:strVal val="#ppt_x"/>
                                          </p:val>
                                        </p:tav>
                                      </p:tavLst>
                                    </p:anim>
                                    <p:anim calcmode="lin" valueType="num">
                                      <p:cBhvr additive="base">
                                        <p:cTn id="28" dur="500" fill="hold"/>
                                        <p:tgtEl>
                                          <p:spTgt spid="717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8"/>
                                        </p:tgtEl>
                                        <p:attrNameLst>
                                          <p:attrName>style.visibility</p:attrName>
                                        </p:attrNameLst>
                                      </p:cBhvr>
                                      <p:to>
                                        <p:strVal val="visible"/>
                                      </p:to>
                                    </p:set>
                                    <p:anim calcmode="lin" valueType="num">
                                      <p:cBhvr additive="base">
                                        <p:cTn id="31" dur="500" fill="hold"/>
                                        <p:tgtEl>
                                          <p:spTgt spid="7178"/>
                                        </p:tgtEl>
                                        <p:attrNameLst>
                                          <p:attrName>ppt_x</p:attrName>
                                        </p:attrNameLst>
                                      </p:cBhvr>
                                      <p:tavLst>
                                        <p:tav tm="0">
                                          <p:val>
                                            <p:strVal val="#ppt_x"/>
                                          </p:val>
                                        </p:tav>
                                        <p:tav tm="100000">
                                          <p:val>
                                            <p:strVal val="#ppt_x"/>
                                          </p:val>
                                        </p:tav>
                                      </p:tavLst>
                                    </p:anim>
                                    <p:anim calcmode="lin" valueType="num">
                                      <p:cBhvr additive="base">
                                        <p:cTn id="32" dur="500" fill="hold"/>
                                        <p:tgtEl>
                                          <p:spTgt spid="717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4" grpId="0" animBg="1"/>
      <p:bldP spid="7175" grpId="0" animBg="1"/>
      <p:bldP spid="71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800" dirty="0"/>
              <a:t>进一步完善信息发布的平台</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提供</a:t>
            </a:r>
            <a:r>
              <a:rPr lang="zh-CN" altLang="zh-CN" dirty="0">
                <a:solidFill>
                  <a:schemeClr val="bg1"/>
                </a:solidFill>
              </a:rPr>
              <a:t>多种便捷的查询手段，员工通过简单的查询操作，即可以获得其需要的信息。在内部建立一个有效的信息发布和交流的场所，使内部的规章制度、新闻简报、技术交流、公告事项等能够在内部员工之间得到广泛的传播，使员工能够及时了解企业内部的发展动态。加强公司领导与员工、员工与员工之间的联系，使信息能够上通下达，横向扩散，增强企业的凝聚力。</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85680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800" dirty="0"/>
              <a:t>会议管理</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包括</a:t>
            </a:r>
            <a:r>
              <a:rPr lang="zh-CN" altLang="zh-CN" dirty="0">
                <a:solidFill>
                  <a:schemeClr val="bg1"/>
                </a:solidFill>
              </a:rPr>
              <a:t>会议室管理（会议室预定、会议室查询）、会议管理（会议纪要、纪要归档、会议维护、会议室设置）等功能。对会议的全过程进行管理，确保会议的必要性和功效性，减少重复性工作，保持会议资料的一致性。</a:t>
            </a:r>
          </a:p>
          <a:p>
            <a:r>
              <a:rPr lang="en-US" altLang="zh-CN" dirty="0" smtClean="0">
                <a:solidFill>
                  <a:schemeClr val="bg1"/>
                </a:solidFill>
              </a:rPr>
              <a:t>        </a:t>
            </a:r>
            <a:r>
              <a:rPr lang="zh-CN" altLang="zh-CN" dirty="0" smtClean="0">
                <a:solidFill>
                  <a:schemeClr val="bg1"/>
                </a:solidFill>
              </a:rPr>
              <a:t>可</a:t>
            </a:r>
            <a:r>
              <a:rPr lang="zh-CN" altLang="zh-CN" dirty="0">
                <a:solidFill>
                  <a:schemeClr val="bg1"/>
                </a:solidFill>
              </a:rPr>
              <a:t>进行会议室预定和会议室预约查询。可通过邮件、任务通知栏、即时通讯、手机短信等功能发布会议通知，会议通知的内容包括：会议时间和地点（即会议室），参加会议的人员以及会议主要内容和会议准备事项等等。会议纪要记录会议的过程和内容，实现会议纪要从记录人到办公室、与会人、领导、阅读人、会议过程内容、会议结果，最后归档的全过程管理。</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83331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手机短信</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实现</a:t>
            </a:r>
            <a:r>
              <a:rPr lang="zh-CN" altLang="zh-CN" dirty="0">
                <a:solidFill>
                  <a:schemeClr val="bg1"/>
                </a:solidFill>
              </a:rPr>
              <a:t>手机短信的单发、群发</a:t>
            </a:r>
            <a:r>
              <a:rPr lang="en-US" altLang="zh-CN" dirty="0">
                <a:solidFill>
                  <a:schemeClr val="bg1"/>
                </a:solidFill>
              </a:rPr>
              <a:t>,</a:t>
            </a:r>
            <a:r>
              <a:rPr lang="zh-CN" altLang="zh-CN" dirty="0">
                <a:solidFill>
                  <a:schemeClr val="bg1"/>
                </a:solidFill>
              </a:rPr>
              <a:t>并且与公文、工作流、会议、任务以及通讯录相结合</a:t>
            </a:r>
            <a:r>
              <a:rPr lang="en-US" altLang="zh-CN" dirty="0">
                <a:solidFill>
                  <a:schemeClr val="bg1"/>
                </a:solidFill>
              </a:rPr>
              <a:t>,</a:t>
            </a:r>
            <a:r>
              <a:rPr lang="zh-CN" altLang="zh-CN" dirty="0">
                <a:solidFill>
                  <a:schemeClr val="bg1"/>
                </a:solidFill>
              </a:rPr>
              <a:t>实现手机短信提醒以及信息发送。可按组织机构选择接收对象，查看短信发送状态、记录与时间。操作界面友好、简洁，便于维护。</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7478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建立统一便捷、易维护、易操作、可扩展、稳定的管理平台</a:t>
            </a:r>
            <a:endParaRPr lang="en-US" altLang="zh-CN" sz="24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sz="1600" dirty="0" smtClean="0">
                <a:solidFill>
                  <a:schemeClr val="bg1"/>
                </a:solidFill>
              </a:rPr>
              <a:t>1</a:t>
            </a:r>
            <a:r>
              <a:rPr lang="zh-CN" altLang="en-US" sz="1600" dirty="0" smtClean="0">
                <a:solidFill>
                  <a:schemeClr val="bg1"/>
                </a:solidFill>
              </a:rPr>
              <a:t>、</a:t>
            </a:r>
            <a:r>
              <a:rPr lang="zh-CN" altLang="zh-CN" sz="1600" dirty="0" smtClean="0">
                <a:solidFill>
                  <a:schemeClr val="bg1"/>
                </a:solidFill>
              </a:rPr>
              <a:t>建立</a:t>
            </a:r>
            <a:r>
              <a:rPr lang="zh-CN" altLang="zh-CN" sz="1600" dirty="0">
                <a:solidFill>
                  <a:schemeClr val="bg1"/>
                </a:solidFill>
              </a:rPr>
              <a:t>统一便捷的维护管理平台，便于管理员对系统进行配置和维护。在不改变系统的框架条件下能够快速方便的根据需求新增和修改功能模块。能够根据用户管理需要对系统各子系统的操作模块进行权限重新分配和菜单变化。具有用户管理的功能，对用户进行增、删、改、查等操作，具有灵活权限设置功能，可设多级管理员，对用户进行不同子系统的</a:t>
            </a:r>
            <a:r>
              <a:rPr lang="zh-CN" altLang="zh-CN" sz="1600" dirty="0" smtClean="0">
                <a:solidFill>
                  <a:schemeClr val="bg1"/>
                </a:solidFill>
              </a:rPr>
              <a:t>使用</a:t>
            </a:r>
            <a:r>
              <a:rPr lang="zh-CN" altLang="en-US" sz="1600" dirty="0" smtClean="0">
                <a:solidFill>
                  <a:schemeClr val="bg1"/>
                </a:solidFill>
              </a:rPr>
              <a:t>授权</a:t>
            </a:r>
            <a:r>
              <a:rPr lang="zh-CN" altLang="zh-CN" sz="1600" dirty="0" smtClean="0">
                <a:solidFill>
                  <a:schemeClr val="bg1"/>
                </a:solidFill>
              </a:rPr>
              <a:t>；</a:t>
            </a:r>
            <a:r>
              <a:rPr lang="zh-CN" altLang="zh-CN" sz="1600" dirty="0">
                <a:solidFill>
                  <a:schemeClr val="bg1"/>
                </a:solidFill>
              </a:rPr>
              <a:t>提供系统管理员操作日志，对系统管理员的操作进行记录；提供系统安全性维护，可以对系统数据进行备份和恢复。</a:t>
            </a:r>
          </a:p>
          <a:p>
            <a:r>
              <a:rPr lang="en-US" altLang="zh-CN" sz="1600" dirty="0" smtClean="0">
                <a:solidFill>
                  <a:schemeClr val="bg1"/>
                </a:solidFill>
              </a:rPr>
              <a:t>2</a:t>
            </a:r>
            <a:r>
              <a:rPr lang="zh-CN" altLang="en-US" sz="1600" dirty="0" smtClean="0">
                <a:solidFill>
                  <a:schemeClr val="bg1"/>
                </a:solidFill>
              </a:rPr>
              <a:t>、</a:t>
            </a:r>
            <a:r>
              <a:rPr lang="zh-CN" altLang="zh-CN" sz="1600" dirty="0" smtClean="0">
                <a:solidFill>
                  <a:schemeClr val="bg1"/>
                </a:solidFill>
              </a:rPr>
              <a:t>本着</a:t>
            </a:r>
            <a:r>
              <a:rPr lang="zh-CN" altLang="zh-CN" sz="1600" dirty="0">
                <a:solidFill>
                  <a:schemeClr val="bg1"/>
                </a:solidFill>
              </a:rPr>
              <a:t>操作容易的原则，入口统一，简化操作，可以让用户快速上手。</a:t>
            </a:r>
          </a:p>
          <a:p>
            <a:r>
              <a:rPr lang="en-US" altLang="zh-CN" sz="1600" dirty="0" smtClean="0">
                <a:solidFill>
                  <a:schemeClr val="bg1"/>
                </a:solidFill>
              </a:rPr>
              <a:t>3</a:t>
            </a:r>
            <a:r>
              <a:rPr lang="zh-CN" altLang="en-US" sz="1600" dirty="0" smtClean="0">
                <a:solidFill>
                  <a:schemeClr val="bg1"/>
                </a:solidFill>
              </a:rPr>
              <a:t>、</a:t>
            </a:r>
            <a:r>
              <a:rPr lang="zh-CN" altLang="zh-CN" sz="1600" dirty="0" smtClean="0">
                <a:solidFill>
                  <a:schemeClr val="bg1"/>
                </a:solidFill>
              </a:rPr>
              <a:t>充分</a:t>
            </a:r>
            <a:r>
              <a:rPr lang="zh-CN" altLang="zh-CN" sz="1600" dirty="0">
                <a:solidFill>
                  <a:schemeClr val="bg1"/>
                </a:solidFill>
              </a:rPr>
              <a:t>重视扩展性和可变性，做好以权限体系和工作流为基础的底层平台的构建，保证管理的连续性，尽快完善其作为一个二次开发平台的功能定位。</a:t>
            </a:r>
          </a:p>
          <a:p>
            <a:r>
              <a:rPr lang="en-US" altLang="zh-CN" sz="1600" dirty="0" smtClean="0">
                <a:solidFill>
                  <a:schemeClr val="bg1"/>
                </a:solidFill>
              </a:rPr>
              <a:t>4</a:t>
            </a:r>
            <a:r>
              <a:rPr lang="zh-CN" altLang="en-US" sz="1600" dirty="0" smtClean="0">
                <a:solidFill>
                  <a:schemeClr val="bg1"/>
                </a:solidFill>
              </a:rPr>
              <a:t>、</a:t>
            </a:r>
            <a:r>
              <a:rPr lang="zh-CN" altLang="zh-CN" sz="1600" dirty="0" smtClean="0">
                <a:solidFill>
                  <a:schemeClr val="bg1"/>
                </a:solidFill>
              </a:rPr>
              <a:t>系统</a:t>
            </a:r>
            <a:r>
              <a:rPr lang="zh-CN" altLang="zh-CN" sz="1600" dirty="0">
                <a:solidFill>
                  <a:schemeClr val="bg1"/>
                </a:solidFill>
              </a:rPr>
              <a:t>应满足长时间稳定运行的要求，具有高度容错性，保证工作时间内各项工作的正常运作。</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17684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en-US" altLang="zh-CN" sz="3200" dirty="0"/>
              <a:t>OA</a:t>
            </a:r>
            <a:r>
              <a:rPr lang="zh-CN" altLang="en-US" sz="3200" dirty="0"/>
              <a:t>系统供应商对比分析</a:t>
            </a:r>
            <a:endParaRPr lang="en-US" altLang="zh-CN" sz="3200" dirty="0"/>
          </a:p>
        </p:txBody>
      </p:sp>
      <p:sp>
        <p:nvSpPr>
          <p:cNvPr id="3" name="矩形 2"/>
          <p:cNvSpPr/>
          <p:nvPr/>
        </p:nvSpPr>
        <p:spPr>
          <a:xfrm>
            <a:off x="1331640" y="1997839"/>
            <a:ext cx="6336704" cy="2308324"/>
          </a:xfrm>
          <a:prstGeom prst="rect">
            <a:avLst/>
          </a:prstGeom>
        </p:spPr>
        <p:txBody>
          <a:bodyPr wrap="square">
            <a:spAutoFit/>
          </a:bodyPr>
          <a:lstStyle/>
          <a:p>
            <a:r>
              <a:rPr lang="en-US" altLang="zh-CN" dirty="0" smtClean="0"/>
              <a:t>       </a:t>
            </a:r>
            <a:r>
              <a:rPr lang="zh-CN" altLang="zh-CN" dirty="0" smtClean="0"/>
              <a:t>信息管理</a:t>
            </a:r>
            <a:r>
              <a:rPr lang="zh-CN" altLang="zh-CN" dirty="0"/>
              <a:t>室对现今市场上的</a:t>
            </a:r>
            <a:r>
              <a:rPr lang="en-US" altLang="zh-CN" dirty="0"/>
              <a:t>OA</a:t>
            </a:r>
            <a:r>
              <a:rPr lang="zh-CN" altLang="zh-CN" dirty="0"/>
              <a:t>办公系统软件进行了整体的考察和评估，采用走访调研、软件功能演示等手段对此</a:t>
            </a:r>
            <a:r>
              <a:rPr lang="zh-CN" altLang="zh-CN" dirty="0" smtClean="0"/>
              <a:t>领域</a:t>
            </a:r>
            <a:r>
              <a:rPr lang="zh-CN" altLang="en-US" dirty="0" smtClean="0"/>
              <a:t>主流</a:t>
            </a:r>
            <a:r>
              <a:rPr lang="zh-CN" altLang="zh-CN" dirty="0" smtClean="0"/>
              <a:t>软件</a:t>
            </a:r>
            <a:r>
              <a:rPr lang="zh-CN" altLang="zh-CN" dirty="0"/>
              <a:t>进行了综合的评测和整体的比较。经过对调研结果的分析，把目标圈定在以下三个公司：北京致远协创软件有限公司、上海泛微网络科技股份有限公司以及北京金和软件股份有限公司。这三家软件公司是行业内的领先企业，软件功能实用性、长期实用前景和业内应用效果在同领域中均比较优秀。</a:t>
            </a:r>
            <a:endParaRPr lang="zh-CN" altLang="en-US" dirty="0"/>
          </a:p>
        </p:txBody>
      </p:sp>
      <p:sp>
        <p:nvSpPr>
          <p:cNvPr id="4" name="TextBox 3"/>
          <p:cNvSpPr txBox="1"/>
          <p:nvPr/>
        </p:nvSpPr>
        <p:spPr>
          <a:xfrm>
            <a:off x="539552" y="5733256"/>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8081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en-US" altLang="zh-CN" sz="3200" dirty="0"/>
              <a:t>OA</a:t>
            </a:r>
            <a:r>
              <a:rPr lang="zh-CN" altLang="en-US" sz="3200" dirty="0"/>
              <a:t>系统供应商对比分析</a:t>
            </a:r>
            <a:endParaRPr lang="en-US" altLang="zh-CN" sz="3200" dirty="0"/>
          </a:p>
        </p:txBody>
      </p:sp>
      <p:sp>
        <p:nvSpPr>
          <p:cNvPr id="8" name="AutoShape 2"/>
          <p:cNvSpPr>
            <a:spLocks noChangeArrowheads="1"/>
          </p:cNvSpPr>
          <p:nvPr/>
        </p:nvSpPr>
        <p:spPr bwMode="gray">
          <a:xfrm rot="179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9" name="AutoShape 3"/>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0" name="AutoShape 4"/>
          <p:cNvSpPr>
            <a:spLocks noChangeArrowheads="1"/>
          </p:cNvSpPr>
          <p:nvPr/>
        </p:nvSpPr>
        <p:spPr bwMode="gray">
          <a:xfrm rot="14369022">
            <a:off x="3548569"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1" name="AutoShape 5"/>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2" name="AutoShape 6"/>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3" name="AutoShape 7"/>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4" name="Oval 8"/>
          <p:cNvSpPr>
            <a:spLocks noChangeArrowheads="1"/>
          </p:cNvSpPr>
          <p:nvPr/>
        </p:nvSpPr>
        <p:spPr bwMode="black">
          <a:xfrm>
            <a:off x="2692400" y="1970088"/>
            <a:ext cx="3743325" cy="374491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5" name="Group 9"/>
          <p:cNvGrpSpPr>
            <a:grpSpLocks/>
          </p:cNvGrpSpPr>
          <p:nvPr/>
        </p:nvGrpSpPr>
        <p:grpSpPr bwMode="auto">
          <a:xfrm>
            <a:off x="3429000" y="2028825"/>
            <a:ext cx="360363" cy="360363"/>
            <a:chOff x="1973" y="1706"/>
            <a:chExt cx="227" cy="227"/>
          </a:xfrm>
        </p:grpSpPr>
        <p:sp>
          <p:nvSpPr>
            <p:cNvPr id="16" name="Oval 10"/>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17" name="Oval 11"/>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18" name="Group 12"/>
          <p:cNvGrpSpPr>
            <a:grpSpLocks/>
          </p:cNvGrpSpPr>
          <p:nvPr/>
        </p:nvGrpSpPr>
        <p:grpSpPr bwMode="auto">
          <a:xfrm>
            <a:off x="2484438" y="3684588"/>
            <a:ext cx="360362" cy="360362"/>
            <a:chOff x="1565" y="2659"/>
            <a:chExt cx="227" cy="227"/>
          </a:xfrm>
        </p:grpSpPr>
        <p:sp>
          <p:nvSpPr>
            <p:cNvPr id="19" name="Oval 13"/>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0" name="Oval 14"/>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1" name="Group 15"/>
          <p:cNvGrpSpPr>
            <a:grpSpLocks/>
          </p:cNvGrpSpPr>
          <p:nvPr/>
        </p:nvGrpSpPr>
        <p:grpSpPr bwMode="auto">
          <a:xfrm>
            <a:off x="3348038" y="5227638"/>
            <a:ext cx="360362" cy="360362"/>
            <a:chOff x="2109" y="3612"/>
            <a:chExt cx="227" cy="227"/>
          </a:xfrm>
        </p:grpSpPr>
        <p:sp>
          <p:nvSpPr>
            <p:cNvPr id="22" name="Oval 16"/>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3" name="Oval 17"/>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4" name="Group 18"/>
          <p:cNvGrpSpPr>
            <a:grpSpLocks/>
          </p:cNvGrpSpPr>
          <p:nvPr/>
        </p:nvGrpSpPr>
        <p:grpSpPr bwMode="auto">
          <a:xfrm>
            <a:off x="5278438" y="2008188"/>
            <a:ext cx="360362" cy="360362"/>
            <a:chOff x="3470" y="1706"/>
            <a:chExt cx="227" cy="227"/>
          </a:xfrm>
        </p:grpSpPr>
        <p:sp>
          <p:nvSpPr>
            <p:cNvPr id="25" name="Oval 19"/>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6" name="Oval 20"/>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7" name="Group 21"/>
          <p:cNvGrpSpPr>
            <a:grpSpLocks/>
          </p:cNvGrpSpPr>
          <p:nvPr/>
        </p:nvGrpSpPr>
        <p:grpSpPr bwMode="auto">
          <a:xfrm>
            <a:off x="6227763" y="3684588"/>
            <a:ext cx="360362" cy="360362"/>
            <a:chOff x="3923" y="2659"/>
            <a:chExt cx="227" cy="227"/>
          </a:xfrm>
        </p:grpSpPr>
        <p:sp>
          <p:nvSpPr>
            <p:cNvPr id="28" name="Oval 22"/>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9" name="Oval 23"/>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30" name="Group 24"/>
          <p:cNvGrpSpPr>
            <a:grpSpLocks/>
          </p:cNvGrpSpPr>
          <p:nvPr/>
        </p:nvGrpSpPr>
        <p:grpSpPr bwMode="auto">
          <a:xfrm>
            <a:off x="5334000" y="5284788"/>
            <a:ext cx="360363" cy="360362"/>
            <a:chOff x="3515" y="3521"/>
            <a:chExt cx="227" cy="227"/>
          </a:xfrm>
        </p:grpSpPr>
        <p:sp>
          <p:nvSpPr>
            <p:cNvPr id="31" name="Oval 25"/>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32" name="Oval 26"/>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sp>
        <p:nvSpPr>
          <p:cNvPr id="33" name="Oval 27"/>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34" name="Oval 28"/>
          <p:cNvSpPr>
            <a:spLocks noChangeArrowheads="1"/>
          </p:cNvSpPr>
          <p:nvPr/>
        </p:nvSpPr>
        <p:spPr bwMode="gray">
          <a:xfrm>
            <a:off x="3629025" y="2928938"/>
            <a:ext cx="1944688" cy="1944687"/>
          </a:xfrm>
          <a:prstGeom prst="ellipse">
            <a:avLst/>
          </a:prstGeom>
          <a:gradFill rotWithShape="1">
            <a:gsLst>
              <a:gs pos="0">
                <a:schemeClr val="hlink">
                  <a:alpha val="32001"/>
                </a:schemeClr>
              </a:gs>
              <a:gs pos="100000">
                <a:schemeClr val="hlink">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35" name="Oval 29"/>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36" name="Oval 30"/>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grpSp>
        <p:nvGrpSpPr>
          <p:cNvPr id="37" name="Group 31"/>
          <p:cNvGrpSpPr>
            <a:grpSpLocks/>
          </p:cNvGrpSpPr>
          <p:nvPr/>
        </p:nvGrpSpPr>
        <p:grpSpPr bwMode="auto">
          <a:xfrm>
            <a:off x="3835400" y="3133725"/>
            <a:ext cx="1522413" cy="1522413"/>
            <a:chOff x="2416" y="1974"/>
            <a:chExt cx="959" cy="959"/>
          </a:xfrm>
        </p:grpSpPr>
        <p:sp>
          <p:nvSpPr>
            <p:cNvPr id="38" name="Oval 32"/>
            <p:cNvSpPr>
              <a:spLocks noChangeArrowheads="1"/>
            </p:cNvSpPr>
            <p:nvPr/>
          </p:nvSpPr>
          <p:spPr bwMode="gray">
            <a:xfrm>
              <a:off x="2416" y="1974"/>
              <a:ext cx="959" cy="959"/>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39" name="Oval 33"/>
            <p:cNvSpPr>
              <a:spLocks noChangeArrowheads="1"/>
            </p:cNvSpPr>
            <p:nvPr/>
          </p:nvSpPr>
          <p:spPr bwMode="gray">
            <a:xfrm>
              <a:off x="2430" y="1986"/>
              <a:ext cx="927" cy="928"/>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Oval 34"/>
            <p:cNvSpPr>
              <a:spLocks noChangeArrowheads="1"/>
            </p:cNvSpPr>
            <p:nvPr/>
          </p:nvSpPr>
          <p:spPr bwMode="gray">
            <a:xfrm>
              <a:off x="2441" y="1992"/>
              <a:ext cx="906" cy="90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 name="Oval 35"/>
            <p:cNvSpPr>
              <a:spLocks noChangeArrowheads="1"/>
            </p:cNvSpPr>
            <p:nvPr/>
          </p:nvSpPr>
          <p:spPr bwMode="gray">
            <a:xfrm>
              <a:off x="2451" y="2001"/>
              <a:ext cx="861" cy="84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2" name="Oval 36"/>
            <p:cNvSpPr>
              <a:spLocks noChangeArrowheads="1"/>
            </p:cNvSpPr>
            <p:nvPr/>
          </p:nvSpPr>
          <p:spPr bwMode="gray">
            <a:xfrm>
              <a:off x="2502" y="2024"/>
              <a:ext cx="765" cy="68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 name="Text Box 37"/>
          <p:cNvSpPr txBox="1">
            <a:spLocks noChangeArrowheads="1"/>
          </p:cNvSpPr>
          <p:nvPr/>
        </p:nvSpPr>
        <p:spPr bwMode="auto">
          <a:xfrm>
            <a:off x="3780571" y="3622675"/>
            <a:ext cx="16209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dirty="0" smtClean="0">
                <a:solidFill>
                  <a:srgbClr val="000000"/>
                </a:solidFill>
                <a:latin typeface="华文新魏" pitchFamily="2" charset="-122"/>
                <a:ea typeface="华文新魏" pitchFamily="2" charset="-122"/>
              </a:rPr>
              <a:t>分析比较</a:t>
            </a:r>
            <a:endParaRPr lang="en-US" altLang="zh-CN" sz="2800" dirty="0">
              <a:solidFill>
                <a:srgbClr val="000000"/>
              </a:solidFill>
              <a:latin typeface="华文新魏" pitchFamily="2" charset="-122"/>
              <a:ea typeface="华文新魏" pitchFamily="2" charset="-122"/>
            </a:endParaRPr>
          </a:p>
        </p:txBody>
      </p:sp>
      <p:sp>
        <p:nvSpPr>
          <p:cNvPr id="44" name="Text Box 38"/>
          <p:cNvSpPr txBox="1">
            <a:spLocks noChangeArrowheads="1"/>
          </p:cNvSpPr>
          <p:nvPr/>
        </p:nvSpPr>
        <p:spPr bwMode="auto">
          <a:xfrm>
            <a:off x="5612407" y="19558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2" action="ppaction://hlinksldjump"/>
              </a:rPr>
              <a:t>售后服务</a:t>
            </a:r>
            <a:endParaRPr lang="en-US" altLang="zh-CN" b="1" dirty="0">
              <a:latin typeface="华文新魏" pitchFamily="2" charset="-122"/>
              <a:ea typeface="华文新魏" pitchFamily="2" charset="-122"/>
            </a:endParaRPr>
          </a:p>
        </p:txBody>
      </p:sp>
      <p:sp>
        <p:nvSpPr>
          <p:cNvPr id="45" name="Text Box 39"/>
          <p:cNvSpPr txBox="1">
            <a:spLocks noChangeArrowheads="1"/>
          </p:cNvSpPr>
          <p:nvPr/>
        </p:nvSpPr>
        <p:spPr bwMode="auto">
          <a:xfrm>
            <a:off x="2289254" y="19558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3" action="ppaction://hlinksldjump"/>
              </a:rPr>
              <a:t>厂商情况</a:t>
            </a:r>
            <a:endParaRPr lang="en-US" altLang="zh-CN" b="1" dirty="0">
              <a:latin typeface="华文新魏" pitchFamily="2" charset="-122"/>
              <a:ea typeface="华文新魏" pitchFamily="2" charset="-122"/>
            </a:endParaRPr>
          </a:p>
        </p:txBody>
      </p:sp>
      <p:sp>
        <p:nvSpPr>
          <p:cNvPr id="46" name="Text Box 40"/>
          <p:cNvSpPr txBox="1">
            <a:spLocks noChangeArrowheads="1"/>
          </p:cNvSpPr>
          <p:nvPr/>
        </p:nvSpPr>
        <p:spPr bwMode="auto">
          <a:xfrm>
            <a:off x="6526807" y="3708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4" action="ppaction://hlinksldjump"/>
              </a:rPr>
              <a:t>技术性能</a:t>
            </a:r>
            <a:endParaRPr lang="en-US" altLang="zh-CN" b="1" dirty="0">
              <a:latin typeface="华文新魏" pitchFamily="2" charset="-122"/>
              <a:ea typeface="华文新魏" pitchFamily="2" charset="-122"/>
            </a:endParaRPr>
          </a:p>
        </p:txBody>
      </p:sp>
      <p:sp>
        <p:nvSpPr>
          <p:cNvPr id="47" name="Text Box 41"/>
          <p:cNvSpPr txBox="1">
            <a:spLocks noChangeArrowheads="1"/>
          </p:cNvSpPr>
          <p:nvPr/>
        </p:nvSpPr>
        <p:spPr bwMode="auto">
          <a:xfrm>
            <a:off x="5612407" y="53086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5" action="ppaction://hlinksldjump"/>
              </a:rPr>
              <a:t>后台运维</a:t>
            </a:r>
            <a:endParaRPr lang="en-US" altLang="zh-CN" b="1" dirty="0">
              <a:latin typeface="华文新魏" pitchFamily="2" charset="-122"/>
              <a:ea typeface="华文新魏" pitchFamily="2" charset="-122"/>
            </a:endParaRPr>
          </a:p>
        </p:txBody>
      </p:sp>
      <p:sp>
        <p:nvSpPr>
          <p:cNvPr id="48" name="Text Box 42"/>
          <p:cNvSpPr txBox="1">
            <a:spLocks noChangeArrowheads="1"/>
          </p:cNvSpPr>
          <p:nvPr/>
        </p:nvSpPr>
        <p:spPr bwMode="auto">
          <a:xfrm>
            <a:off x="913190" y="3708400"/>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6" action="ppaction://hlinksldjump"/>
              </a:rPr>
              <a:t>产品可操作性</a:t>
            </a:r>
            <a:endParaRPr lang="en-US" altLang="zh-CN" b="1" dirty="0">
              <a:latin typeface="华文新魏" pitchFamily="2" charset="-122"/>
              <a:ea typeface="华文新魏" pitchFamily="2" charset="-122"/>
            </a:endParaRPr>
          </a:p>
        </p:txBody>
      </p:sp>
      <p:sp>
        <p:nvSpPr>
          <p:cNvPr id="49" name="Text Box 43"/>
          <p:cNvSpPr txBox="1">
            <a:spLocks noChangeArrowheads="1"/>
          </p:cNvSpPr>
          <p:nvPr/>
        </p:nvSpPr>
        <p:spPr bwMode="auto">
          <a:xfrm>
            <a:off x="1982222" y="524668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7" action="ppaction://hlinksldjump"/>
              </a:rPr>
              <a:t>功能与应用</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167599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500"/>
                                        <p:tgtEl>
                                          <p:spTgt spid="18"/>
                                        </p:tgtEl>
                                      </p:cBhvr>
                                    </p:animEffect>
                                  </p:childTnLst>
                                </p:cTn>
                              </p:par>
                              <p:par>
                                <p:cTn id="32" presetID="5"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checkerboard(across)">
                                      <p:cBhvr>
                                        <p:cTn id="37" dur="500"/>
                                        <p:tgtEl>
                                          <p:spTgt spid="24"/>
                                        </p:tgtEl>
                                      </p:cBhvr>
                                    </p:animEffect>
                                  </p:childTnLst>
                                </p:cTn>
                              </p:par>
                              <p:par>
                                <p:cTn id="38" presetID="5"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checkerboard(across)">
                                      <p:cBhvr>
                                        <p:cTn id="43" dur="500"/>
                                        <p:tgtEl>
                                          <p:spTgt spid="3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heckerboard(across)">
                                      <p:cBhvr>
                                        <p:cTn id="46" dur="500"/>
                                        <p:tgtEl>
                                          <p:spTgt spid="33"/>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heckerboard(across)">
                                      <p:cBhvr>
                                        <p:cTn id="49" dur="500"/>
                                        <p:tgtEl>
                                          <p:spTgt spid="34"/>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heckerboard(across)">
                                      <p:cBhvr>
                                        <p:cTn id="52" dur="500"/>
                                        <p:tgtEl>
                                          <p:spTgt spid="35"/>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heckerboard(across)">
                                      <p:cBhvr>
                                        <p:cTn id="55" dur="500"/>
                                        <p:tgtEl>
                                          <p:spTgt spid="36"/>
                                        </p:tgtEl>
                                      </p:cBhvr>
                                    </p:animEffect>
                                  </p:childTnLst>
                                </p:cTn>
                              </p:par>
                              <p:par>
                                <p:cTn id="56" presetID="5" presetClass="entr" presetSubtype="1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heckerboard(across)">
                                      <p:cBhvr>
                                        <p:cTn id="58" dur="500"/>
                                        <p:tgtEl>
                                          <p:spTgt spid="37"/>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checkerboard(across)">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additive="base">
                                        <p:cTn id="66" dur="500" fill="hold"/>
                                        <p:tgtEl>
                                          <p:spTgt spid="45"/>
                                        </p:tgtEl>
                                        <p:attrNameLst>
                                          <p:attrName>ppt_x</p:attrName>
                                        </p:attrNameLst>
                                      </p:cBhvr>
                                      <p:tavLst>
                                        <p:tav tm="0">
                                          <p:val>
                                            <p:strVal val="0-#ppt_w/2"/>
                                          </p:val>
                                        </p:tav>
                                        <p:tav tm="100000">
                                          <p:val>
                                            <p:strVal val="#ppt_x"/>
                                          </p:val>
                                        </p:tav>
                                      </p:tavLst>
                                    </p:anim>
                                    <p:anim calcmode="lin" valueType="num">
                                      <p:cBhvr additive="base">
                                        <p:cTn id="6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additive="base">
                                        <p:cTn id="72" dur="500" fill="hold"/>
                                        <p:tgtEl>
                                          <p:spTgt spid="48"/>
                                        </p:tgtEl>
                                        <p:attrNameLst>
                                          <p:attrName>ppt_x</p:attrName>
                                        </p:attrNameLst>
                                      </p:cBhvr>
                                      <p:tavLst>
                                        <p:tav tm="0">
                                          <p:val>
                                            <p:strVal val="0-#ppt_w/2"/>
                                          </p:val>
                                        </p:tav>
                                        <p:tav tm="100000">
                                          <p:val>
                                            <p:strVal val="#ppt_x"/>
                                          </p:val>
                                        </p:tav>
                                      </p:tavLst>
                                    </p:anim>
                                    <p:anim calcmode="lin" valueType="num">
                                      <p:cBhvr additive="base">
                                        <p:cTn id="7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0-#ppt_w/2"/>
                                          </p:val>
                                        </p:tav>
                                        <p:tav tm="100000">
                                          <p:val>
                                            <p:strVal val="#ppt_x"/>
                                          </p:val>
                                        </p:tav>
                                      </p:tavLst>
                                    </p:anim>
                                    <p:anim calcmode="lin" valueType="num">
                                      <p:cBhvr additive="base">
                                        <p:cTn id="79"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fill="hold"/>
                                        <p:tgtEl>
                                          <p:spTgt spid="44"/>
                                        </p:tgtEl>
                                        <p:attrNameLst>
                                          <p:attrName>ppt_x</p:attrName>
                                        </p:attrNameLst>
                                      </p:cBhvr>
                                      <p:tavLst>
                                        <p:tav tm="0">
                                          <p:val>
                                            <p:strVal val="1+#ppt_w/2"/>
                                          </p:val>
                                        </p:tav>
                                        <p:tav tm="100000">
                                          <p:val>
                                            <p:strVal val="#ppt_x"/>
                                          </p:val>
                                        </p:tav>
                                      </p:tavLst>
                                    </p:anim>
                                    <p:anim calcmode="lin" valueType="num">
                                      <p:cBhvr additive="base">
                                        <p:cTn id="85"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additive="base">
                                        <p:cTn id="90" dur="500" fill="hold"/>
                                        <p:tgtEl>
                                          <p:spTgt spid="46"/>
                                        </p:tgtEl>
                                        <p:attrNameLst>
                                          <p:attrName>ppt_x</p:attrName>
                                        </p:attrNameLst>
                                      </p:cBhvr>
                                      <p:tavLst>
                                        <p:tav tm="0">
                                          <p:val>
                                            <p:strVal val="1+#ppt_w/2"/>
                                          </p:val>
                                        </p:tav>
                                        <p:tav tm="100000">
                                          <p:val>
                                            <p:strVal val="#ppt_x"/>
                                          </p:val>
                                        </p:tav>
                                      </p:tavLst>
                                    </p:anim>
                                    <p:anim calcmode="lin" valueType="num">
                                      <p:cBhvr additive="base">
                                        <p:cTn id="9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500" fill="hold"/>
                                        <p:tgtEl>
                                          <p:spTgt spid="47"/>
                                        </p:tgtEl>
                                        <p:attrNameLst>
                                          <p:attrName>ppt_x</p:attrName>
                                        </p:attrNameLst>
                                      </p:cBhvr>
                                      <p:tavLst>
                                        <p:tav tm="0">
                                          <p:val>
                                            <p:strVal val="1+#ppt_w/2"/>
                                          </p:val>
                                        </p:tav>
                                        <p:tav tm="100000">
                                          <p:val>
                                            <p:strVal val="#ppt_x"/>
                                          </p:val>
                                        </p:tav>
                                      </p:tavLst>
                                    </p:anim>
                                    <p:anim calcmode="lin" valueType="num">
                                      <p:cBhvr additive="base">
                                        <p:cTn id="97"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33" grpId="0" animBg="1"/>
      <p:bldP spid="34" grpId="0" animBg="1"/>
      <p:bldP spid="35" grpId="0" animBg="1"/>
      <p:bldP spid="36" grpId="0" animBg="1"/>
      <p:bldP spid="43" grpId="0"/>
      <p:bldP spid="44" grpId="0"/>
      <p:bldP spid="45" grpId="0"/>
      <p:bldP spid="46" grpId="0"/>
      <p:bldP spid="47" grpId="0"/>
      <p:bldP spid="48"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厂商情况对比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845382983"/>
              </p:ext>
            </p:extLst>
          </p:nvPr>
        </p:nvGraphicFramePr>
        <p:xfrm>
          <a:off x="539553" y="1484785"/>
          <a:ext cx="7920881" cy="4032447"/>
        </p:xfrm>
        <a:graphic>
          <a:graphicData uri="http://schemas.openxmlformats.org/drawingml/2006/table">
            <a:tbl>
              <a:tblPr firstRow="1" firstCol="1" bandRow="1">
                <a:tableStyleId>{5C22544A-7EE6-4342-B048-85BDC9FD1C3A}</a:tableStyleId>
              </a:tblPr>
              <a:tblGrid>
                <a:gridCol w="792088"/>
                <a:gridCol w="2273293"/>
                <a:gridCol w="2427750"/>
                <a:gridCol w="2427750"/>
              </a:tblGrid>
              <a:tr h="576063">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152129">
                <a:tc>
                  <a:txBody>
                    <a:bodyPr/>
                    <a:lstStyle/>
                    <a:p>
                      <a:pPr algn="l">
                        <a:spcAft>
                          <a:spcPts val="0"/>
                        </a:spcAft>
                      </a:pPr>
                      <a:r>
                        <a:rPr lang="zh-CN" sz="1200" kern="0">
                          <a:effectLst/>
                        </a:rPr>
                        <a:t>公司资质</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en-US" sz="1200" kern="0" dirty="0">
                          <a:effectLst/>
                        </a:rPr>
                        <a:t>2002</a:t>
                      </a:r>
                      <a:r>
                        <a:rPr lang="zh-CN" sz="1200" kern="0" dirty="0">
                          <a:effectLst/>
                        </a:rPr>
                        <a:t>年成立，注册资金</a:t>
                      </a:r>
                      <a:r>
                        <a:rPr lang="en-US" sz="1200" kern="0" dirty="0">
                          <a:effectLst/>
                        </a:rPr>
                        <a:t>1000</a:t>
                      </a:r>
                      <a:r>
                        <a:rPr lang="zh-CN" sz="1200" kern="0" dirty="0">
                          <a:effectLst/>
                        </a:rPr>
                        <a:t>万，</a:t>
                      </a:r>
                      <a:r>
                        <a:rPr lang="en-US" sz="1200" kern="0" dirty="0">
                          <a:effectLst/>
                        </a:rPr>
                        <a:t>2012</a:t>
                      </a:r>
                      <a:r>
                        <a:rPr lang="zh-CN" sz="1200" kern="0" dirty="0">
                          <a:effectLst/>
                        </a:rPr>
                        <a:t>营业额将近</a:t>
                      </a:r>
                      <a:r>
                        <a:rPr lang="en-US" sz="1200" kern="0" dirty="0">
                          <a:effectLst/>
                        </a:rPr>
                        <a:t>3</a:t>
                      </a:r>
                      <a:r>
                        <a:rPr lang="zh-CN" sz="1200" kern="0" dirty="0">
                          <a:effectLst/>
                        </a:rPr>
                        <a:t>亿，公司规模</a:t>
                      </a:r>
                      <a:r>
                        <a:rPr lang="en-US" sz="1200" kern="0" dirty="0">
                          <a:effectLst/>
                        </a:rPr>
                        <a:t>1000</a:t>
                      </a:r>
                      <a:r>
                        <a:rPr lang="zh-CN" sz="1200" kern="0" dirty="0">
                          <a:effectLst/>
                        </a:rPr>
                        <a:t>多人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en-US" sz="1200" kern="0" dirty="0">
                          <a:effectLst/>
                        </a:rPr>
                        <a:t>2000</a:t>
                      </a:r>
                      <a:r>
                        <a:rPr lang="zh-CN" sz="1200" kern="0" dirty="0">
                          <a:effectLst/>
                        </a:rPr>
                        <a:t>年成立，注册资本</a:t>
                      </a:r>
                      <a:r>
                        <a:rPr lang="en-US" sz="1200" kern="0" dirty="0">
                          <a:effectLst/>
                        </a:rPr>
                        <a:t>3000</a:t>
                      </a:r>
                      <a:r>
                        <a:rPr lang="zh-CN" sz="1200" kern="0" dirty="0">
                          <a:effectLst/>
                        </a:rPr>
                        <a:t>万，公司规模</a:t>
                      </a:r>
                      <a:r>
                        <a:rPr lang="en-US" sz="1200" kern="0" dirty="0">
                          <a:effectLst/>
                        </a:rPr>
                        <a:t>1000</a:t>
                      </a:r>
                      <a:r>
                        <a:rPr lang="zh-CN" sz="1200" kern="0" dirty="0">
                          <a:effectLst/>
                        </a:rPr>
                        <a:t>多人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en-US" sz="1200" kern="0">
                          <a:effectLst/>
                        </a:rPr>
                        <a:t>2000</a:t>
                      </a:r>
                      <a:r>
                        <a:rPr lang="zh-CN" sz="1200" kern="0">
                          <a:effectLst/>
                        </a:rPr>
                        <a:t>年成立，注册资本</a:t>
                      </a:r>
                      <a:r>
                        <a:rPr lang="en-US" sz="1200" kern="0">
                          <a:effectLst/>
                        </a:rPr>
                        <a:t>2257</a:t>
                      </a:r>
                      <a:r>
                        <a:rPr lang="zh-CN" sz="1200" kern="0">
                          <a:effectLst/>
                        </a:rPr>
                        <a:t>万，</a:t>
                      </a:r>
                      <a:r>
                        <a:rPr lang="en-US" sz="1200" kern="0">
                          <a:effectLst/>
                        </a:rPr>
                        <a:t>1000</a:t>
                      </a:r>
                      <a:r>
                        <a:rPr lang="zh-CN" sz="1200" kern="0">
                          <a:effectLst/>
                        </a:rPr>
                        <a:t>多名员工</a:t>
                      </a:r>
                      <a:endParaRPr lang="zh-CN" sz="1200" kern="100">
                        <a:effectLst/>
                        <a:latin typeface="Times New Roman"/>
                        <a:ea typeface="宋体"/>
                        <a:cs typeface="Times New Roman"/>
                      </a:endParaRPr>
                    </a:p>
                  </a:txBody>
                  <a:tcPr marL="58897" marR="58897" marT="0" marB="0" anchor="ctr"/>
                </a:tc>
              </a:tr>
              <a:tr h="576063">
                <a:tc>
                  <a:txBody>
                    <a:bodyPr/>
                    <a:lstStyle/>
                    <a:p>
                      <a:pPr algn="l">
                        <a:spcAft>
                          <a:spcPts val="0"/>
                        </a:spcAft>
                      </a:pPr>
                      <a:r>
                        <a:rPr lang="zh-CN" sz="1200" kern="0" dirty="0">
                          <a:solidFill>
                            <a:srgbClr val="FF0000"/>
                          </a:solidFill>
                          <a:effectLst/>
                        </a:rPr>
                        <a:t>总部位置</a:t>
                      </a:r>
                      <a:endParaRPr lang="zh-CN" sz="1200" kern="100" dirty="0">
                        <a:solidFill>
                          <a:srgbClr val="FF0000"/>
                        </a:solidFill>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北京</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上海</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北京</a:t>
                      </a:r>
                      <a:endParaRPr lang="zh-CN" sz="1200" kern="100" dirty="0">
                        <a:effectLst/>
                        <a:latin typeface="Times New Roman"/>
                        <a:ea typeface="宋体"/>
                        <a:cs typeface="Times New Roman"/>
                      </a:endParaRPr>
                    </a:p>
                  </a:txBody>
                  <a:tcPr marL="58897" marR="58897" marT="0" marB="0" anchor="ctr"/>
                </a:tc>
              </a:tr>
              <a:tr h="576063">
                <a:tc>
                  <a:txBody>
                    <a:bodyPr/>
                    <a:lstStyle/>
                    <a:p>
                      <a:pPr algn="l">
                        <a:spcAft>
                          <a:spcPts val="0"/>
                        </a:spcAft>
                      </a:pPr>
                      <a:r>
                        <a:rPr lang="zh-CN" sz="1200" kern="0" dirty="0">
                          <a:solidFill>
                            <a:srgbClr val="FF0000"/>
                          </a:solidFill>
                          <a:effectLst/>
                        </a:rPr>
                        <a:t>公司地位</a:t>
                      </a:r>
                      <a:endParaRPr lang="zh-CN" sz="1200" kern="100" dirty="0">
                        <a:solidFill>
                          <a:srgbClr val="FF0000"/>
                        </a:solidFill>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八年市场占有率第一</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市场占有率比致远稍低</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市场占有率比泛微稍低</a:t>
                      </a:r>
                      <a:endParaRPr lang="zh-CN" sz="1200" kern="100">
                        <a:effectLst/>
                        <a:latin typeface="Times New Roman"/>
                        <a:ea typeface="宋体"/>
                        <a:cs typeface="Times New Roman"/>
                      </a:endParaRPr>
                    </a:p>
                  </a:txBody>
                  <a:tcPr marL="58897" marR="58897" marT="0" marB="0" anchor="ctr"/>
                </a:tc>
              </a:tr>
              <a:tr h="1152129">
                <a:tc>
                  <a:txBody>
                    <a:bodyPr/>
                    <a:lstStyle/>
                    <a:p>
                      <a:pPr algn="l">
                        <a:spcAft>
                          <a:spcPts val="0"/>
                        </a:spcAft>
                      </a:pPr>
                      <a:r>
                        <a:rPr lang="zh-CN" sz="1200" kern="0" dirty="0">
                          <a:effectLst/>
                        </a:rPr>
                        <a:t>成功客户</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北京建工集团、北新建材集团、中国二十冶等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复地集团、成都统建合能集团、北京天河伟业房地产等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江苏省建工、中国水电等</a:t>
                      </a:r>
                      <a:endParaRPr lang="zh-CN" sz="1200" kern="100" dirty="0">
                        <a:effectLst/>
                        <a:latin typeface="Times New Roman"/>
                        <a:ea typeface="宋体"/>
                        <a:cs typeface="Times New Roman"/>
                      </a:endParaRPr>
                    </a:p>
                  </a:txBody>
                  <a:tcPr marL="58897" marR="58897" marT="0" marB="0" anchor="ctr"/>
                </a:tc>
              </a:tr>
            </a:tbl>
          </a:graphicData>
        </a:graphic>
      </p:graphicFrame>
      <p:sp>
        <p:nvSpPr>
          <p:cNvPr id="3" name="TextBox 2"/>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35452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产品界面对比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2360122466"/>
              </p:ext>
            </p:extLst>
          </p:nvPr>
        </p:nvGraphicFramePr>
        <p:xfrm>
          <a:off x="457200" y="2708920"/>
          <a:ext cx="8229599" cy="1656184"/>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552062">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104122">
                <a:tc>
                  <a:txBody>
                    <a:bodyPr/>
                    <a:lstStyle/>
                    <a:p>
                      <a:pPr algn="l">
                        <a:spcAft>
                          <a:spcPts val="0"/>
                        </a:spcAft>
                      </a:pPr>
                      <a:r>
                        <a:rPr lang="zh-CN" sz="1200" kern="0">
                          <a:effectLst/>
                        </a:rPr>
                        <a:t>易用性</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系统界面风格统一，划分明确，简洁友好，操作方便快捷</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系统功能显示界面较复杂，简洁性及操作便捷性稍差</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系统简洁直观，操作简单</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299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423561601"/>
              </p:ext>
            </p:extLst>
          </p:nvPr>
        </p:nvGraphicFramePr>
        <p:xfrm>
          <a:off x="457200" y="1340769"/>
          <a:ext cx="8229599" cy="4572000"/>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178580">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892899">
                <a:tc>
                  <a:txBody>
                    <a:bodyPr/>
                    <a:lstStyle/>
                    <a:p>
                      <a:pPr algn="l">
                        <a:spcAft>
                          <a:spcPts val="0"/>
                        </a:spcAft>
                      </a:pPr>
                      <a:r>
                        <a:rPr lang="zh-CN" sz="1200" kern="0" dirty="0">
                          <a:effectLst/>
                        </a:rPr>
                        <a:t>集团化管控</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支持真正意义上的集团化管控，分集团、二级单位、三级等多级组织的搭建及设定，可以分化为集团独立的</a:t>
                      </a:r>
                      <a:r>
                        <a:rPr lang="en-US" sz="1200" kern="0" dirty="0">
                          <a:effectLst/>
                        </a:rPr>
                        <a:t>OA</a:t>
                      </a:r>
                      <a:r>
                        <a:rPr lang="zh-CN" sz="1200" kern="0" dirty="0">
                          <a:effectLst/>
                        </a:rPr>
                        <a:t>系统，各分子公司</a:t>
                      </a:r>
                      <a:r>
                        <a:rPr lang="en-US" sz="1200" kern="0" dirty="0">
                          <a:effectLst/>
                        </a:rPr>
                        <a:t>OA</a:t>
                      </a:r>
                      <a:r>
                        <a:rPr lang="zh-CN" sz="1200" kern="0" dirty="0">
                          <a:effectLst/>
                        </a:rPr>
                        <a:t>系统等等多套系统结合使用，有利于公司分公司实体化运转及项目内部办公系统建设。</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不支持集团化组织架构的搭建，只能用企业级组织来替代，只能搭建一套</a:t>
                      </a:r>
                      <a:r>
                        <a:rPr lang="en-US" sz="1200" kern="0">
                          <a:effectLst/>
                        </a:rPr>
                        <a:t>OA</a:t>
                      </a:r>
                      <a:r>
                        <a:rPr lang="zh-CN" sz="1200" kern="0">
                          <a:effectLst/>
                        </a:rPr>
                        <a:t>系统。</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不支持集团化组织架构的搭建，只能用企业级组织来替代，只能搭建一套</a:t>
                      </a:r>
                      <a:r>
                        <a:rPr lang="en-US" sz="1200" kern="0">
                          <a:effectLst/>
                        </a:rPr>
                        <a:t>OA</a:t>
                      </a:r>
                      <a:r>
                        <a:rPr lang="zh-CN" sz="1200" kern="0">
                          <a:effectLst/>
                        </a:rPr>
                        <a:t>系统。</a:t>
                      </a:r>
                      <a:endParaRPr lang="zh-CN" sz="1200" kern="100">
                        <a:effectLst/>
                        <a:latin typeface="Times New Roman"/>
                        <a:ea typeface="宋体"/>
                        <a:cs typeface="Times New Roman"/>
                      </a:endParaRPr>
                    </a:p>
                  </a:txBody>
                  <a:tcPr marL="58897" marR="58897" marT="0" marB="0" anchor="ctr"/>
                </a:tc>
              </a:tr>
              <a:tr h="535740">
                <a:tc>
                  <a:txBody>
                    <a:bodyPr/>
                    <a:lstStyle/>
                    <a:p>
                      <a:pPr algn="l">
                        <a:spcAft>
                          <a:spcPts val="0"/>
                        </a:spcAft>
                      </a:pPr>
                      <a:r>
                        <a:rPr lang="zh-CN" sz="1200" kern="0">
                          <a:effectLst/>
                        </a:rPr>
                        <a:t>多维空间</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支持集团、单位、部门、个人、自定义等多层次空间展现，符合个性化门户特征，如领导空间，项目空间，业务空间，数据空间等。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支持单位、部门主页单页签显示。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不支持单页签显示。</a:t>
                      </a:r>
                      <a:endParaRPr lang="zh-CN" sz="1200" kern="100">
                        <a:effectLst/>
                        <a:latin typeface="Times New Roman"/>
                        <a:ea typeface="宋体"/>
                        <a:cs typeface="Times New Roman"/>
                      </a:endParaRPr>
                    </a:p>
                  </a:txBody>
                  <a:tcPr marL="58897" marR="58897" marT="0" marB="0" anchor="ctr"/>
                </a:tc>
              </a:tr>
              <a:tr h="1428638">
                <a:tc>
                  <a:txBody>
                    <a:bodyPr/>
                    <a:lstStyle/>
                    <a:p>
                      <a:pPr algn="l">
                        <a:spcAft>
                          <a:spcPts val="0"/>
                        </a:spcAft>
                      </a:pPr>
                      <a:r>
                        <a:rPr lang="zh-CN" sz="1200" kern="0">
                          <a:effectLst/>
                        </a:rPr>
                        <a:t>移动办公</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支持苹果端、安卓端、</a:t>
                      </a:r>
                      <a:r>
                        <a:rPr lang="en-US" sz="1200" kern="0" dirty="0">
                          <a:effectLst/>
                        </a:rPr>
                        <a:t>PAD</a:t>
                      </a:r>
                      <a:r>
                        <a:rPr lang="zh-CN" sz="1200" kern="0" dirty="0">
                          <a:effectLst/>
                        </a:rPr>
                        <a:t>端在线登录</a:t>
                      </a:r>
                      <a:r>
                        <a:rPr lang="en-US" sz="1200" kern="0" dirty="0">
                          <a:effectLst/>
                        </a:rPr>
                        <a:t>OA</a:t>
                      </a:r>
                      <a:r>
                        <a:rPr lang="zh-CN" sz="1200" kern="0" dirty="0">
                          <a:effectLst/>
                        </a:rPr>
                        <a:t>系统，实现移动式办公，进行实现公文处理、邮件处理、通讯录管理、个人事务管理、查看新闻通知等功能，并可以实现拍照、语音等方式的办公，可提高工作效率，节约办公成本。由于在技术方面使用了最新的技术，所以使用界面简单、处理速度较快。此项手机办公应用也是在业界首家推出的特色应用，版本更新较快。</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支持苹果端和安卓端访问</a:t>
                      </a:r>
                      <a:r>
                        <a:rPr lang="en-US" sz="1200" kern="0" dirty="0">
                          <a:effectLst/>
                        </a:rPr>
                        <a:t>OA</a:t>
                      </a:r>
                      <a:r>
                        <a:rPr lang="zh-CN" sz="1200" kern="0" dirty="0">
                          <a:effectLst/>
                        </a:rPr>
                        <a:t>系统进行事务的办理，但功能较简单，只能做流程审批，无法查看流程图，且表单展现样式智能性稍差，使用界面稍显复杂，耗费手机流量较大，版本更新较慢。</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支持苹果端和安卓端访问</a:t>
                      </a:r>
                      <a:r>
                        <a:rPr lang="en-US" sz="1200" kern="0" dirty="0">
                          <a:effectLst/>
                        </a:rPr>
                        <a:t>OA</a:t>
                      </a:r>
                      <a:r>
                        <a:rPr lang="zh-CN" sz="1200" kern="0" dirty="0">
                          <a:effectLst/>
                        </a:rPr>
                        <a:t>系统，但是使用界面稍显复杂、耗费流量较大，版本更新较慢。</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426057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992779405"/>
              </p:ext>
            </p:extLst>
          </p:nvPr>
        </p:nvGraphicFramePr>
        <p:xfrm>
          <a:off x="539553" y="1268761"/>
          <a:ext cx="8064895" cy="4495210"/>
        </p:xfrm>
        <a:graphic>
          <a:graphicData uri="http://schemas.openxmlformats.org/drawingml/2006/table">
            <a:tbl>
              <a:tblPr firstRow="1" firstCol="1" bandRow="1">
                <a:tableStyleId>{5C22544A-7EE6-4342-B048-85BDC9FD1C3A}</a:tableStyleId>
              </a:tblPr>
              <a:tblGrid>
                <a:gridCol w="869179"/>
                <a:gridCol w="3595316"/>
                <a:gridCol w="1863737"/>
                <a:gridCol w="1736663"/>
              </a:tblGrid>
              <a:tr h="432047">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728192">
                <a:tc>
                  <a:txBody>
                    <a:bodyPr/>
                    <a:lstStyle/>
                    <a:p>
                      <a:pPr algn="l">
                        <a:spcAft>
                          <a:spcPts val="0"/>
                        </a:spcAft>
                      </a:pPr>
                      <a:r>
                        <a:rPr lang="zh-CN" sz="1200" kern="0" dirty="0">
                          <a:effectLst/>
                          <a:latin typeface="Times New Roman"/>
                          <a:ea typeface="微软雅黑"/>
                          <a:cs typeface="宋体"/>
                        </a:rPr>
                        <a:t>知识管理</a:t>
                      </a:r>
                      <a:endParaRPr lang="zh-CN" sz="1200" kern="100" dirty="0">
                        <a:effectLst/>
                        <a:latin typeface="Times New Roman"/>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无限层级文档结构，对文档进行规范性管理。除了可将文档，制度等成形文件进行共享保存外，还可将日常的协同事项、工作计划、会议等协同工作信息自动归档，事件的过程和结果一起保存，实现对组织中宝贵的过程型知识进行独立保存，并支持只读、浏览、编辑、查阅、下载、打印等多种共享权限，可从多方向、多角度实现资源共享，大幅度提高资源利用率。</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支持三层级文件管理架构，对文档进行规范性管理。可设定文档的查看、编辑、共享、回复、管理等操作权限，支持多种权限控制，在保存文件时不支持过程性知识归档。</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文档管理采用图表方式展现，内容以列表形式展现，按照关键内容进行搜索查阅时稍显复杂。支持多种权限控制，在保存文件时不支持过程性知识归档。</a:t>
                      </a:r>
                      <a:endParaRPr lang="zh-CN" sz="1200" kern="100">
                        <a:effectLst/>
                        <a:latin typeface="+mn-lt"/>
                        <a:ea typeface="宋体"/>
                        <a:cs typeface="Times New Roman"/>
                      </a:endParaRPr>
                    </a:p>
                  </a:txBody>
                  <a:tcPr marL="68580" marR="68580" marT="0" marB="0" anchor="ctr"/>
                </a:tc>
              </a:tr>
              <a:tr h="2334971">
                <a:tc>
                  <a:txBody>
                    <a:bodyPr/>
                    <a:lstStyle/>
                    <a:p>
                      <a:pPr algn="l">
                        <a:spcAft>
                          <a:spcPts val="0"/>
                        </a:spcAft>
                      </a:pPr>
                      <a:r>
                        <a:rPr lang="zh-CN" sz="1200" kern="0">
                          <a:effectLst/>
                          <a:latin typeface="Times New Roman"/>
                          <a:ea typeface="微软雅黑"/>
                          <a:cs typeface="宋体"/>
                        </a:rPr>
                        <a:t>公文管理</a:t>
                      </a:r>
                      <a:endParaRPr lang="zh-CN" sz="1200" kern="100">
                        <a:effectLst/>
                        <a:latin typeface="Times New Roman"/>
                        <a:ea typeface="宋体"/>
                        <a:cs typeface="Times New Roman"/>
                      </a:endParaRPr>
                    </a:p>
                  </a:txBody>
                  <a:tcPr marL="68580" marR="68580" marT="0" marB="0" anchor="ctr"/>
                </a:tc>
                <a:tc>
                  <a:txBody>
                    <a:bodyPr/>
                    <a:lstStyle/>
                    <a:p>
                      <a:pPr algn="l">
                        <a:spcAft>
                          <a:spcPts val="1200"/>
                        </a:spcAft>
                      </a:pPr>
                      <a:r>
                        <a:rPr lang="zh-CN" sz="1200" kern="0" dirty="0">
                          <a:effectLst/>
                          <a:latin typeface="+mn-lt"/>
                          <a:ea typeface="微软雅黑"/>
                          <a:cs typeface="宋体"/>
                        </a:rPr>
                        <a:t>可按照公司实际公文流转过程，制作公文模板，支持公文流转的正式性、严肃性与规范性，在无法按照已设定流程流转的特殊情况下，发起人可发起自定义流程，设置流程走向、选择节点人员，通过会签、多级会签、回退、终止等应用，支持公文流转过程中的特殊情况处理，实现公文流转的柔性管理。系统管理员可快速进行角色、人员、部门与流程的定制，方便灵活地定制出满足业务需要的公文流转流程，实现在网络环境下的公文发起、流转、审核、批注、跟踪、督办、处理明细查询、归档等功能，并可通过流程跟踪查阅到是否真正送达收文单位，真正实现远程化、无纸化办公。</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可根据单位要求制定公文模板，并进行公文的收发文流转过程，在进行流转过程中，处理策略稍少，无督办设置（由发送督办信息、更改处理节点人员、更改处理流程等灵活的督办方式，驱动流程的处理效率）。</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可根据单位要求制定公文模板，并进行公文的收发文流转过程，在进行流转过程中，处理策略稍少，无督办设置（由发送督办信息、更改处理节点人员、更改处理流程等灵活的督办方式，驱动流程的处理效率）。</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2430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3"/>
          <p:cNvSpPr>
            <a:spLocks noChangeShapeType="1"/>
          </p:cNvSpPr>
          <p:nvPr/>
        </p:nvSpPr>
        <p:spPr bwMode="auto">
          <a:xfrm>
            <a:off x="5496296" y="2801144"/>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7">
            <a:hlinkClick r:id="rId2" action="ppaction://hlinksldjump"/>
          </p:cNvPr>
          <p:cNvSpPr>
            <a:spLocks noChangeArrowheads="1"/>
          </p:cNvSpPr>
          <p:nvPr/>
        </p:nvSpPr>
        <p:spPr bwMode="gray">
          <a:xfrm>
            <a:off x="629022" y="1808957"/>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公文管理</a:t>
            </a:r>
            <a:endParaRPr lang="en-US" altLang="zh-CN" sz="1600" b="1" dirty="0"/>
          </a:p>
        </p:txBody>
      </p:sp>
      <p:sp>
        <p:nvSpPr>
          <p:cNvPr id="43" name="AutoShape 8">
            <a:hlinkClick r:id="rId3" action="ppaction://hlinksldjump"/>
          </p:cNvPr>
          <p:cNvSpPr>
            <a:spLocks noChangeArrowheads="1"/>
          </p:cNvSpPr>
          <p:nvPr/>
        </p:nvSpPr>
        <p:spPr bwMode="gray">
          <a:xfrm>
            <a:off x="629022" y="2504282"/>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会议管理</a:t>
            </a:r>
            <a:endParaRPr lang="en-US" altLang="zh-CN" sz="1600" b="1" dirty="0"/>
          </a:p>
        </p:txBody>
      </p:sp>
      <p:sp>
        <p:nvSpPr>
          <p:cNvPr id="44" name="AutoShape 9">
            <a:hlinkClick r:id="rId4" action="ppaction://hlinksldjump"/>
          </p:cNvPr>
          <p:cNvSpPr>
            <a:spLocks noChangeArrowheads="1"/>
          </p:cNvSpPr>
          <p:nvPr/>
        </p:nvSpPr>
        <p:spPr bwMode="gray">
          <a:xfrm>
            <a:off x="629022" y="3212307"/>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信息发布管理</a:t>
            </a:r>
            <a:endParaRPr lang="en-US" altLang="zh-CN" sz="1600" b="1" dirty="0"/>
          </a:p>
        </p:txBody>
      </p:sp>
      <p:sp>
        <p:nvSpPr>
          <p:cNvPr id="45" name="AutoShape 10"/>
          <p:cNvSpPr>
            <a:spLocks noChangeArrowheads="1"/>
          </p:cNvSpPr>
          <p:nvPr/>
        </p:nvSpPr>
        <p:spPr bwMode="gray">
          <a:xfrm rot="5400000">
            <a:off x="2264941" y="2293938"/>
            <a:ext cx="4400550" cy="2062162"/>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5715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6" name="Text Box 11"/>
          <p:cNvSpPr txBox="1">
            <a:spLocks noChangeArrowheads="1"/>
          </p:cNvSpPr>
          <p:nvPr/>
        </p:nvSpPr>
        <p:spPr bwMode="gray">
          <a:xfrm>
            <a:off x="3563888" y="2220540"/>
            <a:ext cx="18002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zh-CN" sz="3100" b="1" dirty="0" smtClean="0"/>
              <a:t>公司现行</a:t>
            </a:r>
            <a:r>
              <a:rPr lang="en-US" altLang="zh-CN" sz="3100" b="1" dirty="0" smtClean="0"/>
              <a:t>OA</a:t>
            </a:r>
            <a:r>
              <a:rPr lang="zh-CN" altLang="zh-CN" sz="3100" b="1" dirty="0" smtClean="0"/>
              <a:t>系统功能简介及分析</a:t>
            </a:r>
            <a:endParaRPr lang="en-US" altLang="zh-CN" sz="3100" b="1" dirty="0">
              <a:solidFill>
                <a:srgbClr val="1C1C1C"/>
              </a:solidFill>
            </a:endParaRPr>
          </a:p>
        </p:txBody>
      </p:sp>
      <p:sp>
        <p:nvSpPr>
          <p:cNvPr id="47" name="AutoShape 12">
            <a:hlinkClick r:id="rId5" action="ppaction://hlinksldjump"/>
          </p:cNvPr>
          <p:cNvSpPr>
            <a:spLocks noChangeArrowheads="1"/>
          </p:cNvSpPr>
          <p:nvPr/>
        </p:nvSpPr>
        <p:spPr bwMode="gray">
          <a:xfrm>
            <a:off x="625847" y="3902869"/>
            <a:ext cx="2043113" cy="576263"/>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文档库管理</a:t>
            </a:r>
            <a:endParaRPr lang="en-US" altLang="zh-CN" sz="1600" b="1" dirty="0"/>
          </a:p>
        </p:txBody>
      </p:sp>
      <p:sp>
        <p:nvSpPr>
          <p:cNvPr id="48" name="AutoShape 13">
            <a:hlinkClick r:id="rId6" action="ppaction://hlinksldjump"/>
          </p:cNvPr>
          <p:cNvSpPr>
            <a:spLocks noChangeArrowheads="1"/>
          </p:cNvSpPr>
          <p:nvPr/>
        </p:nvSpPr>
        <p:spPr bwMode="gray">
          <a:xfrm>
            <a:off x="611560" y="4626769"/>
            <a:ext cx="2043112" cy="576263"/>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手机快讯</a:t>
            </a:r>
            <a:endParaRPr lang="en-US" altLang="zh-CN" sz="1600" b="1" dirty="0"/>
          </a:p>
        </p:txBody>
      </p:sp>
      <p:sp>
        <p:nvSpPr>
          <p:cNvPr id="49" name="AutoShape 14">
            <a:hlinkClick r:id="rId7" action="ppaction://hlinksldjump"/>
          </p:cNvPr>
          <p:cNvSpPr>
            <a:spLocks noChangeArrowheads="1"/>
          </p:cNvSpPr>
          <p:nvPr/>
        </p:nvSpPr>
        <p:spPr bwMode="gray">
          <a:xfrm>
            <a:off x="6317035" y="1775619"/>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部门网站</a:t>
            </a:r>
            <a:endParaRPr lang="en-US" altLang="zh-CN" sz="1600" b="1" dirty="0"/>
          </a:p>
        </p:txBody>
      </p:sp>
      <p:sp>
        <p:nvSpPr>
          <p:cNvPr id="50" name="AutoShape 15">
            <a:hlinkClick r:id="rId8" action="ppaction://hlinksldjump"/>
          </p:cNvPr>
          <p:cNvSpPr>
            <a:spLocks noChangeArrowheads="1"/>
          </p:cNvSpPr>
          <p:nvPr/>
        </p:nvSpPr>
        <p:spPr bwMode="gray">
          <a:xfrm>
            <a:off x="6317035" y="2470944"/>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邮件管理</a:t>
            </a:r>
            <a:endParaRPr lang="en-US" altLang="zh-CN" sz="1600" b="1" dirty="0"/>
          </a:p>
        </p:txBody>
      </p:sp>
      <p:sp>
        <p:nvSpPr>
          <p:cNvPr id="51" name="AutoShape 16">
            <a:hlinkClick r:id="rId9" action="ppaction://hlinksldjump"/>
          </p:cNvPr>
          <p:cNvSpPr>
            <a:spLocks noChangeArrowheads="1"/>
          </p:cNvSpPr>
          <p:nvPr/>
        </p:nvSpPr>
        <p:spPr bwMode="gray">
          <a:xfrm>
            <a:off x="6317035" y="3178969"/>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影音频道</a:t>
            </a:r>
            <a:endParaRPr lang="en-US" altLang="zh-CN" sz="1600" b="1" dirty="0"/>
          </a:p>
        </p:txBody>
      </p:sp>
      <p:sp>
        <p:nvSpPr>
          <p:cNvPr id="52" name="AutoShape 17">
            <a:hlinkClick r:id="rId10" action="ppaction://hlinksldjump"/>
          </p:cNvPr>
          <p:cNvSpPr>
            <a:spLocks noChangeArrowheads="1"/>
          </p:cNvSpPr>
          <p:nvPr/>
        </p:nvSpPr>
        <p:spPr bwMode="gray">
          <a:xfrm>
            <a:off x="6313860" y="3869532"/>
            <a:ext cx="2043112" cy="576262"/>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其他问题</a:t>
            </a:r>
            <a:endParaRPr lang="en-US" altLang="zh-CN" sz="1600" b="1" dirty="0"/>
          </a:p>
        </p:txBody>
      </p:sp>
      <p:sp>
        <p:nvSpPr>
          <p:cNvPr id="54" name="Line 2"/>
          <p:cNvSpPr>
            <a:spLocks noChangeShapeType="1"/>
          </p:cNvSpPr>
          <p:nvPr/>
        </p:nvSpPr>
        <p:spPr bwMode="auto">
          <a:xfrm flipH="1" flipV="1">
            <a:off x="2668960" y="2116306"/>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
          <p:cNvSpPr>
            <a:spLocks noChangeShapeType="1"/>
          </p:cNvSpPr>
          <p:nvPr/>
        </p:nvSpPr>
        <p:spPr bwMode="auto">
          <a:xfrm flipH="1" flipV="1">
            <a:off x="2654672" y="2759075"/>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
          <p:cNvSpPr>
            <a:spLocks noChangeShapeType="1"/>
          </p:cNvSpPr>
          <p:nvPr/>
        </p:nvSpPr>
        <p:spPr bwMode="auto">
          <a:xfrm flipH="1" flipV="1">
            <a:off x="2654671" y="34744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
          <p:cNvSpPr>
            <a:spLocks noChangeShapeType="1"/>
          </p:cNvSpPr>
          <p:nvPr/>
        </p:nvSpPr>
        <p:spPr bwMode="auto">
          <a:xfrm flipH="1" flipV="1">
            <a:off x="2668959" y="41576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
          <p:cNvSpPr>
            <a:spLocks noChangeShapeType="1"/>
          </p:cNvSpPr>
          <p:nvPr/>
        </p:nvSpPr>
        <p:spPr bwMode="auto">
          <a:xfrm flipH="1" flipV="1">
            <a:off x="2654670" y="48841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
          <p:cNvSpPr>
            <a:spLocks noChangeShapeType="1"/>
          </p:cNvSpPr>
          <p:nvPr/>
        </p:nvSpPr>
        <p:spPr bwMode="auto">
          <a:xfrm>
            <a:off x="5496296" y="2116306"/>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
          <p:cNvSpPr>
            <a:spLocks noChangeShapeType="1"/>
          </p:cNvSpPr>
          <p:nvPr/>
        </p:nvSpPr>
        <p:spPr bwMode="auto">
          <a:xfrm>
            <a:off x="5501060" y="4221088"/>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
          <p:cNvSpPr>
            <a:spLocks noChangeShapeType="1"/>
          </p:cNvSpPr>
          <p:nvPr/>
        </p:nvSpPr>
        <p:spPr bwMode="auto">
          <a:xfrm>
            <a:off x="5528651" y="3500438"/>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Box 3"/>
          <p:cNvSpPr txBox="1"/>
          <p:nvPr/>
        </p:nvSpPr>
        <p:spPr>
          <a:xfrm>
            <a:off x="179512" y="5949280"/>
            <a:ext cx="792088" cy="369332"/>
          </a:xfrm>
          <a:prstGeom prst="rect">
            <a:avLst/>
          </a:prstGeom>
          <a:noFill/>
        </p:spPr>
        <p:txBody>
          <a:bodyPr wrap="square" rtlCol="0">
            <a:spAutoFit/>
          </a:bodyPr>
          <a:lstStyle/>
          <a:p>
            <a:r>
              <a:rPr lang="zh-CN" altLang="en-US" dirty="0" smtClean="0">
                <a:hlinkClick r:id="rId11" action="ppaction://hlinksldjump"/>
              </a:rPr>
              <a:t>返回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43" grpId="0" animBg="1"/>
      <p:bldP spid="44" grpId="0" animBg="1"/>
      <p:bldP spid="45" grpId="0" animBg="1"/>
      <p:bldP spid="46" grpId="0"/>
      <p:bldP spid="47"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486240100"/>
              </p:ext>
            </p:extLst>
          </p:nvPr>
        </p:nvGraphicFramePr>
        <p:xfrm>
          <a:off x="539553" y="1268760"/>
          <a:ext cx="8136903" cy="4320480"/>
        </p:xfrm>
        <a:graphic>
          <a:graphicData uri="http://schemas.openxmlformats.org/drawingml/2006/table">
            <a:tbl>
              <a:tblPr firstRow="1" firstCol="1" bandRow="1">
                <a:tableStyleId>{5C22544A-7EE6-4342-B048-85BDC9FD1C3A}</a:tableStyleId>
              </a:tblPr>
              <a:tblGrid>
                <a:gridCol w="792088"/>
                <a:gridCol w="2592287"/>
                <a:gridCol w="2376264"/>
                <a:gridCol w="2376264"/>
              </a:tblGrid>
              <a:tr h="504056">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2567840">
                <a:tc>
                  <a:txBody>
                    <a:bodyPr/>
                    <a:lstStyle/>
                    <a:p>
                      <a:pPr algn="l">
                        <a:spcAft>
                          <a:spcPts val="0"/>
                        </a:spcAft>
                      </a:pPr>
                      <a:r>
                        <a:rPr lang="zh-CN" sz="1200" kern="0" dirty="0">
                          <a:effectLst/>
                          <a:latin typeface="+mn-lt"/>
                          <a:ea typeface="微软雅黑"/>
                          <a:cs typeface="宋体"/>
                        </a:rPr>
                        <a:t>工作流管理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支持固化流程，自建流程，关联流程，子流程等一系列的流程创建方式，由表单管理员采用微软的</a:t>
                      </a:r>
                      <a:r>
                        <a:rPr lang="en-US" sz="1200" kern="0" dirty="0" err="1">
                          <a:effectLst/>
                          <a:latin typeface="+mn-lt"/>
                          <a:ea typeface="微软雅黑"/>
                          <a:cs typeface="宋体"/>
                        </a:rPr>
                        <a:t>infopath</a:t>
                      </a:r>
                      <a:r>
                        <a:rPr lang="zh-CN" sz="1200" kern="0" dirty="0">
                          <a:effectLst/>
                          <a:latin typeface="+mn-lt"/>
                          <a:ea typeface="微软雅黑"/>
                          <a:cs typeface="宋体"/>
                        </a:rPr>
                        <a:t>来进行审批表的创建，简单，易用，修改方式灵活，并可对审批时限做限制，处理策略多种多样，支持继续、回退、撤消、终止、归档、转发、知会、加签等策略，使事务的处理更加简单快捷。并可对相关数据结果按照条件进行查阅统计，并支持对其中某一项数据进行穿透式查询（对任一条数据进行点击，即可查阅到此条数据审批前提交的原始单据内容）。</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支持固化流程，自建流程的创建及审批，由系统管理员采用自身的表格设计工具进行设计表格，制作较复杂，模板打开稍慢，</a:t>
                      </a:r>
                      <a:r>
                        <a:rPr lang="en-US" sz="1200" kern="0" dirty="0">
                          <a:effectLst/>
                          <a:latin typeface="+mn-lt"/>
                          <a:ea typeface="微软雅黑"/>
                          <a:cs typeface="宋体"/>
                        </a:rPr>
                        <a:t>html</a:t>
                      </a:r>
                      <a:r>
                        <a:rPr lang="zh-CN" sz="1200" kern="0" dirty="0">
                          <a:effectLst/>
                          <a:latin typeface="+mn-lt"/>
                          <a:ea typeface="微软雅黑"/>
                          <a:cs typeface="宋体"/>
                        </a:rPr>
                        <a:t>模式需写代码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由系统管理员在系统后台进行表单的设计制作，在后期的维护修改时较费时。</a:t>
                      </a:r>
                      <a:endParaRPr lang="zh-CN" sz="1200" kern="100" dirty="0">
                        <a:effectLst/>
                        <a:latin typeface="+mn-lt"/>
                        <a:ea typeface="宋体"/>
                        <a:cs typeface="Times New Roman"/>
                      </a:endParaRPr>
                    </a:p>
                  </a:txBody>
                  <a:tcPr marL="68580" marR="68580" marT="0" marB="0" anchor="ctr"/>
                </a:tc>
              </a:tr>
              <a:tr h="1248584">
                <a:tc>
                  <a:txBody>
                    <a:bodyPr/>
                    <a:lstStyle/>
                    <a:p>
                      <a:pPr algn="l">
                        <a:spcAft>
                          <a:spcPts val="0"/>
                        </a:spcAft>
                      </a:pPr>
                      <a:r>
                        <a:rPr lang="zh-CN" sz="1200" kern="0">
                          <a:effectLst/>
                          <a:latin typeface="+mn-lt"/>
                          <a:ea typeface="微软雅黑"/>
                          <a:cs typeface="宋体"/>
                        </a:rPr>
                        <a:t>工作管理</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可按照权限分配的原则，领导层对下属员工的工作内容做监管，比如本月任务待办条数，超期条数的各项事件的标题，使领导层直接对员工的工作积极性做监管，此项内容亦可作为绩效考核参考。</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80284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3881137372"/>
              </p:ext>
            </p:extLst>
          </p:nvPr>
        </p:nvGraphicFramePr>
        <p:xfrm>
          <a:off x="539553" y="1412776"/>
          <a:ext cx="7920881" cy="4176464"/>
        </p:xfrm>
        <a:graphic>
          <a:graphicData uri="http://schemas.openxmlformats.org/drawingml/2006/table">
            <a:tbl>
              <a:tblPr firstRow="1" firstCol="1" bandRow="1">
                <a:tableStyleId>{5C22544A-7EE6-4342-B048-85BDC9FD1C3A}</a:tableStyleId>
              </a:tblPr>
              <a:tblGrid>
                <a:gridCol w="792088"/>
                <a:gridCol w="2808311"/>
                <a:gridCol w="2232248"/>
                <a:gridCol w="2088234"/>
              </a:tblGrid>
              <a:tr h="607861">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2560491">
                <a:tc>
                  <a:txBody>
                    <a:bodyPr/>
                    <a:lstStyle/>
                    <a:p>
                      <a:pPr algn="l">
                        <a:spcAft>
                          <a:spcPts val="0"/>
                        </a:spcAft>
                      </a:pPr>
                      <a:r>
                        <a:rPr lang="zh-CN" sz="1200" kern="0" dirty="0">
                          <a:solidFill>
                            <a:schemeClr val="bg1"/>
                          </a:solidFill>
                          <a:effectLst/>
                          <a:latin typeface="+mn-lt"/>
                          <a:ea typeface="微软雅黑"/>
                          <a:cs typeface="宋体"/>
                        </a:rPr>
                        <a:t>内部通讯管理</a:t>
                      </a:r>
                      <a:endParaRPr lang="zh-CN" sz="1200" kern="100" dirty="0">
                        <a:solidFill>
                          <a:schemeClr val="bg1"/>
                        </a:solidFill>
                        <a:effectLst/>
                        <a:latin typeface="+mn-lt"/>
                        <a:ea typeface="宋体"/>
                        <a:cs typeface="Times New Roman"/>
                      </a:endParaRPr>
                    </a:p>
                  </a:txBody>
                  <a:tcPr marL="68580" marR="68580" marT="0" marB="0" anchor="ctr"/>
                </a:tc>
                <a:tc>
                  <a:txBody>
                    <a:bodyPr/>
                    <a:lstStyle/>
                    <a:p>
                      <a:pPr algn="l">
                        <a:spcAft>
                          <a:spcPts val="0"/>
                        </a:spcAft>
                      </a:pPr>
                      <a:r>
                        <a:rPr lang="en-US" sz="1200" kern="0" dirty="0">
                          <a:effectLst/>
                          <a:latin typeface="+mn-lt"/>
                          <a:ea typeface="宋体"/>
                          <a:cs typeface="宋体"/>
                        </a:rPr>
                        <a:t>1</a:t>
                      </a:r>
                      <a:r>
                        <a:rPr lang="zh-CN" sz="1200" kern="0" dirty="0">
                          <a:effectLst/>
                          <a:latin typeface="+mn-lt"/>
                          <a:ea typeface="微软雅黑"/>
                          <a:cs typeface="宋体"/>
                        </a:rPr>
                        <a:t>，可利用致远软件特有的柔性流程来进行任务的层级分解，将任务有效的安排到人，并可进行意见回复，可及时有效监控各部门、个人工作进度情况，增强管理层对组织的控制力，并且可以明确责任，减少推脱、扯皮等现象，同时为员工及部门考核提供可靠的依据。</a:t>
                      </a:r>
                      <a:r>
                        <a:rPr lang="en-US" sz="1200" kern="0" dirty="0">
                          <a:effectLst/>
                          <a:latin typeface="+mn-lt"/>
                          <a:ea typeface="微软雅黑"/>
                          <a:cs typeface="宋体"/>
                        </a:rPr>
                        <a:t/>
                      </a:r>
                      <a:br>
                        <a:rPr lang="en-US" sz="1200" kern="0" dirty="0">
                          <a:effectLst/>
                          <a:latin typeface="+mn-lt"/>
                          <a:ea typeface="微软雅黑"/>
                          <a:cs typeface="宋体"/>
                        </a:rPr>
                      </a:br>
                      <a:r>
                        <a:rPr lang="en-US" sz="1200" kern="0" dirty="0">
                          <a:effectLst/>
                          <a:latin typeface="+mn-lt"/>
                          <a:ea typeface="微软雅黑"/>
                          <a:cs typeface="宋体"/>
                        </a:rPr>
                        <a:t>2</a:t>
                      </a:r>
                      <a:r>
                        <a:rPr lang="zh-CN" sz="1200" kern="0" dirty="0">
                          <a:effectLst/>
                          <a:latin typeface="+mn-lt"/>
                          <a:ea typeface="微软雅黑"/>
                          <a:cs typeface="宋体"/>
                        </a:rPr>
                        <a:t>，即时通讯：可随时在线发起信息交流，并可建立讨论组，实现多人同时在线交流。所有沟通信息都会保存归档，可以事后调阅沟通记录。同时为高层领导与基层员工、上级与下级提供了沟通工具，实现了信息对称。</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通过系统中的任务管理来进行任务的安排，将任务安排到人，并进行有效的跟踪，执行，将结果反馈给任务负责人，可给予意见回复。</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通过系统中的流程管理来进行任务的安排，将任务安排到人，并进行有效的跟踪，执行，将结果反馈给任务负责人，可给予意见回复。</a:t>
                      </a:r>
                      <a:endParaRPr lang="zh-CN" sz="1200" kern="100" dirty="0">
                        <a:effectLst/>
                        <a:latin typeface="+mn-lt"/>
                        <a:ea typeface="宋体"/>
                        <a:cs typeface="Times New Roman"/>
                      </a:endParaRPr>
                    </a:p>
                  </a:txBody>
                  <a:tcPr marL="68580" marR="68580" marT="0" marB="0" anchor="ctr"/>
                </a:tc>
              </a:tr>
              <a:tr h="1008112">
                <a:tc>
                  <a:txBody>
                    <a:bodyPr/>
                    <a:lstStyle/>
                    <a:p>
                      <a:pPr algn="l">
                        <a:spcAft>
                          <a:spcPts val="0"/>
                        </a:spcAft>
                      </a:pPr>
                      <a:r>
                        <a:rPr lang="zh-CN" sz="1200" kern="0">
                          <a:effectLst/>
                          <a:latin typeface="+mn-lt"/>
                          <a:ea typeface="微软雅黑"/>
                          <a:cs typeface="宋体"/>
                        </a:rPr>
                        <a:t>公共信息</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将内部的规章制度、新闻简报、技术交流、公告事项等进行发布，并可通过关键字进行重要信息及时准确的检索，使员工能够及时了解企业内部的发展动态。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可将公司内部的新闻，公告，讨论等在系统上进行发布，方便企业员工进行阅读，了解公司最新状态。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为新闻、公告、通知等提供一个发布、更新的平台，企业员工可及时进行浏览，查阅</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378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2503331397"/>
              </p:ext>
            </p:extLst>
          </p:nvPr>
        </p:nvGraphicFramePr>
        <p:xfrm>
          <a:off x="539553" y="1340768"/>
          <a:ext cx="7992887" cy="2808312"/>
        </p:xfrm>
        <a:graphic>
          <a:graphicData uri="http://schemas.openxmlformats.org/drawingml/2006/table">
            <a:tbl>
              <a:tblPr firstRow="1" firstCol="1" bandRow="1">
                <a:tableStyleId>{5C22544A-7EE6-4342-B048-85BDC9FD1C3A}</a:tableStyleId>
              </a:tblPr>
              <a:tblGrid>
                <a:gridCol w="792088"/>
                <a:gridCol w="3240359"/>
                <a:gridCol w="1944216"/>
                <a:gridCol w="2016224"/>
              </a:tblGrid>
              <a:tr h="432048">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金和</a:t>
                      </a:r>
                      <a:endParaRPr lang="zh-CN" sz="1200" kern="100" dirty="0">
                        <a:effectLst/>
                        <a:latin typeface="Times New Roman"/>
                        <a:ea typeface="宋体"/>
                        <a:cs typeface="Times New Roman"/>
                      </a:endParaRPr>
                    </a:p>
                  </a:txBody>
                  <a:tcPr marL="58897" marR="58897" marT="0" marB="0" anchor="ctr"/>
                </a:tc>
              </a:tr>
              <a:tr h="2376264">
                <a:tc>
                  <a:txBody>
                    <a:bodyPr/>
                    <a:lstStyle/>
                    <a:p>
                      <a:pPr algn="l">
                        <a:spcAft>
                          <a:spcPts val="0"/>
                        </a:spcAft>
                      </a:pPr>
                      <a:r>
                        <a:rPr lang="zh-CN" sz="1200" kern="0" dirty="0">
                          <a:effectLst/>
                          <a:latin typeface="+mn-lt"/>
                          <a:ea typeface="微软雅黑"/>
                          <a:cs typeface="宋体"/>
                        </a:rPr>
                        <a:t>会议管理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提供了会议室管理（会议室预定、会议室查询）、会议管理（会议纪要、纪要归档、会议维护、会议室设置）等功能，并可整合会议相关的各种信息，如会议通知、会议纪要、相关文档等。在召开会议时，可按照会议标题，参与人，会议时间，会议室选择，会议内容，会议归属项目等进行会议的统一发起，会议结束后，可对会议内容进行全方位的查询，通过对会议的全过程进行管理，确保会议的必要性和功效性，减少重复性工作，保持会议资料的一致性，方便领导跟踪和监督会议情况，提高执行力。</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会议管理可以对会议相关的各种资源进行管理，如会议室、会议类别、会议名称、负责人和参会人、会议议程、会议决议、会议通知等进行管理。并可整合会议相关的各种信息，如会议通知、会议纪要、相关文档等。</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通过会议室管理和会议管理功能，使会议文档资料的发放与存档、会议历史数据、信息的检索与共享等繁琐的管理工作变得自动化与简洁化</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91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1911324754"/>
              </p:ext>
            </p:extLst>
          </p:nvPr>
        </p:nvGraphicFramePr>
        <p:xfrm>
          <a:off x="539553" y="1340768"/>
          <a:ext cx="7920881" cy="4176464"/>
        </p:xfrm>
        <a:graphic>
          <a:graphicData uri="http://schemas.openxmlformats.org/drawingml/2006/table">
            <a:tbl>
              <a:tblPr firstRow="1" firstCol="1" bandRow="1">
                <a:tableStyleId>{5C22544A-7EE6-4342-B048-85BDC9FD1C3A}</a:tableStyleId>
              </a:tblPr>
              <a:tblGrid>
                <a:gridCol w="792088"/>
                <a:gridCol w="2273293"/>
                <a:gridCol w="2427750"/>
                <a:gridCol w="2427750"/>
              </a:tblGrid>
              <a:tr h="432048">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512168">
                <a:tc>
                  <a:txBody>
                    <a:bodyPr/>
                    <a:lstStyle/>
                    <a:p>
                      <a:pPr algn="l">
                        <a:spcAft>
                          <a:spcPts val="0"/>
                        </a:spcAft>
                      </a:pPr>
                      <a:r>
                        <a:rPr lang="zh-CN" sz="1200" kern="0" dirty="0">
                          <a:effectLst/>
                          <a:latin typeface="+mn-lt"/>
                          <a:ea typeface="微软雅黑"/>
                          <a:cs typeface="宋体"/>
                        </a:rPr>
                        <a:t>手机短信</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利用短信插件来实现手机短信的单发、群发</a:t>
                      </a:r>
                      <a:r>
                        <a:rPr lang="en-US" sz="1200" kern="0" dirty="0">
                          <a:effectLst/>
                          <a:latin typeface="+mn-lt"/>
                          <a:ea typeface="微软雅黑"/>
                          <a:cs typeface="宋体"/>
                        </a:rPr>
                        <a:t>,</a:t>
                      </a:r>
                      <a:r>
                        <a:rPr lang="zh-CN" sz="1200" kern="0" dirty="0">
                          <a:effectLst/>
                          <a:latin typeface="+mn-lt"/>
                          <a:ea typeface="微软雅黑"/>
                          <a:cs typeface="宋体"/>
                        </a:rPr>
                        <a:t>并且与公文、工作流、会议、任务以及通讯录相结合</a:t>
                      </a:r>
                      <a:r>
                        <a:rPr lang="en-US" sz="1200" kern="0" dirty="0">
                          <a:effectLst/>
                          <a:latin typeface="+mn-lt"/>
                          <a:ea typeface="微软雅黑"/>
                          <a:cs typeface="宋体"/>
                        </a:rPr>
                        <a:t>,</a:t>
                      </a:r>
                      <a:r>
                        <a:rPr lang="zh-CN" sz="1200" kern="0" dirty="0">
                          <a:effectLst/>
                          <a:latin typeface="+mn-lt"/>
                          <a:ea typeface="微软雅黑"/>
                          <a:cs typeface="宋体"/>
                        </a:rPr>
                        <a:t>实现手机短信提醒以及信息发送。可按组织机构选择接收对象，查看短信发送状态、记录与时间。</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可结合短信插件来实现短信的及时提醒任务信息的处理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可结合短信插件来实现短信的及时提醒任务信息的处理</a:t>
                      </a:r>
                      <a:endParaRPr lang="zh-CN" sz="1200" kern="100">
                        <a:effectLst/>
                        <a:latin typeface="+mn-lt"/>
                        <a:ea typeface="宋体"/>
                        <a:cs typeface="Times New Roman"/>
                      </a:endParaRPr>
                    </a:p>
                  </a:txBody>
                  <a:tcPr marL="68580" marR="68580" marT="0" marB="0" anchor="ctr"/>
                </a:tc>
              </a:tr>
              <a:tr h="2232248">
                <a:tc>
                  <a:txBody>
                    <a:bodyPr/>
                    <a:lstStyle/>
                    <a:p>
                      <a:pPr algn="l">
                        <a:spcAft>
                          <a:spcPts val="0"/>
                        </a:spcAft>
                      </a:pPr>
                      <a:r>
                        <a:rPr lang="zh-CN" sz="1200" kern="0">
                          <a:effectLst/>
                          <a:latin typeface="+mn-lt"/>
                          <a:ea typeface="微软雅黑"/>
                          <a:cs typeface="宋体"/>
                        </a:rPr>
                        <a:t>检索功能</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分为综合查询和全文检索查询，综合查询可按照协同、公文、计划、会议、公共信息、文档等，对发起及截止时间的期间进行设定查询标题内容；全文检索可对整个系统中的内容按照关键字进行查询，包括协同正文、公文、计划、会议、通知、附件内容等进行明细内容查询，其中全文检索采用与百度检索类似技术进行设计，检索速度较快。</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可对系统中内容进行全文查询，检索速度稍慢。</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可对系统中内容进行全文查询，检索速度稍慢。</a:t>
                      </a:r>
                      <a:endParaRPr lang="zh-CN" sz="1200" kern="100" dirty="0">
                        <a:effectLst/>
                        <a:latin typeface="+mn-lt"/>
                        <a:ea typeface="宋体"/>
                        <a:cs typeface="Times New Roman"/>
                      </a:endParaRPr>
                    </a:p>
                  </a:txBody>
                  <a:tcPr marL="68580" marR="68580" marT="0" marB="0" anchor="ctr"/>
                </a:tc>
              </a:tr>
            </a:tbl>
          </a:graphicData>
        </a:graphic>
      </p:graphicFrame>
      <p:sp>
        <p:nvSpPr>
          <p:cNvPr id="4" name="TextBox 3"/>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40627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后台运维对比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214215193"/>
              </p:ext>
            </p:extLst>
          </p:nvPr>
        </p:nvGraphicFramePr>
        <p:xfrm>
          <a:off x="457200" y="2276872"/>
          <a:ext cx="8229599" cy="2304256"/>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29179">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975077">
                <a:tc>
                  <a:txBody>
                    <a:bodyPr/>
                    <a:lstStyle/>
                    <a:p>
                      <a:pPr algn="l">
                        <a:spcAft>
                          <a:spcPts val="0"/>
                        </a:spcAft>
                      </a:pPr>
                      <a:r>
                        <a:rPr lang="zh-CN" sz="1200" kern="0">
                          <a:effectLst/>
                        </a:rPr>
                        <a:t>系统后台管理</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有完善的后台管理，系统管理员帐号仅用于系统管理；由于管理员帐号独立，并单独设定文档管理员，使得文档管理权限 与系统管理权限分离，方便企业内部按保密级别进行管理，并设定了集团管理员、审计管理员、单位管理员，表单管理员等，各司其责，同时降低了集团管理员的工作量。</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管理权限统一设置，未设置系统管理员与文档管理员，系统管理员是具有管理权限的超级用户，通过超级用户权限进行权限管理，工作量较大，维护量较多。</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管理权限统一设置，未设置系统管理员与文档管理员，由系统管理员统一管理，工作量较大，维护量较多。</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2329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技术性能对比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1231999830"/>
              </p:ext>
            </p:extLst>
          </p:nvPr>
        </p:nvGraphicFramePr>
        <p:xfrm>
          <a:off x="457200" y="1700808"/>
          <a:ext cx="8229599" cy="3209514"/>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2039">
                <a:tc>
                  <a:txBody>
                    <a:bodyPr/>
                    <a:lstStyle/>
                    <a:p>
                      <a:pPr algn="l">
                        <a:spcAft>
                          <a:spcPts val="0"/>
                        </a:spcAft>
                      </a:pPr>
                      <a:r>
                        <a:rPr lang="zh-CN" sz="1200" kern="0">
                          <a:effectLst/>
                          <a:latin typeface="+mn-lt"/>
                        </a:rPr>
                        <a:t>对比维度</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致远</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体系结构</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J2EE</a:t>
                      </a:r>
                      <a:r>
                        <a:rPr lang="zh-CN" sz="1200" kern="0">
                          <a:effectLst/>
                          <a:latin typeface="+mn-lt"/>
                        </a:rPr>
                        <a:t>，主流技术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J2EE</a:t>
                      </a:r>
                      <a:r>
                        <a:rPr lang="zh-CN" sz="1200" kern="0">
                          <a:effectLst/>
                          <a:latin typeface="+mn-lt"/>
                        </a:rPr>
                        <a:t>，主流技术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.net</a:t>
                      </a:r>
                      <a:endParaRPr lang="zh-CN" sz="1200" kern="100">
                        <a:effectLst/>
                        <a:latin typeface="+mn-lt"/>
                        <a:ea typeface="宋体"/>
                        <a:cs typeface="Times New Roman"/>
                      </a:endParaRPr>
                    </a:p>
                  </a:txBody>
                  <a:tcPr marL="58897" marR="58897" marT="0" marB="0" anchor="ctr"/>
                </a:tc>
              </a:tr>
              <a:tr h="704078">
                <a:tc>
                  <a:txBody>
                    <a:bodyPr/>
                    <a:lstStyle/>
                    <a:p>
                      <a:pPr algn="l">
                        <a:spcAft>
                          <a:spcPts val="0"/>
                        </a:spcAft>
                      </a:pPr>
                      <a:r>
                        <a:rPr lang="zh-CN" sz="1200" kern="0">
                          <a:effectLst/>
                          <a:latin typeface="+mn-lt"/>
                        </a:rPr>
                        <a:t>数据库平台</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MY-SQL</a:t>
                      </a:r>
                      <a:r>
                        <a:rPr lang="zh-CN" sz="1200" kern="0">
                          <a:effectLst/>
                          <a:latin typeface="+mn-lt"/>
                        </a:rPr>
                        <a:t>、</a:t>
                      </a:r>
                      <a:r>
                        <a:rPr lang="en-US" sz="1200" kern="0">
                          <a:effectLst/>
                          <a:latin typeface="+mn-lt"/>
                        </a:rPr>
                        <a:t>SQL-SERVER</a:t>
                      </a:r>
                      <a:r>
                        <a:rPr lang="zh-CN" sz="1200" kern="0">
                          <a:effectLst/>
                          <a:latin typeface="+mn-lt"/>
                        </a:rPr>
                        <a:t>、</a:t>
                      </a:r>
                      <a:r>
                        <a:rPr lang="en-US" sz="1200" kern="0">
                          <a:effectLst/>
                          <a:latin typeface="+mn-lt"/>
                        </a:rPr>
                        <a:t>ORACLE</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MS-SQL</a:t>
                      </a:r>
                      <a:r>
                        <a:rPr lang="zh-CN" sz="1200" kern="0">
                          <a:effectLst/>
                          <a:latin typeface="+mn-lt"/>
                        </a:rPr>
                        <a:t>、</a:t>
                      </a:r>
                      <a:r>
                        <a:rPr lang="en-US" sz="1200" kern="0">
                          <a:effectLst/>
                          <a:latin typeface="+mn-lt"/>
                        </a:rPr>
                        <a:t>ORACLE</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仅支持</a:t>
                      </a:r>
                      <a:r>
                        <a:rPr lang="en-US" sz="1200" kern="0">
                          <a:effectLst/>
                          <a:latin typeface="+mn-lt"/>
                        </a:rPr>
                        <a:t>MS-SQL</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操作系统环境</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Windows Server / Linux / Unix </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Windows Server</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仅限</a:t>
                      </a:r>
                      <a:r>
                        <a:rPr lang="en-US" sz="1200" kern="0">
                          <a:effectLst/>
                          <a:latin typeface="+mn-lt"/>
                        </a:rPr>
                        <a:t>Windows</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中间件服务器</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Tomcat</a:t>
                      </a:r>
                      <a:r>
                        <a:rPr lang="zh-CN" sz="1200" kern="0">
                          <a:effectLst/>
                          <a:latin typeface="+mn-lt"/>
                        </a:rPr>
                        <a:t>、</a:t>
                      </a:r>
                      <a:r>
                        <a:rPr lang="en-US" sz="1200" kern="0">
                          <a:effectLst/>
                          <a:latin typeface="+mn-lt"/>
                        </a:rPr>
                        <a:t>Websphere</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Tomcat</a:t>
                      </a:r>
                      <a:r>
                        <a:rPr lang="zh-CN" sz="1200" kern="0">
                          <a:effectLst/>
                          <a:latin typeface="+mn-lt"/>
                        </a:rPr>
                        <a:t>、</a:t>
                      </a:r>
                      <a:r>
                        <a:rPr lang="en-US" sz="1200" kern="0">
                          <a:effectLst/>
                          <a:latin typeface="+mn-lt"/>
                        </a:rPr>
                        <a:t>Resin</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IIS</a:t>
                      </a:r>
                      <a:endParaRPr lang="zh-CN" sz="1200" kern="100">
                        <a:effectLst/>
                        <a:latin typeface="+mn-lt"/>
                        <a:ea typeface="宋体"/>
                        <a:cs typeface="Times New Roman"/>
                      </a:endParaRPr>
                    </a:p>
                  </a:txBody>
                  <a:tcPr marL="58897" marR="58897" marT="0" marB="0" anchor="ctr"/>
                </a:tc>
              </a:tr>
              <a:tr h="704078">
                <a:tc>
                  <a:txBody>
                    <a:bodyPr/>
                    <a:lstStyle/>
                    <a:p>
                      <a:pPr algn="l">
                        <a:spcAft>
                          <a:spcPts val="0"/>
                        </a:spcAft>
                      </a:pPr>
                      <a:r>
                        <a:rPr lang="zh-CN" sz="1200" kern="0">
                          <a:effectLst/>
                          <a:latin typeface="+mn-lt"/>
                        </a:rPr>
                        <a:t>客户端环境</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r>
                        <a:rPr lang="zh-CN" sz="1200" kern="0">
                          <a:effectLst/>
                          <a:latin typeface="+mn-lt"/>
                        </a:rPr>
                        <a:t>苹果，谷歌，火狐等，支持最新的</a:t>
                      </a:r>
                      <a:r>
                        <a:rPr lang="en-US" sz="1200" kern="0">
                          <a:effectLst/>
                          <a:latin typeface="+mn-lt"/>
                        </a:rPr>
                        <a:t>IE10</a:t>
                      </a:r>
                      <a:r>
                        <a:rPr lang="zh-CN" sz="1200" kern="0">
                          <a:effectLst/>
                          <a:latin typeface="+mn-lt"/>
                        </a:rPr>
                        <a:t>浏览器，更新较快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系统开放性</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高，容易与其它系统集成</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高，容易与其它系统集成</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高，容易与其它系统集成</a:t>
                      </a:r>
                      <a:endParaRPr lang="zh-CN" sz="1200" kern="100" dirty="0">
                        <a:effectLst/>
                        <a:latin typeface="+mn-lt"/>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39210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技术性能对比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2897523629"/>
              </p:ext>
            </p:extLst>
          </p:nvPr>
        </p:nvGraphicFramePr>
        <p:xfrm>
          <a:off x="457200" y="1700808"/>
          <a:ext cx="8229599" cy="3588995"/>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2039">
                <a:tc>
                  <a:txBody>
                    <a:bodyPr/>
                    <a:lstStyle/>
                    <a:p>
                      <a:pPr algn="l">
                        <a:spcAft>
                          <a:spcPts val="0"/>
                        </a:spcAft>
                      </a:pPr>
                      <a:r>
                        <a:rPr lang="zh-CN" sz="1200" kern="0" dirty="0">
                          <a:effectLst/>
                          <a:latin typeface="+mn-lt"/>
                        </a:rPr>
                        <a:t>对比维度</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致远</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dirty="0">
                          <a:effectLst/>
                          <a:latin typeface="+mn-lt"/>
                          <a:ea typeface="微软雅黑"/>
                          <a:cs typeface="宋体"/>
                        </a:rPr>
                        <a:t>系统扩展性</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提供扩展功能及二次开发接口</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提供扩展功能及二次开发接口</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提供扩展功能及二次开发接口</a:t>
                      </a:r>
                      <a:endParaRPr lang="zh-CN" sz="1200" kern="100">
                        <a:effectLst/>
                        <a:latin typeface="+mn-lt"/>
                        <a:ea typeface="宋体"/>
                        <a:cs typeface="Times New Roman"/>
                      </a:endParaRPr>
                    </a:p>
                  </a:txBody>
                  <a:tcPr marL="68580" marR="68580" marT="0" marB="0" anchor="ctr"/>
                </a:tc>
              </a:tr>
              <a:tr h="704078">
                <a:tc>
                  <a:txBody>
                    <a:bodyPr/>
                    <a:lstStyle/>
                    <a:p>
                      <a:pPr algn="l">
                        <a:spcAft>
                          <a:spcPts val="0"/>
                        </a:spcAft>
                      </a:pPr>
                      <a:r>
                        <a:rPr lang="zh-CN" sz="1200" kern="0">
                          <a:effectLst/>
                          <a:latin typeface="+mn-lt"/>
                          <a:ea typeface="微软雅黑"/>
                          <a:cs typeface="宋体"/>
                        </a:rPr>
                        <a:t>数据分离与切断技术</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支持分区存储与数据分析</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不支持</a:t>
                      </a:r>
                      <a:endParaRPr lang="zh-CN" sz="1200" kern="10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附件安全性</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高，附件以加密形式存放</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以单个文件存放于服务器特定文件夹中，安全性较致远稍低</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以单个文件存放于服务器特定文件夹中，安全性较致远稍低</a:t>
                      </a:r>
                      <a:endParaRPr lang="zh-CN" sz="1200" kern="10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桌面整合支持</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可以通过</a:t>
                      </a:r>
                      <a:r>
                        <a:rPr lang="en-US" sz="1200" kern="0">
                          <a:effectLst/>
                          <a:latin typeface="+mn-lt"/>
                          <a:ea typeface="微软雅黑"/>
                          <a:cs typeface="宋体"/>
                        </a:rPr>
                        <a:t>A8</a:t>
                      </a:r>
                      <a:r>
                        <a:rPr lang="zh-CN" sz="1200" kern="0">
                          <a:effectLst/>
                          <a:latin typeface="+mn-lt"/>
                          <a:ea typeface="微软雅黑"/>
                          <a:cs typeface="宋体"/>
                        </a:rPr>
                        <a:t>精灵最小化到</a:t>
                      </a:r>
                      <a:r>
                        <a:rPr lang="en-US" sz="1200" kern="0">
                          <a:effectLst/>
                          <a:latin typeface="+mn-lt"/>
                          <a:ea typeface="微软雅黑"/>
                          <a:cs typeface="宋体"/>
                        </a:rPr>
                        <a:t>Windows </a:t>
                      </a:r>
                      <a:r>
                        <a:rPr lang="zh-CN" sz="1200" kern="0">
                          <a:effectLst/>
                          <a:latin typeface="+mn-lt"/>
                          <a:ea typeface="微软雅黑"/>
                          <a:cs typeface="宋体"/>
                        </a:rPr>
                        <a:t>系统托盘，并与</a:t>
                      </a:r>
                      <a:r>
                        <a:rPr lang="en-US" sz="1200" kern="0">
                          <a:effectLst/>
                          <a:latin typeface="+mn-lt"/>
                          <a:ea typeface="微软雅黑"/>
                          <a:cs typeface="宋体"/>
                        </a:rPr>
                        <a:t>MS Office</a:t>
                      </a:r>
                      <a:r>
                        <a:rPr lang="zh-CN" sz="1200" kern="0">
                          <a:effectLst/>
                          <a:latin typeface="+mn-lt"/>
                          <a:ea typeface="微软雅黑"/>
                          <a:cs typeface="宋体"/>
                        </a:rPr>
                        <a:t>的</a:t>
                      </a:r>
                      <a:r>
                        <a:rPr lang="en-US" sz="1200" kern="0">
                          <a:effectLst/>
                          <a:latin typeface="+mn-lt"/>
                          <a:ea typeface="微软雅黑"/>
                          <a:cs typeface="宋体"/>
                        </a:rPr>
                        <a:t>Word</a:t>
                      </a:r>
                      <a:r>
                        <a:rPr lang="zh-CN" sz="1200" kern="0">
                          <a:effectLst/>
                          <a:latin typeface="+mn-lt"/>
                          <a:ea typeface="微软雅黑"/>
                          <a:cs typeface="宋体"/>
                        </a:rPr>
                        <a:t>、</a:t>
                      </a:r>
                      <a:r>
                        <a:rPr lang="en-US" sz="1200" kern="0">
                          <a:effectLst/>
                          <a:latin typeface="+mn-lt"/>
                          <a:ea typeface="微软雅黑"/>
                          <a:cs typeface="宋体"/>
                        </a:rPr>
                        <a:t>Excel</a:t>
                      </a:r>
                      <a:r>
                        <a:rPr lang="zh-CN" sz="1200" kern="0">
                          <a:effectLst/>
                          <a:latin typeface="+mn-lt"/>
                          <a:ea typeface="微软雅黑"/>
                          <a:cs typeface="宋体"/>
                        </a:rPr>
                        <a:t>、</a:t>
                      </a:r>
                      <a:r>
                        <a:rPr lang="en-US" sz="1200" kern="0">
                          <a:effectLst/>
                          <a:latin typeface="+mn-lt"/>
                          <a:ea typeface="微软雅黑"/>
                          <a:cs typeface="宋体"/>
                        </a:rPr>
                        <a:t>Power Point</a:t>
                      </a:r>
                      <a:r>
                        <a:rPr lang="zh-CN" sz="1200" kern="0">
                          <a:effectLst/>
                          <a:latin typeface="+mn-lt"/>
                          <a:ea typeface="微软雅黑"/>
                          <a:cs typeface="宋体"/>
                        </a:rPr>
                        <a:t>、</a:t>
                      </a:r>
                      <a:r>
                        <a:rPr lang="en-US" sz="1200" kern="0">
                          <a:effectLst/>
                          <a:latin typeface="+mn-lt"/>
                          <a:ea typeface="微软雅黑"/>
                          <a:cs typeface="宋体"/>
                        </a:rPr>
                        <a:t>OutLook</a:t>
                      </a:r>
                      <a:r>
                        <a:rPr lang="zh-CN" sz="1200" kern="0">
                          <a:effectLst/>
                          <a:latin typeface="+mn-lt"/>
                          <a:ea typeface="微软雅黑"/>
                          <a:cs typeface="宋体"/>
                        </a:rPr>
                        <a:t>等整合</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 </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 </a:t>
                      </a:r>
                      <a:endParaRPr lang="zh-CN" sz="1200" kern="100" dirty="0">
                        <a:effectLst/>
                        <a:latin typeface="+mn-lt"/>
                        <a:ea typeface="宋体"/>
                        <a:cs typeface="Times New Roman"/>
                      </a:endParaRPr>
                    </a:p>
                  </a:txBody>
                  <a:tcPr marL="68580" marR="68580" marT="0" marB="0" anchor="ctr"/>
                </a:tc>
              </a:tr>
              <a:tr h="704078">
                <a:tc>
                  <a:txBody>
                    <a:bodyPr/>
                    <a:lstStyle/>
                    <a:p>
                      <a:pPr algn="l">
                        <a:spcAft>
                          <a:spcPts val="0"/>
                        </a:spcAft>
                      </a:pPr>
                      <a:r>
                        <a:rPr lang="zh-CN" sz="1200" kern="0">
                          <a:effectLst/>
                          <a:latin typeface="+mn-lt"/>
                          <a:ea typeface="微软雅黑"/>
                          <a:cs typeface="宋体"/>
                        </a:rPr>
                        <a:t>系统部署</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大集中式部署、分布式部署</a:t>
                      </a:r>
                      <a:r>
                        <a:rPr lang="en-US" sz="1200" kern="0">
                          <a:effectLst/>
                          <a:latin typeface="+mn-lt"/>
                          <a:ea typeface="微软雅黑"/>
                          <a:cs typeface="宋体"/>
                        </a:rPr>
                        <a:t>+</a:t>
                      </a:r>
                      <a:r>
                        <a:rPr lang="zh-CN" sz="1200" kern="0">
                          <a:effectLst/>
                          <a:latin typeface="+mn-lt"/>
                          <a:ea typeface="微软雅黑"/>
                          <a:cs typeface="宋体"/>
                        </a:rPr>
                        <a:t>数据交换中心</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分布式部署</a:t>
                      </a:r>
                      <a:r>
                        <a:rPr lang="en-US" sz="1200" kern="0">
                          <a:effectLst/>
                          <a:latin typeface="+mn-lt"/>
                          <a:ea typeface="微软雅黑"/>
                          <a:cs typeface="宋体"/>
                        </a:rPr>
                        <a:t>+</a:t>
                      </a:r>
                      <a:r>
                        <a:rPr lang="zh-CN" sz="1200" kern="0">
                          <a:effectLst/>
                          <a:latin typeface="+mn-lt"/>
                          <a:ea typeface="微软雅黑"/>
                          <a:cs typeface="宋体"/>
                        </a:rPr>
                        <a:t>数据交换中心，不支持大集中部署</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分布式部署</a:t>
                      </a:r>
                      <a:r>
                        <a:rPr lang="en-US" sz="1200" kern="0" dirty="0">
                          <a:effectLst/>
                          <a:latin typeface="+mn-lt"/>
                          <a:ea typeface="微软雅黑"/>
                          <a:cs typeface="宋体"/>
                        </a:rPr>
                        <a:t>+</a:t>
                      </a:r>
                      <a:r>
                        <a:rPr lang="zh-CN" sz="1200" kern="0" dirty="0">
                          <a:effectLst/>
                          <a:latin typeface="+mn-lt"/>
                          <a:ea typeface="微软雅黑"/>
                          <a:cs typeface="宋体"/>
                        </a:rPr>
                        <a:t>数据交换中心，不支持大集中部署</a:t>
                      </a:r>
                      <a:endParaRPr lang="zh-CN" sz="1200" kern="100" dirty="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应用表现</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以平台实现功能，简单易用。</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以功能表现应用，应用稍显复杂。</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以模块化实现应用，信息分类稍显复杂。。</a:t>
                      </a:r>
                      <a:endParaRPr lang="zh-CN" sz="1200" kern="100" dirty="0">
                        <a:effectLst/>
                        <a:latin typeface="+mn-lt"/>
                        <a:ea typeface="宋体"/>
                        <a:cs typeface="Times New Roman"/>
                      </a:endParaRPr>
                    </a:p>
                  </a:txBody>
                  <a:tcPr marL="68580" marR="68580" marT="0" marB="0" anchor="ctr"/>
                </a:tc>
              </a:tr>
            </a:tbl>
          </a:graphicData>
        </a:graphic>
      </p:graphicFrame>
      <p:sp>
        <p:nvSpPr>
          <p:cNvPr id="4" name="TextBox 3"/>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11130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售后服务对比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1991892820"/>
              </p:ext>
            </p:extLst>
          </p:nvPr>
        </p:nvGraphicFramePr>
        <p:xfrm>
          <a:off x="457200" y="1268760"/>
          <a:ext cx="8229599" cy="4271913"/>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4039">
                <a:tc>
                  <a:txBody>
                    <a:bodyPr/>
                    <a:lstStyle/>
                    <a:p>
                      <a:pPr algn="l">
                        <a:spcAft>
                          <a:spcPts val="0"/>
                        </a:spcAft>
                      </a:pPr>
                      <a:r>
                        <a:rPr lang="zh-CN" sz="1200" kern="0" dirty="0">
                          <a:effectLst/>
                          <a:latin typeface="+mn-lt"/>
                        </a:rPr>
                        <a:t>对比维度</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dirty="0">
                          <a:effectLst/>
                          <a:latin typeface="+mn-lt"/>
                        </a:rPr>
                        <a:t>致远</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团队能力</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在北京本地拥有近</a:t>
                      </a:r>
                      <a:r>
                        <a:rPr lang="en-US" sz="1200" kern="0" dirty="0">
                          <a:effectLst/>
                          <a:latin typeface="+mn-lt"/>
                        </a:rPr>
                        <a:t>500</a:t>
                      </a:r>
                      <a:r>
                        <a:rPr lang="zh-CN" sz="1200" kern="0" dirty="0">
                          <a:effectLst/>
                          <a:latin typeface="+mn-lt"/>
                        </a:rPr>
                        <a:t>人的研发和售后技术服务团队，总部在北京</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总部在上海，在北京本地拥有的服务团队人数较少</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在北京本地拥有</a:t>
                      </a:r>
                      <a:r>
                        <a:rPr lang="en-US" sz="1200" kern="0">
                          <a:effectLst/>
                          <a:latin typeface="+mn-lt"/>
                        </a:rPr>
                        <a:t>100</a:t>
                      </a:r>
                      <a:r>
                        <a:rPr lang="zh-CN" sz="1200" kern="0">
                          <a:effectLst/>
                          <a:latin typeface="+mn-lt"/>
                        </a:rPr>
                        <a:t>多人的服务团队，总部在北京</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实施能力</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产品化交付，有专业的实施团队。</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产品化交付，有专业的实施团队。</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产品化交付，有专业的实施团队。</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交付类型</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产品化，安装即用。</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应用解决方案型，安装配置过程较长。</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产品化，安装即用。</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实施过程</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简易、时间短。</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时间较致远、金和稍长。</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简易、时间短。</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培训</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为客户提供全面的培训服务</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为客户提供全面的培训服务</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为客户提供全面的培训服务</a:t>
                      </a:r>
                      <a:endParaRPr lang="zh-CN" sz="1200" kern="10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后期维护成本</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较低。不涉及代码级开发，产品成熟易用，只需要进行简单维护即可。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可能会涉及代码级开发，成本稍高。</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可能会涉及代码级开发，成本稍高。</a:t>
                      </a:r>
                      <a:endParaRPr lang="zh-CN" sz="1200" kern="100" dirty="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产品升级策略</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产品化，提供平滑升级</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解决方案，升级需另立项</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产品化，提供平滑升级。</a:t>
                      </a:r>
                      <a:endParaRPr lang="zh-CN" sz="1200" kern="100" dirty="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服务体系</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总部在北京，标准化服务（</a:t>
                      </a:r>
                      <a:r>
                        <a:rPr lang="en-US" sz="1200" kern="0">
                          <a:effectLst/>
                          <a:latin typeface="+mn-lt"/>
                        </a:rPr>
                        <a:t>24</a:t>
                      </a:r>
                      <a:r>
                        <a:rPr lang="zh-CN" sz="1200" kern="0">
                          <a:effectLst/>
                          <a:latin typeface="+mn-lt"/>
                        </a:rPr>
                        <a:t>小时电话、现场、互联网、客户门户知识经验分享）。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总部在上海，标准化服务（</a:t>
                      </a:r>
                      <a:r>
                        <a:rPr lang="en-US" sz="1200" kern="0">
                          <a:effectLst/>
                          <a:latin typeface="+mn-lt"/>
                        </a:rPr>
                        <a:t>24</a:t>
                      </a:r>
                      <a:r>
                        <a:rPr lang="zh-CN" sz="1200" kern="0">
                          <a:effectLst/>
                          <a:latin typeface="+mn-lt"/>
                        </a:rPr>
                        <a:t>小时电话、现场、互联网、客户门户知识经验分享）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总部在北京，标准化服务（</a:t>
                      </a:r>
                      <a:r>
                        <a:rPr lang="en-US" sz="1200" kern="0" dirty="0">
                          <a:effectLst/>
                          <a:latin typeface="+mn-lt"/>
                        </a:rPr>
                        <a:t>24</a:t>
                      </a:r>
                      <a:r>
                        <a:rPr lang="zh-CN" sz="1200" kern="0" dirty="0">
                          <a:effectLst/>
                          <a:latin typeface="+mn-lt"/>
                        </a:rPr>
                        <a:t>小时电话、现场、互联网、客户门户知识经验分享）。</a:t>
                      </a:r>
                      <a:endParaRPr lang="zh-CN" sz="1200" kern="100" dirty="0">
                        <a:effectLst/>
                        <a:latin typeface="+mn-lt"/>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65177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zh-CN" altLang="en-US" dirty="0" smtClean="0">
                <a:ea typeface="宋体" pitchFamily="2" charset="-122"/>
              </a:rPr>
              <a:t>综合分析</a:t>
            </a:r>
            <a:endParaRPr lang="en-US" altLang="zh-CN" dirty="0">
              <a:ea typeface="宋体" pitchFamily="2" charset="-122"/>
            </a:endParaRPr>
          </a:p>
        </p:txBody>
      </p:sp>
      <p:grpSp>
        <p:nvGrpSpPr>
          <p:cNvPr id="7" name="组合 6"/>
          <p:cNvGrpSpPr/>
          <p:nvPr/>
        </p:nvGrpSpPr>
        <p:grpSpPr>
          <a:xfrm>
            <a:off x="899593" y="5085184"/>
            <a:ext cx="7200799" cy="902915"/>
            <a:chOff x="899593" y="5085184"/>
            <a:chExt cx="7200799" cy="902915"/>
          </a:xfrm>
        </p:grpSpPr>
        <p:sp>
          <p:nvSpPr>
            <p:cNvPr id="28" name="Rectangle 2"/>
            <p:cNvSpPr>
              <a:spLocks noChangeArrowheads="1"/>
            </p:cNvSpPr>
            <p:nvPr/>
          </p:nvSpPr>
          <p:spPr bwMode="ltGray">
            <a:xfrm>
              <a:off x="3131840" y="5085184"/>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三家公司均能提供较好的售后服务，但泛微为上海厂商，在服务及时性上较其他两家稍显不足。</a:t>
              </a:r>
              <a:endParaRPr lang="zh-CN" altLang="en-US" sz="1600" dirty="0">
                <a:solidFill>
                  <a:schemeClr val="bg1"/>
                </a:solidFill>
              </a:endParaRPr>
            </a:p>
          </p:txBody>
        </p:sp>
        <p:sp>
          <p:nvSpPr>
            <p:cNvPr id="29" name="Rectangle 6"/>
            <p:cNvSpPr>
              <a:spLocks noChangeArrowheads="1"/>
            </p:cNvSpPr>
            <p:nvPr/>
          </p:nvSpPr>
          <p:spPr bwMode="ltGray">
            <a:xfrm>
              <a:off x="899593" y="5216574"/>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a:solidFill>
                    <a:schemeClr val="bg1"/>
                  </a:solidFill>
                </a:rPr>
                <a:t>售后服务</a:t>
              </a:r>
            </a:p>
          </p:txBody>
        </p:sp>
      </p:grpSp>
      <p:grpSp>
        <p:nvGrpSpPr>
          <p:cNvPr id="6" name="组合 5"/>
          <p:cNvGrpSpPr/>
          <p:nvPr/>
        </p:nvGrpSpPr>
        <p:grpSpPr>
          <a:xfrm>
            <a:off x="899593" y="4293096"/>
            <a:ext cx="7200799" cy="923478"/>
            <a:chOff x="899593" y="4293096"/>
            <a:chExt cx="7200799" cy="923478"/>
          </a:xfrm>
        </p:grpSpPr>
        <p:sp>
          <p:nvSpPr>
            <p:cNvPr id="30" name="Rectangle 20"/>
            <p:cNvSpPr>
              <a:spLocks noChangeArrowheads="1"/>
            </p:cNvSpPr>
            <p:nvPr/>
          </p:nvSpPr>
          <p:spPr bwMode="gray">
            <a:xfrm>
              <a:off x="3131840" y="4293096"/>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三家公司的软件在操作层面，扩展性及开放性均做的较好，泛微和金和不支持数据分离和大集中式部署。</a:t>
              </a:r>
              <a:endParaRPr lang="zh-CN" altLang="en-US" sz="1600" dirty="0">
                <a:solidFill>
                  <a:schemeClr val="bg1"/>
                </a:solidFill>
              </a:endParaRPr>
            </a:p>
          </p:txBody>
        </p:sp>
        <p:sp>
          <p:nvSpPr>
            <p:cNvPr id="31" name="Rectangle 21"/>
            <p:cNvSpPr>
              <a:spLocks noChangeArrowheads="1"/>
            </p:cNvSpPr>
            <p:nvPr/>
          </p:nvSpPr>
          <p:spPr bwMode="gray">
            <a:xfrm>
              <a:off x="899593" y="4437112"/>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a:solidFill>
                    <a:schemeClr val="bg1"/>
                  </a:solidFill>
                </a:rPr>
                <a:t>技术性能</a:t>
              </a:r>
            </a:p>
          </p:txBody>
        </p:sp>
      </p:grpSp>
      <p:grpSp>
        <p:nvGrpSpPr>
          <p:cNvPr id="5" name="组合 4"/>
          <p:cNvGrpSpPr/>
          <p:nvPr/>
        </p:nvGrpSpPr>
        <p:grpSpPr>
          <a:xfrm>
            <a:off x="899593" y="3501008"/>
            <a:ext cx="7200799" cy="902915"/>
            <a:chOff x="899593" y="3501008"/>
            <a:chExt cx="7200799" cy="902915"/>
          </a:xfrm>
        </p:grpSpPr>
        <p:sp>
          <p:nvSpPr>
            <p:cNvPr id="24" name="Rectangle 2"/>
            <p:cNvSpPr>
              <a:spLocks noChangeArrowheads="1"/>
            </p:cNvSpPr>
            <p:nvPr/>
          </p:nvSpPr>
          <p:spPr bwMode="ltGray">
            <a:xfrm>
              <a:off x="3131840" y="3501008"/>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400" dirty="0">
                  <a:solidFill>
                    <a:schemeClr val="bg1"/>
                  </a:solidFill>
                </a:rPr>
                <a:t>致远软件后台权限分配较清楚，</a:t>
              </a:r>
              <a:r>
                <a:rPr lang="zh-CN" altLang="zh-CN" sz="1400" dirty="0" smtClean="0">
                  <a:solidFill>
                    <a:schemeClr val="bg1"/>
                  </a:solidFill>
                </a:rPr>
                <a:t>权限</a:t>
              </a:r>
              <a:r>
                <a:rPr lang="zh-CN" altLang="en-US" sz="1400" dirty="0" smtClean="0">
                  <a:solidFill>
                    <a:schemeClr val="bg1"/>
                  </a:solidFill>
                </a:rPr>
                <a:t>颗粒度较细</a:t>
              </a:r>
              <a:r>
                <a:rPr lang="zh-CN" altLang="zh-CN" sz="1400" dirty="0" smtClean="0">
                  <a:solidFill>
                    <a:schemeClr val="bg1"/>
                  </a:solidFill>
                </a:rPr>
                <a:t>，</a:t>
              </a:r>
              <a:r>
                <a:rPr lang="zh-CN" altLang="zh-CN" sz="1400" dirty="0">
                  <a:solidFill>
                    <a:schemeClr val="bg1"/>
                  </a:solidFill>
                </a:rPr>
                <a:t>由多级管理员进行维护，各管理员维护工作量较少；泛微及</a:t>
              </a:r>
              <a:r>
                <a:rPr lang="zh-CN" altLang="zh-CN" sz="1400" dirty="0" smtClean="0">
                  <a:solidFill>
                    <a:schemeClr val="bg1"/>
                  </a:solidFill>
                </a:rPr>
                <a:t>金和后台</a:t>
              </a:r>
              <a:r>
                <a:rPr lang="zh-CN" altLang="zh-CN" sz="1400" dirty="0">
                  <a:solidFill>
                    <a:schemeClr val="bg1"/>
                  </a:solidFill>
                </a:rPr>
                <a:t>统一由系统管理员维护，工作量较大。</a:t>
              </a:r>
              <a:endParaRPr lang="zh-CN" altLang="en-US" sz="1400" dirty="0">
                <a:solidFill>
                  <a:schemeClr val="bg1"/>
                </a:solidFill>
              </a:endParaRPr>
            </a:p>
          </p:txBody>
        </p:sp>
        <p:sp>
          <p:nvSpPr>
            <p:cNvPr id="25" name="Rectangle 6"/>
            <p:cNvSpPr>
              <a:spLocks noChangeArrowheads="1"/>
            </p:cNvSpPr>
            <p:nvPr/>
          </p:nvSpPr>
          <p:spPr bwMode="ltGray">
            <a:xfrm>
              <a:off x="899593" y="3632398"/>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后台运维</a:t>
              </a:r>
              <a:endParaRPr lang="zh-CN" altLang="en-US" sz="2000" b="1" dirty="0">
                <a:solidFill>
                  <a:schemeClr val="bg1"/>
                </a:solidFill>
              </a:endParaRPr>
            </a:p>
          </p:txBody>
        </p:sp>
      </p:grpSp>
      <p:grpSp>
        <p:nvGrpSpPr>
          <p:cNvPr id="4" name="组合 3"/>
          <p:cNvGrpSpPr/>
          <p:nvPr/>
        </p:nvGrpSpPr>
        <p:grpSpPr>
          <a:xfrm>
            <a:off x="899593" y="2708920"/>
            <a:ext cx="7200799" cy="923478"/>
            <a:chOff x="899593" y="2708920"/>
            <a:chExt cx="7200799" cy="923478"/>
          </a:xfrm>
        </p:grpSpPr>
        <p:sp>
          <p:nvSpPr>
            <p:cNvPr id="26" name="Rectangle 20"/>
            <p:cNvSpPr>
              <a:spLocks noChangeArrowheads="1"/>
            </p:cNvSpPr>
            <p:nvPr/>
          </p:nvSpPr>
          <p:spPr bwMode="gray">
            <a:xfrm>
              <a:off x="3131840" y="2708920"/>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三家公司的软件在功能全面性上均较好。致远特有的柔性流程及过程性资料存档，能更好的满足我公司的需求</a:t>
              </a:r>
              <a:r>
                <a:rPr lang="zh-CN" altLang="zh-CN" sz="1600" dirty="0" smtClean="0">
                  <a:solidFill>
                    <a:schemeClr val="bg1"/>
                  </a:solidFill>
                </a:rPr>
                <a:t>。</a:t>
              </a:r>
              <a:r>
                <a:rPr lang="zh-CN" altLang="en-US" sz="1600" dirty="0" smtClean="0">
                  <a:solidFill>
                    <a:schemeClr val="bg1"/>
                  </a:solidFill>
                </a:rPr>
                <a:t>功能扩展方面，致远软件比较方便易行。</a:t>
              </a:r>
              <a:endParaRPr lang="zh-CN" altLang="en-US" sz="1600" dirty="0">
                <a:solidFill>
                  <a:schemeClr val="bg1"/>
                </a:solidFill>
              </a:endParaRPr>
            </a:p>
          </p:txBody>
        </p:sp>
        <p:sp>
          <p:nvSpPr>
            <p:cNvPr id="27" name="Rectangle 21"/>
            <p:cNvSpPr>
              <a:spLocks noChangeArrowheads="1"/>
            </p:cNvSpPr>
            <p:nvPr/>
          </p:nvSpPr>
          <p:spPr bwMode="gray">
            <a:xfrm>
              <a:off x="899593" y="2852936"/>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功能与应用</a:t>
              </a:r>
              <a:endParaRPr lang="zh-CN" altLang="en-US" sz="2000" b="1" dirty="0">
                <a:solidFill>
                  <a:schemeClr val="bg1"/>
                </a:solidFill>
              </a:endParaRPr>
            </a:p>
          </p:txBody>
        </p:sp>
      </p:grpSp>
      <p:grpSp>
        <p:nvGrpSpPr>
          <p:cNvPr id="3" name="组合 2"/>
          <p:cNvGrpSpPr/>
          <p:nvPr/>
        </p:nvGrpSpPr>
        <p:grpSpPr>
          <a:xfrm>
            <a:off x="899593" y="1988840"/>
            <a:ext cx="7200799" cy="902915"/>
            <a:chOff x="899593" y="1988840"/>
            <a:chExt cx="7200799" cy="902915"/>
          </a:xfrm>
        </p:grpSpPr>
        <p:sp>
          <p:nvSpPr>
            <p:cNvPr id="12290" name="Rectangle 2"/>
            <p:cNvSpPr>
              <a:spLocks noChangeArrowheads="1"/>
            </p:cNvSpPr>
            <p:nvPr/>
          </p:nvSpPr>
          <p:spPr bwMode="ltGray">
            <a:xfrm>
              <a:off x="3131840" y="1988840"/>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致远和金和界面简单、易用，操作灵活；泛微稍显复杂。</a:t>
              </a:r>
              <a:endParaRPr lang="zh-CN" altLang="en-US" sz="1600" dirty="0">
                <a:solidFill>
                  <a:schemeClr val="bg1"/>
                </a:solidFill>
              </a:endParaRPr>
            </a:p>
          </p:txBody>
        </p:sp>
        <p:sp>
          <p:nvSpPr>
            <p:cNvPr id="12294" name="Rectangle 6"/>
            <p:cNvSpPr>
              <a:spLocks noChangeArrowheads="1"/>
            </p:cNvSpPr>
            <p:nvPr/>
          </p:nvSpPr>
          <p:spPr bwMode="ltGray">
            <a:xfrm>
              <a:off x="899593" y="2120230"/>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产品界面</a:t>
              </a:r>
              <a:endParaRPr lang="zh-CN" altLang="en-US" sz="2000" b="1" dirty="0">
                <a:solidFill>
                  <a:schemeClr val="bg1"/>
                </a:solidFill>
              </a:endParaRPr>
            </a:p>
          </p:txBody>
        </p:sp>
      </p:grpSp>
      <p:grpSp>
        <p:nvGrpSpPr>
          <p:cNvPr id="2" name="组合 1"/>
          <p:cNvGrpSpPr/>
          <p:nvPr/>
        </p:nvGrpSpPr>
        <p:grpSpPr>
          <a:xfrm>
            <a:off x="899593" y="1196752"/>
            <a:ext cx="7200799" cy="923478"/>
            <a:chOff x="899593" y="1196752"/>
            <a:chExt cx="7200799" cy="923478"/>
          </a:xfrm>
        </p:grpSpPr>
        <p:sp>
          <p:nvSpPr>
            <p:cNvPr id="12308" name="Rectangle 20"/>
            <p:cNvSpPr>
              <a:spLocks noChangeArrowheads="1"/>
            </p:cNvSpPr>
            <p:nvPr/>
          </p:nvSpPr>
          <p:spPr bwMode="gray">
            <a:xfrm>
              <a:off x="3131840" y="1196752"/>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1600" dirty="0">
                  <a:solidFill>
                    <a:schemeClr val="bg1"/>
                  </a:solidFill>
                </a:rPr>
                <a:t>致远市场占有率较泛微、金和稍高。</a:t>
              </a:r>
              <a:endParaRPr lang="zh-CN" altLang="en-US" sz="1600" dirty="0">
                <a:solidFill>
                  <a:schemeClr val="bg1"/>
                </a:solidFill>
              </a:endParaRPr>
            </a:p>
          </p:txBody>
        </p:sp>
        <p:sp>
          <p:nvSpPr>
            <p:cNvPr id="12309" name="Rectangle 21"/>
            <p:cNvSpPr>
              <a:spLocks noChangeArrowheads="1"/>
            </p:cNvSpPr>
            <p:nvPr/>
          </p:nvSpPr>
          <p:spPr bwMode="gray">
            <a:xfrm>
              <a:off x="899593" y="1340768"/>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厂商情况</a:t>
              </a:r>
              <a:endParaRPr lang="zh-CN" altLang="en-US" sz="2000" b="1" dirty="0">
                <a:solidFill>
                  <a:schemeClr val="bg1"/>
                </a:solidFill>
              </a:endParaRPr>
            </a:p>
          </p:txBody>
        </p:sp>
      </p:grpSp>
      <p:sp>
        <p:nvSpPr>
          <p:cNvPr id="38" name="TextBox 37"/>
          <p:cNvSpPr txBox="1"/>
          <p:nvPr/>
        </p:nvSpPr>
        <p:spPr>
          <a:xfrm>
            <a:off x="395536" y="6021288"/>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919480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ltLang="zh-CN" sz="4300" dirty="0">
              <a:ea typeface="宋体" pitchFamily="2" charset="-122"/>
            </a:endParaRPr>
          </a:p>
        </p:txBody>
      </p:sp>
      <p:sp>
        <p:nvSpPr>
          <p:cNvPr id="14339" name="AutoShape 3"/>
          <p:cNvSpPr>
            <a:spLocks noChangeArrowheads="1"/>
          </p:cNvSpPr>
          <p:nvPr/>
        </p:nvSpPr>
        <p:spPr bwMode="gray">
          <a:xfrm>
            <a:off x="1219200" y="2488926"/>
            <a:ext cx="6653213" cy="1948185"/>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3" name="AutoShape 7"/>
          <p:cNvSpPr>
            <a:spLocks noChangeArrowheads="1"/>
          </p:cNvSpPr>
          <p:nvPr/>
        </p:nvSpPr>
        <p:spPr bwMode="gray">
          <a:xfrm flipV="1">
            <a:off x="1296988" y="1817414"/>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187624" y="249428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14348" name="AutoShape 12"/>
          <p:cNvSpPr>
            <a:spLocks noChangeArrowheads="1"/>
          </p:cNvSpPr>
          <p:nvPr/>
        </p:nvSpPr>
        <p:spPr bwMode="gray">
          <a:xfrm>
            <a:off x="1706563" y="2144315"/>
            <a:ext cx="5791200" cy="609600"/>
          </a:xfrm>
          <a:prstGeom prst="roundRect">
            <a:avLst>
              <a:gd name="adj" fmla="val 16667"/>
            </a:avLst>
          </a:prstGeom>
          <a:solidFill>
            <a:srgbClr val="FE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Text Box 15"/>
          <p:cNvSpPr txBox="1">
            <a:spLocks noChangeArrowheads="1"/>
          </p:cNvSpPr>
          <p:nvPr/>
        </p:nvSpPr>
        <p:spPr bwMode="gray">
          <a:xfrm>
            <a:off x="1630363" y="2871514"/>
            <a:ext cx="6019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zh-CN" sz="2000" dirty="0">
                <a:solidFill>
                  <a:schemeClr val="bg1"/>
                </a:solidFill>
              </a:rPr>
              <a:t>通过对致远、泛微、金和三家公司</a:t>
            </a:r>
            <a:r>
              <a:rPr lang="en-US" altLang="zh-CN" sz="2000" dirty="0">
                <a:solidFill>
                  <a:schemeClr val="bg1"/>
                </a:solidFill>
              </a:rPr>
              <a:t>OA</a:t>
            </a:r>
            <a:r>
              <a:rPr lang="zh-CN" altLang="zh-CN" sz="2000" dirty="0">
                <a:solidFill>
                  <a:schemeClr val="bg1"/>
                </a:solidFill>
              </a:rPr>
              <a:t>办公系统软件的考察、评测，并结合以上综合分析，北京致远协创软件有限公司的产品相对符合我公司的需求，建议采用。</a:t>
            </a:r>
            <a:endParaRPr lang="en-US" altLang="zh-CN" sz="2000" dirty="0">
              <a:solidFill>
                <a:schemeClr val="bg1"/>
              </a:solidFill>
              <a:ea typeface="宋体" pitchFamily="2" charset="-122"/>
            </a:endParaRPr>
          </a:p>
        </p:txBody>
      </p:sp>
      <p:sp>
        <p:nvSpPr>
          <p:cNvPr id="14354" name="Rectangle 18"/>
          <p:cNvSpPr>
            <a:spLocks noChangeArrowheads="1"/>
          </p:cNvSpPr>
          <p:nvPr/>
        </p:nvSpPr>
        <p:spPr bwMode="gray">
          <a:xfrm>
            <a:off x="2087563" y="2144315"/>
            <a:ext cx="50292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zh-CN" altLang="en-US" sz="2800" b="1" dirty="0" smtClean="0">
                <a:solidFill>
                  <a:schemeClr val="accent1"/>
                </a:solidFill>
                <a:ea typeface="宋体" pitchFamily="2" charset="-122"/>
              </a:rPr>
              <a:t>结  论</a:t>
            </a:r>
            <a:endParaRPr lang="en-US" altLang="zh-CN" sz="2800" b="1" dirty="0">
              <a:solidFill>
                <a:schemeClr val="accent1"/>
              </a:solidFill>
              <a:ea typeface="宋体" pitchFamily="2" charset="-122"/>
            </a:endParaRPr>
          </a:p>
        </p:txBody>
      </p:sp>
      <p:sp>
        <p:nvSpPr>
          <p:cNvPr id="23" name="TextBox 22"/>
          <p:cNvSpPr txBox="1"/>
          <p:nvPr/>
        </p:nvSpPr>
        <p:spPr>
          <a:xfrm>
            <a:off x="395536" y="6021288"/>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randombar(horizontal)">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AutoShape 9"/>
          <p:cNvSpPr>
            <a:spLocks noChangeArrowheads="1"/>
          </p:cNvSpPr>
          <p:nvPr/>
        </p:nvSpPr>
        <p:spPr bwMode="ltGray">
          <a:xfrm>
            <a:off x="1885404" y="3482702"/>
            <a:ext cx="5422900" cy="253858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473177"/>
            <a:ext cx="1628775" cy="250792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2" name="组合 1"/>
          <p:cNvGrpSpPr/>
          <p:nvPr/>
        </p:nvGrpSpPr>
        <p:grpSpPr>
          <a:xfrm>
            <a:off x="1187053" y="1340768"/>
            <a:ext cx="6481291" cy="847830"/>
            <a:chOff x="1187053" y="1340768"/>
            <a:chExt cx="6481291"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700808"/>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6" name="Text Box 20"/>
            <p:cNvSpPr txBox="1">
              <a:spLocks noChangeArrowheads="1"/>
            </p:cNvSpPr>
            <p:nvPr/>
          </p:nvSpPr>
          <p:spPr bwMode="black">
            <a:xfrm>
              <a:off x="3058716" y="1484784"/>
              <a:ext cx="46096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zh-CN" sz="1600" dirty="0"/>
                <a:t>主要包括公文流转管理、收文管理、发文管理等功能，主要由总部员工使用。</a:t>
              </a:r>
              <a:endParaRPr lang="en-US" altLang="zh-CN" sz="1600" dirty="0">
                <a:solidFill>
                  <a:srgbClr val="000000"/>
                </a:solidFill>
                <a:ea typeface="宋体" pitchFamily="2" charset="-122"/>
              </a:endParaRPr>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grpSp>
        <p:nvGrpSpPr>
          <p:cNvPr id="3" name="组合 2"/>
          <p:cNvGrpSpPr/>
          <p:nvPr/>
        </p:nvGrpSpPr>
        <p:grpSpPr>
          <a:xfrm>
            <a:off x="1187053" y="2276872"/>
            <a:ext cx="6553299" cy="1077218"/>
            <a:chOff x="1187053" y="2276872"/>
            <a:chExt cx="6553299" cy="1077218"/>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08920"/>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7" name="Text Box 21"/>
            <p:cNvSpPr txBox="1">
              <a:spLocks noChangeArrowheads="1"/>
            </p:cNvSpPr>
            <p:nvPr/>
          </p:nvSpPr>
          <p:spPr bwMode="black">
            <a:xfrm>
              <a:off x="3058716" y="2276872"/>
              <a:ext cx="468163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600" b="1" dirty="0" smtClean="0">
                  <a:solidFill>
                    <a:srgbClr val="000000"/>
                  </a:solidFill>
                  <a:ea typeface="宋体" pitchFamily="2" charset="-122"/>
                </a:rPr>
                <a:t>1</a:t>
              </a:r>
              <a:r>
                <a:rPr lang="zh-CN" altLang="en-US" sz="1600" b="1" dirty="0" smtClean="0">
                  <a:solidFill>
                    <a:srgbClr val="000000"/>
                  </a:solidFill>
                  <a:ea typeface="宋体" pitchFamily="2" charset="-122"/>
                </a:rPr>
                <a:t>、</a:t>
              </a:r>
              <a:r>
                <a:rPr lang="zh-CN" altLang="zh-CN" sz="1600" dirty="0" smtClean="0"/>
                <a:t>实现</a:t>
              </a:r>
              <a:r>
                <a:rPr lang="zh-CN" altLang="en-US" sz="1600" dirty="0" smtClean="0"/>
                <a:t>了</a:t>
              </a:r>
              <a:r>
                <a:rPr lang="zh-CN" altLang="zh-CN" sz="1600" dirty="0" smtClean="0"/>
                <a:t>管理</a:t>
              </a:r>
              <a:r>
                <a:rPr lang="zh-CN" altLang="zh-CN" sz="1600" dirty="0"/>
                <a:t>规范化，流程</a:t>
              </a:r>
              <a:r>
                <a:rPr lang="zh-CN" altLang="zh-CN" sz="1600" dirty="0" smtClean="0"/>
                <a:t>制度化</a:t>
              </a:r>
              <a:endParaRPr lang="en-US" altLang="zh-CN" sz="1600" dirty="0" smtClean="0"/>
            </a:p>
            <a:p>
              <a:pPr eaLnBrk="0" hangingPunct="0"/>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a:t>提升了公文审批效率</a:t>
              </a:r>
              <a:r>
                <a:rPr lang="zh-CN" altLang="zh-CN" sz="1600" dirty="0" smtClean="0"/>
                <a:t>，</a:t>
              </a:r>
              <a:r>
                <a:rPr lang="zh-CN" altLang="en-US" sz="1600" dirty="0" smtClean="0"/>
                <a:t>为日常工作提供了便利</a:t>
              </a:r>
              <a:endParaRPr lang="en-US" altLang="zh-CN" sz="1600" dirty="0" smtClean="0"/>
            </a:p>
            <a:p>
              <a:pPr eaLnBrk="0" hangingPunct="0"/>
              <a:r>
                <a:rPr lang="en-US" altLang="zh-CN" sz="1600" dirty="0" smtClean="0">
                  <a:solidFill>
                    <a:srgbClr val="000000"/>
                  </a:solidFill>
                  <a:ea typeface="宋体" pitchFamily="2" charset="-122"/>
                </a:rPr>
                <a:t>3</a:t>
              </a:r>
              <a:r>
                <a:rPr lang="zh-CN" altLang="en-US" sz="1600" dirty="0" smtClean="0">
                  <a:solidFill>
                    <a:srgbClr val="000000"/>
                  </a:solidFill>
                  <a:ea typeface="宋体" pitchFamily="2" charset="-122"/>
                </a:rPr>
                <a:t>、</a:t>
              </a:r>
              <a:r>
                <a:rPr lang="zh-CN" altLang="zh-CN" sz="1600" dirty="0"/>
                <a:t>实现了无纸化办公</a:t>
              </a:r>
              <a:r>
                <a:rPr lang="zh-CN" altLang="zh-CN" sz="1600" dirty="0" smtClean="0"/>
                <a:t>，</a:t>
              </a:r>
              <a:r>
                <a:rPr lang="zh-CN" altLang="zh-CN" sz="1600" dirty="0"/>
                <a:t>达到开源</a:t>
              </a:r>
              <a:r>
                <a:rPr lang="zh-CN" altLang="zh-CN" sz="1600" dirty="0" smtClean="0"/>
                <a:t>节支</a:t>
              </a:r>
              <a:r>
                <a:rPr lang="zh-CN" altLang="en-US" sz="1600" dirty="0" smtClean="0"/>
                <a:t>、</a:t>
              </a:r>
              <a:r>
                <a:rPr lang="zh-CN" altLang="zh-CN" sz="1600" dirty="0" smtClean="0"/>
                <a:t>增产</a:t>
              </a:r>
              <a:r>
                <a:rPr lang="zh-CN" altLang="zh-CN" sz="1600" dirty="0"/>
                <a:t>增效的目的</a:t>
              </a:r>
              <a:endParaRPr lang="en-US" altLang="zh-CN" sz="1600" dirty="0">
                <a:solidFill>
                  <a:srgbClr val="000000"/>
                </a:solidFill>
                <a:ea typeface="宋体" pitchFamily="2" charset="-122"/>
              </a:endParaRPr>
            </a:p>
          </p:txBody>
        </p:sp>
        <p:sp>
          <p:nvSpPr>
            <p:cNvPr id="9241" name="Text Box 25"/>
            <p:cNvSpPr txBox="1">
              <a:spLocks noChangeArrowheads="1"/>
            </p:cNvSpPr>
            <p:nvPr/>
          </p:nvSpPr>
          <p:spPr bwMode="white">
            <a:xfrm>
              <a:off x="1187053" y="239682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grpSp>
        <p:nvGrpSpPr>
          <p:cNvPr id="4" name="组合 3"/>
          <p:cNvGrpSpPr/>
          <p:nvPr/>
        </p:nvGrpSpPr>
        <p:grpSpPr>
          <a:xfrm>
            <a:off x="1229171" y="3528739"/>
            <a:ext cx="6511181" cy="2348533"/>
            <a:chOff x="1229171" y="3528739"/>
            <a:chExt cx="6511181" cy="2348533"/>
          </a:xfrm>
        </p:grpSpPr>
        <p:sp>
          <p:nvSpPr>
            <p:cNvPr id="9226" name="AutoShape 10"/>
            <p:cNvSpPr>
              <a:spLocks noChangeArrowheads="1"/>
            </p:cNvSpPr>
            <p:nvPr/>
          </p:nvSpPr>
          <p:spPr bwMode="gray">
            <a:xfrm>
              <a:off x="2902395" y="4437112"/>
              <a:ext cx="14203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8" name="Text Box 22"/>
            <p:cNvSpPr txBox="1">
              <a:spLocks noChangeArrowheads="1"/>
            </p:cNvSpPr>
            <p:nvPr/>
          </p:nvSpPr>
          <p:spPr bwMode="black">
            <a:xfrm>
              <a:off x="3160043" y="3568948"/>
              <a:ext cx="45803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600" b="1" dirty="0" smtClean="0">
                  <a:solidFill>
                    <a:srgbClr val="000000"/>
                  </a:solidFill>
                  <a:ea typeface="宋体" pitchFamily="2" charset="-122"/>
                </a:rPr>
                <a:t>1</a:t>
              </a:r>
              <a:r>
                <a:rPr lang="zh-CN" altLang="en-US" sz="1600" b="1" dirty="0" smtClean="0">
                  <a:solidFill>
                    <a:srgbClr val="000000"/>
                  </a:solidFill>
                  <a:ea typeface="宋体" pitchFamily="2" charset="-122"/>
                </a:rPr>
                <a:t>、</a:t>
              </a:r>
              <a:r>
                <a:rPr lang="zh-CN" altLang="zh-CN" sz="1600" dirty="0"/>
                <a:t>没有统一便捷的维护</a:t>
              </a:r>
              <a:r>
                <a:rPr lang="zh-CN" altLang="zh-CN" sz="1600" dirty="0" smtClean="0"/>
                <a:t>平台</a:t>
              </a:r>
              <a:r>
                <a:rPr lang="zh-CN" altLang="en-US" sz="1600" dirty="0" smtClean="0"/>
                <a:t>，</a:t>
              </a:r>
              <a:r>
                <a:rPr lang="zh-CN" altLang="zh-CN" sz="1600" dirty="0" smtClean="0"/>
                <a:t>且厂家</a:t>
              </a:r>
              <a:r>
                <a:rPr lang="zh-CN" altLang="zh-CN" sz="1600" dirty="0"/>
                <a:t>已</a:t>
              </a:r>
              <a:r>
                <a:rPr lang="zh-CN" altLang="zh-CN" sz="1600" dirty="0" smtClean="0"/>
                <a:t>不再提供</a:t>
              </a:r>
              <a:r>
                <a:rPr lang="zh-CN" altLang="zh-CN" sz="1600" dirty="0"/>
                <a:t>技术支持及升级服务</a:t>
              </a:r>
              <a:endParaRPr lang="en-US" altLang="zh-CN" sz="1600" dirty="0" smtClean="0"/>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、细节性问题：</a:t>
              </a:r>
              <a:r>
                <a:rPr lang="zh-CN" altLang="zh-CN" sz="1600" dirty="0"/>
                <a:t>公文存档功能，不能增加新的</a:t>
              </a:r>
              <a:r>
                <a:rPr lang="zh-CN" altLang="zh-CN" sz="1600" dirty="0" smtClean="0"/>
                <a:t>部门</a:t>
              </a:r>
              <a:r>
                <a:rPr lang="zh-CN" altLang="en-US" sz="1600" dirty="0" smtClean="0"/>
                <a:t>；</a:t>
              </a:r>
              <a:r>
                <a:rPr lang="zh-CN" altLang="zh-CN" sz="1600" dirty="0" smtClean="0"/>
                <a:t>公文</a:t>
              </a:r>
              <a:r>
                <a:rPr lang="zh-CN" altLang="zh-CN" sz="1600" dirty="0"/>
                <a:t>流转中，点击正文编辑</a:t>
              </a:r>
              <a:r>
                <a:rPr lang="en-US" altLang="zh-CN" sz="1600" dirty="0"/>
                <a:t>word</a:t>
              </a:r>
              <a:r>
                <a:rPr lang="zh-CN" altLang="zh-CN" sz="1600" dirty="0"/>
                <a:t>文档时，同时打开其他</a:t>
              </a:r>
              <a:r>
                <a:rPr lang="en-US" altLang="zh-CN" sz="1600" dirty="0"/>
                <a:t>word</a:t>
              </a:r>
              <a:r>
                <a:rPr lang="zh-CN" altLang="zh-CN" sz="1600" dirty="0"/>
                <a:t>文档，易产生</a:t>
              </a:r>
              <a:r>
                <a:rPr lang="zh-CN" altLang="zh-CN" sz="1600" dirty="0" smtClean="0"/>
                <a:t>冲突</a:t>
              </a:r>
              <a:r>
                <a:rPr lang="zh-CN" altLang="en-US" sz="1600" dirty="0" smtClean="0"/>
                <a:t>；</a:t>
              </a:r>
              <a:r>
                <a:rPr lang="zh-CN" altLang="zh-CN" sz="1600" dirty="0" smtClean="0"/>
                <a:t>公文</a:t>
              </a:r>
              <a:r>
                <a:rPr lang="zh-CN" altLang="zh-CN" sz="1600" dirty="0"/>
                <a:t>分发后，无法查询公文是否确已发送至收文</a:t>
              </a:r>
              <a:r>
                <a:rPr lang="zh-CN" altLang="zh-CN" sz="1600" dirty="0" smtClean="0"/>
                <a:t>单位</a:t>
              </a:r>
              <a:r>
                <a:rPr lang="zh-CN" altLang="en-US" sz="1600" dirty="0" smtClean="0"/>
                <a:t>；</a:t>
              </a:r>
              <a:r>
                <a:rPr lang="zh-CN" altLang="zh-CN" sz="1600" dirty="0" smtClean="0"/>
                <a:t>公文</a:t>
              </a:r>
              <a:r>
                <a:rPr lang="zh-CN" altLang="zh-CN" sz="1600" dirty="0"/>
                <a:t>处理流程各环节耗时统计不方便，无法批量输出有效</a:t>
              </a:r>
              <a:r>
                <a:rPr lang="zh-CN" altLang="zh-CN" sz="1600" dirty="0" smtClean="0"/>
                <a:t>数据</a:t>
              </a:r>
              <a:r>
                <a:rPr lang="zh-CN" altLang="en-US" sz="1600" dirty="0" smtClean="0"/>
                <a:t>；</a:t>
              </a:r>
              <a:r>
                <a:rPr lang="zh-CN" altLang="zh-CN" sz="1600" dirty="0" smtClean="0"/>
                <a:t>部分</a:t>
              </a:r>
              <a:r>
                <a:rPr lang="zh-CN" altLang="zh-CN" sz="1600" dirty="0"/>
                <a:t>公文流程有内容丢失、乱码显示、正文内容无法打开等现象</a:t>
              </a:r>
              <a:r>
                <a:rPr lang="zh-CN" altLang="zh-CN" sz="1600" dirty="0" smtClean="0"/>
                <a:t>。</a:t>
              </a:r>
              <a:endParaRPr lang="zh-CN" altLang="zh-CN" sz="1600" dirty="0"/>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9218" name="Rectangle 2"/>
          <p:cNvSpPr>
            <a:spLocks noGrp="1" noChangeArrowheads="1"/>
          </p:cNvSpPr>
          <p:nvPr>
            <p:ph type="title"/>
          </p:nvPr>
        </p:nvSpPr>
        <p:spPr/>
        <p:txBody>
          <a:bodyPr/>
          <a:lstStyle/>
          <a:p>
            <a:r>
              <a:rPr lang="zh-CN" altLang="en-US" sz="4300" dirty="0" smtClean="0">
                <a:ea typeface="宋体" pitchFamily="2" charset="-122"/>
              </a:rPr>
              <a:t>公文管理</a:t>
            </a:r>
            <a:endParaRPr lang="en-US" altLang="zh-CN" sz="4300" dirty="0">
              <a:ea typeface="宋体" pitchFamily="2" charset="-122"/>
            </a:endParaRPr>
          </a:p>
        </p:txBody>
      </p:sp>
      <p:sp>
        <p:nvSpPr>
          <p:cNvPr id="5" name="TextBox 4"/>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anim calcmode="lin" valueType="num">
                                      <p:cBhvr additive="base">
                                        <p:cTn id="19" dur="500" fill="hold"/>
                                        <p:tgtEl>
                                          <p:spTgt spid="9225"/>
                                        </p:tgtEl>
                                        <p:attrNameLst>
                                          <p:attrName>ppt_x</p:attrName>
                                        </p:attrNameLst>
                                      </p:cBhvr>
                                      <p:tavLst>
                                        <p:tav tm="0">
                                          <p:val>
                                            <p:strVal val="#ppt_x"/>
                                          </p:val>
                                        </p:tav>
                                        <p:tav tm="100000">
                                          <p:val>
                                            <p:strVal val="#ppt_x"/>
                                          </p:val>
                                        </p:tav>
                                      </p:tavLst>
                                    </p:anim>
                                    <p:anim calcmode="lin" valueType="num">
                                      <p:cBhvr additive="base">
                                        <p:cTn id="20" dur="500" fill="hold"/>
                                        <p:tgtEl>
                                          <p:spTgt spid="92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33"/>
                                        </p:tgtEl>
                                        <p:attrNameLst>
                                          <p:attrName>style.visibility</p:attrName>
                                        </p:attrNameLst>
                                      </p:cBhvr>
                                      <p:to>
                                        <p:strVal val="visible"/>
                                      </p:to>
                                    </p:set>
                                    <p:anim calcmode="lin" valueType="num">
                                      <p:cBhvr additive="base">
                                        <p:cTn id="23" dur="500" fill="hold"/>
                                        <p:tgtEl>
                                          <p:spTgt spid="9233"/>
                                        </p:tgtEl>
                                        <p:attrNameLst>
                                          <p:attrName>ppt_x</p:attrName>
                                        </p:attrNameLst>
                                      </p:cBhvr>
                                      <p:tavLst>
                                        <p:tav tm="0">
                                          <p:val>
                                            <p:strVal val="#ppt_x"/>
                                          </p:val>
                                        </p:tav>
                                        <p:tav tm="100000">
                                          <p:val>
                                            <p:strVal val="#ppt_x"/>
                                          </p:val>
                                        </p:tav>
                                      </p:tavLst>
                                    </p:anim>
                                    <p:anim calcmode="lin" valueType="num">
                                      <p:cBhvr additive="base">
                                        <p:cTn id="24" dur="500" fill="hold"/>
                                        <p:tgtEl>
                                          <p:spTgt spid="92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nimBg="1"/>
      <p:bldP spid="92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457200" y="4819650"/>
            <a:ext cx="4495800" cy="985614"/>
          </a:xfrm>
          <a:prstGeom prst="rect">
            <a:avLst/>
          </a:prstGeom>
        </p:spPr>
        <p:txBody>
          <a:bodyPr wrap="none" fromWordArt="1">
            <a:prstTxWarp prst="textDeflate">
              <a:avLst>
                <a:gd name="adj" fmla="val 0"/>
              </a:avLst>
            </a:prstTxWarp>
          </a:bodyPr>
          <a:lstStyle/>
          <a:p>
            <a:pPr algn="ctr"/>
            <a:r>
              <a:rPr lang="zh-CN" altLang="en-US" sz="3600" b="1" kern="10" dirty="0" smtClean="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谢谢</a:t>
            </a:r>
            <a:r>
              <a:rPr lang="en-US" altLang="zh-CN" sz="3600" b="1" kern="10" dirty="0" smtClean="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a:t>
            </a:r>
            <a:endParaRPr lang="zh-CN" altLang="en-US" sz="3600" b="1"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323"/>
            <a:ext cx="1145422" cy="113855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会议管理</a:t>
            </a:r>
            <a:endParaRPr lang="en-US" altLang="zh-CN" sz="4300" dirty="0">
              <a:ea typeface="宋体" pitchFamily="2" charset="-122"/>
            </a:endParaRPr>
          </a:p>
        </p:txBody>
      </p:sp>
      <p:grpSp>
        <p:nvGrpSpPr>
          <p:cNvPr id="9" name="组合 8"/>
          <p:cNvGrpSpPr/>
          <p:nvPr/>
        </p:nvGrpSpPr>
        <p:grpSpPr>
          <a:xfrm>
            <a:off x="1187053" y="1340768"/>
            <a:ext cx="6481291" cy="847830"/>
            <a:chOff x="1187053" y="1340768"/>
            <a:chExt cx="6481291"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6" name="矩形 5"/>
            <p:cNvSpPr/>
            <p:nvPr/>
          </p:nvSpPr>
          <p:spPr>
            <a:xfrm>
              <a:off x="3096344" y="1517303"/>
              <a:ext cx="4572000" cy="615553"/>
            </a:xfrm>
            <a:prstGeom prst="rect">
              <a:avLst/>
            </a:prstGeom>
          </p:spPr>
          <p:txBody>
            <a:bodyPr>
              <a:spAutoFit/>
            </a:bodyPr>
            <a:lstStyle/>
            <a:p>
              <a:r>
                <a:rPr lang="zh-CN" altLang="zh-CN" sz="1600" dirty="0" smtClean="0">
                  <a:solidFill>
                    <a:srgbClr val="000000"/>
                  </a:solidFill>
                  <a:ea typeface="宋体" pitchFamily="2" charset="-122"/>
                </a:rPr>
                <a:t>主要</a:t>
              </a:r>
              <a:r>
                <a:rPr lang="zh-CN" altLang="zh-CN" sz="1600" dirty="0">
                  <a:solidFill>
                    <a:srgbClr val="000000"/>
                  </a:solidFill>
                  <a:ea typeface="宋体" pitchFamily="2" charset="-122"/>
                </a:rPr>
                <a:t>包括会议申请、审批、通知下达、会议室及会议资源管理等，主要由总部员工使用</a:t>
              </a:r>
              <a:r>
                <a:rPr lang="zh-CN" altLang="zh-CN" dirty="0"/>
                <a:t>。</a:t>
              </a:r>
              <a:endParaRPr lang="zh-CN" altLang="en-US" dirty="0"/>
            </a:p>
          </p:txBody>
        </p:sp>
      </p:grpSp>
      <p:grpSp>
        <p:nvGrpSpPr>
          <p:cNvPr id="10" name="组合 9"/>
          <p:cNvGrpSpPr/>
          <p:nvPr/>
        </p:nvGrpSpPr>
        <p:grpSpPr>
          <a:xfrm>
            <a:off x="1187053" y="2276872"/>
            <a:ext cx="6444779" cy="1058009"/>
            <a:chOff x="1187053" y="2276872"/>
            <a:chExt cx="6444779" cy="1058009"/>
          </a:xfrm>
        </p:grpSpPr>
        <p:grpSp>
          <p:nvGrpSpPr>
            <p:cNvPr id="3" name="组合 2"/>
            <p:cNvGrpSpPr/>
            <p:nvPr/>
          </p:nvGrpSpPr>
          <p:grpSpPr>
            <a:xfrm>
              <a:off x="1187053" y="2276872"/>
              <a:ext cx="6059488" cy="1058009"/>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39682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7" name="矩形 6"/>
            <p:cNvSpPr/>
            <p:nvPr/>
          </p:nvSpPr>
          <p:spPr>
            <a:xfrm>
              <a:off x="3059832" y="2381979"/>
              <a:ext cx="4572000" cy="830997"/>
            </a:xfrm>
            <a:prstGeom prst="rect">
              <a:avLst/>
            </a:prstGeom>
          </p:spPr>
          <p:txBody>
            <a:bodyPr>
              <a:spAutoFit/>
            </a:bodyPr>
            <a:lstStyle/>
            <a:p>
              <a:r>
                <a:rPr lang="zh-CN" altLang="zh-CN" sz="1600" dirty="0">
                  <a:solidFill>
                    <a:srgbClr val="000000"/>
                  </a:solidFill>
                  <a:ea typeface="宋体" pitchFamily="2" charset="-122"/>
                </a:rPr>
                <a:t>通过会议申请、审批对会议室进行系统管理，并可通过邮件、任务通知栏对员工下达通知</a:t>
              </a:r>
              <a:r>
                <a:rPr lang="zh-CN" altLang="zh-CN" sz="1600" dirty="0" smtClean="0">
                  <a:solidFill>
                    <a:srgbClr val="000000"/>
                  </a:solidFill>
                  <a:ea typeface="宋体" pitchFamily="2" charset="-122"/>
                </a:rPr>
                <a:t>，</a:t>
              </a:r>
              <a:r>
                <a:rPr lang="zh-CN" altLang="en-US" sz="1600" dirty="0">
                  <a:solidFill>
                    <a:srgbClr val="000000"/>
                  </a:solidFill>
                  <a:ea typeface="宋体" pitchFamily="2" charset="-122"/>
                </a:rPr>
                <a:t>为</a:t>
              </a:r>
              <a:r>
                <a:rPr lang="zh-CN" altLang="zh-CN" sz="1600" dirty="0" smtClean="0">
                  <a:solidFill>
                    <a:srgbClr val="000000"/>
                  </a:solidFill>
                  <a:ea typeface="宋体" pitchFamily="2" charset="-122"/>
                </a:rPr>
                <a:t>日常</a:t>
              </a:r>
              <a:r>
                <a:rPr lang="zh-CN" altLang="zh-CN" sz="1600" dirty="0">
                  <a:solidFill>
                    <a:srgbClr val="000000"/>
                  </a:solidFill>
                  <a:ea typeface="宋体" pitchFamily="2" charset="-122"/>
                </a:rPr>
                <a:t>行政</a:t>
              </a:r>
              <a:r>
                <a:rPr lang="zh-CN" altLang="zh-CN" sz="1600" dirty="0" smtClean="0">
                  <a:solidFill>
                    <a:srgbClr val="000000"/>
                  </a:solidFill>
                  <a:ea typeface="宋体" pitchFamily="2" charset="-122"/>
                </a:rPr>
                <a:t>工作</a:t>
              </a:r>
              <a:r>
                <a:rPr lang="zh-CN" altLang="en-US" sz="1600" dirty="0" smtClean="0">
                  <a:solidFill>
                    <a:srgbClr val="000000"/>
                  </a:solidFill>
                  <a:ea typeface="宋体" pitchFamily="2" charset="-122"/>
                </a:rPr>
                <a:t>提供了便利</a:t>
              </a:r>
              <a:r>
                <a:rPr lang="zh-CN" altLang="zh-CN" sz="1600" dirty="0" smtClean="0">
                  <a:solidFill>
                    <a:srgbClr val="000000"/>
                  </a:solidFill>
                  <a:ea typeface="宋体" pitchFamily="2" charset="-122"/>
                </a:rPr>
                <a:t>。</a:t>
              </a:r>
              <a:endParaRPr lang="zh-CN" altLang="zh-CN" sz="1600" dirty="0">
                <a:solidFill>
                  <a:srgbClr val="000000"/>
                </a:solidFill>
                <a:ea typeface="宋体" pitchFamily="2" charset="-122"/>
              </a:endParaRPr>
            </a:p>
          </p:txBody>
        </p:sp>
      </p:grpSp>
      <p:grpSp>
        <p:nvGrpSpPr>
          <p:cNvPr id="11" name="组合 10"/>
          <p:cNvGrpSpPr/>
          <p:nvPr/>
        </p:nvGrpSpPr>
        <p:grpSpPr>
          <a:xfrm>
            <a:off x="1229171" y="3473177"/>
            <a:ext cx="6402661" cy="2548111"/>
            <a:chOff x="1229171" y="3473177"/>
            <a:chExt cx="6402661" cy="2548111"/>
          </a:xfrm>
        </p:grpSpPr>
        <p:sp>
          <p:nvSpPr>
            <p:cNvPr id="9225" name="AutoShape 9"/>
            <p:cNvSpPr>
              <a:spLocks noChangeArrowheads="1"/>
            </p:cNvSpPr>
            <p:nvPr/>
          </p:nvSpPr>
          <p:spPr bwMode="ltGray">
            <a:xfrm>
              <a:off x="1885404" y="3482702"/>
              <a:ext cx="5422900" cy="253858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473177"/>
              <a:ext cx="1628775" cy="250792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528739"/>
              <a:ext cx="1830661" cy="1628453"/>
              <a:chOff x="1229171" y="3528739"/>
              <a:chExt cx="1830661" cy="1628453"/>
            </a:xfrm>
          </p:grpSpPr>
          <p:sp>
            <p:nvSpPr>
              <p:cNvPr id="9226" name="AutoShape 10"/>
              <p:cNvSpPr>
                <a:spLocks noChangeArrowheads="1"/>
              </p:cNvSpPr>
              <p:nvPr/>
            </p:nvSpPr>
            <p:spPr bwMode="gray">
              <a:xfrm>
                <a:off x="2887116" y="4485756"/>
                <a:ext cx="172716"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8" name="矩形 7"/>
            <p:cNvSpPr/>
            <p:nvPr/>
          </p:nvSpPr>
          <p:spPr>
            <a:xfrm>
              <a:off x="3059832" y="3874832"/>
              <a:ext cx="4572000" cy="1569660"/>
            </a:xfrm>
            <a:prstGeom prst="rect">
              <a:avLst/>
            </a:prstGeom>
          </p:spPr>
          <p:txBody>
            <a:bodyPr>
              <a:spAutoFit/>
            </a:bodyPr>
            <a:lstStyle/>
            <a:p>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目前</a:t>
              </a:r>
              <a:r>
                <a:rPr lang="zh-CN" altLang="zh-CN" sz="1600" dirty="0">
                  <a:solidFill>
                    <a:srgbClr val="000000"/>
                  </a:solidFill>
                  <a:ea typeface="宋体" pitchFamily="2" charset="-122"/>
                </a:rPr>
                <a:t>只是针对会议室的管理，没有会议流程、会议纪要及归档的管理。会议中交办的任务和传达的精神</a:t>
              </a:r>
              <a:r>
                <a:rPr lang="zh-CN" altLang="zh-CN" sz="1600" dirty="0" smtClean="0">
                  <a:solidFill>
                    <a:srgbClr val="000000"/>
                  </a:solidFill>
                  <a:ea typeface="宋体" pitchFamily="2" charset="-122"/>
                </a:rPr>
                <a:t>，</a:t>
              </a:r>
              <a:r>
                <a:rPr lang="zh-CN" altLang="en-US" sz="1600" dirty="0">
                  <a:solidFill>
                    <a:srgbClr val="000000"/>
                  </a:solidFill>
                  <a:ea typeface="宋体" pitchFamily="2" charset="-122"/>
                </a:rPr>
                <a:t>不便于</a:t>
              </a:r>
              <a:r>
                <a:rPr lang="zh-CN" altLang="zh-CN" sz="1600" dirty="0" smtClean="0">
                  <a:solidFill>
                    <a:srgbClr val="000000"/>
                  </a:solidFill>
                  <a:ea typeface="宋体" pitchFamily="2" charset="-122"/>
                </a:rPr>
                <a:t>有效</a:t>
              </a:r>
              <a:r>
                <a:rPr lang="zh-CN" altLang="zh-CN" sz="1600" dirty="0">
                  <a:solidFill>
                    <a:srgbClr val="000000"/>
                  </a:solidFill>
                  <a:ea typeface="宋体" pitchFamily="2" charset="-122"/>
                </a:rPr>
                <a:t>的</a:t>
              </a:r>
              <a:r>
                <a:rPr lang="zh-CN" altLang="zh-CN" sz="1600" dirty="0" smtClean="0">
                  <a:solidFill>
                    <a:srgbClr val="000000"/>
                  </a:solidFill>
                  <a:ea typeface="宋体" pitchFamily="2" charset="-122"/>
                </a:rPr>
                <a:t>传递</a:t>
              </a:r>
              <a:r>
                <a:rPr lang="zh-CN" altLang="zh-CN" sz="1600" dirty="0" smtClean="0">
                  <a:solidFill>
                    <a:srgbClr val="000000"/>
                  </a:solidFill>
                  <a:ea typeface="宋体" pitchFamily="2" charset="-122"/>
                </a:rPr>
                <a:t>。</a:t>
              </a:r>
              <a:endParaRPr lang="en-US" altLang="zh-CN" sz="1600" dirty="0" smtClean="0">
                <a:solidFill>
                  <a:srgbClr val="000000"/>
                </a:solidFill>
                <a:ea typeface="宋体" pitchFamily="2" charset="-122"/>
              </a:endParaRPr>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因为</a:t>
              </a:r>
              <a:r>
                <a:rPr lang="zh-CN" altLang="zh-CN" sz="1600" dirty="0">
                  <a:solidFill>
                    <a:srgbClr val="000000"/>
                  </a:solidFill>
                  <a:ea typeface="宋体" pitchFamily="2" charset="-122"/>
                </a:rPr>
                <a:t>没有实现会议与会议内容及讨论结果的联动，领导不能实时、方便、有效的跟踪和监督</a:t>
              </a:r>
              <a:r>
                <a:rPr lang="zh-CN" altLang="zh-CN" sz="1600" dirty="0" smtClean="0">
                  <a:solidFill>
                    <a:srgbClr val="000000"/>
                  </a:solidFill>
                  <a:ea typeface="宋体" pitchFamily="2" charset="-122"/>
                </a:rPr>
                <a:t>会议</a:t>
              </a:r>
              <a:r>
                <a:rPr lang="zh-CN" altLang="en-US" sz="1600" dirty="0" smtClean="0">
                  <a:solidFill>
                    <a:srgbClr val="000000"/>
                  </a:solidFill>
                  <a:ea typeface="宋体" pitchFamily="2" charset="-122"/>
                </a:rPr>
                <a:t>决议的落实</a:t>
              </a:r>
              <a:r>
                <a:rPr lang="zh-CN" altLang="zh-CN" sz="1600" dirty="0" smtClean="0">
                  <a:solidFill>
                    <a:srgbClr val="000000"/>
                  </a:solidFill>
                  <a:ea typeface="宋体" pitchFamily="2" charset="-122"/>
                </a:rPr>
                <a:t>情况</a:t>
              </a:r>
              <a:r>
                <a:rPr lang="zh-CN" altLang="zh-CN" sz="1600" dirty="0">
                  <a:solidFill>
                    <a:srgbClr val="000000"/>
                  </a:solidFill>
                  <a:ea typeface="宋体" pitchFamily="2" charset="-122"/>
                </a:rPr>
                <a:t>。</a:t>
              </a:r>
            </a:p>
          </p:txBody>
        </p:sp>
      </p:grpSp>
      <p:sp>
        <p:nvSpPr>
          <p:cNvPr id="31" name="TextBox 30"/>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0526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信息发布管理</a:t>
            </a:r>
            <a:endParaRPr lang="en-US" altLang="zh-CN" sz="4300" dirty="0">
              <a:ea typeface="宋体" pitchFamily="2" charset="-122"/>
            </a:endParaRPr>
          </a:p>
        </p:txBody>
      </p:sp>
      <p:grpSp>
        <p:nvGrpSpPr>
          <p:cNvPr id="8" name="组合 7"/>
          <p:cNvGrpSpPr/>
          <p:nvPr/>
        </p:nvGrpSpPr>
        <p:grpSpPr>
          <a:xfrm>
            <a:off x="1187053" y="1340768"/>
            <a:ext cx="6409283" cy="847830"/>
            <a:chOff x="1187053" y="1340768"/>
            <a:chExt cx="6409283"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24336" y="1484784"/>
              <a:ext cx="4572000" cy="584775"/>
            </a:xfrm>
            <a:prstGeom prst="rect">
              <a:avLst/>
            </a:prstGeom>
          </p:spPr>
          <p:txBody>
            <a:bodyPr>
              <a:spAutoFit/>
            </a:bodyPr>
            <a:lstStyle/>
            <a:p>
              <a:pPr eaLnBrk="0" hangingPunct="0"/>
              <a:r>
                <a:rPr lang="zh-CN" altLang="zh-CN" sz="1600" dirty="0" smtClean="0">
                  <a:solidFill>
                    <a:srgbClr val="000000"/>
                  </a:solidFill>
                  <a:ea typeface="宋体" pitchFamily="2" charset="-122"/>
                </a:rPr>
                <a:t>主要</a:t>
              </a:r>
              <a:r>
                <a:rPr lang="zh-CN" altLang="zh-CN" sz="1600" dirty="0">
                  <a:solidFill>
                    <a:srgbClr val="000000"/>
                  </a:solidFill>
                  <a:ea typeface="宋体" pitchFamily="2" charset="-122"/>
                </a:rPr>
                <a:t>包括重点推荐、市场热线、企业新闻和公告，主要由总部员工使用，公司所有员工均可</a:t>
              </a:r>
              <a:r>
                <a:rPr lang="zh-CN" altLang="zh-CN" sz="1600" dirty="0" smtClean="0">
                  <a:solidFill>
                    <a:srgbClr val="000000"/>
                  </a:solidFill>
                  <a:ea typeface="宋体" pitchFamily="2" charset="-122"/>
                </a:rPr>
                <a:t>查阅</a:t>
              </a:r>
              <a:endParaRPr lang="zh-CN" altLang="en-US" sz="1600" dirty="0">
                <a:solidFill>
                  <a:srgbClr val="000000"/>
                </a:solidFill>
                <a:ea typeface="宋体" pitchFamily="2" charset="-122"/>
              </a:endParaRPr>
            </a:p>
          </p:txBody>
        </p:sp>
      </p:grpSp>
      <p:grpSp>
        <p:nvGrpSpPr>
          <p:cNvPr id="9" name="组合 8"/>
          <p:cNvGrpSpPr/>
          <p:nvPr/>
        </p:nvGrpSpPr>
        <p:grpSpPr>
          <a:xfrm>
            <a:off x="1187053" y="2261190"/>
            <a:ext cx="6409283" cy="1887890"/>
            <a:chOff x="1187053" y="2261190"/>
            <a:chExt cx="6409283" cy="1887890"/>
          </a:xfrm>
        </p:grpSpPr>
        <p:grpSp>
          <p:nvGrpSpPr>
            <p:cNvPr id="3" name="组合 2"/>
            <p:cNvGrpSpPr/>
            <p:nvPr/>
          </p:nvGrpSpPr>
          <p:grpSpPr>
            <a:xfrm>
              <a:off x="1187053" y="2276872"/>
              <a:ext cx="6059488" cy="1872208"/>
              <a:chOff x="1187053" y="2276872"/>
              <a:chExt cx="6059488" cy="1108824"/>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54699"/>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24336" y="2261190"/>
              <a:ext cx="4572000" cy="1569660"/>
            </a:xfrm>
            <a:prstGeom prst="rect">
              <a:avLst/>
            </a:prstGeom>
          </p:spPr>
          <p:txBody>
            <a:bodyPr>
              <a:spAutoFit/>
            </a:bodyPr>
            <a:lstStyle/>
            <a:p>
              <a:pPr eaLnBrk="0" hangingPunct="0"/>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实现</a:t>
              </a:r>
              <a:r>
                <a:rPr lang="zh-CN" altLang="zh-CN" sz="1600" dirty="0">
                  <a:solidFill>
                    <a:srgbClr val="000000"/>
                  </a:solidFill>
                  <a:ea typeface="宋体" pitchFamily="2" charset="-122"/>
                </a:rPr>
                <a:t>了无纸化办公，达到开源</a:t>
              </a:r>
              <a:r>
                <a:rPr lang="zh-CN" altLang="zh-CN" sz="1600" dirty="0" smtClean="0">
                  <a:solidFill>
                    <a:srgbClr val="000000"/>
                  </a:solidFill>
                  <a:ea typeface="宋体" pitchFamily="2" charset="-122"/>
                </a:rPr>
                <a:t>节支</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增产</a:t>
              </a:r>
              <a:r>
                <a:rPr lang="zh-CN" altLang="zh-CN" sz="1600" dirty="0">
                  <a:solidFill>
                    <a:srgbClr val="000000"/>
                  </a:solidFill>
                  <a:ea typeface="宋体" pitchFamily="2" charset="-122"/>
                </a:rPr>
                <a:t>增效的目的</a:t>
              </a:r>
              <a:r>
                <a:rPr lang="zh-CN" altLang="zh-CN" sz="1600" dirty="0" smtClean="0">
                  <a:solidFill>
                    <a:srgbClr val="000000"/>
                  </a:solidFill>
                  <a:ea typeface="宋体" pitchFamily="2" charset="-122"/>
                </a:rPr>
                <a:t>。</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2</a:t>
              </a:r>
              <a:r>
                <a:rPr lang="zh-CN" altLang="en-US" sz="1600" dirty="0">
                  <a:solidFill>
                    <a:srgbClr val="000000"/>
                  </a:solidFill>
                  <a:ea typeface="宋体" pitchFamily="2" charset="-122"/>
                </a:rPr>
                <a:t>、</a:t>
              </a:r>
              <a:r>
                <a:rPr lang="zh-CN" altLang="zh-CN" sz="1600" dirty="0">
                  <a:solidFill>
                    <a:srgbClr val="000000"/>
                  </a:solidFill>
                  <a:ea typeface="宋体" pitchFamily="2" charset="-122"/>
                </a:rPr>
                <a:t>为企业的信息发布、交流提供一个有效的场所，使企业员工能及时感知企业发展动态</a:t>
              </a:r>
              <a:r>
                <a:rPr lang="zh-CN" altLang="zh-CN" sz="1600" dirty="0" smtClean="0">
                  <a:solidFill>
                    <a:srgbClr val="000000"/>
                  </a:solidFill>
                  <a:ea typeface="宋体" pitchFamily="2" charset="-122"/>
                </a:rPr>
                <a:t>。</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3</a:t>
              </a:r>
              <a:r>
                <a:rPr lang="zh-CN" altLang="en-US" sz="1600" dirty="0">
                  <a:solidFill>
                    <a:srgbClr val="000000"/>
                  </a:solidFill>
                  <a:ea typeface="宋体" pitchFamily="2" charset="-122"/>
                </a:rPr>
                <a:t>、</a:t>
              </a:r>
              <a:r>
                <a:rPr lang="zh-CN" altLang="zh-CN" sz="1600" dirty="0">
                  <a:solidFill>
                    <a:srgbClr val="000000"/>
                  </a:solidFill>
                  <a:ea typeface="宋体" pitchFamily="2" charset="-122"/>
                </a:rPr>
                <a:t>助力企业文化建设，提高员工的主人翁意识、增强企业的</a:t>
              </a:r>
              <a:r>
                <a:rPr lang="zh-CN" altLang="zh-CN" sz="1600" dirty="0" smtClean="0">
                  <a:solidFill>
                    <a:srgbClr val="000000"/>
                  </a:solidFill>
                  <a:ea typeface="宋体" pitchFamily="2" charset="-122"/>
                </a:rPr>
                <a:t>凝聚力。</a:t>
              </a:r>
              <a:endParaRPr lang="zh-CN" altLang="zh-CN" sz="1600" dirty="0">
                <a:solidFill>
                  <a:srgbClr val="000000"/>
                </a:solidFill>
                <a:ea typeface="宋体" pitchFamily="2" charset="-122"/>
              </a:endParaRPr>
            </a:p>
          </p:txBody>
        </p:sp>
      </p:grpSp>
      <p:grpSp>
        <p:nvGrpSpPr>
          <p:cNvPr id="10" name="组合 9"/>
          <p:cNvGrpSpPr/>
          <p:nvPr/>
        </p:nvGrpSpPr>
        <p:grpSpPr>
          <a:xfrm>
            <a:off x="1229171" y="4149080"/>
            <a:ext cx="6511181" cy="2117665"/>
            <a:chOff x="1229171" y="4149080"/>
            <a:chExt cx="6511181" cy="2117665"/>
          </a:xfrm>
        </p:grpSpPr>
        <p:sp>
          <p:nvSpPr>
            <p:cNvPr id="9225" name="AutoShape 9"/>
            <p:cNvSpPr>
              <a:spLocks noChangeArrowheads="1"/>
            </p:cNvSpPr>
            <p:nvPr/>
          </p:nvSpPr>
          <p:spPr bwMode="ltGray">
            <a:xfrm>
              <a:off x="1885404" y="4158605"/>
              <a:ext cx="5422900" cy="210814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4149080"/>
              <a:ext cx="1628775" cy="2082679"/>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4204641"/>
              <a:ext cx="6511181" cy="1253831"/>
              <a:chOff x="1229171" y="3528739"/>
              <a:chExt cx="6511181" cy="1509841"/>
            </a:xfrm>
          </p:grpSpPr>
          <p:sp>
            <p:nvSpPr>
              <p:cNvPr id="9226" name="AutoShape 10"/>
              <p:cNvSpPr>
                <a:spLocks noChangeArrowheads="1"/>
              </p:cNvSpPr>
              <p:nvPr/>
            </p:nvSpPr>
            <p:spPr bwMode="gray">
              <a:xfrm>
                <a:off x="2902395" y="4367144"/>
                <a:ext cx="121941"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8" name="Text Box 22"/>
              <p:cNvSpPr txBox="1">
                <a:spLocks noChangeArrowheads="1"/>
              </p:cNvSpPr>
              <p:nvPr/>
            </p:nvSpPr>
            <p:spPr bwMode="black">
              <a:xfrm>
                <a:off x="3160043" y="3568948"/>
                <a:ext cx="4580309" cy="45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endParaRPr lang="zh-CN" altLang="zh-CN" sz="1600" dirty="0"/>
              </a:p>
            </p:txBody>
          </p:sp>
          <p:sp>
            <p:nvSpPr>
              <p:cNvPr id="9242" name="Text Box 26"/>
              <p:cNvSpPr txBox="1">
                <a:spLocks noChangeArrowheads="1"/>
              </p:cNvSpPr>
              <p:nvPr/>
            </p:nvSpPr>
            <p:spPr bwMode="white">
              <a:xfrm>
                <a:off x="1229171" y="416834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2992480" y="4204642"/>
              <a:ext cx="4572000" cy="1815882"/>
            </a:xfrm>
            <a:prstGeom prst="rect">
              <a:avLst/>
            </a:prstGeom>
          </p:spPr>
          <p:txBody>
            <a:bodyPr>
              <a:spAutoFit/>
            </a:bodyPr>
            <a:lstStyle/>
            <a:p>
              <a:pPr eaLnBrk="0" hangingPunct="0"/>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信息</a:t>
              </a:r>
              <a:r>
                <a:rPr lang="zh-CN" altLang="zh-CN" sz="1600" dirty="0">
                  <a:solidFill>
                    <a:srgbClr val="000000"/>
                  </a:solidFill>
                  <a:ea typeface="宋体" pitchFamily="2" charset="-122"/>
                </a:rPr>
                <a:t>搜索过于简单，只支持关键字查询，无法通过条件查询到需要的信息</a:t>
              </a:r>
              <a:r>
                <a:rPr lang="zh-CN" altLang="zh-CN" sz="1600" dirty="0" smtClean="0">
                  <a:solidFill>
                    <a:srgbClr val="000000"/>
                  </a:solidFill>
                  <a:ea typeface="宋体" pitchFamily="2" charset="-122"/>
                </a:rPr>
                <a:t>。</a:t>
              </a:r>
              <a:r>
                <a:rPr lang="zh-CN" altLang="zh-CN" sz="1600" dirty="0"/>
                <a:t>如重点推荐发布的都是公司的重大新闻、重要制度及决策，员工需要经常检索学习，而现在的检索功能并不能满足这方面的</a:t>
              </a:r>
              <a:r>
                <a:rPr lang="zh-CN" altLang="zh-CN" sz="1600" dirty="0" smtClean="0"/>
                <a:t>需求。</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信息</a:t>
              </a:r>
              <a:r>
                <a:rPr lang="zh-CN" altLang="zh-CN" sz="1600" dirty="0">
                  <a:solidFill>
                    <a:srgbClr val="000000"/>
                  </a:solidFill>
                  <a:ea typeface="宋体" pitchFamily="2" charset="-122"/>
                </a:rPr>
                <a:t>上传时，输入页面对文字、段落的格式调整不灵活，尤其是表格部分的</a:t>
              </a:r>
              <a:r>
                <a:rPr lang="zh-CN" altLang="zh-CN" sz="1600" dirty="0" smtClean="0">
                  <a:solidFill>
                    <a:srgbClr val="000000"/>
                  </a:solidFill>
                  <a:ea typeface="宋体" pitchFamily="2" charset="-122"/>
                </a:rPr>
                <a:t>处理</a:t>
              </a:r>
              <a:r>
                <a:rPr lang="zh-CN" altLang="en-US" sz="1600" dirty="0" smtClean="0">
                  <a:solidFill>
                    <a:srgbClr val="000000"/>
                  </a:solidFill>
                  <a:ea typeface="宋体" pitchFamily="2" charset="-122"/>
                </a:rPr>
                <a:t>。</a:t>
              </a:r>
              <a:endParaRPr lang="zh-CN" altLang="en-US" sz="1600" dirty="0">
                <a:solidFill>
                  <a:srgbClr val="000000"/>
                </a:solidFill>
                <a:ea typeface="宋体" pitchFamily="2" charset="-122"/>
              </a:endParaRP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8270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文档库管理</a:t>
            </a:r>
            <a:endParaRPr lang="en-US" altLang="zh-CN" sz="4300" dirty="0">
              <a:ea typeface="宋体" pitchFamily="2" charset="-122"/>
            </a:endParaRPr>
          </a:p>
        </p:txBody>
      </p:sp>
      <p:grpSp>
        <p:nvGrpSpPr>
          <p:cNvPr id="8" name="组合 7"/>
          <p:cNvGrpSpPr/>
          <p:nvPr/>
        </p:nvGrpSpPr>
        <p:grpSpPr>
          <a:xfrm>
            <a:off x="1187053" y="1340768"/>
            <a:ext cx="6423856" cy="847830"/>
            <a:chOff x="1187053" y="1340768"/>
            <a:chExt cx="6423856"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38909" y="1466682"/>
              <a:ext cx="4572000" cy="584775"/>
            </a:xfrm>
            <a:prstGeom prst="rect">
              <a:avLst/>
            </a:prstGeom>
          </p:spPr>
          <p:txBody>
            <a:bodyPr>
              <a:spAutoFit/>
            </a:bodyPr>
            <a:lstStyle/>
            <a:p>
              <a:pPr eaLnBrk="0" hangingPunct="0"/>
              <a:r>
                <a:rPr lang="zh-CN" altLang="zh-CN" sz="1600" dirty="0">
                  <a:solidFill>
                    <a:srgbClr val="000000"/>
                  </a:solidFill>
                  <a:ea typeface="宋体" pitchFamily="2" charset="-122"/>
                </a:rPr>
                <a:t>主要涵盖公司企业标准管理、档案管理、技术数据库、法律库、集团及公司公文库等。</a:t>
              </a:r>
              <a:endParaRPr lang="zh-CN" altLang="en-US" sz="1600" dirty="0">
                <a:solidFill>
                  <a:srgbClr val="000000"/>
                </a:solidFill>
                <a:ea typeface="宋体" pitchFamily="2" charset="-122"/>
              </a:endParaRPr>
            </a:p>
          </p:txBody>
        </p:sp>
      </p:grpSp>
      <p:grpSp>
        <p:nvGrpSpPr>
          <p:cNvPr id="9" name="组合 8"/>
          <p:cNvGrpSpPr/>
          <p:nvPr/>
        </p:nvGrpSpPr>
        <p:grpSpPr>
          <a:xfrm>
            <a:off x="1187053" y="2276872"/>
            <a:ext cx="6434933" cy="1368152"/>
            <a:chOff x="1187053" y="2276872"/>
            <a:chExt cx="6434933" cy="1368152"/>
          </a:xfrm>
        </p:grpSpPr>
        <p:grpSp>
          <p:nvGrpSpPr>
            <p:cNvPr id="3" name="组合 2"/>
            <p:cNvGrpSpPr/>
            <p:nvPr/>
          </p:nvGrpSpPr>
          <p:grpSpPr>
            <a:xfrm>
              <a:off x="1187053" y="2276872"/>
              <a:ext cx="6059488" cy="1368152"/>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0388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49986" y="2348880"/>
              <a:ext cx="4572000" cy="1169551"/>
            </a:xfrm>
            <a:prstGeom prst="rect">
              <a:avLst/>
            </a:prstGeom>
          </p:spPr>
          <p:txBody>
            <a:bodyPr>
              <a:spAutoFit/>
            </a:bodyPr>
            <a:lstStyle/>
            <a:p>
              <a:pPr eaLnBrk="0" hangingPunct="0"/>
              <a:r>
                <a:rPr lang="zh-CN" altLang="zh-CN" sz="1400" dirty="0">
                  <a:solidFill>
                    <a:srgbClr val="000000"/>
                  </a:solidFill>
                  <a:ea typeface="宋体" pitchFamily="2" charset="-122"/>
                </a:rPr>
                <a:t>为公司员工提供了了解公司各种规章制度及专业知识的平台，提供了知识的共享渠道。集团及公司公文库、法律库和部分部门文档库使用效果较好，更新及时，为员工工作学习提供了便利。其它文档库利用率较低，由于长时间没有更新，访问量也很少。</a:t>
              </a:r>
              <a:endParaRPr lang="zh-CN" altLang="en-US" sz="1400" dirty="0">
                <a:solidFill>
                  <a:srgbClr val="000000"/>
                </a:solidFill>
                <a:ea typeface="宋体" pitchFamily="2" charset="-122"/>
              </a:endParaRPr>
            </a:p>
          </p:txBody>
        </p:sp>
      </p:grpSp>
      <p:grpSp>
        <p:nvGrpSpPr>
          <p:cNvPr id="10" name="组合 9"/>
          <p:cNvGrpSpPr/>
          <p:nvPr/>
        </p:nvGrpSpPr>
        <p:grpSpPr>
          <a:xfrm>
            <a:off x="1229171" y="3717032"/>
            <a:ext cx="6279458" cy="2677656"/>
            <a:chOff x="1229171" y="3717032"/>
            <a:chExt cx="6279458" cy="2677656"/>
          </a:xfrm>
        </p:grpSpPr>
        <p:sp>
          <p:nvSpPr>
            <p:cNvPr id="9225" name="AutoShape 9"/>
            <p:cNvSpPr>
              <a:spLocks noChangeArrowheads="1"/>
            </p:cNvSpPr>
            <p:nvPr/>
          </p:nvSpPr>
          <p:spPr bwMode="ltGray">
            <a:xfrm>
              <a:off x="1885404" y="3726556"/>
              <a:ext cx="5422900" cy="2654771"/>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9233" name="AutoShape 17"/>
            <p:cNvSpPr>
              <a:spLocks noChangeArrowheads="1"/>
            </p:cNvSpPr>
            <p:nvPr/>
          </p:nvSpPr>
          <p:spPr bwMode="gray">
            <a:xfrm>
              <a:off x="1258341" y="3717032"/>
              <a:ext cx="1628775" cy="262270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772592"/>
              <a:ext cx="1796207" cy="1668369"/>
              <a:chOff x="1229171" y="3528739"/>
              <a:chExt cx="1796207" cy="1595354"/>
            </a:xfrm>
          </p:grpSpPr>
          <p:sp>
            <p:nvSpPr>
              <p:cNvPr id="9226" name="AutoShape 10"/>
              <p:cNvSpPr>
                <a:spLocks noChangeArrowheads="1"/>
              </p:cNvSpPr>
              <p:nvPr/>
            </p:nvSpPr>
            <p:spPr bwMode="gray">
              <a:xfrm>
                <a:off x="2887115" y="4439603"/>
                <a:ext cx="13826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2936629" y="3717032"/>
              <a:ext cx="4572000" cy="2677656"/>
            </a:xfrm>
            <a:prstGeom prst="rect">
              <a:avLst/>
            </a:prstGeom>
          </p:spPr>
          <p:txBody>
            <a:bodyPr>
              <a:spAutoFit/>
            </a:bodyPr>
            <a:lstStyle/>
            <a:p>
              <a:r>
                <a:rPr lang="en-US" altLang="zh-CN" sz="1400" dirty="0" smtClean="0"/>
                <a:t>1</a:t>
              </a:r>
              <a:r>
                <a:rPr lang="zh-CN" altLang="en-US" sz="1400" dirty="0" smtClean="0"/>
                <a:t>、</a:t>
              </a:r>
              <a:r>
                <a:rPr lang="zh-CN" altLang="zh-CN" sz="1400" dirty="0" smtClean="0"/>
                <a:t>不利于</a:t>
              </a:r>
              <a:r>
                <a:rPr lang="zh-CN" altLang="zh-CN" sz="1400" dirty="0"/>
                <a:t>提升技术积累能力。企业知识资产没有有效的管理，没有形成统一的平台，不利于员工检索学习。而且仍有大量文档资料散落在各个部门及项目部，共享、学习、利用程度低，部门及项目之间知识交流和共享缺乏有效的工具和平台。</a:t>
              </a:r>
            </a:p>
            <a:p>
              <a:r>
                <a:rPr lang="zh-CN" altLang="zh-CN" sz="1400" dirty="0"/>
                <a:t>还有很多技术文档和资料存放在员工的个人电脑里，没有有效的共享和备份的工具，常常由于员工离职、调动或个人电脑损坏而造成知识的流失，知识的沉淀、再利用缺乏有效的机制，难以将员工的知识化为企业知识。</a:t>
              </a:r>
            </a:p>
            <a:p>
              <a:r>
                <a:rPr lang="en-US" altLang="zh-CN" sz="1400" dirty="0" smtClean="0"/>
                <a:t>2</a:t>
              </a:r>
              <a:r>
                <a:rPr lang="zh-CN" altLang="en-US" sz="1400" dirty="0" smtClean="0"/>
                <a:t>、</a:t>
              </a:r>
              <a:r>
                <a:rPr lang="zh-CN" altLang="zh-CN" sz="1400" dirty="0" smtClean="0"/>
                <a:t>文档</a:t>
              </a:r>
              <a:r>
                <a:rPr lang="zh-CN" altLang="zh-CN" sz="1400" dirty="0"/>
                <a:t>库查找方式不够灵活，高级搜索界面过于繁琐，不能便捷的查找到需要的文件，无法方便的学习其他优秀员工的工作经验及</a:t>
              </a:r>
              <a:r>
                <a:rPr lang="zh-CN" altLang="zh-CN" sz="1400" dirty="0" smtClean="0"/>
                <a:t>知识。</a:t>
              </a:r>
              <a:endParaRPr lang="zh-CN" altLang="zh-CN" sz="1400" dirty="0"/>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8964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手机快讯管理</a:t>
            </a:r>
            <a:endParaRPr lang="en-US" altLang="zh-CN" sz="4300" dirty="0">
              <a:ea typeface="宋体" pitchFamily="2" charset="-122"/>
            </a:endParaRPr>
          </a:p>
        </p:txBody>
      </p:sp>
      <p:grpSp>
        <p:nvGrpSpPr>
          <p:cNvPr id="8" name="组合 7"/>
          <p:cNvGrpSpPr/>
          <p:nvPr/>
        </p:nvGrpSpPr>
        <p:grpSpPr>
          <a:xfrm>
            <a:off x="1187053" y="1340768"/>
            <a:ext cx="6401063" cy="881389"/>
            <a:chOff x="1187053" y="1340768"/>
            <a:chExt cx="6401063" cy="881389"/>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16116" y="1391160"/>
              <a:ext cx="4572000" cy="830997"/>
            </a:xfrm>
            <a:prstGeom prst="rect">
              <a:avLst/>
            </a:prstGeom>
          </p:spPr>
          <p:txBody>
            <a:bodyPr>
              <a:spAutoFit/>
            </a:bodyPr>
            <a:lstStyle/>
            <a:p>
              <a:pPr eaLnBrk="0" hangingPunct="0"/>
              <a:r>
                <a:rPr lang="zh-CN" altLang="zh-CN" sz="1600" dirty="0">
                  <a:solidFill>
                    <a:srgbClr val="000000"/>
                  </a:solidFill>
                  <a:ea typeface="宋体" pitchFamily="2" charset="-122"/>
                </a:rPr>
                <a:t>手机快讯是系统提供的快速群发信息通道</a:t>
              </a:r>
              <a:r>
                <a:rPr lang="zh-CN" altLang="zh-CN" sz="1600" dirty="0" smtClean="0">
                  <a:solidFill>
                    <a:srgbClr val="000000"/>
                  </a:solidFill>
                  <a:ea typeface="宋体" pitchFamily="2" charset="-122"/>
                </a:rPr>
                <a:t>。此</a:t>
              </a:r>
              <a:r>
                <a:rPr lang="zh-CN" altLang="zh-CN" sz="1600" dirty="0">
                  <a:solidFill>
                    <a:srgbClr val="000000"/>
                  </a:solidFill>
                  <a:ea typeface="宋体" pitchFamily="2" charset="-122"/>
                </a:rPr>
                <a:t>功能由总经理办公室</a:t>
              </a:r>
              <a:r>
                <a:rPr lang="zh-CN" altLang="zh-CN" sz="1600" dirty="0" smtClean="0">
                  <a:solidFill>
                    <a:srgbClr val="000000"/>
                  </a:solidFill>
                  <a:ea typeface="宋体" pitchFamily="2" charset="-122"/>
                </a:rPr>
                <a:t>负责</a:t>
              </a:r>
              <a:r>
                <a:rPr lang="zh-CN" altLang="en-US" sz="1600" dirty="0" smtClean="0">
                  <a:solidFill>
                    <a:srgbClr val="000000"/>
                  </a:solidFill>
                  <a:ea typeface="宋体" pitchFamily="2" charset="-122"/>
                </a:rPr>
                <a:t>管理</a:t>
              </a:r>
              <a:r>
                <a:rPr lang="zh-CN" altLang="zh-CN" sz="1600" dirty="0" smtClean="0">
                  <a:solidFill>
                    <a:srgbClr val="000000"/>
                  </a:solidFill>
                  <a:ea typeface="宋体" pitchFamily="2" charset="-122"/>
                </a:rPr>
                <a:t>，</a:t>
              </a:r>
              <a:r>
                <a:rPr lang="zh-CN" altLang="zh-CN" sz="1600" dirty="0">
                  <a:solidFill>
                    <a:srgbClr val="000000"/>
                  </a:solidFill>
                  <a:ea typeface="宋体" pitchFamily="2" charset="-122"/>
                </a:rPr>
                <a:t>公司所有员工均可申请使用。</a:t>
              </a:r>
            </a:p>
          </p:txBody>
        </p:sp>
      </p:grpSp>
      <p:grpSp>
        <p:nvGrpSpPr>
          <p:cNvPr id="9" name="组合 8"/>
          <p:cNvGrpSpPr/>
          <p:nvPr/>
        </p:nvGrpSpPr>
        <p:grpSpPr>
          <a:xfrm>
            <a:off x="1187053" y="2276872"/>
            <a:ext cx="6429375" cy="950951"/>
            <a:chOff x="1187053" y="2276872"/>
            <a:chExt cx="6429375" cy="950951"/>
          </a:xfrm>
        </p:grpSpPr>
        <p:grpSp>
          <p:nvGrpSpPr>
            <p:cNvPr id="3" name="组合 2"/>
            <p:cNvGrpSpPr/>
            <p:nvPr/>
          </p:nvGrpSpPr>
          <p:grpSpPr>
            <a:xfrm>
              <a:off x="1187053" y="2276872"/>
              <a:ext cx="6059488" cy="950951"/>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356987"/>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44428" y="2484185"/>
              <a:ext cx="4572000" cy="584775"/>
            </a:xfrm>
            <a:prstGeom prst="rect">
              <a:avLst/>
            </a:prstGeom>
          </p:spPr>
          <p:txBody>
            <a:bodyPr>
              <a:spAutoFit/>
            </a:bodyPr>
            <a:lstStyle/>
            <a:p>
              <a:pPr eaLnBrk="0" hangingPunct="0"/>
              <a:r>
                <a:rPr lang="zh-CN" altLang="zh-CN" sz="1600" dirty="0">
                  <a:solidFill>
                    <a:srgbClr val="000000"/>
                  </a:solidFill>
                  <a:ea typeface="宋体" pitchFamily="2" charset="-122"/>
                </a:rPr>
                <a:t>可随时传达和传递重大重要信息，根据需要</a:t>
              </a:r>
              <a:r>
                <a:rPr lang="zh-CN" altLang="zh-CN" sz="1600" dirty="0" smtClean="0">
                  <a:solidFill>
                    <a:srgbClr val="000000"/>
                  </a:solidFill>
                  <a:ea typeface="宋体" pitchFamily="2" charset="-122"/>
                </a:rPr>
                <a:t>提醒</a:t>
              </a:r>
              <a:r>
                <a:rPr lang="zh-CN" altLang="en-US" sz="1600" dirty="0" smtClean="0">
                  <a:solidFill>
                    <a:srgbClr val="000000"/>
                  </a:solidFill>
                  <a:ea typeface="宋体" pitchFamily="2" charset="-122"/>
                </a:rPr>
                <a:t>员工</a:t>
              </a:r>
              <a:r>
                <a:rPr lang="zh-CN" altLang="zh-CN" sz="1600" dirty="0" smtClean="0">
                  <a:solidFill>
                    <a:srgbClr val="000000"/>
                  </a:solidFill>
                  <a:ea typeface="宋体" pitchFamily="2" charset="-122"/>
                </a:rPr>
                <a:t>立即</a:t>
              </a:r>
              <a:r>
                <a:rPr lang="zh-CN" altLang="zh-CN" sz="1600" dirty="0">
                  <a:solidFill>
                    <a:srgbClr val="000000"/>
                  </a:solidFill>
                  <a:ea typeface="宋体" pitchFamily="2" charset="-122"/>
                </a:rPr>
                <a:t>登录系统接收或</a:t>
              </a:r>
              <a:r>
                <a:rPr lang="zh-CN" altLang="zh-CN" sz="1600" dirty="0" smtClean="0">
                  <a:solidFill>
                    <a:srgbClr val="000000"/>
                  </a:solidFill>
                  <a:ea typeface="宋体" pitchFamily="2" charset="-122"/>
                </a:rPr>
                <a:t>处理</a:t>
              </a:r>
              <a:r>
                <a:rPr lang="zh-CN" altLang="en-US" sz="1600" dirty="0" smtClean="0">
                  <a:solidFill>
                    <a:srgbClr val="000000"/>
                  </a:solidFill>
                  <a:ea typeface="宋体" pitchFamily="2" charset="-122"/>
                </a:rPr>
                <a:t>工作</a:t>
              </a:r>
              <a:r>
                <a:rPr lang="zh-CN" altLang="zh-CN" sz="1600" dirty="0" smtClean="0">
                  <a:solidFill>
                    <a:srgbClr val="000000"/>
                  </a:solidFill>
                  <a:ea typeface="宋体" pitchFamily="2" charset="-122"/>
                </a:rPr>
                <a:t>。</a:t>
              </a:r>
              <a:endParaRPr lang="zh-CN" altLang="zh-CN" sz="1600" dirty="0">
                <a:solidFill>
                  <a:srgbClr val="000000"/>
                </a:solidFill>
                <a:ea typeface="宋体" pitchFamily="2" charset="-122"/>
              </a:endParaRPr>
            </a:p>
          </p:txBody>
        </p:sp>
      </p:grpSp>
      <p:grpSp>
        <p:nvGrpSpPr>
          <p:cNvPr id="10" name="组合 9"/>
          <p:cNvGrpSpPr/>
          <p:nvPr/>
        </p:nvGrpSpPr>
        <p:grpSpPr>
          <a:xfrm>
            <a:off x="1229171" y="3356992"/>
            <a:ext cx="6392815" cy="2753462"/>
            <a:chOff x="1229171" y="3356992"/>
            <a:chExt cx="6392815" cy="2753462"/>
          </a:xfrm>
        </p:grpSpPr>
        <p:sp>
          <p:nvSpPr>
            <p:cNvPr id="9225" name="AutoShape 9"/>
            <p:cNvSpPr>
              <a:spLocks noChangeArrowheads="1"/>
            </p:cNvSpPr>
            <p:nvPr/>
          </p:nvSpPr>
          <p:spPr bwMode="ltGray">
            <a:xfrm>
              <a:off x="1885404" y="3366518"/>
              <a:ext cx="5422900" cy="274393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356992"/>
              <a:ext cx="1628775" cy="271079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412555"/>
              <a:ext cx="1815258" cy="1724406"/>
              <a:chOff x="1229171" y="3528739"/>
              <a:chExt cx="1815258" cy="1595355"/>
            </a:xfrm>
          </p:grpSpPr>
          <p:sp>
            <p:nvSpPr>
              <p:cNvPr id="9226" name="AutoShape 10"/>
              <p:cNvSpPr>
                <a:spLocks noChangeArrowheads="1"/>
              </p:cNvSpPr>
              <p:nvPr/>
            </p:nvSpPr>
            <p:spPr bwMode="gray">
              <a:xfrm>
                <a:off x="2915817" y="4338136"/>
                <a:ext cx="128612"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7"/>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3049986" y="3487067"/>
              <a:ext cx="4572000" cy="2462213"/>
            </a:xfrm>
            <a:prstGeom prst="rect">
              <a:avLst/>
            </a:prstGeom>
          </p:spPr>
          <p:txBody>
            <a:bodyPr>
              <a:spAutoFit/>
            </a:bodyPr>
            <a:lstStyle/>
            <a:p>
              <a:r>
                <a:rPr lang="en-US" altLang="zh-CN" sz="1400" dirty="0" smtClean="0">
                  <a:solidFill>
                    <a:srgbClr val="000000"/>
                  </a:solidFill>
                  <a:ea typeface="宋体" pitchFamily="2" charset="-122"/>
                </a:rPr>
                <a:t>1</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操作</a:t>
              </a:r>
              <a:r>
                <a:rPr lang="zh-CN" altLang="zh-CN" sz="1400" dirty="0">
                  <a:solidFill>
                    <a:srgbClr val="000000"/>
                  </a:solidFill>
                  <a:ea typeface="宋体" pitchFamily="2" charset="-122"/>
                </a:rPr>
                <a:t>界面不够友好。点选人名后，只显示手机号码，不显示人员姓名，且已选手机号码是分号隔开显示，而不是分行显示的，选择号码较多时，界面显示较乱，不方便查看。</a:t>
              </a:r>
            </a:p>
            <a:p>
              <a:r>
                <a:rPr lang="en-US" altLang="zh-CN" sz="1400" dirty="0" smtClean="0">
                  <a:solidFill>
                    <a:srgbClr val="000000"/>
                  </a:solidFill>
                  <a:ea typeface="宋体" pitchFamily="2" charset="-122"/>
                </a:rPr>
                <a:t>2</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输入</a:t>
              </a:r>
              <a:r>
                <a:rPr lang="zh-CN" altLang="zh-CN" sz="1400" dirty="0">
                  <a:solidFill>
                    <a:srgbClr val="000000"/>
                  </a:solidFill>
                  <a:ea typeface="宋体" pitchFamily="2" charset="-122"/>
                </a:rPr>
                <a:t>文字内容后，无法统计</a:t>
              </a:r>
              <a:r>
                <a:rPr lang="zh-CN" altLang="zh-CN" sz="1400" dirty="0" smtClean="0">
                  <a:solidFill>
                    <a:srgbClr val="000000"/>
                  </a:solidFill>
                  <a:ea typeface="宋体" pitchFamily="2" charset="-122"/>
                </a:rPr>
                <a:t>字数</a:t>
              </a:r>
              <a:r>
                <a:rPr lang="zh-CN" altLang="en-US" sz="1400" dirty="0" smtClean="0">
                  <a:solidFill>
                    <a:srgbClr val="000000"/>
                  </a:solidFill>
                  <a:ea typeface="宋体" pitchFamily="2" charset="-122"/>
                </a:rPr>
                <a:t>。</a:t>
              </a:r>
              <a:endParaRPr lang="zh-CN" altLang="zh-CN" sz="1400" dirty="0">
                <a:solidFill>
                  <a:srgbClr val="000000"/>
                </a:solidFill>
                <a:ea typeface="宋体" pitchFamily="2" charset="-122"/>
              </a:endParaRPr>
            </a:p>
            <a:p>
              <a:r>
                <a:rPr lang="en-US" altLang="zh-CN" sz="1400" dirty="0" smtClean="0">
                  <a:solidFill>
                    <a:srgbClr val="000000"/>
                  </a:solidFill>
                  <a:ea typeface="宋体" pitchFamily="2" charset="-122"/>
                </a:rPr>
                <a:t>3</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选择</a:t>
              </a:r>
              <a:r>
                <a:rPr lang="zh-CN" altLang="zh-CN" sz="1400" dirty="0">
                  <a:solidFill>
                    <a:srgbClr val="000000"/>
                  </a:solidFill>
                  <a:ea typeface="宋体" pitchFamily="2" charset="-122"/>
                </a:rPr>
                <a:t>号码后，点击“显示姓名”，部分手机号码会消失，还需人工重新核对添加，浪费了人力及</a:t>
              </a:r>
              <a:r>
                <a:rPr lang="zh-CN" altLang="zh-CN" sz="1400" dirty="0" smtClean="0">
                  <a:solidFill>
                    <a:srgbClr val="000000"/>
                  </a:solidFill>
                  <a:ea typeface="宋体" pitchFamily="2" charset="-122"/>
                </a:rPr>
                <a:t>时间。</a:t>
              </a:r>
              <a:endParaRPr lang="zh-CN" altLang="zh-CN" sz="1400" dirty="0">
                <a:solidFill>
                  <a:srgbClr val="000000"/>
                </a:solidFill>
                <a:ea typeface="宋体" pitchFamily="2" charset="-122"/>
              </a:endParaRPr>
            </a:p>
            <a:p>
              <a:r>
                <a:rPr lang="en-US" altLang="zh-CN" sz="1400" dirty="0" smtClean="0">
                  <a:solidFill>
                    <a:srgbClr val="000000"/>
                  </a:solidFill>
                  <a:ea typeface="宋体" pitchFamily="2" charset="-122"/>
                </a:rPr>
                <a:t>4</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点击</a:t>
              </a:r>
              <a:r>
                <a:rPr lang="zh-CN" altLang="zh-CN" sz="1400" dirty="0">
                  <a:solidFill>
                    <a:srgbClr val="000000"/>
                  </a:solidFill>
                  <a:ea typeface="宋体" pitchFamily="2" charset="-122"/>
                </a:rPr>
                <a:t>保存后，没有任何提示，无法确认是否已保存成功。</a:t>
              </a:r>
            </a:p>
            <a:p>
              <a:r>
                <a:rPr lang="en-US" altLang="zh-CN" sz="1400" dirty="0" smtClean="0">
                  <a:solidFill>
                    <a:srgbClr val="000000"/>
                  </a:solidFill>
                  <a:ea typeface="宋体" pitchFamily="2" charset="-122"/>
                </a:rPr>
                <a:t>5</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员工</a:t>
              </a:r>
              <a:r>
                <a:rPr lang="zh-CN" altLang="zh-CN" sz="1400" dirty="0">
                  <a:solidFill>
                    <a:srgbClr val="000000"/>
                  </a:solidFill>
                  <a:ea typeface="宋体" pitchFamily="2" charset="-122"/>
                </a:rPr>
                <a:t>提交申请后，无法查看、编辑、删除已申请的内容。</a:t>
              </a: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15390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部门网站管理</a:t>
            </a:r>
            <a:endParaRPr lang="en-US" altLang="zh-CN" sz="4300" dirty="0">
              <a:ea typeface="宋体" pitchFamily="2" charset="-122"/>
            </a:endParaRPr>
          </a:p>
        </p:txBody>
      </p:sp>
      <p:grpSp>
        <p:nvGrpSpPr>
          <p:cNvPr id="9" name="组合 8"/>
          <p:cNvGrpSpPr/>
          <p:nvPr/>
        </p:nvGrpSpPr>
        <p:grpSpPr>
          <a:xfrm>
            <a:off x="1187053" y="1399663"/>
            <a:ext cx="6372771" cy="1669298"/>
            <a:chOff x="1187053" y="1399663"/>
            <a:chExt cx="6372771" cy="1669298"/>
          </a:xfrm>
        </p:grpSpPr>
        <p:grpSp>
          <p:nvGrpSpPr>
            <p:cNvPr id="2" name="组合 1"/>
            <p:cNvGrpSpPr/>
            <p:nvPr/>
          </p:nvGrpSpPr>
          <p:grpSpPr>
            <a:xfrm>
              <a:off x="1187053" y="1399663"/>
              <a:ext cx="6059488" cy="1669298"/>
              <a:chOff x="1187053" y="1375223"/>
              <a:chExt cx="6059488" cy="976622"/>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52084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2987824" y="1559694"/>
              <a:ext cx="4572000" cy="1077218"/>
            </a:xfrm>
            <a:prstGeom prst="rect">
              <a:avLst/>
            </a:prstGeom>
          </p:spPr>
          <p:txBody>
            <a:bodyPr>
              <a:spAutoFit/>
            </a:bodyPr>
            <a:lstStyle/>
            <a:p>
              <a:pPr eaLnBrk="0" hangingPunct="0"/>
              <a:r>
                <a:rPr lang="zh-CN" altLang="zh-CN" sz="1600" dirty="0" smtClean="0">
                  <a:solidFill>
                    <a:srgbClr val="000000"/>
                  </a:solidFill>
                  <a:ea typeface="宋体" pitchFamily="2" charset="-122"/>
                </a:rPr>
                <a:t>用于</a:t>
              </a:r>
              <a:r>
                <a:rPr lang="zh-CN" altLang="zh-CN" sz="1600" dirty="0">
                  <a:solidFill>
                    <a:srgbClr val="000000"/>
                  </a:solidFill>
                  <a:ea typeface="宋体" pitchFamily="2" charset="-122"/>
                </a:rPr>
                <a:t>发布部门级的通知和新闻，以及一些专业性资料和文档的共享。部门网站由各部门指定的管理员负责维护，公司各业务系统专业人员授权使用。</a:t>
              </a:r>
              <a:endParaRPr lang="zh-CN" altLang="en-US" sz="1600" dirty="0">
                <a:solidFill>
                  <a:srgbClr val="000000"/>
                </a:solidFill>
                <a:ea typeface="宋体" pitchFamily="2" charset="-122"/>
              </a:endParaRPr>
            </a:p>
          </p:txBody>
        </p:sp>
      </p:grpSp>
      <p:grpSp>
        <p:nvGrpSpPr>
          <p:cNvPr id="8" name="组合 7"/>
          <p:cNvGrpSpPr/>
          <p:nvPr/>
        </p:nvGrpSpPr>
        <p:grpSpPr>
          <a:xfrm>
            <a:off x="1187053" y="2861934"/>
            <a:ext cx="6372771" cy="1503170"/>
            <a:chOff x="1187053" y="2861934"/>
            <a:chExt cx="6372771" cy="1503170"/>
          </a:xfrm>
        </p:grpSpPr>
        <p:grpSp>
          <p:nvGrpSpPr>
            <p:cNvPr id="3" name="组合 2"/>
            <p:cNvGrpSpPr/>
            <p:nvPr/>
          </p:nvGrpSpPr>
          <p:grpSpPr>
            <a:xfrm>
              <a:off x="1187053" y="2861934"/>
              <a:ext cx="6059488" cy="1503170"/>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0388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2987824" y="3071862"/>
              <a:ext cx="4572000" cy="1077218"/>
            </a:xfrm>
            <a:prstGeom prst="rect">
              <a:avLst/>
            </a:prstGeom>
          </p:spPr>
          <p:txBody>
            <a:bodyPr>
              <a:spAutoFit/>
            </a:bodyPr>
            <a:lstStyle/>
            <a:p>
              <a:r>
                <a:rPr lang="zh-CN" altLang="zh-CN" sz="1600" dirty="0">
                  <a:solidFill>
                    <a:srgbClr val="000000"/>
                  </a:solidFill>
                  <a:ea typeface="宋体" pitchFamily="2" charset="-122"/>
                </a:rPr>
                <a:t>为部门提供了一个展示部门风采、宣传部门文化的平台，同时促进了与各部门及项目部间的协同办公，为员工查找相关资料提供了方便，一定程度上提升了部门形象，加强了总部对项目的服务。</a:t>
              </a:r>
            </a:p>
          </p:txBody>
        </p:sp>
      </p:grpSp>
      <p:grpSp>
        <p:nvGrpSpPr>
          <p:cNvPr id="10" name="组合 9"/>
          <p:cNvGrpSpPr/>
          <p:nvPr/>
        </p:nvGrpSpPr>
        <p:grpSpPr>
          <a:xfrm>
            <a:off x="1229171" y="4453995"/>
            <a:ext cx="6402661" cy="1539998"/>
            <a:chOff x="1229171" y="4453995"/>
            <a:chExt cx="6402661" cy="1539998"/>
          </a:xfrm>
        </p:grpSpPr>
        <p:sp>
          <p:nvSpPr>
            <p:cNvPr id="9225" name="AutoShape 9"/>
            <p:cNvSpPr>
              <a:spLocks noChangeArrowheads="1"/>
            </p:cNvSpPr>
            <p:nvPr/>
          </p:nvSpPr>
          <p:spPr bwMode="ltGray">
            <a:xfrm>
              <a:off x="1885404" y="4463519"/>
              <a:ext cx="5422900" cy="1530474"/>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4453995"/>
              <a:ext cx="1628775" cy="1511989"/>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4509556"/>
              <a:ext cx="1796207" cy="935668"/>
              <a:chOff x="1229171" y="3528739"/>
              <a:chExt cx="1796207" cy="1551987"/>
            </a:xfrm>
          </p:grpSpPr>
          <p:sp>
            <p:nvSpPr>
              <p:cNvPr id="9226" name="AutoShape 10"/>
              <p:cNvSpPr>
                <a:spLocks noChangeArrowheads="1"/>
              </p:cNvSpPr>
              <p:nvPr/>
            </p:nvSpPr>
            <p:spPr bwMode="gray">
              <a:xfrm>
                <a:off x="2887115" y="4409290"/>
                <a:ext cx="13826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005771"/>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3059832" y="4581128"/>
              <a:ext cx="4572000" cy="1323439"/>
            </a:xfrm>
            <a:prstGeom prst="rect">
              <a:avLst/>
            </a:prstGeom>
          </p:spPr>
          <p:txBody>
            <a:bodyPr>
              <a:spAutoFit/>
            </a:bodyPr>
            <a:lstStyle/>
            <a:p>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使用率</a:t>
              </a:r>
              <a:r>
                <a:rPr lang="zh-CN" altLang="zh-CN" sz="1600" dirty="0">
                  <a:solidFill>
                    <a:srgbClr val="000000"/>
                  </a:solidFill>
                  <a:ea typeface="宋体" pitchFamily="2" charset="-122"/>
                </a:rPr>
                <a:t>低，多数部门长时间没有更新维护。</a:t>
              </a:r>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一些</a:t>
              </a:r>
              <a:r>
                <a:rPr lang="zh-CN" altLang="zh-CN" sz="1600" dirty="0">
                  <a:solidFill>
                    <a:srgbClr val="000000"/>
                  </a:solidFill>
                  <a:ea typeface="宋体" pitchFamily="2" charset="-122"/>
                </a:rPr>
                <a:t>部门文档库及信息发布板块的内容，如市场行情、专业资料、标准文本及表格等，更适于归入公司平台集中管理，建立统一的平台，便于员工检索学习。</a:t>
              </a: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0995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Template>
  <TotalTime>639</TotalTime>
  <Words>6412</Words>
  <Application>Microsoft Office PowerPoint</Application>
  <PresentationFormat>全屏显示(4:3)</PresentationFormat>
  <Paragraphs>439</Paragraphs>
  <Slides>40</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DotumChe</vt:lpstr>
      <vt:lpstr>华文新魏</vt:lpstr>
      <vt:lpstr>华文中宋</vt:lpstr>
      <vt:lpstr>宋体</vt:lpstr>
      <vt:lpstr>微软雅黑</vt:lpstr>
      <vt:lpstr>Arial</vt:lpstr>
      <vt:lpstr>Calibri</vt:lpstr>
      <vt:lpstr>Times New Roman</vt:lpstr>
      <vt:lpstr>Verdana</vt:lpstr>
      <vt:lpstr>Wingdings</vt:lpstr>
      <vt:lpstr>01</vt:lpstr>
      <vt:lpstr>现行OA系统使用分析及系统升级选型报告</vt:lpstr>
      <vt:lpstr>主要内容</vt:lpstr>
      <vt:lpstr>PowerPoint 演示文稿</vt:lpstr>
      <vt:lpstr>公文管理</vt:lpstr>
      <vt:lpstr>会议管理</vt:lpstr>
      <vt:lpstr>信息发布管理</vt:lpstr>
      <vt:lpstr>文档库管理</vt:lpstr>
      <vt:lpstr>手机快讯管理</vt:lpstr>
      <vt:lpstr>部门网站管理</vt:lpstr>
      <vt:lpstr>邮件管理</vt:lpstr>
      <vt:lpstr>影音频道管理</vt:lpstr>
      <vt:lpstr>其它问题</vt:lpstr>
      <vt:lpstr>其它问题</vt:lpstr>
      <vt:lpstr>系统升级后实现目标</vt:lpstr>
      <vt:lpstr>系统升级后实现目标</vt:lpstr>
      <vt:lpstr>实现移动办公，拓展办公空间</vt:lpstr>
      <vt:lpstr>提供知识管理平台</vt:lpstr>
      <vt:lpstr>通过公文流转的刚性控制与柔性管理，实现高效快捷的办公</vt:lpstr>
      <vt:lpstr>通过任务管理及即时通讯，建立内部通讯平台， 实现高效协同办公，强化监控能力</vt:lpstr>
      <vt:lpstr>进一步完善信息发布的平台</vt:lpstr>
      <vt:lpstr>会议管理</vt:lpstr>
      <vt:lpstr>手机短信</vt:lpstr>
      <vt:lpstr>建立统一便捷、易维护、易操作、可扩展、稳定的管理平台</vt:lpstr>
      <vt:lpstr>OA系统供应商对比分析</vt:lpstr>
      <vt:lpstr>OA系统供应商对比分析</vt:lpstr>
      <vt:lpstr>厂商情况对比</vt:lpstr>
      <vt:lpstr>产品界面对比</vt:lpstr>
      <vt:lpstr>功能与应用对比</vt:lpstr>
      <vt:lpstr>功能与应用对比</vt:lpstr>
      <vt:lpstr>功能与应用对比</vt:lpstr>
      <vt:lpstr>功能与应用对比</vt:lpstr>
      <vt:lpstr>功能与应用对比</vt:lpstr>
      <vt:lpstr>功能与应用对比</vt:lpstr>
      <vt:lpstr>后台运维对比</vt:lpstr>
      <vt:lpstr>技术性能对比</vt:lpstr>
      <vt:lpstr>技术性能对比</vt:lpstr>
      <vt:lpstr>售后服务对比</vt:lpstr>
      <vt:lpstr>综合分析</vt:lpstr>
      <vt:lpstr>PowerPoint 演示文稿</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现行OA系统使用分析及新系统选型报告</dc:title>
  <dc:creator>刘常魁</dc:creator>
  <cp:lastModifiedBy>wind with</cp:lastModifiedBy>
  <cp:revision>87</cp:revision>
  <dcterms:created xsi:type="dcterms:W3CDTF">2013-06-13T01:18:59Z</dcterms:created>
  <dcterms:modified xsi:type="dcterms:W3CDTF">2013-06-17T04:36:55Z</dcterms:modified>
</cp:coreProperties>
</file>