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3" r:id="rId6"/>
    <p:sldId id="264" r:id="rId7"/>
    <p:sldId id="258" r:id="rId8"/>
    <p:sldId id="267" r:id="rId9"/>
    <p:sldId id="266" r:id="rId10"/>
    <p:sldId id="268" r:id="rId11"/>
    <p:sldId id="259" r:id="rId12"/>
    <p:sldId id="269" r:id="rId13"/>
    <p:sldId id="260" r:id="rId14"/>
    <p:sldId id="270" r:id="rId15"/>
    <p:sldId id="261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E70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40" name="Shape 1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35585" indent="-235585">
              <a:buSzPct val="100000"/>
              <a:buAutoNum type="arabicPeriod"/>
            </a:pPr>
            <a:r>
              <a:t>不再强调和特意推动团队整合这个事情，所有人把这个列入KPI。不以团队整体利益出发的行为，对应团队部分的KPI不及格。</a:t>
            </a:r>
          </a:p>
          <a:p>
            <a:pPr marL="235585" indent="-235585">
              <a:buSzPct val="100000"/>
              <a:buAutoNum type="arabicPeriod"/>
            </a:pPr>
            <a:r>
              <a:t>可以竞技、就事论事地PK（分歧大的找我），但一旦有了结论就执行到底，不要行为上的拖延和抵触，也不要言语上的。</a:t>
            </a:r>
          </a:p>
          <a:p>
            <a:pPr marL="235585" indent="-235585">
              <a:buSzPct val="100000"/>
              <a:buAutoNum type="arabicPeriod"/>
            </a:pPr>
            <a:r>
              <a:t>个人能力从分享、架构设计、系统落地上体现</a:t>
            </a:r>
          </a:p>
          <a:p>
            <a:pPr marL="235585" indent="-235585">
              <a:buSzPct val="100000"/>
              <a:buAutoNum type="arabicPeriod"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35585" indent="-235585">
              <a:buSzPct val="100000"/>
              <a:buAutoNum type="arabicPeriod"/>
            </a:pPr>
            <a:r>
              <a:t>不再强调和特意推动团队整合这个事情，所有人把这个列入KPI。不以团队整体利益出发的行为，对应团队部分的KPI不及格。</a:t>
            </a:r>
          </a:p>
          <a:p>
            <a:pPr marL="235585" indent="-235585">
              <a:buSzPct val="100000"/>
              <a:buAutoNum type="arabicPeriod"/>
            </a:pPr>
            <a:r>
              <a:t>可以竞技、就事论事地PK（分歧大的找我），但一旦有了结论就执行到底，不要行为上的拖延和抵触，也不要言语上的。</a:t>
            </a:r>
          </a:p>
          <a:p>
            <a:pPr marL="235585" indent="-235585">
              <a:buSzPct val="100000"/>
              <a:buAutoNum type="arabicPeriod"/>
            </a:pPr>
            <a:r>
              <a:t>个人能力从分享、架构设计、系统落地上体现</a:t>
            </a:r>
          </a:p>
          <a:p>
            <a:pPr marL="235585" indent="-235585">
              <a:buSzPct val="100000"/>
              <a:buAutoNum type="arabicPeriod"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35585" indent="-235585">
              <a:buSzPct val="100000"/>
              <a:buAutoNum type="arabicPeriod"/>
            </a:pPr>
            <a:r>
              <a:t>不再强调和特意推动团队整合这个事情，所有人把这个列入KPI。不以团队整体利益出发的行为，对应团队部分的KPI不及格。</a:t>
            </a:r>
          </a:p>
          <a:p>
            <a:pPr marL="235585" indent="-235585">
              <a:buSzPct val="100000"/>
              <a:buAutoNum type="arabicPeriod"/>
            </a:pPr>
            <a:r>
              <a:t>可以竞技、就事论事地PK（分歧大的找我），但一旦有了结论就执行到底，不要行为上的拖延和抵触，也不要言语上的。</a:t>
            </a:r>
          </a:p>
          <a:p>
            <a:pPr marL="235585" indent="-235585">
              <a:buSzPct val="100000"/>
              <a:buAutoNum type="arabicPeriod"/>
            </a:pPr>
            <a:r>
              <a:t>个人能力从分享、架构设计、系统落地上体现</a:t>
            </a:r>
          </a:p>
          <a:p>
            <a:pPr marL="235585" indent="-235585">
              <a:buSzPct val="100000"/>
              <a:buAutoNum type="arabicPeriod"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35585" indent="-235585">
              <a:buSzPct val="100000"/>
              <a:buAutoNum type="arabicPeriod"/>
            </a:pPr>
            <a:r>
              <a:t>系统还是没有人能讲的清楚，至少不是让所有人信服的设计。马上要把这个系统给讨论清楚，然后花2个月把系统落地。</a:t>
            </a:r>
          </a:p>
          <a:p>
            <a:pPr marL="235585" indent="-235585">
              <a:buSzPct val="100000"/>
              <a:buAutoNum type="arabicPeriod"/>
            </a:pPr>
            <a:r>
              <a:t>不再有beta版本</a:t>
            </a:r>
          </a:p>
          <a:p>
            <a:pPr marL="235585" indent="-235585">
              <a:buSzPct val="100000"/>
              <a:buAutoNum type="arabicPeriod"/>
            </a:pPr>
            <a:r>
              <a:t>这个列入KPI，不管有没有事先安排具体工作，但随时可能临时安排上。这个过程中会分出三类人，推动者、执行者、拖累者，体现大家的能力的时候到了。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35585" indent="-235585">
              <a:buSzPct val="100000"/>
              <a:buAutoNum type="arabicPeriod"/>
            </a:pPr>
            <a:r>
              <a:t>系统还是没有人能讲的清楚，至少不是让所有人信服的设计。马上要把这个系统给讨论清楚，然后花2个月把系统落地。</a:t>
            </a:r>
          </a:p>
          <a:p>
            <a:pPr marL="235585" indent="-235585">
              <a:buSzPct val="100000"/>
              <a:buAutoNum type="arabicPeriod"/>
            </a:pPr>
            <a:r>
              <a:t>不再有beta版本</a:t>
            </a:r>
          </a:p>
          <a:p>
            <a:pPr marL="235585" indent="-235585">
              <a:buSzPct val="100000"/>
              <a:buAutoNum type="arabicPeriod"/>
            </a:pPr>
            <a:r>
              <a:t>这个列入KPI，不管有没有事先安排具体工作，但随时可能临时安排上。这个过程中会分出三类人，推动者、执行者、拖累者，体现大家的能力的时候到了。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35585" indent="-235585">
              <a:buSzPct val="100000"/>
              <a:buAutoNum type="arabicPeriod"/>
            </a:pPr>
            <a:r>
              <a:t>系统还是没有人能讲的清楚，至少不是让所有人信服的设计。马上要把这个系统给讨论清楚，然后花2个月把系统落地。</a:t>
            </a:r>
          </a:p>
          <a:p>
            <a:pPr marL="235585" indent="-235585">
              <a:buSzPct val="100000"/>
              <a:buAutoNum type="arabicPeriod"/>
            </a:pPr>
            <a:r>
              <a:t>不再有beta版本</a:t>
            </a:r>
          </a:p>
          <a:p>
            <a:pPr marL="235585" indent="-235585">
              <a:buSzPct val="100000"/>
              <a:buAutoNum type="arabicPeriod"/>
            </a:pPr>
            <a:r>
              <a:t>这个列入KPI，不管有没有事先安排具体工作，但随时可能临时安排上。这个过程中会分出三类人，推动者、执行者、拖累者，体现大家的能力的时候到了。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35585" indent="-235585">
              <a:buSzPct val="100000"/>
              <a:buAutoNum type="arabicPeriod"/>
            </a:pPr>
            <a:r>
              <a:t>系统还是没有人能讲的清楚，至少不是让所有人信服的设计。马上要把这个系统给讨论清楚，然后花2个月把系统落地。</a:t>
            </a:r>
          </a:p>
          <a:p>
            <a:pPr marL="235585" indent="-235585">
              <a:buSzPct val="100000"/>
              <a:buAutoNum type="arabicPeriod"/>
            </a:pPr>
            <a:r>
              <a:t>不再有beta版本</a:t>
            </a:r>
          </a:p>
          <a:p>
            <a:pPr marL="235585" indent="-235585">
              <a:buSzPct val="100000"/>
              <a:buAutoNum type="arabicPeriod"/>
            </a:pPr>
            <a:r>
              <a:t>这个列入KPI，不管有没有事先安排具体工作，但随时可能临时安排上。这个过程中会分出三类人，推动者、执行者、拖累者，体现大家的能力的时候到了。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235585" indent="-235585">
              <a:buSzPct val="100000"/>
              <a:buAutoNum type="arabicPeriod"/>
            </a:lvl1pPr>
          </a:lstStyle>
          <a:p>
            <a:r>
              <a:t>周报按需求贴上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235585" indent="-235585">
              <a:buSzPct val="100000"/>
              <a:buAutoNum type="arabicPeriod"/>
            </a:lvl1pPr>
          </a:lstStyle>
          <a:p>
            <a:r>
              <a:t>周报按需求贴上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Shape 15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Shape 16"/>
          <p:cNvSpPr/>
          <p:nvPr>
            <p:ph type="body" sz="quarter" idx="13" hasCustomPrompt="1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Shape 17"/>
          <p:cNvSpPr/>
          <p:nvPr>
            <p:ph type="title" hasCustomPrompt="1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18" name="Shape 18"/>
          <p:cNvSpPr/>
          <p:nvPr>
            <p:ph type="body" sz="quarter" idx="1" hasCustomPrompt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body" sz="quarter" idx="13" hasCustomPrompt="1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08" name="Shape 108"/>
          <p:cNvSpPr/>
          <p:nvPr>
            <p:ph type="body" sz="quarter" idx="14" hasCustomPrompt="1"/>
          </p:nvPr>
        </p:nvSpPr>
        <p:spPr>
          <a:xfrm>
            <a:off x="1270000" y="4240177"/>
            <a:ext cx="10464800" cy="7398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与项目符号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 hasCustomPrompt="1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8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32" name="Shape 132"/>
          <p:cNvSpPr/>
          <p:nvPr>
            <p:ph type="body" idx="1" hasCustomPrompt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>
            <a:lvl1pPr marL="444500" indent="-444500">
              <a:spcBef>
                <a:spcPts val="4200"/>
              </a:spcBef>
              <a:buClrTx/>
              <a:buSzPct val="145000"/>
              <a:buFontTx/>
              <a:buChar char="•"/>
              <a:defRPr sz="3200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1pPr>
            <a:lvl2pPr marL="889000" indent="-444500">
              <a:spcBef>
                <a:spcPts val="4200"/>
              </a:spcBef>
              <a:buClrTx/>
              <a:buSzPct val="145000"/>
              <a:buFontTx/>
              <a:buChar char="•"/>
              <a:defRPr sz="3200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2pPr>
            <a:lvl3pPr marL="1333500" indent="-444500">
              <a:spcBef>
                <a:spcPts val="4200"/>
              </a:spcBef>
              <a:buClrTx/>
              <a:buSzPct val="145000"/>
              <a:buFontTx/>
              <a:buChar char="•"/>
              <a:defRPr sz="3200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3pPr>
            <a:lvl4pPr marL="1778000" indent="-444500">
              <a:spcBef>
                <a:spcPts val="4200"/>
              </a:spcBef>
              <a:buClrTx/>
              <a:buSzPct val="145000"/>
              <a:buFontTx/>
              <a:buChar char="•"/>
              <a:defRPr sz="3200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4pPr>
            <a:lvl5pPr marL="2222500" indent="-444500">
              <a:spcBef>
                <a:spcPts val="4200"/>
              </a:spcBef>
              <a:buClrTx/>
              <a:buSzPct val="145000"/>
              <a:buFontTx/>
              <a:buChar char="•"/>
              <a:defRPr sz="3200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3" name="Shape 133"/>
          <p:cNvSpPr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Shape 27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Shape 28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Shape 29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Shape 30"/>
          <p:cNvSpPr/>
          <p:nvPr>
            <p:ph type="body" sz="quarter" idx="13" hasCustomPrompt="1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Shape 31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2" name="Shape 32"/>
          <p:cNvSpPr/>
          <p:nvPr>
            <p:ph type="title" hasCustomPrompt="1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33" name="Shape 33"/>
          <p:cNvSpPr/>
          <p:nvPr>
            <p:ph type="body" sz="quarter" idx="1" hasCustomPrompt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 hasCustomPrompt="1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Shape 51"/>
          <p:cNvSpPr/>
          <p:nvPr>
            <p:ph type="body" sz="quarter" idx="13" hasCustomPrompt="1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Shape 52"/>
          <p:cNvSpPr/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53" name="Shape 53"/>
          <p:cNvSpPr/>
          <p:nvPr>
            <p:ph type="title" hasCustomPrompt="1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标题文本</a:t>
            </a:r>
          </a:p>
        </p:txBody>
      </p:sp>
      <p:sp>
        <p:nvSpPr>
          <p:cNvPr id="54" name="Shape 54"/>
          <p:cNvSpPr/>
          <p:nvPr>
            <p:ph type="body" sz="quarter" idx="1" hasCustomPrompt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1" name="Shape 71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0" name="Shape 80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1" name="Shape 81"/>
          <p:cNvSpPr/>
          <p:nvPr>
            <p:ph type="body" sz="half" idx="1" hasCustomPrompt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body" idx="1" hasCustomPrompt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98" name="Shape 98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99" name="Shape 99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 panose="05020102010704020609"/>
        <a:buChar char="❖"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 panose="05020102010704020609"/>
        <a:buChar char="❖"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 panose="05020102010704020609"/>
        <a:buChar char="❖"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 panose="05020102010704020609"/>
        <a:buChar char="❖"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 panose="05020102010704020609"/>
        <a:buChar char="❖"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 panose="05020102010704020609"/>
        <a:buChar char="❖"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 panose="05020102010704020609"/>
        <a:buChar char="❖"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 panose="05020102010704020609"/>
        <a:buChar char="❖"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 panose="05020102010704020609"/>
        <a:buChar char="❖"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latin typeface="Comic Sans MS" panose="030F0902030302020204" charset="0"/>
              </a:rPr>
              <a:t>MyBatis</a:t>
            </a:r>
            <a:r>
              <a:rPr lang="zh-CN" altLang="en-US"/>
              <a:t>原理分析</a:t>
            </a:r>
            <a:endParaRPr lang="zh-CN" altLang="en-US"/>
          </a:p>
        </p:txBody>
      </p:sp>
      <p:sp>
        <p:nvSpPr>
          <p:cNvPr id="144" name="Shape 14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Comic Sans MS" panose="030F0902030302020204" charset="0"/>
              </a:rPr>
              <a:t>yangjianzhou</a:t>
            </a:r>
            <a:endParaRPr lang="zh-CN"/>
          </a:p>
          <a:p>
            <a:endParaRPr lang="zh-CN"/>
          </a:p>
          <a:p>
            <a:r>
              <a:rPr lang="en-US" altLang="zh-CN"/>
              <a:t>2019-03-31</a:t>
            </a:r>
            <a:endParaRPr lang="en-US" altLang="zh-CN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xfrm>
            <a:off x="508000" y="723900"/>
            <a:ext cx="11988800" cy="1219200"/>
          </a:xfrm>
          <a:prstGeom prst="rect">
            <a:avLst/>
          </a:prstGeom>
        </p:spPr>
        <p:txBody>
          <a:bodyPr/>
          <a:lstStyle>
            <a:lvl1pPr defTabSz="525145">
              <a:spcBef>
                <a:spcPts val="1400"/>
              </a:spcBef>
              <a:defRPr sz="6300"/>
            </a:lvl1pPr>
          </a:lstStyle>
          <a:p>
            <a:r>
              <a:rPr lang="en-US">
                <a:latin typeface="Comic Sans MS" panose="030F0902030302020204" charset="0"/>
              </a:rPr>
              <a:t>Mapper Interface</a:t>
            </a:r>
            <a:r>
              <a:rPr lang="zh-CN" altLang="en-US">
                <a:latin typeface="Comic Sans MS" panose="030F0902030302020204" charset="0"/>
              </a:rPr>
              <a:t>初始化</a:t>
            </a:r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1665" y="3430270"/>
            <a:ext cx="12013565" cy="38411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Comic Sans MS" panose="030F0902030302020204" charset="0"/>
                <a:ea typeface="Palatino"/>
                <a:cs typeface="Palatino"/>
                <a:sym typeface="Palatino"/>
              </a:rPr>
              <a:t>  protected T newInstance(MapperProxy&lt;T&gt; mapperProxy) {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FillTx/>
              <a:latin typeface="Comic Sans MS" panose="030F0902030302020204" charset="0"/>
              <a:ea typeface="Palatino"/>
              <a:cs typeface="Palatino"/>
              <a:sym typeface="Palatino"/>
            </a:endParaRP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Comic Sans MS" panose="030F0902030302020204" charset="0"/>
                <a:ea typeface="Palatino"/>
                <a:cs typeface="Palatino"/>
                <a:sym typeface="Palatino"/>
              </a:rPr>
              <a:t>    return (T) Proxy.newProxyInstance(mapperInterface.getClassLoader(), new Class[] { mapperInterface }, mapperProxy);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FillTx/>
              <a:latin typeface="Comic Sans MS" panose="030F0902030302020204" charset="0"/>
              <a:ea typeface="Palatino"/>
              <a:cs typeface="Palatino"/>
              <a:sym typeface="Palatino"/>
            </a:endParaRP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Comic Sans MS" panose="030F0902030302020204" charset="0"/>
                <a:ea typeface="Palatino"/>
                <a:cs typeface="Palatino"/>
                <a:sym typeface="Palatino"/>
              </a:rPr>
              <a:t>  }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FillTx/>
              <a:latin typeface="Comic Sans MS" panose="030F0902030302020204" charset="0"/>
              <a:ea typeface="Palatino"/>
              <a:cs typeface="Palatino"/>
              <a:sym typeface="Palatino"/>
            </a:endParaRP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FillTx/>
              <a:latin typeface="Comic Sans MS" panose="030F0902030302020204" charset="0"/>
              <a:ea typeface="Palatino"/>
              <a:cs typeface="Palatino"/>
              <a:sym typeface="Palatino"/>
            </a:endParaRP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Comic Sans MS" panose="030F0902030302020204" charset="0"/>
                <a:ea typeface="Palatino"/>
                <a:cs typeface="Palatino"/>
                <a:sym typeface="Palatino"/>
              </a:rPr>
              <a:t>  public T newInstance(SqlSession sqlSession) {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FillTx/>
              <a:latin typeface="Comic Sans MS" panose="030F0902030302020204" charset="0"/>
              <a:ea typeface="Palatino"/>
              <a:cs typeface="Palatino"/>
              <a:sym typeface="Palatino"/>
            </a:endParaRP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Comic Sans MS" panose="030F0902030302020204" charset="0"/>
                <a:ea typeface="Palatino"/>
                <a:cs typeface="Palatino"/>
                <a:sym typeface="Palatino"/>
              </a:rPr>
              <a:t>    final MapperProxy&lt;T&gt; mapperProxy = new MapperProxy&lt;T&gt;(sqlSession, mapperInterface, methodCache);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FillTx/>
              <a:latin typeface="Comic Sans MS" panose="030F0902030302020204" charset="0"/>
              <a:ea typeface="Palatino"/>
              <a:cs typeface="Palatino"/>
              <a:sym typeface="Palatino"/>
            </a:endParaRP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Comic Sans MS" panose="030F0902030302020204" charset="0"/>
                <a:ea typeface="Palatino"/>
                <a:cs typeface="Palatino"/>
                <a:sym typeface="Palatino"/>
              </a:rPr>
              <a:t>    return newInstance(mapperProxy);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FillTx/>
              <a:latin typeface="Comic Sans MS" panose="030F0902030302020204" charset="0"/>
              <a:ea typeface="Palatino"/>
              <a:cs typeface="Palatino"/>
              <a:sym typeface="Palatino"/>
            </a:endParaRP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Comic Sans MS" panose="030F0902030302020204" charset="0"/>
                <a:ea typeface="Palatino"/>
                <a:cs typeface="Palatino"/>
                <a:sym typeface="Palatino"/>
              </a:rPr>
              <a:t>  }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FillTx/>
              <a:latin typeface="Comic Sans MS" panose="030F0902030302020204" charset="0"/>
              <a:ea typeface="Palatino"/>
              <a:cs typeface="Palatino"/>
              <a:sym typeface="Palatino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0360" y="2428875"/>
            <a:ext cx="5144770" cy="655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omic Sans MS" panose="030F0902030302020204" charset="0"/>
                <a:ea typeface="Palatino"/>
                <a:cs typeface="Palatino"/>
                <a:sym typeface="Palatino"/>
              </a:rPr>
              <a:t>Mapper Interface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omic Sans MS" panose="030F0902030302020204" charset="0"/>
                <a:ea typeface="Palatino"/>
                <a:cs typeface="Palatino"/>
                <a:sym typeface="Palatino"/>
              </a:rPr>
              <a:t>初始化核心代码：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C00000"/>
              </a:solidFill>
              <a:effectLst/>
              <a:uFillTx/>
              <a:latin typeface="Comic Sans MS" panose="030F0902030302020204" charset="0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xfrm>
            <a:off x="508000" y="723900"/>
            <a:ext cx="11988800" cy="1219200"/>
          </a:xfrm>
          <a:prstGeom prst="rect">
            <a:avLst/>
          </a:prstGeom>
        </p:spPr>
        <p:txBody>
          <a:bodyPr/>
          <a:lstStyle>
            <a:lvl1pPr defTabSz="525145">
              <a:spcBef>
                <a:spcPts val="1400"/>
              </a:spcBef>
              <a:defRPr sz="6300"/>
            </a:lvl1pPr>
          </a:lstStyle>
          <a:p>
            <a:r>
              <a:rPr lang="en-US" altLang="zh-CN">
                <a:latin typeface="Comic Sans MS" panose="030F0902030302020204" charset="0"/>
                <a:sym typeface="+mn-ea"/>
              </a:rPr>
              <a:t>Mapper Method</a:t>
            </a:r>
            <a:r>
              <a:rPr lang="zh-CN" altLang="en-US">
                <a:latin typeface="Comic Sans MS" panose="030F0902030302020204" charset="0"/>
                <a:sym typeface="+mn-ea"/>
              </a:rPr>
              <a:t>执行</a:t>
            </a:r>
            <a:endParaRPr lang="zh-CN" altLang="en-US">
              <a:latin typeface="Comic Sans MS" panose="030F09020303020202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250" y="3230245"/>
            <a:ext cx="12560935" cy="63722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0360" y="2258695"/>
            <a:ext cx="6130925" cy="655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omic Sans MS" panose="030F0902030302020204" charset="0"/>
                <a:ea typeface="Palatino"/>
                <a:cs typeface="Palatino"/>
                <a:sym typeface="Palatino"/>
              </a:rPr>
              <a:t>Mapper Method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omic Sans MS" panose="030F0902030302020204" charset="0"/>
                <a:ea typeface="Palatino"/>
                <a:cs typeface="Palatino"/>
                <a:sym typeface="Palatino"/>
              </a:rPr>
              <a:t>执行流程图（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omic Sans MS" panose="030F0902030302020204" charset="0"/>
                <a:ea typeface="Palatino"/>
                <a:cs typeface="Palatino"/>
                <a:sym typeface="Palatino"/>
              </a:rPr>
              <a:t>select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omic Sans MS" panose="030F0902030302020204" charset="0"/>
                <a:ea typeface="Palatino"/>
                <a:cs typeface="Palatino"/>
                <a:sym typeface="Palatino"/>
              </a:rPr>
              <a:t>为例）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C00000"/>
              </a:solidFill>
              <a:effectLst/>
              <a:uFillTx/>
              <a:latin typeface="Comic Sans MS" panose="030F0902030302020204" charset="0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xfrm>
            <a:off x="508000" y="723900"/>
            <a:ext cx="11988800" cy="1219200"/>
          </a:xfrm>
          <a:prstGeom prst="rect">
            <a:avLst/>
          </a:prstGeom>
        </p:spPr>
        <p:txBody>
          <a:bodyPr/>
          <a:lstStyle>
            <a:lvl1pPr defTabSz="525145">
              <a:spcBef>
                <a:spcPts val="1400"/>
              </a:spcBef>
              <a:defRPr sz="6300"/>
            </a:lvl1pPr>
          </a:lstStyle>
          <a:p>
            <a:r>
              <a:rPr lang="en-US" altLang="zh-CN">
                <a:latin typeface="Comic Sans MS" panose="030F0902030302020204" charset="0"/>
                <a:sym typeface="+mn-ea"/>
              </a:rPr>
              <a:t>Mapper Method</a:t>
            </a:r>
            <a:r>
              <a:rPr lang="zh-CN" altLang="en-US">
                <a:latin typeface="Comic Sans MS" panose="030F0902030302020204" charset="0"/>
                <a:sym typeface="+mn-ea"/>
              </a:rPr>
              <a:t>执行</a:t>
            </a:r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0360" y="2258695"/>
            <a:ext cx="6130925" cy="655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omic Sans MS" panose="030F0902030302020204" charset="0"/>
                <a:ea typeface="Palatino"/>
                <a:cs typeface="Palatino"/>
                <a:sym typeface="Palatino"/>
              </a:rPr>
              <a:t>关键代码：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C00000"/>
              </a:solidFill>
              <a:effectLst/>
              <a:uFillTx/>
              <a:latin typeface="Comic Sans MS" panose="030F0902030302020204" charset="0"/>
              <a:ea typeface="Palatino"/>
              <a:cs typeface="Palatino"/>
              <a:sym typeface="Palatino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00" y="3042920"/>
            <a:ext cx="11527155" cy="31629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" y="6581140"/>
            <a:ext cx="11572875" cy="2324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8800">
                <a:latin typeface="Comic Sans MS" panose="030F0902030302020204" charset="0"/>
              </a:rPr>
              <a:t>enjoy it </a:t>
            </a:r>
            <a:endParaRPr lang="en-US" sz="8800">
              <a:latin typeface="Comic Sans MS" panose="030F09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xfrm>
            <a:off x="508000" y="723900"/>
            <a:ext cx="11988800" cy="1219200"/>
          </a:xfrm>
          <a:prstGeom prst="rect">
            <a:avLst/>
          </a:prstGeom>
        </p:spPr>
        <p:txBody>
          <a:bodyPr/>
          <a:lstStyle>
            <a:lvl1pPr defTabSz="525145">
              <a:spcBef>
                <a:spcPts val="1400"/>
              </a:spcBef>
              <a:defRPr sz="6300"/>
            </a:lvl1pPr>
          </a:lstStyle>
          <a:p>
            <a:r>
              <a:rPr lang="zh-CN"/>
              <a:t>目录</a:t>
            </a:r>
            <a:endParaRPr lang="zh-CN"/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xfrm>
            <a:off x="508000" y="2425700"/>
            <a:ext cx="11988800" cy="659864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zh-CN">
                <a:latin typeface="Comic Sans MS" panose="030F0902030302020204" charset="0"/>
                <a:sym typeface="+mn-ea"/>
              </a:rPr>
              <a:t>MyBatis</a:t>
            </a:r>
            <a:r>
              <a:rPr lang="zh-CN" altLang="en-US">
                <a:latin typeface="Comic Sans MS" panose="030F0902030302020204" charset="0"/>
                <a:sym typeface="+mn-ea"/>
              </a:rPr>
              <a:t>运行流程</a:t>
            </a:r>
            <a:endParaRPr lang="en-US" altLang="zh-CN">
              <a:latin typeface="Comic Sans MS" panose="030F0902030302020204" charset="0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>
                <a:latin typeface="Comic Sans MS" panose="030F0902030302020204" charset="0"/>
                <a:sym typeface="+mn-ea"/>
              </a:rPr>
              <a:t>Config Xml</a:t>
            </a:r>
            <a:r>
              <a:rPr lang="zh-CN" altLang="en-US">
                <a:latin typeface="Comic Sans MS" panose="030F0902030302020204" charset="0"/>
                <a:sym typeface="+mn-ea"/>
              </a:rPr>
              <a:t>解析</a:t>
            </a:r>
            <a:endParaRPr lang="en-US">
              <a:latin typeface="Comic Sans MS" panose="030F090203030202020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Comic Sans MS" panose="030F0902030302020204" charset="0"/>
              </a:rPr>
              <a:t>Mapper Interface</a:t>
            </a:r>
            <a:r>
              <a:rPr lang="zh-CN" altLang="en-US">
                <a:latin typeface="Comic Sans MS" panose="030F0902030302020204" charset="0"/>
              </a:rPr>
              <a:t>初始化</a:t>
            </a:r>
            <a:endParaRPr lang="zh-CN" altLang="en-US">
              <a:latin typeface="Comic Sans MS" panose="030F0902030302020204" charset="0"/>
            </a:endParaRPr>
          </a:p>
          <a:p>
            <a:pPr>
              <a:lnSpc>
                <a:spcPct val="200000"/>
              </a:lnSpc>
            </a:pPr>
            <a:r>
              <a:rPr lang="en-US" altLang="zh-CN">
                <a:latin typeface="Comic Sans MS" panose="030F0902030302020204" charset="0"/>
              </a:rPr>
              <a:t>Mapper Method</a:t>
            </a:r>
            <a:r>
              <a:rPr lang="zh-CN" altLang="en-US">
                <a:latin typeface="Comic Sans MS" panose="030F0902030302020204" charset="0"/>
              </a:rPr>
              <a:t>执行</a:t>
            </a:r>
            <a:endParaRPr lang="zh-CN" altLang="en-US">
              <a:latin typeface="Comic Sans MS" panose="030F09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xfrm>
            <a:off x="508000" y="723900"/>
            <a:ext cx="11988800" cy="1219200"/>
          </a:xfrm>
          <a:prstGeom prst="rect">
            <a:avLst/>
          </a:prstGeom>
        </p:spPr>
        <p:txBody>
          <a:bodyPr/>
          <a:lstStyle>
            <a:lvl1pPr defTabSz="525145">
              <a:spcBef>
                <a:spcPts val="1400"/>
              </a:spcBef>
              <a:defRPr sz="6300"/>
            </a:lvl1pPr>
          </a:lstStyle>
          <a:p>
            <a:r>
              <a:rPr lang="en-US" altLang="zh-CN">
                <a:latin typeface="Comic Sans MS" panose="030F0902030302020204" charset="0"/>
                <a:sym typeface="+mn-ea"/>
              </a:rPr>
              <a:t>MyBatis</a:t>
            </a:r>
            <a:r>
              <a:rPr lang="zh-CN" altLang="en-US">
                <a:latin typeface="Comic Sans MS" panose="030F0902030302020204" charset="0"/>
                <a:sym typeface="+mn-ea"/>
              </a:rPr>
              <a:t>运行流程</a:t>
            </a:r>
            <a:endParaRPr lang="zh-CN"/>
          </a:p>
        </p:txBody>
      </p:sp>
      <p:sp>
        <p:nvSpPr>
          <p:cNvPr id="3" name="文本框 2"/>
          <p:cNvSpPr txBox="1"/>
          <p:nvPr/>
        </p:nvSpPr>
        <p:spPr>
          <a:xfrm>
            <a:off x="807720" y="2523490"/>
            <a:ext cx="11389995" cy="1624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omic Sans MS" panose="030F0902030302020204" charset="0"/>
                <a:ea typeface="Palatino"/>
                <a:cs typeface="Palatino"/>
                <a:sym typeface="Palatino"/>
              </a:rPr>
              <a:t>1</a:t>
            </a:r>
            <a:r>
              <a:rPr kumimoji="0" lang="zh-CN" altLang="en-US" sz="1800" b="1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omic Sans MS" panose="030F0902030302020204" charset="0"/>
                <a:ea typeface="宋体" charset="0"/>
                <a:cs typeface="Palatino"/>
                <a:sym typeface="Palatino"/>
              </a:rPr>
              <a:t>、</a:t>
            </a:r>
            <a:r>
              <a:rPr kumimoji="0" lang="en-US" altLang="zh-CN" sz="1800" b="1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omic Sans MS" panose="030F0902030302020204" charset="0"/>
                <a:ea typeface="Palatino"/>
                <a:cs typeface="Palatino"/>
                <a:sym typeface="Palatino"/>
              </a:rPr>
              <a:t>Config xml</a:t>
            </a:r>
            <a:r>
              <a:rPr kumimoji="0" lang="zh-CN" altLang="en-US" sz="1800" b="1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omic Sans MS" panose="030F0902030302020204" charset="0"/>
                <a:ea typeface="Palatino"/>
                <a:cs typeface="Palatino"/>
                <a:sym typeface="Palatino"/>
              </a:rPr>
              <a:t>解析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414141"/>
              </a:solidFill>
              <a:effectLst/>
              <a:uFillTx/>
              <a:latin typeface="Comic Sans MS" panose="030F0902030302020204" charset="0"/>
              <a:ea typeface="Palatino"/>
              <a:cs typeface="Palatino"/>
              <a:sym typeface="Palatino"/>
            </a:endParaRP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Comic Sans MS" panose="030F0902030302020204" charset="0"/>
                <a:ea typeface="Palatino"/>
                <a:cs typeface="Palatino"/>
                <a:sym typeface="Palatino"/>
              </a:rPr>
              <a:t>   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E706D"/>
                </a:solidFill>
                <a:effectLst/>
                <a:uFillTx/>
                <a:latin typeface="Comic Sans MS" panose="030F0902030302020204" charset="0"/>
                <a:ea typeface="Palatino"/>
                <a:cs typeface="Palatino"/>
                <a:sym typeface="Palatino"/>
              </a:rPr>
              <a:t>InputStream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Comic Sans MS" panose="030F0902030302020204" charset="0"/>
                <a:ea typeface="Palatino"/>
                <a:cs typeface="Palatino"/>
                <a:sym typeface="Palatino"/>
              </a:rPr>
              <a:t>inputStream = Resources.getResourceAsStream("mybatis-config.xml");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FillTx/>
              <a:latin typeface="Comic Sans MS" panose="030F0902030302020204" charset="0"/>
              <a:ea typeface="Palatino"/>
              <a:cs typeface="Palatino"/>
              <a:sym typeface="Palatino"/>
            </a:endParaRP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Comic Sans MS" panose="030F0902030302020204" charset="0"/>
                <a:ea typeface="Palatino"/>
                <a:cs typeface="Palatino"/>
                <a:sym typeface="Palatino"/>
              </a:rPr>
              <a:t>    SqlSessionFactory sqlSessionFactory = new SqlSessionFactoryBuilder().build(inputStream);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    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7720" y="4528820"/>
            <a:ext cx="11389995" cy="1624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omic Sans MS" panose="030F0902030302020204" charset="0"/>
                <a:ea typeface="宋体" charset="0"/>
                <a:cs typeface="Palatino"/>
                <a:sym typeface="Palatino"/>
              </a:rPr>
              <a:t>2</a:t>
            </a:r>
            <a:r>
              <a:rPr kumimoji="0" lang="zh-CN" altLang="en-US" sz="1800" b="1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omic Sans MS" panose="030F0902030302020204" charset="0"/>
                <a:ea typeface="宋体" charset="0"/>
                <a:cs typeface="Palatino"/>
                <a:sym typeface="Palatino"/>
              </a:rPr>
              <a:t>、</a:t>
            </a:r>
            <a:r>
              <a:rPr kumimoji="0" lang="en-US" altLang="zh-CN" sz="1800" b="1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omic Sans MS" panose="030F0902030302020204" charset="0"/>
                <a:ea typeface="Palatino"/>
                <a:cs typeface="Palatino"/>
                <a:sym typeface="Palatino"/>
              </a:rPr>
              <a:t>Mapper Interface</a:t>
            </a:r>
            <a:r>
              <a:rPr kumimoji="0" lang="zh-CN" altLang="en-US" sz="1800" b="1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omic Sans MS" panose="030F0902030302020204" charset="0"/>
                <a:ea typeface="Palatino"/>
                <a:cs typeface="Palatino"/>
                <a:sym typeface="Palatino"/>
              </a:rPr>
              <a:t>初始化</a:t>
            </a:r>
            <a:endParaRPr kumimoji="0" lang="en-US" altLang="zh-CN" sz="1800" b="1" i="0" u="none" strike="noStrike" cap="none" spc="0" normalizeH="0" baseline="0">
              <a:ln>
                <a:noFill/>
              </a:ln>
              <a:solidFill>
                <a:srgbClr val="C00000"/>
              </a:solidFill>
              <a:effectLst/>
              <a:uFillTx/>
              <a:latin typeface="Comic Sans MS" panose="030F0902030302020204" charset="0"/>
              <a:ea typeface="Palatino"/>
              <a:cs typeface="Palatino"/>
              <a:sym typeface="Palatino"/>
            </a:endParaRP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Comic Sans MS" panose="030F0902030302020204" charset="0"/>
                <a:ea typeface="Palatino"/>
                <a:cs typeface="Palatino"/>
                <a:sym typeface="Palatino"/>
              </a:rPr>
              <a:t>    SqlSession sqlSession = sqlSessionFactory.openSession();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FillTx/>
              <a:latin typeface="Comic Sans MS" panose="030F0902030302020204" charset="0"/>
              <a:ea typeface="Palatino"/>
              <a:cs typeface="Palatino"/>
              <a:sym typeface="Palatino"/>
            </a:endParaRP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Comic Sans MS" panose="030F0902030302020204" charset="0"/>
                <a:ea typeface="Palatino"/>
                <a:cs typeface="Palatino"/>
                <a:sym typeface="Palatino"/>
              </a:rPr>
              <a:t>    UserMapperExt userMapperExt = sqlSession.getMapper(UserMapperExt.class);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FillTx/>
              <a:latin typeface="Comic Sans MS" panose="030F0902030302020204" charset="0"/>
              <a:ea typeface="Palatino"/>
              <a:cs typeface="Palatino"/>
              <a:sym typeface="Palatino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    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7085" y="6391910"/>
            <a:ext cx="11389995" cy="2178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omic Sans MS" panose="030F0902030302020204" charset="0"/>
                <a:ea typeface="宋体" charset="0"/>
                <a:cs typeface="Palatino"/>
                <a:sym typeface="Palatino"/>
              </a:rPr>
              <a:t>3</a:t>
            </a:r>
            <a:r>
              <a:rPr kumimoji="0" lang="zh-CN" altLang="en-US" sz="1800" b="1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omic Sans MS" panose="030F0902030302020204" charset="0"/>
                <a:ea typeface="宋体" charset="0"/>
                <a:cs typeface="Palatino"/>
                <a:sym typeface="Palatino"/>
              </a:rPr>
              <a:t>、</a:t>
            </a:r>
            <a:r>
              <a:rPr kumimoji="0" lang="en-US" altLang="zh-CN" sz="1800" b="1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omic Sans MS" panose="030F0902030302020204" charset="0"/>
                <a:ea typeface="Palatino"/>
                <a:cs typeface="Palatino"/>
                <a:sym typeface="Palatino"/>
              </a:rPr>
              <a:t>Mapper Method</a:t>
            </a:r>
            <a:r>
              <a:rPr kumimoji="0" lang="zh-CN" altLang="en-US" sz="1800" b="1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omic Sans MS" panose="030F0902030302020204" charset="0"/>
                <a:ea typeface="Palatino"/>
                <a:cs typeface="Palatino"/>
                <a:sym typeface="Palatino"/>
              </a:rPr>
              <a:t>执行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414141"/>
              </a:solidFill>
              <a:effectLst/>
              <a:uFillTx/>
              <a:latin typeface="Comic Sans MS" panose="030F0902030302020204" charset="0"/>
              <a:ea typeface="Palatino"/>
              <a:cs typeface="Palatino"/>
              <a:sym typeface="Palatino"/>
            </a:endParaRP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Comic Sans MS" panose="030F0902030302020204" charset="0"/>
                <a:ea typeface="Palatino"/>
                <a:cs typeface="Palatino"/>
                <a:sym typeface="Palatino"/>
              </a:rPr>
              <a:t>    userMapperExt.insert(new UserDTO("houliu",23));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FillTx/>
              <a:latin typeface="Comic Sans MS" panose="030F0902030302020204" charset="0"/>
              <a:ea typeface="Palatino"/>
              <a:cs typeface="Palatino"/>
              <a:sym typeface="Palatino"/>
            </a:endParaRP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Comic Sans MS" panose="030F0902030302020204" charset="0"/>
                <a:ea typeface="Palatino"/>
                <a:cs typeface="Palatino"/>
                <a:sym typeface="Palatino"/>
              </a:rPr>
              <a:t>    userMapperExt.findUserListByName("zhangsan");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FillTx/>
              <a:latin typeface="Comic Sans MS" panose="030F0902030302020204" charset="0"/>
              <a:ea typeface="Palatino"/>
              <a:cs typeface="Palatino"/>
              <a:sym typeface="Palatino"/>
            </a:endParaRP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Comic Sans MS" panose="030F0902030302020204" charset="0"/>
                <a:ea typeface="Palatino"/>
                <a:cs typeface="Palatino"/>
                <a:sym typeface="Palatino"/>
              </a:rPr>
              <a:t>    userMapperExt.update("name" ,"wangwu",22);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FillTx/>
              <a:latin typeface="Comic Sans MS" panose="030F0902030302020204" charset="0"/>
              <a:ea typeface="Palatino"/>
              <a:cs typeface="Palatino"/>
              <a:sym typeface="Palatino"/>
            </a:endParaRP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Comic Sans MS" panose="030F0902030302020204" charset="0"/>
                <a:ea typeface="Palatino"/>
                <a:cs typeface="Palatino"/>
                <a:sym typeface="Palatino"/>
              </a:rPr>
              <a:t>    sqlSession.commit();    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FillTx/>
              <a:latin typeface="Comic Sans MS" panose="030F0902030302020204" charset="0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" y="30480"/>
            <a:ext cx="12795885" cy="9490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xfrm>
            <a:off x="508000" y="723900"/>
            <a:ext cx="11988800" cy="1219200"/>
          </a:xfrm>
          <a:prstGeom prst="rect">
            <a:avLst/>
          </a:prstGeom>
        </p:spPr>
        <p:txBody>
          <a:bodyPr/>
          <a:lstStyle>
            <a:lvl1pPr defTabSz="525145">
              <a:spcBef>
                <a:spcPts val="1400"/>
              </a:spcBef>
              <a:defRPr sz="6300"/>
            </a:lvl1pPr>
          </a:lstStyle>
          <a:p>
            <a:r>
              <a:rPr lang="en-US">
                <a:latin typeface="Comic Sans MS" panose="030F0902030302020204" charset="0"/>
              </a:rPr>
              <a:t>Config Xml</a:t>
            </a:r>
            <a:r>
              <a:rPr lang="zh-CN" altLang="en-US">
                <a:latin typeface="Comic Sans MS" panose="030F0902030302020204" charset="0"/>
              </a:rPr>
              <a:t>解析</a:t>
            </a:r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29500" y="5737860"/>
            <a:ext cx="735457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Comic Sans MS" panose="030F0902030302020204" charset="0"/>
                <a:ea typeface="Palatino"/>
                <a:cs typeface="Palatino"/>
                <a:sym typeface="Palatino"/>
              </a:rPr>
              <a:t>     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FillTx/>
              <a:latin typeface="Comic Sans MS" panose="030F0902030302020204" charset="0"/>
              <a:ea typeface="Palatino"/>
              <a:cs typeface="Palatino"/>
              <a:sym typeface="Palatino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985" y="2232660"/>
            <a:ext cx="10959465" cy="6740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xfrm>
            <a:off x="508000" y="723900"/>
            <a:ext cx="11988800" cy="1219200"/>
          </a:xfrm>
          <a:prstGeom prst="rect">
            <a:avLst/>
          </a:prstGeom>
        </p:spPr>
        <p:txBody>
          <a:bodyPr/>
          <a:lstStyle>
            <a:lvl1pPr defTabSz="525145">
              <a:spcBef>
                <a:spcPts val="1400"/>
              </a:spcBef>
              <a:defRPr sz="6300"/>
            </a:lvl1pPr>
          </a:lstStyle>
          <a:p>
            <a:r>
              <a:rPr lang="en-US">
                <a:latin typeface="Comic Sans MS" panose="030F0902030302020204" charset="0"/>
              </a:rPr>
              <a:t>Config Xml</a:t>
            </a:r>
            <a:r>
              <a:rPr lang="zh-CN" altLang="en-US">
                <a:latin typeface="Comic Sans MS" panose="030F0902030302020204" charset="0"/>
              </a:rPr>
              <a:t>解析</a:t>
            </a:r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29500" y="5737860"/>
            <a:ext cx="735457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Comic Sans MS" panose="030F0902030302020204" charset="0"/>
                <a:ea typeface="Palatino"/>
                <a:cs typeface="Palatino"/>
                <a:sym typeface="Palatino"/>
              </a:rPr>
              <a:t>     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FillTx/>
              <a:latin typeface="Comic Sans MS" panose="030F0902030302020204" charset="0"/>
              <a:ea typeface="Palatino"/>
              <a:cs typeface="Palatino"/>
              <a:sym typeface="Palatino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05" y="2274570"/>
            <a:ext cx="12009120" cy="7123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29500" y="5737860"/>
            <a:ext cx="735457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Comic Sans MS" panose="030F0902030302020204" charset="0"/>
                <a:ea typeface="Palatino"/>
                <a:cs typeface="Palatino"/>
                <a:sym typeface="Palatino"/>
              </a:rPr>
              <a:t>     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FillTx/>
              <a:latin typeface="Comic Sans MS" panose="030F0902030302020204" charset="0"/>
              <a:ea typeface="Palatino"/>
              <a:cs typeface="Palatino"/>
              <a:sym typeface="Palatino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885" y="353695"/>
            <a:ext cx="12305030" cy="9046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29500" y="5737860"/>
            <a:ext cx="735457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Comic Sans MS" panose="030F0902030302020204" charset="0"/>
                <a:ea typeface="Palatino"/>
                <a:cs typeface="Palatino"/>
                <a:sym typeface="Palatino"/>
              </a:rPr>
              <a:t>     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FillTx/>
              <a:latin typeface="Comic Sans MS" panose="030F0902030302020204" charset="0"/>
              <a:ea typeface="Palatino"/>
              <a:cs typeface="Palatino"/>
              <a:sym typeface="Palatino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965" y="3659505"/>
            <a:ext cx="12294235" cy="5393690"/>
          </a:xfrm>
          <a:prstGeom prst="rect">
            <a:avLst/>
          </a:prstGeom>
        </p:spPr>
      </p:pic>
      <p:sp>
        <p:nvSpPr>
          <p:cNvPr id="151" name="Shape 151"/>
          <p:cNvSpPr/>
          <p:nvPr>
            <p:ph type="title"/>
          </p:nvPr>
        </p:nvSpPr>
        <p:spPr>
          <a:xfrm>
            <a:off x="508000" y="723900"/>
            <a:ext cx="11988800" cy="1219200"/>
          </a:xfrm>
          <a:prstGeom prst="rect">
            <a:avLst/>
          </a:prstGeom>
        </p:spPr>
        <p:txBody>
          <a:bodyPr/>
          <a:lstStyle>
            <a:lvl1pPr defTabSz="525145">
              <a:spcBef>
                <a:spcPts val="1400"/>
              </a:spcBef>
              <a:defRPr sz="6300"/>
            </a:lvl1pPr>
          </a:lstStyle>
          <a:p>
            <a:r>
              <a:rPr lang="en-US">
                <a:latin typeface="Comic Sans MS" panose="030F0902030302020204" charset="0"/>
              </a:rPr>
              <a:t>Config Xml</a:t>
            </a:r>
            <a:r>
              <a:rPr lang="zh-CN" altLang="en-US">
                <a:latin typeface="Comic Sans MS" panose="030F0902030302020204" charset="0"/>
              </a:rPr>
              <a:t>解析</a:t>
            </a:r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1955" y="2487930"/>
            <a:ext cx="3868420" cy="7473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omic Sans MS" panose="030F0902030302020204" charset="0"/>
                <a:ea typeface="Palatino"/>
                <a:cs typeface="Palatino"/>
                <a:sym typeface="Palatino"/>
              </a:rPr>
              <a:t>mapper.xml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omic Sans MS" panose="030F0902030302020204" charset="0"/>
                <a:ea typeface="Palatino"/>
                <a:cs typeface="Palatino"/>
                <a:sym typeface="Palatino"/>
              </a:rPr>
              <a:t>文件解析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C00000"/>
              </a:solidFill>
              <a:effectLst/>
              <a:uFillTx/>
              <a:latin typeface="Comic Sans MS" panose="030F0902030302020204" charset="0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xfrm>
            <a:off x="508000" y="723900"/>
            <a:ext cx="11988800" cy="1219200"/>
          </a:xfrm>
          <a:prstGeom prst="rect">
            <a:avLst/>
          </a:prstGeom>
        </p:spPr>
        <p:txBody>
          <a:bodyPr/>
          <a:lstStyle>
            <a:lvl1pPr defTabSz="525145">
              <a:spcBef>
                <a:spcPts val="1400"/>
              </a:spcBef>
              <a:defRPr sz="6300"/>
            </a:lvl1pPr>
          </a:lstStyle>
          <a:p>
            <a:r>
              <a:rPr lang="en-US">
                <a:latin typeface="Comic Sans MS" panose="030F0902030302020204" charset="0"/>
              </a:rPr>
              <a:t>Mapper Interface</a:t>
            </a:r>
            <a:r>
              <a:rPr lang="zh-CN" altLang="en-US">
                <a:latin typeface="Comic Sans MS" panose="030F0902030302020204" charset="0"/>
              </a:rPr>
              <a:t>初始化</a:t>
            </a:r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0360" y="2428875"/>
            <a:ext cx="5144770" cy="655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omic Sans MS" panose="030F0902030302020204" charset="0"/>
                <a:ea typeface="Palatino"/>
                <a:cs typeface="Palatino"/>
                <a:sym typeface="Palatino"/>
              </a:rPr>
              <a:t>Mapper Interface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omic Sans MS" panose="030F0902030302020204" charset="0"/>
                <a:ea typeface="Palatino"/>
                <a:cs typeface="Palatino"/>
                <a:sym typeface="Palatino"/>
              </a:rPr>
              <a:t>初始化时序图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C00000"/>
              </a:solidFill>
              <a:effectLst/>
              <a:uFillTx/>
              <a:latin typeface="Comic Sans MS" panose="030F0902030302020204" charset="0"/>
              <a:ea typeface="Palatino"/>
              <a:cs typeface="Palatino"/>
              <a:sym typeface="Palatino"/>
            </a:endParaRPr>
          </a:p>
        </p:txBody>
      </p:sp>
      <p:pic>
        <p:nvPicPr>
          <p:cNvPr id="4" name="图片 3" descr="mapper interface in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155" y="3354070"/>
            <a:ext cx="12046585" cy="5457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1235</Words>
  <Application>WPS 演示</Application>
  <PresentationFormat/>
  <Paragraphs>74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3" baseType="lpstr">
      <vt:lpstr>Arial</vt:lpstr>
      <vt:lpstr>方正书宋_GBK</vt:lpstr>
      <vt:lpstr>Wingdings</vt:lpstr>
      <vt:lpstr>Palatino</vt:lpstr>
      <vt:lpstr>Helvetica</vt:lpstr>
      <vt:lpstr>Bodoni SvtyTwo ITC TT-Book</vt:lpstr>
      <vt:lpstr>Zapf Dingbats</vt:lpstr>
      <vt:lpstr>Helvetica Neue Medium</vt:lpstr>
      <vt:lpstr>Helvetica Neue</vt:lpstr>
      <vt:lpstr>Helvetica Neue Light</vt:lpstr>
      <vt:lpstr>Comic Sans MS</vt:lpstr>
      <vt:lpstr>宋体</vt:lpstr>
      <vt:lpstr>Thonburi</vt:lpstr>
      <vt:lpstr>HYShuSongErKW</vt:lpstr>
      <vt:lpstr>微软雅黑</vt:lpstr>
      <vt:lpstr>HYQiHeiKW</vt:lpstr>
      <vt:lpstr>Arial Unicode MS</vt:lpstr>
      <vt:lpstr>PT Mono</vt:lpstr>
      <vt:lpstr>Papyrus</vt:lpstr>
      <vt:lpstr>New_Template4</vt:lpstr>
      <vt:lpstr>MyBatis原理分析</vt:lpstr>
      <vt:lpstr>目录</vt:lpstr>
      <vt:lpstr>MyBatis运行流程</vt:lpstr>
      <vt:lpstr>PowerPoint 演示文稿</vt:lpstr>
      <vt:lpstr>Config Xml解析</vt:lpstr>
      <vt:lpstr>Config Xml解析</vt:lpstr>
      <vt:lpstr>PowerPoint 演示文稿</vt:lpstr>
      <vt:lpstr>Config Xml解析</vt:lpstr>
      <vt:lpstr>Mapper Interface初始化</vt:lpstr>
      <vt:lpstr>Mapper Interface初始化</vt:lpstr>
      <vt:lpstr>Mapper Method执行</vt:lpstr>
      <vt:lpstr>Mapper Method执行</vt:lpstr>
      <vt:lpstr>enjoy it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MyBatis原理分析</dc:title>
  <dc:creator/>
  <cp:lastModifiedBy>iwill</cp:lastModifiedBy>
  <cp:revision>7</cp:revision>
  <dcterms:created xsi:type="dcterms:W3CDTF">2019-04-04T14:16:11Z</dcterms:created>
  <dcterms:modified xsi:type="dcterms:W3CDTF">2019-04-04T14:16:11Z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2052-1.0.0.1113</vt:lpwstr>
  </property>
</Properties>
</file>