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0" r:id="rId6"/>
    <p:sldId id="259" r:id="rId7"/>
    <p:sldId id="262" r:id="rId8"/>
    <p:sldId id="263" r:id="rId9"/>
    <p:sldId id="271" r:id="rId10"/>
    <p:sldId id="264" r:id="rId11"/>
    <p:sldId id="272" r:id="rId12"/>
    <p:sldId id="268" r:id="rId13"/>
    <p:sldId id="273" r:id="rId14"/>
    <p:sldId id="265" r:id="rId15"/>
    <p:sldId id="266"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48" autoAdjust="0"/>
  </p:normalViewPr>
  <p:slideViewPr>
    <p:cSldViewPr>
      <p:cViewPr varScale="1">
        <p:scale>
          <a:sx n="103" d="100"/>
          <a:sy n="103" d="100"/>
        </p:scale>
        <p:origin x="-16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Each</a:t>
            </a:r>
            <a:r>
              <a:rPr lang="en-US" baseline="0" dirty="0" smtClean="0"/>
              <a:t> node then had to track an alpha and a beta value for both players.</a:t>
            </a:r>
          </a:p>
          <a:p>
            <a:endParaRPr lang="en-US" baseline="0" dirty="0" smtClean="0"/>
          </a:p>
          <a:p>
            <a:r>
              <a:rPr lang="en-US" baseline="0" dirty="0" smtClean="0"/>
              <a:t> If the other player was going to make a winning move as result of the current move, then this move should not be made and should be </a:t>
            </a:r>
            <a:r>
              <a:rPr lang="en-US" baseline="0" dirty="0" err="1" smtClean="0"/>
              <a:t>prunned</a:t>
            </a:r>
            <a:r>
              <a:rPr lang="en-US" baseline="0" dirty="0" smtClean="0"/>
              <a:t> away.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12</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Needed</a:t>
            </a:r>
            <a:r>
              <a:rPr lang="en-US" baseline="0" dirty="0" smtClean="0"/>
              <a:t> to modify algorithm to have higher priority for better moves than just moves that helped it to win</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first</a:t>
            </a:r>
            <a:r>
              <a:rPr lang="en-US" baseline="0" dirty="0" smtClean="0"/>
              <a:t> seems to have a huge advantage. Having the extra move advantage makes an AI one step ahead to win the game. Because of the nature of the game, it seems the player going second is more defensive than the first.  It was rare to see the AI win when going second.</a:t>
            </a:r>
            <a:endParaRPr lang="en-US" dirty="0" smtClean="0"/>
          </a:p>
          <a:p>
            <a:endParaRPr lang="en-US" dirty="0" smtClean="0"/>
          </a:p>
          <a:p>
            <a:r>
              <a:rPr lang="en-US" dirty="0" smtClean="0"/>
              <a:t>No initial</a:t>
            </a:r>
            <a:r>
              <a:rPr lang="en-US" baseline="0" dirty="0" smtClean="0"/>
              <a:t> position is special. </a:t>
            </a:r>
          </a:p>
          <a:p>
            <a:r>
              <a:rPr lang="en-US" baseline="0" dirty="0" smtClean="0"/>
              <a:t>Values don’t really fluctuate when no other tiles available to affect costs</a:t>
            </a:r>
          </a:p>
          <a:p>
            <a:endParaRPr lang="en-US" baseline="0" dirty="0" smtClean="0"/>
          </a:p>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17</a:t>
            </a:fld>
            <a:endParaRPr lang="en-US" dirty="0"/>
          </a:p>
        </p:txBody>
      </p:sp>
    </p:spTree>
    <p:extLst>
      <p:ext uri="{BB962C8B-B14F-4D97-AF65-F5344CB8AC3E}">
        <p14:creationId xmlns:p14="http://schemas.microsoft.com/office/powerpoint/2010/main" val="40842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a:t>
            </a:r>
            <a:r>
              <a:rPr lang="en-US" dirty="0" smtClean="0"/>
              <a:t>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20000"/>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4 away (since 4 moves needed to win)</a:t>
            </a:r>
          </a:p>
          <a:p>
            <a:pPr algn="l"/>
            <a:r>
              <a:rPr lang="en-US" sz="2000" dirty="0" smtClean="0"/>
              <a:t>Even if some tiles are valid for expansion. Do not bother to expand if the tile’s value is too low.</a:t>
            </a:r>
          </a:p>
          <a:p>
            <a:pPr marL="342900" indent="-342900" algn="l">
              <a:buFont typeface="Arial" panose="020B0604020202020204" pitchFamily="34" charset="0"/>
              <a:buChar char="•"/>
            </a:pPr>
            <a:r>
              <a:rPr lang="en-US" sz="2000" dirty="0" smtClean="0"/>
              <a:t>Algorithm will look all values of available tiles and determine a threshold value. </a:t>
            </a:r>
          </a:p>
          <a:p>
            <a:pPr marL="342900" indent="-342900" algn="l">
              <a:buFont typeface="Arial" panose="020B0604020202020204" pitchFamily="34" charset="0"/>
              <a:buChar char="•"/>
            </a:pPr>
            <a:r>
              <a:rPr lang="en-US" sz="2000" dirty="0" smtClean="0"/>
              <a:t>Tiles with values below the threshold will not be expanded.</a:t>
            </a:r>
          </a:p>
          <a:p>
            <a:pPr algn="l"/>
            <a:r>
              <a:rPr lang="en-US" sz="2000" dirty="0" smtClean="0"/>
              <a:t>By: Reduce </a:t>
            </a:r>
            <a:r>
              <a:rPr lang="en-US" sz="2000" dirty="0" smtClean="0"/>
              <a:t>branching </a:t>
            </a:r>
            <a:r>
              <a:rPr lang="en-US" sz="2000" dirty="0" smtClean="0"/>
              <a:t>factor, we are able to speed </a:t>
            </a:r>
            <a:r>
              <a:rPr lang="en-US" sz="2000" dirty="0" smtClean="0"/>
              <a:t>up algorithm. This gives it more time to evaluate better branches to a larger depth</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 through</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a:t>
            </a:r>
            <a:r>
              <a:rPr lang="en-US" sz="1600" dirty="0" smtClean="0"/>
              <a:t>from the adversary’s </a:t>
            </a:r>
            <a:r>
              <a:rPr lang="en-US" sz="1600" dirty="0" smtClean="0"/>
              <a:t>tiles</a:t>
            </a:r>
          </a:p>
          <a:p>
            <a:pPr marL="800100" lvl="1" indent="-342900" algn="l">
              <a:buFont typeface="Arial" panose="020B0604020202020204" pitchFamily="34" charset="0"/>
              <a:buChar char="•"/>
            </a:pPr>
            <a:r>
              <a:rPr lang="en-US" sz="1600" dirty="0" smtClean="0"/>
              <a:t>Algorithm was adjusted to base tile values only it’s own color. Each tile thus had two values, it’s worth to the AI and it’s worth to the adversary</a:t>
            </a:r>
          </a:p>
          <a:p>
            <a:pPr marL="800100" lvl="1" indent="-342900" algn="l">
              <a:buFont typeface="Arial" panose="020B0604020202020204" pitchFamily="34" charset="0"/>
              <a:buChar char="•"/>
            </a:pPr>
            <a:r>
              <a:rPr lang="en-US" sz="1600" dirty="0" smtClean="0"/>
              <a:t>Had to alpha-beta pruning to take the min and max of the adversary’s tiles values and not it’s own tile’s values when pruning. </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Algorithm still wasn’t very good. </a:t>
            </a:r>
          </a:p>
          <a:p>
            <a:pPr marL="342900" indent="-342900" algn="l">
              <a:buFont typeface="Arial" panose="020B0604020202020204" pitchFamily="34" charset="0"/>
              <a:buChar char="•"/>
            </a:pPr>
            <a:r>
              <a:rPr lang="en-US" sz="2000" dirty="0" smtClean="0"/>
              <a:t>Values for good moves and better moves were the same</a:t>
            </a:r>
          </a:p>
          <a:p>
            <a:pPr marL="342900" indent="-342900" algn="l">
              <a:buFont typeface="Arial" panose="020B0604020202020204" pitchFamily="34" charset="0"/>
              <a:buChar char="•"/>
            </a:pPr>
            <a:r>
              <a:rPr lang="en-US" sz="2000" dirty="0" smtClean="0"/>
              <a:t>Modified algorithm to have higher values for better moves</a:t>
            </a:r>
          </a:p>
          <a:p>
            <a:pPr marL="342900" indent="-342900" algn="l">
              <a:buFont typeface="Arial" panose="020B0604020202020204" pitchFamily="34" charset="0"/>
              <a:buChar char="•"/>
            </a:pPr>
            <a:r>
              <a:rPr lang="en-US" sz="2000" dirty="0" smtClean="0"/>
              <a:t>A move that helped make a 4 in a row for the AI AND blocks the opponent is better than a move that only makes a 4 in a row</a:t>
            </a:r>
          </a:p>
          <a:p>
            <a:pPr marL="342900" indent="-342900" algn="l">
              <a:buFont typeface="Arial" panose="020B0604020202020204" pitchFamily="34" charset="0"/>
              <a:buChar char="•"/>
            </a:pPr>
            <a:r>
              <a:rPr lang="en-US" sz="2000" dirty="0" smtClean="0">
                <a:solidFill>
                  <a:srgbClr val="FF0000"/>
                </a:solidFill>
              </a:rPr>
              <a:t>Value = same tiles distance 4 away + 1 if will block the opponent</a:t>
            </a:r>
            <a:endParaRPr lang="en-US" sz="2000" dirty="0">
              <a:solidFill>
                <a:srgbClr val="FF0000"/>
              </a:solidFill>
            </a:endParaRPr>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r>
              <a:rPr lang="en-US" sz="1600" dirty="0" smtClean="0"/>
              <a:t>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956447043"/>
              </p:ext>
            </p:extLst>
          </p:nvPr>
        </p:nvGraphicFramePr>
        <p:xfrm>
          <a:off x="1752600" y="35814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a:t>
            </a:r>
          </a:p>
          <a:p>
            <a:pPr marL="800100" lvl="1" indent="-342900" algn="l">
              <a:buFont typeface="Arial" panose="020B0604020202020204" pitchFamily="34" charset="0"/>
              <a:buChar char="•"/>
            </a:pPr>
            <a:r>
              <a:rPr lang="en-US" sz="1600" dirty="0" smtClean="0"/>
              <a:t>Algorithm sometimes lost if the first move was bad. We gave algorithm a low starting depth value and it would occasionally pick a bad first move</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that compared tile values of both itself and the adversary, the algorithm was very good</a:t>
            </a:r>
          </a:p>
          <a:p>
            <a:pPr marL="800100" lvl="1" indent="-342900" algn="l">
              <a:buFont typeface="Arial" panose="020B0604020202020204" pitchFamily="34" charset="0"/>
              <a:buChar char="•"/>
            </a:pPr>
            <a:r>
              <a:rPr lang="en-US" sz="1600" dirty="0" smtClean="0"/>
              <a:t>This was because the original AI had a higher chance of wasting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if the player went first</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and Space Complexity</a:t>
            </a:r>
            <a:br>
              <a:rPr lang="en-US" dirty="0" smtClean="0"/>
            </a:b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endParaRPr lang="en-US" sz="2000" dirty="0" smtClean="0"/>
          </a:p>
          <a:p>
            <a:pPr marL="342900" indent="-342900" algn="l">
              <a:buFont typeface="Arial" panose="020B0604020202020204" pitchFamily="34" charset="0"/>
              <a:buChar char="•"/>
            </a:pPr>
            <a:r>
              <a:rPr lang="en-US" sz="2000" dirty="0" smtClean="0"/>
              <a:t>Very fast if depth does not increase too much</a:t>
            </a:r>
          </a:p>
          <a:p>
            <a:pPr marL="342900" indent="-342900" algn="l">
              <a:buFont typeface="Arial" panose="020B0604020202020204" pitchFamily="34" charset="0"/>
              <a:buChar char="•"/>
            </a:pPr>
            <a:r>
              <a:rPr lang="en-US" sz="2000" dirty="0" smtClean="0"/>
              <a:t>Speeds up of reducing branch size allowed more depth within reasonable time</a:t>
            </a:r>
          </a:p>
          <a:p>
            <a:pPr marL="342900" indent="-342900" algn="l">
              <a:buFont typeface="Arial" panose="020B0604020202020204" pitchFamily="34" charset="0"/>
              <a:buChar char="•"/>
            </a:pPr>
            <a:r>
              <a:rPr lang="en-US" sz="20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factor</a:t>
            </a:r>
            <a:endParaRPr lang="en-US" sz="1400" dirty="0"/>
          </a:p>
          <a:p>
            <a:pPr algn="l"/>
            <a:r>
              <a:rPr lang="en-US" sz="2000" dirty="0" smtClean="0"/>
              <a:t>Space</a:t>
            </a:r>
          </a:p>
          <a:p>
            <a:pPr marL="342900" indent="-342900" algn="l">
              <a:buFont typeface="Arial" panose="020B0604020202020204" pitchFamily="34" charset="0"/>
              <a:buChar char="•"/>
            </a:pPr>
            <a:r>
              <a:rPr lang="en-US" sz="2000" dirty="0" smtClean="0"/>
              <a:t>Storing the data was compact</a:t>
            </a:r>
          </a:p>
          <a:p>
            <a:pPr marL="342900" indent="-342900" algn="l">
              <a:buFont typeface="Arial" panose="020B0604020202020204" pitchFamily="34" charset="0"/>
              <a:buChar char="•"/>
            </a:pPr>
            <a:r>
              <a:rPr lang="en-US" sz="2000" dirty="0" smtClean="0"/>
              <a:t>Did not search into infinity and create memory issues</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a:t>
            </a:r>
            <a:r>
              <a:rPr lang="en-US" dirty="0" smtClean="0"/>
              <a:t>the </a:t>
            </a:r>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looks better than trying to block</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Going first has a </a:t>
            </a:r>
            <a:r>
              <a:rPr lang="en-US" sz="2000" dirty="0" smtClean="0"/>
              <a:t>great advantage</a:t>
            </a:r>
            <a:endParaRPr lang="en-US" sz="2000" dirty="0" smtClean="0"/>
          </a:p>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a:t>
            </a:r>
            <a:r>
              <a:rPr lang="en-US" sz="2000" dirty="0" smtClean="0"/>
              <a:t>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a:t>
            </a:r>
            <a:r>
              <a:rPr lang="en-US" sz="2000" dirty="0" smtClean="0"/>
              <a:t>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1695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Game</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filled </a:t>
            </a:r>
            <a:r>
              <a:rPr lang="en-US" smtClean="0"/>
              <a:t>with chesses.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PEAS</a:t>
            </a:r>
            <a:endParaRPr lang="en-US" dirty="0"/>
          </a:p>
        </p:txBody>
      </p:sp>
      <p:sp>
        <p:nvSpPr>
          <p:cNvPr id="3" name="Subtitle 2"/>
          <p:cNvSpPr>
            <a:spLocks noGrp="1"/>
          </p:cNvSpPr>
          <p:nvPr>
            <p:ph type="subTitle" idx="1"/>
          </p:nvPr>
        </p:nvSpPr>
        <p:spPr>
          <a:xfrm>
            <a:off x="762000" y="1447800"/>
            <a:ext cx="7543800" cy="4191000"/>
          </a:xfrm>
        </p:spPr>
        <p:txBody>
          <a:bodyPr>
            <a:noAutofit/>
          </a:bodyPr>
          <a:lstStyle/>
          <a:p>
            <a:pPr algn="l"/>
            <a:r>
              <a:rPr lang="en-US" sz="2000" dirty="0" smtClean="0"/>
              <a:t>Performance</a:t>
            </a:r>
          </a:p>
          <a:p>
            <a:pPr marL="457200" indent="-457200" algn="l">
              <a:buFont typeface="Arial" panose="020B0604020202020204" pitchFamily="34" charset="0"/>
              <a:buChar char="•"/>
            </a:pPr>
            <a:r>
              <a:rPr lang="en-US" sz="2000" dirty="0" smtClean="0"/>
              <a:t>Win the game</a:t>
            </a:r>
          </a:p>
          <a:p>
            <a:pPr marL="457200" indent="-457200" algn="l">
              <a:buFont typeface="Arial" panose="020B0604020202020204" pitchFamily="34" charset="0"/>
              <a:buChar char="•"/>
            </a:pPr>
            <a:r>
              <a:rPr lang="en-US" sz="2000" dirty="0" smtClean="0"/>
              <a:t>Too slow, infeasible time</a:t>
            </a:r>
          </a:p>
          <a:p>
            <a:pPr algn="l"/>
            <a:r>
              <a:rPr lang="en-US" sz="2000" dirty="0" smtClean="0"/>
              <a:t>Environment</a:t>
            </a:r>
          </a:p>
          <a:p>
            <a:pPr marL="457200" indent="-457200" algn="l">
              <a:buFont typeface="Arial" panose="020B0604020202020204" pitchFamily="34" charset="0"/>
              <a:buChar char="•"/>
            </a:pPr>
            <a:r>
              <a:rPr lang="en-US" sz="2000" dirty="0" smtClean="0"/>
              <a:t>Game board 8x8 grid</a:t>
            </a:r>
          </a:p>
          <a:p>
            <a:pPr algn="l"/>
            <a:r>
              <a:rPr lang="en-US" sz="2000" dirty="0" smtClean="0"/>
              <a:t>Actuator</a:t>
            </a:r>
          </a:p>
          <a:p>
            <a:pPr marL="457200" indent="-457200" algn="l">
              <a:buFont typeface="Arial" panose="020B0604020202020204" pitchFamily="34" charset="0"/>
              <a:buChar char="•"/>
            </a:pPr>
            <a:r>
              <a:rPr lang="en-US" sz="2000" dirty="0" smtClean="0"/>
              <a:t>Placing tiles on the board</a:t>
            </a:r>
          </a:p>
          <a:p>
            <a:pPr algn="l"/>
            <a:r>
              <a:rPr lang="en-US" sz="2000" dirty="0" smtClean="0"/>
              <a:t>Sensor</a:t>
            </a:r>
          </a:p>
          <a:p>
            <a:pPr marL="457200" indent="-457200" algn="l">
              <a:buFont typeface="Arial" panose="020B0604020202020204" pitchFamily="34" charset="0"/>
              <a:buChar char="•"/>
            </a:pPr>
            <a:r>
              <a:rPr lang="en-US" sz="2000" dirty="0" smtClean="0"/>
              <a:t>Board stored as matrix for evaluation</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Problem/Constraints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a:t>
            </a:r>
            <a:r>
              <a:rPr lang="en-US" sz="1600" dirty="0" smtClean="0"/>
              <a:t>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a:t>
            </a:r>
            <a:r>
              <a:rPr lang="en-US" sz="2000" dirty="0" smtClean="0"/>
              <a:t>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2030</Words>
  <Application>Microsoft Office PowerPoint</Application>
  <PresentationFormat>On-screen Show (4:3)</PresentationFormat>
  <Paragraphs>318</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Four in A Row</vt:lpstr>
      <vt:lpstr>Introduction</vt:lpstr>
      <vt:lpstr>Describe Game</vt:lpstr>
      <vt:lpstr>PEAS</vt:lpstr>
      <vt:lpstr>Game GUI</vt:lpstr>
      <vt:lpstr>Describe Problem/Constraints</vt:lpstr>
      <vt:lpstr>Utility Function</vt:lpstr>
      <vt:lpstr>Algorithm</vt:lpstr>
      <vt:lpstr>Algorithm</vt:lpstr>
      <vt:lpstr>Algorithm Speed Enhancements</vt:lpstr>
      <vt:lpstr>Algorithm Speed Enhancements</vt:lpstr>
      <vt:lpstr>Improving Utility Function</vt:lpstr>
      <vt:lpstr>Improving Utility Function</vt:lpstr>
      <vt:lpstr>Win Rate</vt:lpstr>
      <vt:lpstr>Timing and Space Complexity </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Mao</cp:lastModifiedBy>
  <cp:revision>28</cp:revision>
  <dcterms:created xsi:type="dcterms:W3CDTF">2015-11-25T17:57:25Z</dcterms:created>
  <dcterms:modified xsi:type="dcterms:W3CDTF">2015-12-02T01:42:05Z</dcterms:modified>
</cp:coreProperties>
</file>