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3" r:id="rId7"/>
    <p:sldId id="271" r:id="rId8"/>
    <p:sldId id="264" r:id="rId9"/>
    <p:sldId id="272" r:id="rId10"/>
    <p:sldId id="268" r:id="rId11"/>
    <p:sldId id="27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81" d="100"/>
          <a:sy n="81" d="100"/>
        </p:scale>
        <p:origin x="-189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12/3/15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5</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408423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14</a:t>
            </a:fld>
            <a:endParaRPr lang="en-US" dirty="0"/>
          </a:p>
        </p:txBody>
      </p:sp>
    </p:spTree>
    <p:extLst>
      <p:ext uri="{BB962C8B-B14F-4D97-AF65-F5344CB8AC3E}">
        <p14:creationId xmlns:p14="http://schemas.microsoft.com/office/powerpoint/2010/main" val="71512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12/3/15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a:t>
            </a:r>
          </a:p>
          <a:p>
            <a:pPr marL="800100" lvl="1" indent="-342900" algn="l">
              <a:buFont typeface="Arial" panose="020B0604020202020204" pitchFamily="34" charset="0"/>
              <a:buChar char="•"/>
            </a:pPr>
            <a:r>
              <a:rPr lang="en-US" sz="1600" dirty="0" smtClean="0"/>
              <a:t>Let depth increase with time, instead of decrease with time</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 and commit to max</a:t>
            </a:r>
          </a:p>
          <a:p>
            <a:pPr marL="800100" lvl="1" indent="-342900" algn="l">
              <a:buFont typeface="Arial" panose="020B0604020202020204" pitchFamily="34" charset="0"/>
              <a:buChar char="•"/>
            </a:pPr>
            <a:r>
              <a:rPr lang="en-US" sz="1600" dirty="0" smtClean="0"/>
              <a:t>Algorithm sometimes lost if made obvious winning chains. The depth 0 AI was smart enough to block the AI and become in the lead</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 not often</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by players who plan ahead</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Results</a:t>
            </a:r>
            <a:endParaRPr lang="en-US" dirty="0"/>
          </a:p>
        </p:txBody>
      </p:sp>
      <p:pic>
        <p:nvPicPr>
          <p:cNvPr id="4" name="Picture 3"/>
          <p:cNvPicPr>
            <a:picLocks noChangeAspect="1"/>
          </p:cNvPicPr>
          <p:nvPr/>
        </p:nvPicPr>
        <p:blipFill>
          <a:blip r:embed="rId3"/>
          <a:stretch>
            <a:fillRect/>
          </a:stretch>
        </p:blipFill>
        <p:spPr>
          <a:xfrm>
            <a:off x="4184119" y="1524000"/>
            <a:ext cx="4978400" cy="3683570"/>
          </a:xfrm>
          <a:prstGeom prst="rect">
            <a:avLst/>
          </a:prstGeom>
        </p:spPr>
      </p:pic>
      <p:sp>
        <p:nvSpPr>
          <p:cNvPr id="3" name="Subtitle 2"/>
          <p:cNvSpPr>
            <a:spLocks noGrp="1"/>
          </p:cNvSpPr>
          <p:nvPr>
            <p:ph type="subTitle" idx="1"/>
          </p:nvPr>
        </p:nvSpPr>
        <p:spPr>
          <a:xfrm>
            <a:off x="762000" y="1447800"/>
            <a:ext cx="3733800" cy="4953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p>
          <a:p>
            <a:pPr marL="342900" indent="-342900" algn="l">
              <a:buFont typeface="Arial" panose="020B0604020202020204" pitchFamily="34" charset="0"/>
              <a:buChar char="•"/>
            </a:pPr>
            <a:r>
              <a:rPr lang="en-US" sz="2000" dirty="0" smtClean="0"/>
              <a:t>Speeds up of reducing branch size allowed more depth within reasonable </a:t>
            </a:r>
            <a:r>
              <a:rPr lang="en-US" sz="2000" dirty="0" smtClean="0"/>
              <a:t>time</a:t>
            </a:r>
            <a:endParaRPr lang="en-US" sz="2000" dirty="0" smtClean="0"/>
          </a:p>
        </p:txBody>
      </p:sp>
      <p:sp>
        <p:nvSpPr>
          <p:cNvPr id="5" name="Subtitle 2"/>
          <p:cNvSpPr txBox="1">
            <a:spLocks/>
          </p:cNvSpPr>
          <p:nvPr/>
        </p:nvSpPr>
        <p:spPr>
          <a:xfrm>
            <a:off x="838200" y="5257800"/>
            <a:ext cx="68580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buFont typeface="Arial" pitchFamily="34" charset="0"/>
              <a:buChar char="•"/>
            </a:pPr>
            <a:r>
              <a:rPr lang="en-US" sz="1600" dirty="0" smtClean="0"/>
              <a:t>Algorithm was able to increase to depth 4 or 5</a:t>
            </a:r>
          </a:p>
          <a:p>
            <a:pPr marL="800100" lvl="1" indent="-342900" algn="l">
              <a:buFont typeface="Arial" pitchFamily="34" charset="0"/>
              <a:buChar char="•"/>
            </a:pPr>
            <a:r>
              <a:rPr lang="en-US" sz="1600" dirty="0" smtClean="0"/>
              <a:t>Removing speed ups would have made a high depth infeasible</a:t>
            </a:r>
          </a:p>
          <a:p>
            <a:pPr marL="800100" lvl="1" indent="-342900" algn="l">
              <a:buFont typeface="Arial" pitchFamily="34" charset="0"/>
              <a:buChar char="•"/>
            </a:pPr>
            <a:r>
              <a:rPr lang="en-US" sz="1400" dirty="0" smtClean="0"/>
              <a:t>64 possible tiles was a huge branching 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appears better than trying to block, didn’t block often</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10000"/>
          </a:bodyPr>
          <a:lstStyle/>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marL="342900" indent="-342900" algn="l">
              <a:buFont typeface="Arial" panose="020B0604020202020204" pitchFamily="34" charset="0"/>
              <a:buChar char="•"/>
            </a:pPr>
            <a:r>
              <a:rPr lang="en-US" sz="2000" dirty="0" smtClean="0"/>
              <a:t>Allowing depth to fluctuate and potentially increase will help the AI make smarter moves when needed</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1800" dirty="0" smtClean="0"/>
              <a:t>Game Object</a:t>
            </a:r>
          </a:p>
          <a:p>
            <a:pPr marL="285750" indent="-285750" algn="l">
              <a:buFont typeface="Arial"/>
              <a:buChar char="•"/>
            </a:pPr>
            <a:r>
              <a:rPr lang="en-US" sz="1800" dirty="0" smtClean="0"/>
              <a:t>get </a:t>
            </a:r>
            <a:r>
              <a:rPr lang="en-US" sz="1800" dirty="0" smtClean="0"/>
              <a:t>four in a </a:t>
            </a:r>
            <a:r>
              <a:rPr lang="en-US" sz="1800" dirty="0" smtClean="0"/>
              <a:t>row.</a:t>
            </a:r>
          </a:p>
          <a:p>
            <a:pPr marL="285750" indent="-285750" algn="l">
              <a:buFont typeface="Arial"/>
              <a:buChar char="•"/>
            </a:pPr>
            <a:r>
              <a:rPr lang="en-US" sz="1800" dirty="0" smtClean="0"/>
              <a:t>player1 </a:t>
            </a:r>
            <a:r>
              <a:rPr lang="en-US" sz="1800" dirty="0" smtClean="0"/>
              <a:t>and player2 alternatively place their chesses until one player has 4 in a row or the board is entirely filled with pieces. </a:t>
            </a:r>
            <a:endParaRPr lang="en-US" sz="1800" dirty="0" smtClean="0"/>
          </a:p>
          <a:p>
            <a:pPr algn="l"/>
            <a:r>
              <a:rPr lang="en-US" sz="1800" dirty="0" smtClean="0"/>
              <a:t>Available Choices</a:t>
            </a:r>
          </a:p>
          <a:p>
            <a:pPr marL="285750" indent="-285750" algn="l">
              <a:buFont typeface="Arial"/>
              <a:buChar char="•"/>
            </a:pPr>
            <a:r>
              <a:rPr lang="en-US" sz="1800" dirty="0" smtClean="0"/>
              <a:t>Player </a:t>
            </a:r>
            <a:r>
              <a:rPr lang="en-US" sz="1800" dirty="0" err="1" smtClean="0"/>
              <a:t>v.s</a:t>
            </a:r>
            <a:r>
              <a:rPr lang="en-US" sz="1800" dirty="0" smtClean="0"/>
              <a:t>. Player</a:t>
            </a:r>
          </a:p>
          <a:p>
            <a:pPr marL="285750" indent="-285750" algn="l">
              <a:buFont typeface="Arial"/>
              <a:buChar char="•"/>
            </a:pPr>
            <a:r>
              <a:rPr lang="en-US" sz="1800" dirty="0" smtClean="0"/>
              <a:t>Player </a:t>
            </a:r>
            <a:r>
              <a:rPr lang="en-US" sz="1800" dirty="0" err="1" smtClean="0"/>
              <a:t>v.s</a:t>
            </a:r>
            <a:r>
              <a:rPr lang="en-US" sz="1800" dirty="0" smtClean="0"/>
              <a:t>. Computer</a:t>
            </a:r>
          </a:p>
          <a:p>
            <a:pPr marL="285750" indent="-285750" algn="l">
              <a:buFont typeface="Arial"/>
              <a:buChar char="•"/>
            </a:pPr>
            <a:r>
              <a:rPr lang="en-US" sz="1800" dirty="0" smtClean="0"/>
              <a:t>Computer </a:t>
            </a:r>
            <a:r>
              <a:rPr lang="en-US" sz="1800" dirty="0" err="1" smtClean="0"/>
              <a:t>v.s</a:t>
            </a:r>
            <a:r>
              <a:rPr lang="en-US" sz="1800" dirty="0" smtClean="0"/>
              <a:t>. Computer</a:t>
            </a:r>
          </a:p>
          <a:p>
            <a:pPr algn="l"/>
            <a:endParaRPr lang="en-US" sz="1800" dirty="0"/>
          </a:p>
        </p:txBody>
      </p:sp>
      <p:pic>
        <p:nvPicPr>
          <p:cNvPr id="4" name="Picture 3"/>
          <p:cNvPicPr>
            <a:picLocks noChangeAspect="1"/>
          </p:cNvPicPr>
          <p:nvPr/>
        </p:nvPicPr>
        <p:blipFill>
          <a:blip r:embed="rId2"/>
          <a:stretch>
            <a:fillRect/>
          </a:stretch>
        </p:blipFill>
        <p:spPr>
          <a:xfrm>
            <a:off x="152400" y="4876800"/>
            <a:ext cx="8851900" cy="1409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endParaRPr lang="en-US" dirty="0"/>
          </a:p>
        </p:txBody>
      </p:sp>
      <p:pic>
        <p:nvPicPr>
          <p:cNvPr id="8" name="Picture 7"/>
          <p:cNvPicPr>
            <a:picLocks noChangeAspect="1"/>
          </p:cNvPicPr>
          <p:nvPr/>
        </p:nvPicPr>
        <p:blipFill>
          <a:blip r:embed="rId2"/>
          <a:stretch>
            <a:fillRect/>
          </a:stretch>
        </p:blipFill>
        <p:spPr>
          <a:xfrm>
            <a:off x="101600" y="1612900"/>
            <a:ext cx="8890000" cy="4711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a:t>
            </a:r>
            <a:r>
              <a:rPr lang="en-US" sz="2000" dirty="0" smtClean="0"/>
              <a:t>3 </a:t>
            </a:r>
            <a:r>
              <a:rPr lang="en-US" sz="2000" dirty="0"/>
              <a:t>away </a:t>
            </a:r>
            <a:r>
              <a:rPr lang="en-US" sz="2000" dirty="0" smtClean="0"/>
              <a:t>from existing tiles(since </a:t>
            </a:r>
            <a:r>
              <a:rPr lang="en-US" sz="2000" dirty="0"/>
              <a:t>4 moves needed to win)</a:t>
            </a:r>
          </a:p>
          <a:p>
            <a:pPr algn="l"/>
            <a:r>
              <a:rPr lang="en-US" sz="2000" dirty="0" smtClean="0"/>
              <a:t>By reducing branching factor, we are able to speed up algorithm. This gives it more time to evaluate better branches to a larger depth</a:t>
            </a:r>
          </a:p>
          <a:p>
            <a:pPr marL="342900" indent="-342900" algn="l">
              <a:buFont typeface="Arial" panose="020B0604020202020204" pitchFamily="34" charset="0"/>
              <a:buChar char="•"/>
            </a:pPr>
            <a:r>
              <a:rPr lang="en-US" sz="2000" dirty="0" smtClean="0"/>
              <a:t>However, time still grew exponentially as more moves are placed on board and more tiles become qualified for being distance 3 away</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1937</Words>
  <Application>Microsoft Macintosh PowerPoint</Application>
  <PresentationFormat>On-screen Show (4:3)</PresentationFormat>
  <Paragraphs>304</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Four in A Row</vt:lpstr>
      <vt:lpstr>Game Description</vt:lpstr>
      <vt:lpstr>Game Description (Continued)</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yang</cp:lastModifiedBy>
  <cp:revision>39</cp:revision>
  <dcterms:created xsi:type="dcterms:W3CDTF">2015-11-25T17:57:25Z</dcterms:created>
  <dcterms:modified xsi:type="dcterms:W3CDTF">2015-12-03T18:24:25Z</dcterms:modified>
</cp:coreProperties>
</file>