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2" r:id="rId6"/>
    <p:sldId id="263" r:id="rId7"/>
    <p:sldId id="271" r:id="rId8"/>
    <p:sldId id="264" r:id="rId9"/>
    <p:sldId id="272" r:id="rId10"/>
    <p:sldId id="268" r:id="rId11"/>
    <p:sldId id="273" r:id="rId12"/>
    <p:sldId id="265" r:id="rId13"/>
    <p:sldId id="266"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48" autoAdjust="0"/>
  </p:normalViewPr>
  <p:slideViewPr>
    <p:cSldViewPr>
      <p:cViewPr varScale="1">
        <p:scale>
          <a:sx n="103" d="100"/>
          <a:sy n="103" d="100"/>
        </p:scale>
        <p:origin x="-163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2AA2-37EB-4E21-AC2F-62B033F84D19}" type="datetimeFigureOut">
              <a:rPr lang="en-US" smtClean="0"/>
              <a:t>12/3/2015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07049-BCFC-4BE9-BA06-3BBAAC671169}" type="slidenum">
              <a:rPr lang="en-US" smtClean="0"/>
              <a:t>‹#›</a:t>
            </a:fld>
            <a:endParaRPr lang="en-US" dirty="0"/>
          </a:p>
        </p:txBody>
      </p:sp>
    </p:spTree>
    <p:extLst>
      <p:ext uri="{BB962C8B-B14F-4D97-AF65-F5344CB8AC3E}">
        <p14:creationId xmlns:p14="http://schemas.microsoft.com/office/powerpoint/2010/main" val="12474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only</a:t>
            </a:r>
            <a:r>
              <a:rPr lang="en-US" baseline="0" dirty="0" smtClean="0"/>
              <a:t> the first version</a:t>
            </a:r>
          </a:p>
          <a:p>
            <a:endParaRPr lang="en-US" baseline="0" dirty="0" smtClean="0"/>
          </a:p>
          <a:p>
            <a:r>
              <a:rPr lang="en-US" baseline="0" dirty="0" smtClean="0"/>
              <a:t>Had to adjust winning moves and moves to block winning moves to have higher value, otherwise the AI will not pick them. </a:t>
            </a:r>
          </a:p>
          <a:p>
            <a:r>
              <a:rPr lang="en-US" baseline="0" dirty="0" smtClean="0"/>
              <a:t>The AI may commit to a tile that has a very high value for a tile, even though there’s a winning move somewhere else. </a:t>
            </a:r>
          </a:p>
          <a:p>
            <a:endParaRPr lang="en-US" baseline="0" dirty="0" smtClean="0"/>
          </a:p>
          <a:p>
            <a:r>
              <a:rPr lang="en-US" baseline="0" dirty="0" smtClean="0"/>
              <a:t>It should also prioritize blocking a winning move (a move that has a negative value) which is does not look very obviously good</a:t>
            </a:r>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5</a:t>
            </a:fld>
            <a:endParaRPr lang="en-US" dirty="0"/>
          </a:p>
        </p:txBody>
      </p:sp>
    </p:spTree>
    <p:extLst>
      <p:ext uri="{BB962C8B-B14F-4D97-AF65-F5344CB8AC3E}">
        <p14:creationId xmlns:p14="http://schemas.microsoft.com/office/powerpoint/2010/main" val="2200799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Making obvious winning moves wasn’t very good. The other player could easily block those moves. Whoever when we increase the depth of the searches, the AI would choose to rather make more tricky moves that allowed multiple winning moves. Being able to plan moves ahead has a large advantage. </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Bad utility</a:t>
            </a:r>
            <a:r>
              <a:rPr lang="en-US" sz="1200" baseline="0" dirty="0" smtClean="0"/>
              <a:t> function</a:t>
            </a:r>
            <a:r>
              <a:rPr lang="en-US" sz="1200" dirty="0" smtClean="0"/>
              <a:t> will cause deep searches to be meaningless. If the</a:t>
            </a:r>
            <a:r>
              <a:rPr lang="en-US" sz="1200" baseline="0" dirty="0" smtClean="0"/>
              <a:t> utility function is not very good, then the good and better moves will have the same values. The AI will think they will have both just as good as the other and will not make the better move. The heuristic needs to be improved to better differentiate between what’s a good move and what is better or else having deep searches will not be as effective.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15</a:t>
            </a:fld>
            <a:endParaRPr lang="en-US" dirty="0"/>
          </a:p>
        </p:txBody>
      </p:sp>
    </p:spTree>
    <p:extLst>
      <p:ext uri="{BB962C8B-B14F-4D97-AF65-F5344CB8AC3E}">
        <p14:creationId xmlns:p14="http://schemas.microsoft.com/office/powerpoint/2010/main" val="408423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6</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the algorithm to search for good moves and plan ahead</a:t>
            </a:r>
          </a:p>
          <a:p>
            <a:r>
              <a:rPr lang="en-US" dirty="0" smtClean="0"/>
              <a:t>Not make very obvious</a:t>
            </a:r>
            <a:r>
              <a:rPr lang="en-US" baseline="0" dirty="0" smtClean="0"/>
              <a:t> moves and also consider that the </a:t>
            </a:r>
            <a:r>
              <a:rPr lang="en-US" baseline="0" dirty="0" err="1" smtClean="0"/>
              <a:t>opponnent</a:t>
            </a:r>
            <a:r>
              <a:rPr lang="en-US" baseline="0" dirty="0" smtClean="0"/>
              <a:t> is making moves against them</a:t>
            </a:r>
          </a:p>
          <a:p>
            <a:endParaRPr lang="en-US" baseline="0" dirty="0" smtClean="0"/>
          </a:p>
          <a:p>
            <a:r>
              <a:rPr lang="en-US" dirty="0" smtClean="0"/>
              <a:t>Start with this DFS search with alpha beta pruning</a:t>
            </a:r>
          </a:p>
          <a:p>
            <a:r>
              <a:rPr lang="en-US" dirty="0" smtClean="0"/>
              <a:t>Then</a:t>
            </a:r>
            <a:r>
              <a:rPr lang="en-US" baseline="0" dirty="0" smtClean="0"/>
              <a:t> if there’s extra time, redo search with depth = depth + 1</a:t>
            </a:r>
          </a:p>
          <a:p>
            <a:r>
              <a:rPr lang="en-US" baseline="0" dirty="0" smtClean="0"/>
              <a:t>Else decrease depth for next turn</a:t>
            </a:r>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7</a:t>
            </a:fld>
            <a:endParaRPr lang="en-US" dirty="0"/>
          </a:p>
        </p:txBody>
      </p:sp>
    </p:spTree>
    <p:extLst>
      <p:ext uri="{BB962C8B-B14F-4D97-AF65-F5344CB8AC3E}">
        <p14:creationId xmlns:p14="http://schemas.microsoft.com/office/powerpoint/2010/main" val="203920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8</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completed algorithm, the algorithm was still too slow. Alpha beta </a:t>
            </a:r>
            <a:r>
              <a:rPr lang="en-US" baseline="0" dirty="0" err="1" smtClean="0"/>
              <a:t>prunning</a:t>
            </a:r>
            <a:r>
              <a:rPr lang="en-US" baseline="0" dirty="0" smtClean="0"/>
              <a:t> requires a deep search of all 64 initial children in order for the rest of the children to be pruned away.</a:t>
            </a:r>
          </a:p>
          <a:p>
            <a:r>
              <a:rPr lang="en-US" baseline="0" dirty="0" smtClean="0"/>
              <a:t>We didn’t want to go deep into all possible 64 tiles. This will take too long when depth is huge</a:t>
            </a:r>
          </a:p>
          <a:p>
            <a:endParaRPr lang="en-US" baseline="0" dirty="0" smtClean="0"/>
          </a:p>
          <a:p>
            <a:r>
              <a:rPr lang="en-US" baseline="0" dirty="0" smtClean="0"/>
              <a:t>Modified search to only consider tiles that are 4 distance away from </a:t>
            </a:r>
            <a:r>
              <a:rPr lang="en-US" baseline="0" dirty="0" err="1" smtClean="0"/>
              <a:t>exisiting</a:t>
            </a:r>
            <a:r>
              <a:rPr lang="en-US" baseline="0" dirty="0" smtClean="0"/>
              <a:t> tiles. Placing a move that would not build up a combo to win didn’t seem obvious for victory.</a:t>
            </a:r>
          </a:p>
          <a:p>
            <a:r>
              <a:rPr lang="en-US" baseline="0" dirty="0" smtClean="0"/>
              <a:t>This significantly reduced branching, so didn’t have to search all 64 tiles and only consider making moves that could combination for victory.</a:t>
            </a:r>
          </a:p>
          <a:p>
            <a:endParaRPr lang="en-US" baseline="0" dirty="0" smtClean="0"/>
          </a:p>
          <a:p>
            <a:r>
              <a:rPr lang="en-US" baseline="0" dirty="0" smtClean="0"/>
              <a:t>However </a:t>
            </a:r>
            <a:r>
              <a:rPr lang="en-US" baseline="0" dirty="0" smtClean="0"/>
              <a:t>Later </a:t>
            </a:r>
            <a:r>
              <a:rPr lang="en-US" baseline="0" dirty="0" smtClean="0"/>
              <a:t>in the game, there would be even more tiles on the board and more tiles are eligible to distance 4 away from </a:t>
            </a:r>
            <a:r>
              <a:rPr lang="en-US" baseline="0" dirty="0" err="1" smtClean="0"/>
              <a:t>exisiting</a:t>
            </a:r>
            <a:r>
              <a:rPr lang="en-US" baseline="0" dirty="0" smtClean="0"/>
              <a:t> tiles. </a:t>
            </a:r>
            <a:r>
              <a:rPr lang="en-US" baseline="0" dirty="0" smtClean="0"/>
              <a:t>So branching will eventually approach 64, the size of the board.</a:t>
            </a:r>
            <a:endParaRPr lang="en-US" baseline="0"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9</a:t>
            </a:fld>
            <a:endParaRPr lang="en-US" dirty="0"/>
          </a:p>
        </p:txBody>
      </p:sp>
    </p:spTree>
    <p:extLst>
      <p:ext uri="{BB962C8B-B14F-4D97-AF65-F5344CB8AC3E}">
        <p14:creationId xmlns:p14="http://schemas.microsoft.com/office/powerpoint/2010/main" val="303057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revised function made it more appealing to place moves closer to own moves</a:t>
            </a:r>
          </a:p>
          <a:p>
            <a:r>
              <a:rPr lang="en-US" dirty="0" smtClean="0"/>
              <a:t>After</a:t>
            </a:r>
            <a:r>
              <a:rPr lang="en-US" baseline="0" dirty="0" smtClean="0"/>
              <a:t> placing a move, the state resulting from that move would have higher values for the AI and because the tile is now </a:t>
            </a:r>
            <a:r>
              <a:rPr lang="en-US" baseline="0" dirty="0" err="1" smtClean="0"/>
              <a:t>occuppied</a:t>
            </a:r>
            <a:r>
              <a:rPr lang="en-US" baseline="0" dirty="0" smtClean="0"/>
              <a:t>, decrease the worth to the adversary</a:t>
            </a:r>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10</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0E07049-BCFC-4BE9-BA06-3BBAAC671169}" type="slidenum">
              <a:rPr lang="en-US" smtClean="0"/>
              <a:t>11</a:t>
            </a:fld>
            <a:endParaRPr lang="en-US" dirty="0"/>
          </a:p>
        </p:txBody>
      </p:sp>
    </p:spTree>
    <p:extLst>
      <p:ext uri="{BB962C8B-B14F-4D97-AF65-F5344CB8AC3E}">
        <p14:creationId xmlns:p14="http://schemas.microsoft.com/office/powerpoint/2010/main" val="34426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13</a:t>
            </a:fld>
            <a:endParaRPr lang="en-US" dirty="0"/>
          </a:p>
        </p:txBody>
      </p:sp>
    </p:spTree>
    <p:extLst>
      <p:ext uri="{BB962C8B-B14F-4D97-AF65-F5344CB8AC3E}">
        <p14:creationId xmlns:p14="http://schemas.microsoft.com/office/powerpoint/2010/main" val="26149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90E07049-BCFC-4BE9-BA06-3BBAAC671169}" type="slidenum">
              <a:rPr lang="en-US" smtClean="0"/>
              <a:t>14</a:t>
            </a:fld>
            <a:endParaRPr lang="en-US" dirty="0"/>
          </a:p>
        </p:txBody>
      </p:sp>
    </p:spTree>
    <p:extLst>
      <p:ext uri="{BB962C8B-B14F-4D97-AF65-F5344CB8AC3E}">
        <p14:creationId xmlns:p14="http://schemas.microsoft.com/office/powerpoint/2010/main" val="71512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239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72113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9966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70297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96211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9510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420031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38229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337023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255772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66AF80-B104-49B0-AE6F-8E381139FF3B}" type="datetimeFigureOut">
              <a:rPr lang="en-US" smtClean="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8D157A-0FC3-4BBA-8E64-1DAA21783FA4}" type="slidenum">
              <a:rPr lang="en-US" smtClean="0"/>
              <a:t>‹#›</a:t>
            </a:fld>
            <a:endParaRPr lang="en-US" dirty="0"/>
          </a:p>
        </p:txBody>
      </p:sp>
    </p:spTree>
    <p:extLst>
      <p:ext uri="{BB962C8B-B14F-4D97-AF65-F5344CB8AC3E}">
        <p14:creationId xmlns:p14="http://schemas.microsoft.com/office/powerpoint/2010/main" val="161737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6AF80-B104-49B0-AE6F-8E381139FF3B}" type="datetimeFigureOut">
              <a:rPr lang="en-US" smtClean="0"/>
              <a:t>12/3/2015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D157A-0FC3-4BBA-8E64-1DAA21783FA4}" type="slidenum">
              <a:rPr lang="en-US" smtClean="0"/>
              <a:t>‹#›</a:t>
            </a:fld>
            <a:endParaRPr lang="en-US" dirty="0"/>
          </a:p>
        </p:txBody>
      </p:sp>
    </p:spTree>
    <p:extLst>
      <p:ext uri="{BB962C8B-B14F-4D97-AF65-F5344CB8AC3E}">
        <p14:creationId xmlns:p14="http://schemas.microsoft.com/office/powerpoint/2010/main" val="420698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Four in A Row</a:t>
            </a:r>
            <a:endParaRPr lang="en-US" dirty="0"/>
          </a:p>
        </p:txBody>
      </p:sp>
      <p:sp>
        <p:nvSpPr>
          <p:cNvPr id="3" name="Subtitle 2"/>
          <p:cNvSpPr>
            <a:spLocks noGrp="1"/>
          </p:cNvSpPr>
          <p:nvPr>
            <p:ph type="subTitle" idx="1"/>
          </p:nvPr>
        </p:nvSpPr>
        <p:spPr/>
        <p:txBody>
          <a:bodyPr/>
          <a:lstStyle/>
          <a:p>
            <a:r>
              <a:rPr lang="en-US" dirty="0" smtClean="0"/>
              <a:t>CS 271 – Final Project</a:t>
            </a:r>
          </a:p>
          <a:p>
            <a:r>
              <a:rPr lang="en-US" dirty="0" err="1" smtClean="0"/>
              <a:t>Zeyu</a:t>
            </a:r>
            <a:r>
              <a:rPr lang="en-US" dirty="0" smtClean="0"/>
              <a:t> Su, Martin Mao, Yang Jiao</a:t>
            </a:r>
            <a:endParaRPr lang="en-US" dirty="0"/>
          </a:p>
        </p:txBody>
      </p:sp>
    </p:spTree>
    <p:extLst>
      <p:ext uri="{BB962C8B-B14F-4D97-AF65-F5344CB8AC3E}">
        <p14:creationId xmlns:p14="http://schemas.microsoft.com/office/powerpoint/2010/main" val="416513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Improving Utility Function</a:t>
            </a:r>
            <a:endParaRPr lang="en-US" dirty="0"/>
          </a:p>
        </p:txBody>
      </p:sp>
      <p:sp>
        <p:nvSpPr>
          <p:cNvPr id="3" name="Subtitle 2"/>
          <p:cNvSpPr>
            <a:spLocks noGrp="1"/>
          </p:cNvSpPr>
          <p:nvPr>
            <p:ph type="subTitle" idx="1"/>
          </p:nvPr>
        </p:nvSpPr>
        <p:spPr>
          <a:xfrm>
            <a:off x="762000" y="1447800"/>
            <a:ext cx="7543800" cy="4953000"/>
          </a:xfrm>
        </p:spPr>
        <p:txBody>
          <a:bodyPr>
            <a:normAutofit/>
          </a:bodyPr>
          <a:lstStyle/>
          <a:p>
            <a:pPr marL="342900" indent="-342900" algn="l">
              <a:buFont typeface="Arial" panose="020B0604020202020204" pitchFamily="34" charset="0"/>
              <a:buChar char="•"/>
            </a:pPr>
            <a:r>
              <a:rPr lang="en-US" sz="2000" dirty="0" smtClean="0"/>
              <a:t>We were able to improve the cost function after running several instances of our initial AI</a:t>
            </a:r>
          </a:p>
          <a:p>
            <a:pPr algn="l"/>
            <a:r>
              <a:rPr lang="en-US" sz="2000" dirty="0" smtClean="0"/>
              <a:t>Tile location of the first move doesn’t matter too much</a:t>
            </a:r>
          </a:p>
          <a:p>
            <a:pPr marL="800100" lvl="1" indent="-342900" algn="l">
              <a:buFont typeface="Arial" panose="020B0604020202020204" pitchFamily="34" charset="0"/>
              <a:buChar char="•"/>
            </a:pPr>
            <a:r>
              <a:rPr lang="en-US" sz="1600" dirty="0" smtClean="0"/>
              <a:t>We can save time by starting the algorithm with a low depth value</a:t>
            </a:r>
          </a:p>
          <a:p>
            <a:pPr marL="800100" lvl="1" indent="-342900" algn="l">
              <a:buFont typeface="Arial" panose="020B0604020202020204" pitchFamily="34" charset="0"/>
              <a:buChar char="•"/>
            </a:pPr>
            <a:r>
              <a:rPr lang="en-US" sz="1600" dirty="0" smtClean="0"/>
              <a:t>Depth will increase on successive moves</a:t>
            </a:r>
          </a:p>
          <a:p>
            <a:pPr marL="800100" lvl="1" indent="-342900" algn="l">
              <a:buFont typeface="Arial" panose="020B0604020202020204" pitchFamily="34" charset="0"/>
              <a:buChar char="•"/>
            </a:pPr>
            <a:r>
              <a:rPr lang="en-US" sz="1600" dirty="0" smtClean="0"/>
              <a:t>Let depth increase with time, instead of decrease with time</a:t>
            </a:r>
          </a:p>
          <a:p>
            <a:pPr algn="l"/>
            <a:r>
              <a:rPr lang="en-US" sz="2000" dirty="0" smtClean="0"/>
              <a:t>Tile values needed to be improved</a:t>
            </a:r>
          </a:p>
          <a:p>
            <a:pPr marL="800100" lvl="1" indent="-342900" algn="l">
              <a:buFont typeface="Arial" panose="020B0604020202020204" pitchFamily="34" charset="0"/>
              <a:buChar char="•"/>
            </a:pPr>
            <a:r>
              <a:rPr lang="en-US" sz="1600" dirty="0" smtClean="0"/>
              <a:t>Original algorithm would increase tile values for nearby tiles of same color and decrease tile values for tiles of adversary’s color</a:t>
            </a:r>
          </a:p>
          <a:p>
            <a:pPr marL="800100" lvl="1" indent="-342900" algn="l">
              <a:buFont typeface="Arial" panose="020B0604020202020204" pitchFamily="34" charset="0"/>
              <a:buChar char="•"/>
            </a:pPr>
            <a:r>
              <a:rPr lang="en-US" sz="1600" dirty="0" smtClean="0"/>
              <a:t>This led to occasional bad moves of the AI where it would place tiles very far from its own tiles and from the adversary’s tiles</a:t>
            </a:r>
          </a:p>
          <a:p>
            <a:pPr algn="l"/>
            <a:r>
              <a:rPr lang="en-US" sz="2000" dirty="0" smtClean="0"/>
              <a:t>Revised Utility Function</a:t>
            </a:r>
            <a:endParaRPr lang="en-US" sz="2000" dirty="0"/>
          </a:p>
          <a:p>
            <a:pPr marL="800100" lvl="1" indent="-342900" algn="l">
              <a:buFont typeface="Arial" panose="020B0604020202020204" pitchFamily="34" charset="0"/>
              <a:buChar char="•"/>
            </a:pPr>
            <a:r>
              <a:rPr lang="en-US" sz="1600" dirty="0"/>
              <a:t>Algorithm was adjusted to base tile values only it’s own color. Each tile thus had two values, it’s worth to the AI and it’s worth to the </a:t>
            </a:r>
            <a:r>
              <a:rPr lang="en-US" sz="1600" dirty="0" smtClean="0"/>
              <a:t>adversary</a:t>
            </a:r>
          </a:p>
          <a:p>
            <a:pPr marL="800100" lvl="1" indent="-342900" algn="l">
              <a:buFont typeface="Arial" panose="020B0604020202020204" pitchFamily="34" charset="0"/>
              <a:buChar char="•"/>
            </a:pPr>
            <a:r>
              <a:rPr lang="en-US" sz="1600" dirty="0" smtClean="0"/>
              <a:t>The value of each state was recalculated to the be sum of all tiles’ worth to AI minus the sum of all tiles’ worth to the adversary</a:t>
            </a:r>
            <a:endParaRPr lang="en-US" sz="1600" dirty="0"/>
          </a:p>
          <a:p>
            <a:pPr marL="800100" lvl="1" indent="-342900" algn="l">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35246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Result of New Utility Function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marL="342900" indent="-342900" algn="l">
              <a:buFont typeface="Arial" panose="020B0604020202020204" pitchFamily="34" charset="0"/>
              <a:buChar char="•"/>
            </a:pPr>
            <a:r>
              <a:rPr lang="en-US" sz="2000" dirty="0" smtClean="0"/>
              <a:t>Before the algorithm wasn’t very good. </a:t>
            </a:r>
          </a:p>
          <a:p>
            <a:pPr marL="800100" lvl="1" indent="-342900" algn="l">
              <a:buFont typeface="Arial" panose="020B0604020202020204" pitchFamily="34" charset="0"/>
              <a:buChar char="•"/>
            </a:pPr>
            <a:r>
              <a:rPr lang="en-US" sz="1600" dirty="0" smtClean="0"/>
              <a:t>Values </a:t>
            </a:r>
            <a:r>
              <a:rPr lang="en-US" sz="1600" smtClean="0"/>
              <a:t>for some good </a:t>
            </a:r>
            <a:r>
              <a:rPr lang="en-US" sz="1600" dirty="0" smtClean="0"/>
              <a:t>moves and better moves were the same</a:t>
            </a:r>
          </a:p>
          <a:p>
            <a:pPr marL="800100" lvl="1" indent="-342900" algn="l">
              <a:buFont typeface="Arial" panose="020B0604020202020204" pitchFamily="34" charset="0"/>
              <a:buChar char="•"/>
            </a:pPr>
            <a:r>
              <a:rPr lang="en-US" sz="1600" dirty="0" smtClean="0"/>
              <a:t>Some bad moves looked more appealing than actual good moves</a:t>
            </a:r>
          </a:p>
          <a:p>
            <a:pPr marL="342900" indent="-342900" algn="l">
              <a:buFont typeface="Arial" panose="020B0604020202020204" pitchFamily="34" charset="0"/>
              <a:buChar char="•"/>
            </a:pPr>
            <a:r>
              <a:rPr lang="en-US" sz="2000" dirty="0" smtClean="0"/>
              <a:t>Modified algorithm now has have higher values for better moves</a:t>
            </a:r>
          </a:p>
          <a:p>
            <a:pPr marL="800100" lvl="1" indent="-342900" algn="l">
              <a:buFont typeface="Arial" panose="020B0604020202020204" pitchFamily="34" charset="0"/>
              <a:buChar char="•"/>
            </a:pPr>
            <a:r>
              <a:rPr lang="en-US" sz="1600" dirty="0" smtClean="0"/>
              <a:t>A move that helped make a 4 in a row for the AI AND blocks the opponent now seems better than a move that only makes a 4 in a row</a:t>
            </a:r>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Given</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endParaRPr lang="en-US" sz="1600" dirty="0" smtClean="0"/>
          </a:p>
          <a:p>
            <a:pPr marL="342900" indent="-342900" algn="l">
              <a:buFont typeface="Arial" panose="020B0604020202020204" pitchFamily="34" charset="0"/>
              <a:buChar char="•"/>
            </a:pPr>
            <a:r>
              <a:rPr lang="en-US" sz="1600" dirty="0" smtClean="0"/>
              <a:t>Better to do                  than  </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320435111"/>
              </p:ext>
            </p:extLst>
          </p:nvPr>
        </p:nvGraphicFramePr>
        <p:xfrm>
          <a:off x="1752600" y="37338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59973037"/>
              </p:ext>
            </p:extLst>
          </p:nvPr>
        </p:nvGraphicFramePr>
        <p:xfrm>
          <a:off x="35814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2905517"/>
              </p:ext>
            </p:extLst>
          </p:nvPr>
        </p:nvGraphicFramePr>
        <p:xfrm>
          <a:off x="2362200" y="4572000"/>
          <a:ext cx="584200" cy="952500"/>
        </p:xfrm>
        <a:graphic>
          <a:graphicData uri="http://schemas.openxmlformats.org/drawingml/2006/table">
            <a:tbl>
              <a:tblPr>
                <a:tableStyleId>{5C22544A-7EE6-4342-B048-85BDC9FD1C3A}</a:tableStyleId>
              </a:tblPr>
              <a:tblGrid>
                <a:gridCol w="139700"/>
                <a:gridCol w="139700"/>
                <a:gridCol w="139700"/>
                <a:gridCol w="1651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x</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dirty="0">
                          <a:solidFill>
                            <a:srgbClr val="FF0000"/>
                          </a:solidFill>
                          <a:effectLst/>
                        </a:rPr>
                        <a:t>x</a:t>
                      </a:r>
                      <a:endParaRPr lang="en-US" sz="1100" b="0" i="0" u="none" strike="noStrike" dirty="0">
                        <a:solidFill>
                          <a:srgbClr val="FF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29173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Win Rate</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20000"/>
          </a:bodyPr>
          <a:lstStyle/>
          <a:p>
            <a:pPr algn="l"/>
            <a:r>
              <a:rPr lang="en-US" sz="2000" dirty="0" smtClean="0"/>
              <a:t>Compared to Bad AI</a:t>
            </a:r>
          </a:p>
          <a:p>
            <a:pPr marL="342900" indent="-342900" algn="l">
              <a:buFont typeface="Arial" panose="020B0604020202020204" pitchFamily="34" charset="0"/>
              <a:buChar char="•"/>
            </a:pPr>
            <a:r>
              <a:rPr lang="en-US" sz="2000" dirty="0" smtClean="0"/>
              <a:t>Algorithm will always win against very bad AI, such as Random AI</a:t>
            </a:r>
          </a:p>
          <a:p>
            <a:pPr marL="342900" indent="-342900" algn="l">
              <a:buFont typeface="Arial" panose="020B0604020202020204" pitchFamily="34" charset="0"/>
              <a:buChar char="•"/>
            </a:pPr>
            <a:r>
              <a:rPr lang="en-US" sz="2000" dirty="0" smtClean="0"/>
              <a:t>It will also usually win against AI using only depth of 0</a:t>
            </a:r>
          </a:p>
          <a:p>
            <a:pPr marL="800100" lvl="1" indent="-342900" algn="l">
              <a:buFont typeface="Arial" panose="020B0604020202020204" pitchFamily="34" charset="0"/>
              <a:buChar char="•"/>
            </a:pPr>
            <a:r>
              <a:rPr lang="en-US" sz="1600" dirty="0" smtClean="0"/>
              <a:t>Depth 0 AI will not expand moves, but just find max of tile values and commit to max</a:t>
            </a:r>
          </a:p>
          <a:p>
            <a:pPr marL="800100" lvl="1" indent="-342900" algn="l">
              <a:buFont typeface="Arial" panose="020B0604020202020204" pitchFamily="34" charset="0"/>
              <a:buChar char="•"/>
            </a:pPr>
            <a:r>
              <a:rPr lang="en-US" sz="1600" dirty="0" smtClean="0"/>
              <a:t>Algorithm sometimes lost if made obvious winning chains. The depth 0 AI was smart enough to block the AI and become in the lead</a:t>
            </a:r>
          </a:p>
          <a:p>
            <a:pPr algn="l"/>
            <a:r>
              <a:rPr lang="en-US" sz="2000" dirty="0" smtClean="0"/>
              <a:t>Compared to Decent AI</a:t>
            </a:r>
          </a:p>
          <a:p>
            <a:pPr marL="342900" indent="-342900" algn="l">
              <a:buFont typeface="Arial" panose="020B0604020202020204" pitchFamily="34" charset="0"/>
              <a:buChar char="•"/>
            </a:pPr>
            <a:r>
              <a:rPr lang="en-US" sz="2000" dirty="0" smtClean="0"/>
              <a:t>Against our original AI with the original utility function, the algorithm was very good</a:t>
            </a:r>
          </a:p>
          <a:p>
            <a:pPr marL="800100" lvl="1" indent="-342900" algn="l">
              <a:buFont typeface="Arial" panose="020B0604020202020204" pitchFamily="34" charset="0"/>
              <a:buChar char="•"/>
            </a:pPr>
            <a:r>
              <a:rPr lang="en-US" sz="1600" dirty="0" smtClean="0"/>
              <a:t>This was because the original AI would make occasional very bad moves</a:t>
            </a:r>
          </a:p>
          <a:p>
            <a:pPr algn="l"/>
            <a:r>
              <a:rPr lang="en-US" sz="2000" dirty="0" smtClean="0"/>
              <a:t>Compared to Players</a:t>
            </a:r>
          </a:p>
          <a:p>
            <a:pPr marL="342900" indent="-342900" algn="l">
              <a:buFont typeface="Arial" panose="020B0604020202020204" pitchFamily="34" charset="0"/>
              <a:buChar char="•"/>
            </a:pPr>
            <a:r>
              <a:rPr lang="en-US" sz="2000" dirty="0" smtClean="0"/>
              <a:t>Compared to players, the algorithm would win sometimes, not often</a:t>
            </a:r>
          </a:p>
          <a:p>
            <a:pPr marL="342900" indent="-342900" algn="l">
              <a:buFont typeface="Arial" panose="020B0604020202020204" pitchFamily="34" charset="0"/>
              <a:buChar char="•"/>
            </a:pPr>
            <a:r>
              <a:rPr lang="en-US" sz="2000" dirty="0" smtClean="0"/>
              <a:t>It was very good at making plans that led to it’s own victory</a:t>
            </a:r>
          </a:p>
          <a:p>
            <a:pPr marL="800100" lvl="1" indent="-342900" algn="l">
              <a:buFont typeface="Arial" panose="020B0604020202020204" pitchFamily="34" charset="0"/>
              <a:buChar char="•"/>
            </a:pPr>
            <a:r>
              <a:rPr lang="en-US" sz="1600" dirty="0" smtClean="0"/>
              <a:t>Moves that allowed multiple possible winning moves</a:t>
            </a:r>
          </a:p>
          <a:p>
            <a:pPr marL="342900" indent="-342900" algn="l">
              <a:buFont typeface="Arial" panose="020B0604020202020204" pitchFamily="34" charset="0"/>
              <a:buChar char="•"/>
            </a:pPr>
            <a:r>
              <a:rPr lang="en-US" sz="2000" dirty="0" smtClean="0"/>
              <a:t>However it was bad at stopping Player’s strategy of making good plans</a:t>
            </a:r>
          </a:p>
          <a:p>
            <a:pPr marL="800100" lvl="1" indent="-342900" algn="l">
              <a:buFont typeface="Arial" panose="020B0604020202020204" pitchFamily="34" charset="0"/>
              <a:buChar char="•"/>
            </a:pPr>
            <a:r>
              <a:rPr lang="en-US" sz="1600" dirty="0" smtClean="0"/>
              <a:t>It can be easy to beat by players who plan ahead</a:t>
            </a:r>
          </a:p>
          <a:p>
            <a:pPr marL="800100" lvl="1" indent="-342900" algn="l">
              <a:buFont typeface="Arial" panose="020B0604020202020204" pitchFamily="34" charset="0"/>
              <a:buChar char="•"/>
            </a:pPr>
            <a:r>
              <a:rPr lang="en-US" sz="1600" dirty="0" smtClean="0"/>
              <a:t>AI did not make good blocking moves that could stop players early on</a:t>
            </a:r>
            <a:endParaRPr lang="en-US" sz="1600" dirty="0"/>
          </a:p>
        </p:txBody>
      </p:sp>
    </p:spTree>
    <p:extLst>
      <p:ext uri="{BB962C8B-B14F-4D97-AF65-F5344CB8AC3E}">
        <p14:creationId xmlns:p14="http://schemas.microsoft.com/office/powerpoint/2010/main" val="33524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Timing Results</a:t>
            </a:r>
            <a:endParaRPr lang="en-US" dirty="0"/>
          </a:p>
        </p:txBody>
      </p:sp>
      <p:pic>
        <p:nvPicPr>
          <p:cNvPr id="4" name="Picture 3"/>
          <p:cNvPicPr>
            <a:picLocks noChangeAspect="1"/>
          </p:cNvPicPr>
          <p:nvPr/>
        </p:nvPicPr>
        <p:blipFill>
          <a:blip r:embed="rId3"/>
          <a:stretch>
            <a:fillRect/>
          </a:stretch>
        </p:blipFill>
        <p:spPr>
          <a:xfrm>
            <a:off x="4184119" y="1524000"/>
            <a:ext cx="4978400" cy="3683570"/>
          </a:xfrm>
          <a:prstGeom prst="rect">
            <a:avLst/>
          </a:prstGeom>
        </p:spPr>
      </p:pic>
      <p:sp>
        <p:nvSpPr>
          <p:cNvPr id="3" name="Subtitle 2"/>
          <p:cNvSpPr>
            <a:spLocks noGrp="1"/>
          </p:cNvSpPr>
          <p:nvPr>
            <p:ph type="subTitle" idx="1"/>
          </p:nvPr>
        </p:nvSpPr>
        <p:spPr>
          <a:xfrm>
            <a:off x="762000" y="1447800"/>
            <a:ext cx="3733800" cy="4953000"/>
          </a:xfrm>
        </p:spPr>
        <p:txBody>
          <a:bodyPr>
            <a:normAutofit/>
          </a:bodyPr>
          <a:lstStyle/>
          <a:p>
            <a:pPr algn="l"/>
            <a:r>
              <a:rPr lang="en-US" sz="2000" dirty="0" smtClean="0"/>
              <a:t>Timing</a:t>
            </a:r>
          </a:p>
          <a:p>
            <a:pPr marL="342900" indent="-342900" algn="l">
              <a:buFont typeface="Arial" panose="020B0604020202020204" pitchFamily="34" charset="0"/>
              <a:buChar char="•"/>
            </a:pPr>
            <a:r>
              <a:rPr lang="en-US" sz="2000" dirty="0" smtClean="0"/>
              <a:t>Very fast if depth does not increase too much</a:t>
            </a:r>
          </a:p>
          <a:p>
            <a:pPr marL="800100" lvl="1" indent="-342900" algn="l">
              <a:buFont typeface="Arial" panose="020B0604020202020204" pitchFamily="34" charset="0"/>
              <a:buChar char="•"/>
            </a:pPr>
            <a:r>
              <a:rPr lang="en-US" sz="1600" dirty="0" smtClean="0"/>
              <a:t>Without alpha beta pruning, going beyond depth 2 would take over a minute</a:t>
            </a:r>
          </a:p>
          <a:p>
            <a:pPr marL="800100" lvl="1" indent="-342900" algn="l">
              <a:buFont typeface="Arial" panose="020B0604020202020204" pitchFamily="34" charset="0"/>
              <a:buChar char="•"/>
            </a:pPr>
            <a:r>
              <a:rPr lang="en-US" sz="1600" dirty="0" smtClean="0"/>
              <a:t>Without speed ups or pruning, depth 2 took less than a minute, but depth 3 and more would take too long</a:t>
            </a:r>
          </a:p>
          <a:p>
            <a:pPr marL="342900" indent="-342900" algn="l">
              <a:buFont typeface="Arial" panose="020B0604020202020204" pitchFamily="34" charset="0"/>
              <a:buChar char="•"/>
            </a:pPr>
            <a:r>
              <a:rPr lang="en-US" sz="2000" dirty="0" smtClean="0"/>
              <a:t>Speeds up of reducing branch size allowed more depth within reasonable time</a:t>
            </a:r>
          </a:p>
        </p:txBody>
      </p:sp>
      <p:sp>
        <p:nvSpPr>
          <p:cNvPr id="5" name="Subtitle 2"/>
          <p:cNvSpPr txBox="1">
            <a:spLocks/>
          </p:cNvSpPr>
          <p:nvPr/>
        </p:nvSpPr>
        <p:spPr>
          <a:xfrm>
            <a:off x="838200" y="5257800"/>
            <a:ext cx="6858000" cy="1066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800100" lvl="1" indent="-342900" algn="l">
              <a:buFont typeface="Arial" pitchFamily="34" charset="0"/>
              <a:buChar char="•"/>
            </a:pPr>
            <a:r>
              <a:rPr lang="en-US" sz="1600" dirty="0" smtClean="0"/>
              <a:t>Algorithm was able to increase to depth 4 or 5</a:t>
            </a:r>
          </a:p>
          <a:p>
            <a:pPr marL="800100" lvl="1" indent="-342900" algn="l">
              <a:buFont typeface="Arial" pitchFamily="34" charset="0"/>
              <a:buChar char="•"/>
            </a:pPr>
            <a:r>
              <a:rPr lang="en-US" sz="1600" dirty="0" smtClean="0"/>
              <a:t>Removing speed ups would have made a high depth infeasible</a:t>
            </a:r>
          </a:p>
          <a:p>
            <a:pPr marL="800100" lvl="1" indent="-342900" algn="l">
              <a:buFont typeface="Arial" pitchFamily="34" charset="0"/>
              <a:buChar char="•"/>
            </a:pPr>
            <a:r>
              <a:rPr lang="en-US" sz="1400" dirty="0" smtClean="0"/>
              <a:t>64 possible tiles was a huge branching factor</a:t>
            </a:r>
            <a:endParaRPr lang="en-US" sz="1400" dirty="0"/>
          </a:p>
        </p:txBody>
      </p:sp>
    </p:spTree>
    <p:extLst>
      <p:ext uri="{BB962C8B-B14F-4D97-AF65-F5344CB8AC3E}">
        <p14:creationId xmlns:p14="http://schemas.microsoft.com/office/powerpoint/2010/main" val="335246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Problems with the 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Although the algorithm was very good at trying to win</a:t>
            </a:r>
          </a:p>
          <a:p>
            <a:pPr marL="342900" indent="-342900" algn="l">
              <a:buFont typeface="Arial" pitchFamily="34" charset="0"/>
              <a:buChar char="•"/>
            </a:pPr>
            <a:r>
              <a:rPr lang="en-US" sz="2000" dirty="0" smtClean="0"/>
              <a:t>Very bad at stopping an opponent from winning if the opponent is going for a not obvious winning strategy plan</a:t>
            </a:r>
          </a:p>
          <a:p>
            <a:pPr marL="800100" lvl="1" indent="-342900" algn="l">
              <a:buFont typeface="Arial" pitchFamily="34" charset="0"/>
              <a:buChar char="•"/>
            </a:pPr>
            <a:r>
              <a:rPr lang="en-US" sz="1600" dirty="0" smtClean="0"/>
              <a:t>This could have been fixed by making our utility function more complicated</a:t>
            </a:r>
          </a:p>
          <a:p>
            <a:pPr marL="800100" lvl="1" indent="-342900" algn="l">
              <a:buFont typeface="Arial" pitchFamily="34" charset="0"/>
              <a:buChar char="•"/>
            </a:pPr>
            <a:r>
              <a:rPr lang="en-US" sz="1600" dirty="0" smtClean="0"/>
              <a:t>Trying to win appears better than trying to block, didn’t block often</a:t>
            </a:r>
          </a:p>
          <a:p>
            <a:pPr marL="342900" indent="-342900" algn="l">
              <a:buFont typeface="Arial" pitchFamily="34" charset="0"/>
              <a:buChar char="•"/>
            </a:pPr>
            <a:r>
              <a:rPr lang="en-US" sz="2000" dirty="0" smtClean="0"/>
              <a:t>Human players can search deeper for very good plans and strategies</a:t>
            </a:r>
          </a:p>
          <a:p>
            <a:pPr marL="800100" lvl="1" indent="-342900" algn="l">
              <a:buFont typeface="Arial" pitchFamily="34" charset="0"/>
              <a:buChar char="•"/>
            </a:pPr>
            <a:r>
              <a:rPr lang="en-US" sz="1600" dirty="0" smtClean="0"/>
              <a:t>AI was limited to search all strategies to the same depth</a:t>
            </a:r>
          </a:p>
          <a:p>
            <a:pPr marL="800100" lvl="1" indent="-342900" algn="l">
              <a:buFont typeface="Arial" pitchFamily="34" charset="0"/>
              <a:buChar char="•"/>
            </a:pPr>
            <a:r>
              <a:rPr lang="en-US" sz="1600" dirty="0" smtClean="0"/>
              <a:t>Searching a bad strategy takes time and the algorithm will not increase depth value when time is wasted</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Conclusion</a:t>
            </a:r>
            <a:endParaRPr lang="en-US" dirty="0"/>
          </a:p>
        </p:txBody>
      </p:sp>
      <p:sp>
        <p:nvSpPr>
          <p:cNvPr id="3" name="Subtitle 2"/>
          <p:cNvSpPr>
            <a:spLocks noGrp="1"/>
          </p:cNvSpPr>
          <p:nvPr>
            <p:ph type="subTitle" idx="1"/>
          </p:nvPr>
        </p:nvSpPr>
        <p:spPr>
          <a:xfrm>
            <a:off x="762000" y="1447800"/>
            <a:ext cx="7543800" cy="4191000"/>
          </a:xfrm>
        </p:spPr>
        <p:txBody>
          <a:bodyPr>
            <a:normAutofit fontScale="92500" lnSpcReduction="10000"/>
          </a:bodyPr>
          <a:lstStyle/>
          <a:p>
            <a:pPr algn="l"/>
            <a:r>
              <a:rPr lang="en-US" sz="2000" dirty="0" smtClean="0"/>
              <a:t>Early in the game, large depth has little deciding factor</a:t>
            </a:r>
          </a:p>
          <a:p>
            <a:pPr marL="342900" indent="-342900" algn="l">
              <a:buFont typeface="Arial" panose="020B0604020202020204" pitchFamily="34" charset="0"/>
              <a:buChar char="•"/>
            </a:pPr>
            <a:r>
              <a:rPr lang="en-US" sz="2000" dirty="0" smtClean="0"/>
              <a:t>Values do not fluctuate a lot when few pieces on board</a:t>
            </a:r>
          </a:p>
          <a:p>
            <a:pPr algn="l"/>
            <a:r>
              <a:rPr lang="en-US" sz="2000" dirty="0" smtClean="0"/>
              <a:t>Large depth matters more later in the game</a:t>
            </a:r>
          </a:p>
          <a:p>
            <a:pPr marL="342900" indent="-342900" algn="l">
              <a:buFont typeface="Arial" panose="020B0604020202020204" pitchFamily="34" charset="0"/>
              <a:buChar char="•"/>
            </a:pPr>
            <a:r>
              <a:rPr lang="en-US" sz="2000" dirty="0" smtClean="0"/>
              <a:t>Tile values will differ more as the game progresses</a:t>
            </a:r>
          </a:p>
          <a:p>
            <a:pPr marL="342900" indent="-342900" algn="l">
              <a:buFont typeface="Arial" panose="020B0604020202020204" pitchFamily="34" charset="0"/>
              <a:buChar char="•"/>
            </a:pPr>
            <a:r>
              <a:rPr lang="en-US" sz="2000" dirty="0" smtClean="0"/>
              <a:t>The best moves are not as obvious</a:t>
            </a:r>
          </a:p>
          <a:p>
            <a:pPr marL="342900" indent="-342900" algn="l">
              <a:buFont typeface="Arial" panose="020B0604020202020204" pitchFamily="34" charset="0"/>
              <a:buChar char="•"/>
            </a:pPr>
            <a:r>
              <a:rPr lang="en-US" sz="2000" dirty="0" smtClean="0"/>
              <a:t>Allowing depth to fluctuate and potentially increase will help the AI make smarter moves when needed</a:t>
            </a:r>
          </a:p>
          <a:p>
            <a:pPr algn="l"/>
            <a:r>
              <a:rPr lang="en-US" sz="2000" dirty="0" smtClean="0"/>
              <a:t>Alpha beta pruning and branch reduction are necessary</a:t>
            </a:r>
          </a:p>
          <a:p>
            <a:pPr marL="342900" indent="-342900" algn="l">
              <a:buFont typeface="Arial" panose="020B0604020202020204" pitchFamily="34" charset="0"/>
              <a:buChar char="•"/>
            </a:pPr>
            <a:r>
              <a:rPr lang="en-US" sz="2000" dirty="0" smtClean="0"/>
              <a:t>Branching factor of game is huge</a:t>
            </a:r>
          </a:p>
          <a:p>
            <a:pPr marL="342900" indent="-342900" algn="l">
              <a:buFont typeface="Arial" panose="020B0604020202020204" pitchFamily="34" charset="0"/>
              <a:buChar char="•"/>
            </a:pPr>
            <a:r>
              <a:rPr lang="en-US" sz="2000" dirty="0" smtClean="0"/>
              <a:t>AI’s moves will take too long when depth increases</a:t>
            </a:r>
          </a:p>
          <a:p>
            <a:pPr algn="l"/>
            <a:r>
              <a:rPr lang="en-US" sz="2000" dirty="0" smtClean="0"/>
              <a:t>Having deep searches is not enough</a:t>
            </a:r>
          </a:p>
          <a:p>
            <a:pPr marL="342900" indent="-342900" algn="l">
              <a:buFont typeface="Arial" panose="020B0604020202020204" pitchFamily="34" charset="0"/>
              <a:buChar char="•"/>
            </a:pPr>
            <a:r>
              <a:rPr lang="en-US" sz="2000" dirty="0" smtClean="0"/>
              <a:t>Utility function that is too simple makes okay and very good moves seem indifferent</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1800" dirty="0" smtClean="0"/>
              <a:t>Game Object</a:t>
            </a:r>
          </a:p>
          <a:p>
            <a:pPr marL="285750" indent="-285750" algn="l">
              <a:buFont typeface="Arial"/>
              <a:buChar char="•"/>
            </a:pPr>
            <a:r>
              <a:rPr lang="en-US" sz="1800" dirty="0" smtClean="0"/>
              <a:t>get four in a row.</a:t>
            </a:r>
          </a:p>
          <a:p>
            <a:pPr marL="285750" indent="-285750" algn="l">
              <a:buFont typeface="Arial"/>
              <a:buChar char="•"/>
            </a:pPr>
            <a:r>
              <a:rPr lang="en-US" sz="1800" dirty="0" smtClean="0"/>
              <a:t>player1 and player2 alternatively place their chesses until one player has 4 in a row or the board is entirely filled with pieces. </a:t>
            </a:r>
          </a:p>
          <a:p>
            <a:pPr algn="l"/>
            <a:r>
              <a:rPr lang="en-US" sz="1800" dirty="0" smtClean="0"/>
              <a:t>Available Choices</a:t>
            </a:r>
          </a:p>
          <a:p>
            <a:pPr marL="285750" indent="-285750" algn="l">
              <a:buFont typeface="Arial"/>
              <a:buChar char="•"/>
            </a:pPr>
            <a:r>
              <a:rPr lang="en-US" sz="1800" dirty="0" smtClean="0"/>
              <a:t>Player </a:t>
            </a:r>
            <a:r>
              <a:rPr lang="en-US" sz="1800" dirty="0" err="1" smtClean="0"/>
              <a:t>v.s</a:t>
            </a:r>
            <a:r>
              <a:rPr lang="en-US" sz="1800" dirty="0" smtClean="0"/>
              <a:t>. Player</a:t>
            </a:r>
          </a:p>
          <a:p>
            <a:pPr marL="285750" indent="-285750" algn="l">
              <a:buFont typeface="Arial"/>
              <a:buChar char="•"/>
            </a:pPr>
            <a:r>
              <a:rPr lang="en-US" sz="1800" dirty="0" smtClean="0"/>
              <a:t>Player </a:t>
            </a:r>
            <a:r>
              <a:rPr lang="en-US" sz="1800" dirty="0" err="1" smtClean="0"/>
              <a:t>v.s</a:t>
            </a:r>
            <a:r>
              <a:rPr lang="en-US" sz="1800" dirty="0" smtClean="0"/>
              <a:t>. Computer</a:t>
            </a:r>
          </a:p>
          <a:p>
            <a:pPr marL="285750" indent="-285750" algn="l">
              <a:buFont typeface="Arial"/>
              <a:buChar char="•"/>
            </a:pPr>
            <a:r>
              <a:rPr lang="en-US" sz="1800" dirty="0" smtClean="0"/>
              <a:t>Computer </a:t>
            </a:r>
            <a:r>
              <a:rPr lang="en-US" sz="1800" dirty="0" err="1" smtClean="0"/>
              <a:t>v.s</a:t>
            </a:r>
            <a:r>
              <a:rPr lang="en-US" sz="1800" dirty="0" smtClean="0"/>
              <a:t>. Computer</a:t>
            </a:r>
          </a:p>
          <a:p>
            <a:pPr algn="l"/>
            <a:endParaRPr lang="en-US" sz="1800" dirty="0"/>
          </a:p>
        </p:txBody>
      </p:sp>
      <p:pic>
        <p:nvPicPr>
          <p:cNvPr id="4" name="Picture 3"/>
          <p:cNvPicPr>
            <a:picLocks noChangeAspect="1"/>
          </p:cNvPicPr>
          <p:nvPr/>
        </p:nvPicPr>
        <p:blipFill>
          <a:blip r:embed="rId2"/>
          <a:stretch>
            <a:fillRect/>
          </a:stretch>
        </p:blipFill>
        <p:spPr>
          <a:xfrm>
            <a:off x="152400" y="4876800"/>
            <a:ext cx="8851900" cy="1409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Description (Continued)</a:t>
            </a:r>
            <a:endParaRPr lang="en-US" dirty="0"/>
          </a:p>
        </p:txBody>
      </p:sp>
      <p:sp>
        <p:nvSpPr>
          <p:cNvPr id="3" name="Subtitle 2"/>
          <p:cNvSpPr>
            <a:spLocks noGrp="1"/>
          </p:cNvSpPr>
          <p:nvPr>
            <p:ph type="subTitle" idx="1"/>
          </p:nvPr>
        </p:nvSpPr>
        <p:spPr>
          <a:xfrm>
            <a:off x="762000" y="1447800"/>
            <a:ext cx="7543800" cy="4191000"/>
          </a:xfrm>
        </p:spPr>
        <p:txBody>
          <a:bodyPr>
            <a:normAutofit fontScale="85000" lnSpcReduction="10000"/>
          </a:bodyPr>
          <a:lstStyle/>
          <a:p>
            <a:pPr algn="l"/>
            <a:r>
              <a:rPr lang="en-US" sz="2400" dirty="0" smtClean="0"/>
              <a:t>Strategic game</a:t>
            </a:r>
          </a:p>
          <a:p>
            <a:pPr marL="342900" indent="-342900" algn="l">
              <a:buFont typeface="Arial" panose="020B0604020202020204" pitchFamily="34" charset="0"/>
              <a:buChar char="•"/>
            </a:pPr>
            <a:r>
              <a:rPr lang="en-US" sz="2400" dirty="0" smtClean="0"/>
              <a:t>Adversary in Game</a:t>
            </a:r>
          </a:p>
          <a:p>
            <a:pPr marL="342900" indent="-342900" algn="l">
              <a:buFont typeface="Arial" panose="020B0604020202020204" pitchFamily="34" charset="0"/>
              <a:buChar char="•"/>
            </a:pPr>
            <a:r>
              <a:rPr lang="en-US" sz="2400" dirty="0" smtClean="0"/>
              <a:t>Ideal moves may be blocked</a:t>
            </a:r>
          </a:p>
          <a:p>
            <a:pPr algn="l"/>
            <a:r>
              <a:rPr lang="en-US" sz="2400" dirty="0" smtClean="0"/>
              <a:t>Very large branching factor of moves</a:t>
            </a:r>
          </a:p>
          <a:p>
            <a:pPr marL="342900" indent="-342900" algn="l">
              <a:buFont typeface="Arial" panose="020B0604020202020204" pitchFamily="34" charset="0"/>
              <a:buChar char="•"/>
            </a:pPr>
            <a:r>
              <a:rPr lang="en-US" sz="2400" dirty="0" smtClean="0"/>
              <a:t>Board size of 64</a:t>
            </a:r>
          </a:p>
          <a:p>
            <a:pPr marL="342900" indent="-342900" algn="l">
              <a:buFont typeface="Arial" panose="020B0604020202020204" pitchFamily="34" charset="0"/>
              <a:buChar char="•"/>
            </a:pPr>
            <a:r>
              <a:rPr lang="en-US" sz="2400" dirty="0" smtClean="0"/>
              <a:t>Not all moves will contribute anything</a:t>
            </a:r>
          </a:p>
          <a:p>
            <a:pPr algn="l"/>
            <a:r>
              <a:rPr lang="en-US" sz="2400" dirty="0" smtClean="0"/>
              <a:t>Good moves are deep, need to plan ahead</a:t>
            </a:r>
          </a:p>
          <a:p>
            <a:pPr marL="342900" indent="-342900" algn="l">
              <a:buFont typeface="Arial" panose="020B0604020202020204" pitchFamily="34" charset="0"/>
              <a:buChar char="•"/>
            </a:pPr>
            <a:r>
              <a:rPr lang="en-US" sz="2400" dirty="0" smtClean="0"/>
              <a:t>Because of nature of the game, obvious winning moves are easy to block. AI needs to plan ahead</a:t>
            </a:r>
          </a:p>
          <a:p>
            <a:pPr algn="l"/>
            <a:r>
              <a:rPr lang="en-US" sz="2400" b="1" dirty="0" smtClean="0"/>
              <a:t>Goal</a:t>
            </a:r>
            <a:r>
              <a:rPr lang="en-US" sz="2400" dirty="0" smtClean="0"/>
              <a:t>: </a:t>
            </a:r>
            <a:r>
              <a:rPr lang="en-US" sz="2400" dirty="0"/>
              <a:t>To make a capable AI that can make moves in reasonable time</a:t>
            </a:r>
          </a:p>
          <a:p>
            <a:pPr marL="342900" indent="-342900" algn="l">
              <a:buFont typeface="Arial" panose="020B0604020202020204" pitchFamily="34" charset="0"/>
              <a:buChar char="•"/>
            </a:pPr>
            <a:r>
              <a:rPr lang="en-US" sz="2400" dirty="0"/>
              <a:t>Make good moves that requiring planning ahead</a:t>
            </a:r>
          </a:p>
          <a:p>
            <a:pPr marL="342900" indent="-342900" algn="l">
              <a:buFont typeface="Arial" panose="020B0604020202020204" pitchFamily="34" charset="0"/>
              <a:buChar char="•"/>
            </a:pPr>
            <a:r>
              <a:rPr lang="en-US" sz="2400" dirty="0"/>
              <a:t>Overcome </a:t>
            </a:r>
            <a:r>
              <a:rPr lang="en-US" sz="2400" dirty="0" smtClean="0"/>
              <a:t>speed issues </a:t>
            </a:r>
            <a:r>
              <a:rPr lang="en-US" sz="2400" dirty="0"/>
              <a:t>of huge branching factor</a:t>
            </a:r>
          </a:p>
          <a:p>
            <a:pPr algn="l"/>
            <a:endParaRPr lang="en-US" sz="2400" dirty="0"/>
          </a:p>
        </p:txBody>
      </p:sp>
    </p:spTree>
    <p:extLst>
      <p:ext uri="{BB962C8B-B14F-4D97-AF65-F5344CB8AC3E}">
        <p14:creationId xmlns:p14="http://schemas.microsoft.com/office/powerpoint/2010/main" val="33524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Game GUI</a:t>
            </a:r>
            <a:endParaRPr lang="en-US" dirty="0"/>
          </a:p>
        </p:txBody>
      </p:sp>
      <p:sp>
        <p:nvSpPr>
          <p:cNvPr id="3" name="Subtitle 2"/>
          <p:cNvSpPr>
            <a:spLocks noGrp="1"/>
          </p:cNvSpPr>
          <p:nvPr>
            <p:ph type="subTitle" idx="1"/>
          </p:nvPr>
        </p:nvSpPr>
        <p:spPr>
          <a:xfrm>
            <a:off x="762000" y="1447800"/>
            <a:ext cx="7543800" cy="4191000"/>
          </a:xfrm>
        </p:spPr>
        <p:txBody>
          <a:bodyPr/>
          <a:lstStyle/>
          <a:p>
            <a:pPr algn="l"/>
            <a:endParaRPr lang="en-US" dirty="0"/>
          </a:p>
        </p:txBody>
      </p:sp>
      <p:pic>
        <p:nvPicPr>
          <p:cNvPr id="8" name="Picture 7"/>
          <p:cNvPicPr>
            <a:picLocks noChangeAspect="1"/>
          </p:cNvPicPr>
          <p:nvPr/>
        </p:nvPicPr>
        <p:blipFill>
          <a:blip r:embed="rId2"/>
          <a:stretch>
            <a:fillRect/>
          </a:stretch>
        </p:blipFill>
        <p:spPr>
          <a:xfrm>
            <a:off x="101600" y="1612900"/>
            <a:ext cx="8890000" cy="4711700"/>
          </a:xfrm>
          <a:prstGeom prst="rect">
            <a:avLst/>
          </a:prstGeom>
        </p:spPr>
      </p:pic>
    </p:spTree>
    <p:extLst>
      <p:ext uri="{BB962C8B-B14F-4D97-AF65-F5344CB8AC3E}">
        <p14:creationId xmlns:p14="http://schemas.microsoft.com/office/powerpoint/2010/main" val="335246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Utility Function</a:t>
            </a:r>
            <a:endParaRPr lang="en-US" dirty="0"/>
          </a:p>
        </p:txBody>
      </p:sp>
      <p:sp>
        <p:nvSpPr>
          <p:cNvPr id="3" name="Subtitle 2"/>
          <p:cNvSpPr>
            <a:spLocks noGrp="1"/>
          </p:cNvSpPr>
          <p:nvPr>
            <p:ph type="subTitle" idx="1"/>
          </p:nvPr>
        </p:nvSpPr>
        <p:spPr>
          <a:xfrm>
            <a:off x="762000" y="1447800"/>
            <a:ext cx="7543800" cy="4191000"/>
          </a:xfrm>
        </p:spPr>
        <p:txBody>
          <a:bodyPr>
            <a:normAutofit lnSpcReduction="10000"/>
          </a:bodyPr>
          <a:lstStyle/>
          <a:p>
            <a:pPr algn="l"/>
            <a:r>
              <a:rPr lang="en-US" sz="2000" dirty="0" smtClean="0"/>
              <a:t>Utility function</a:t>
            </a:r>
          </a:p>
          <a:p>
            <a:pPr marL="342900" indent="-342900" algn="l">
              <a:buFont typeface="Arial" panose="020B0604020202020204" pitchFamily="34" charset="0"/>
              <a:buChar char="•"/>
            </a:pPr>
            <a:r>
              <a:rPr lang="en-US" sz="2000" dirty="0" smtClean="0"/>
              <a:t>Tiles next to existing moves are more ideal</a:t>
            </a:r>
          </a:p>
          <a:p>
            <a:pPr marL="342900" indent="-342900" algn="l">
              <a:buFont typeface="Arial" panose="020B0604020202020204" pitchFamily="34" charset="0"/>
              <a:buChar char="•"/>
            </a:pPr>
            <a:r>
              <a:rPr lang="en-US" sz="2000" dirty="0" smtClean="0"/>
              <a:t>A tile’s value increases the more tiles are in the vicinity</a:t>
            </a:r>
          </a:p>
          <a:p>
            <a:pPr marL="800100" lvl="1" indent="-342900" algn="l">
              <a:buFont typeface="Arial" panose="020B0604020202020204" pitchFamily="34" charset="0"/>
              <a:buChar char="•"/>
            </a:pPr>
            <a:r>
              <a:rPr lang="en-US" sz="1600" dirty="0" smtClean="0"/>
              <a:t>Need to chain tiles together to win</a:t>
            </a:r>
          </a:p>
          <a:p>
            <a:pPr marL="800100" lvl="1" indent="-342900" algn="l">
              <a:buFont typeface="Arial" panose="020B0604020202020204" pitchFamily="34" charset="0"/>
              <a:buChar char="•"/>
            </a:pPr>
            <a:r>
              <a:rPr lang="en-US" sz="1600" dirty="0" smtClean="0">
                <a:solidFill>
                  <a:srgbClr val="FF0000"/>
                </a:solidFill>
              </a:rPr>
              <a:t>Value = # of same tiles distance 4 away on same row/col/diagonal</a:t>
            </a:r>
          </a:p>
          <a:p>
            <a:pPr marL="800100" lvl="1" indent="-342900" algn="l">
              <a:buFont typeface="Arial" panose="020B0604020202020204" pitchFamily="34" charset="0"/>
              <a:buChar char="•"/>
            </a:pPr>
            <a:r>
              <a:rPr lang="en-US" sz="1600" dirty="0" smtClean="0">
                <a:solidFill>
                  <a:srgbClr val="FF0000"/>
                </a:solidFill>
              </a:rPr>
              <a:t>Minus </a:t>
            </a:r>
            <a:r>
              <a:rPr lang="en-US" sz="1600" dirty="0">
                <a:solidFill>
                  <a:srgbClr val="FF0000"/>
                </a:solidFill>
              </a:rPr>
              <a:t># of </a:t>
            </a:r>
            <a:r>
              <a:rPr lang="en-US" sz="1600" dirty="0" smtClean="0">
                <a:solidFill>
                  <a:srgbClr val="FF0000"/>
                </a:solidFill>
              </a:rPr>
              <a:t>non-empty tiles </a:t>
            </a:r>
            <a:r>
              <a:rPr lang="en-US" sz="1600" dirty="0">
                <a:solidFill>
                  <a:srgbClr val="FF0000"/>
                </a:solidFill>
              </a:rPr>
              <a:t>distance 4 away on same row/col/diagonal</a:t>
            </a:r>
          </a:p>
          <a:p>
            <a:pPr marL="800100" lvl="1" indent="-342900" algn="l">
              <a:buFont typeface="Arial" panose="020B0604020202020204" pitchFamily="34" charset="0"/>
              <a:buChar char="•"/>
            </a:pPr>
            <a:endParaRPr lang="en-US" sz="1600" dirty="0" smtClean="0">
              <a:solidFill>
                <a:srgbClr val="FF0000"/>
              </a:solidFill>
            </a:endParaRPr>
          </a:p>
          <a:p>
            <a:pPr marL="800100" lvl="1" indent="-342900" algn="l">
              <a:buFont typeface="Arial" panose="020B0604020202020204" pitchFamily="34" charset="0"/>
              <a:buChar char="•"/>
            </a:pPr>
            <a:endParaRPr lang="en-US" sz="1600" dirty="0"/>
          </a:p>
          <a:p>
            <a:pPr marL="800100" lvl="1" indent="-342900" algn="l">
              <a:buFont typeface="Arial" panose="020B0604020202020204" pitchFamily="34" charset="0"/>
              <a:buChar char="•"/>
            </a:pPr>
            <a:endParaRPr lang="en-US" sz="1600" dirty="0" smtClean="0"/>
          </a:p>
          <a:p>
            <a:pPr marL="800100" lvl="1" indent="-342900" algn="l">
              <a:buFont typeface="Arial" panose="020B0604020202020204" pitchFamily="34" charset="0"/>
              <a:buChar char="•"/>
            </a:pPr>
            <a:endParaRPr lang="en-US" sz="1600" dirty="0" smtClean="0"/>
          </a:p>
          <a:p>
            <a:pPr algn="l"/>
            <a:r>
              <a:rPr lang="en-US" sz="2000" dirty="0" smtClean="0"/>
              <a:t>However</a:t>
            </a:r>
          </a:p>
          <a:p>
            <a:pPr marL="342900" indent="-342900" algn="l">
              <a:buFont typeface="Arial" panose="020B0604020202020204" pitchFamily="34" charset="0"/>
              <a:buChar char="•"/>
            </a:pPr>
            <a:r>
              <a:rPr lang="en-US" sz="2000" dirty="0" smtClean="0"/>
              <a:t>Linear utility function not completely ideal. Winning moves need to have a higher value so that these moves are committed to first.</a:t>
            </a:r>
          </a:p>
        </p:txBody>
      </p:sp>
      <p:graphicFrame>
        <p:nvGraphicFramePr>
          <p:cNvPr id="5" name="Table 4"/>
          <p:cNvGraphicFramePr>
            <a:graphicFrameLocks noGrp="1"/>
          </p:cNvGraphicFramePr>
          <p:nvPr>
            <p:extLst>
              <p:ext uri="{D42A27DB-BD31-4B8C-83A1-F6EECF244321}">
                <p14:modId xmlns:p14="http://schemas.microsoft.com/office/powerpoint/2010/main" val="3840082738"/>
              </p:ext>
            </p:extLst>
          </p:nvPr>
        </p:nvGraphicFramePr>
        <p:xfrm>
          <a:off x="12192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0579143"/>
              </p:ext>
            </p:extLst>
          </p:nvPr>
        </p:nvGraphicFramePr>
        <p:xfrm>
          <a:off x="3962400" y="3352800"/>
          <a:ext cx="1257300" cy="762000"/>
        </p:xfrm>
        <a:graphic>
          <a:graphicData uri="http://schemas.openxmlformats.org/drawingml/2006/table">
            <a:tbl>
              <a:tblPr>
                <a:tableStyleId>{5C22544A-7EE6-4342-B048-85BDC9FD1C3A}</a:tableStyleId>
              </a:tblPr>
              <a:tblGrid>
                <a:gridCol w="139700"/>
                <a:gridCol w="139700"/>
                <a:gridCol w="139700"/>
                <a:gridCol w="139700"/>
                <a:gridCol w="139700"/>
                <a:gridCol w="139700"/>
                <a:gridCol w="139700"/>
                <a:gridCol w="139700"/>
                <a:gridCol w="139700"/>
              </a:tblGrid>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335246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Implement an Iterative Deepening Search Tree with Alpha Beta Pruning</a:t>
            </a:r>
          </a:p>
          <a:p>
            <a:pPr marL="342900" indent="-342900" algn="l">
              <a:buFont typeface="Arial" panose="020B0604020202020204" pitchFamily="34" charset="0"/>
              <a:buChar char="•"/>
            </a:pPr>
            <a:r>
              <a:rPr lang="en-US" sz="2000" dirty="0" smtClean="0"/>
              <a:t>Maintain a variable called depth </a:t>
            </a:r>
          </a:p>
          <a:p>
            <a:pPr marL="342900" indent="-342900" algn="l">
              <a:buFont typeface="Arial" panose="020B0604020202020204" pitchFamily="34" charset="0"/>
              <a:buChar char="•"/>
            </a:pPr>
            <a:r>
              <a:rPr lang="en-US" sz="2000" dirty="0" smtClean="0"/>
              <a:t>and increase/decrease depth based on timing requirements</a:t>
            </a:r>
          </a:p>
          <a:p>
            <a:pPr marL="800100" lvl="1" indent="-342900" algn="l">
              <a:buFont typeface="Arial" panose="020B0604020202020204" pitchFamily="34" charset="0"/>
              <a:buChar char="•"/>
            </a:pPr>
            <a:r>
              <a:rPr lang="en-US" sz="1600" dirty="0" smtClean="0"/>
              <a:t>If there is extra time in the current search, then increase depth for next iteration, and run depth first search again.</a:t>
            </a:r>
          </a:p>
          <a:p>
            <a:pPr marL="800100" lvl="1" indent="-342900" algn="l">
              <a:buFont typeface="Arial" panose="020B0604020202020204" pitchFamily="34" charset="0"/>
              <a:buChar char="•"/>
            </a:pPr>
            <a:r>
              <a:rPr lang="en-US" sz="1600" dirty="0" smtClean="0"/>
              <a:t>If this search is taking too long, then decrease depth. The next move will use a search with a lower depth </a:t>
            </a:r>
            <a:endParaRPr lang="en-US" sz="1200" dirty="0" smtClean="0"/>
          </a:p>
          <a:p>
            <a:pPr marL="342900" indent="-342900" algn="l">
              <a:buFont typeface="Arial" panose="020B0604020202020204" pitchFamily="34" charset="0"/>
              <a:buChar char="•"/>
            </a:pPr>
            <a:r>
              <a:rPr lang="en-US" sz="2000" dirty="0" smtClean="0"/>
              <a:t>Alpha beta pruning to speed up searches</a:t>
            </a:r>
          </a:p>
          <a:p>
            <a:pPr marL="800100" lvl="1" indent="-342900" algn="l">
              <a:buFont typeface="Arial" panose="020B0604020202020204" pitchFamily="34" charset="0"/>
              <a:buChar char="•"/>
            </a:pPr>
            <a:r>
              <a:rPr lang="en-US" sz="1600" dirty="0" smtClean="0"/>
              <a:t>Ignore searching the rest of the children in a branch if this branch is bad</a:t>
            </a:r>
          </a:p>
          <a:p>
            <a:pPr marL="800100" lvl="1" indent="-342900" algn="l">
              <a:buFont typeface="Arial" panose="020B0604020202020204" pitchFamily="34" charset="0"/>
              <a:buChar char="•"/>
            </a:pPr>
            <a:r>
              <a:rPr lang="en-US" sz="1600" dirty="0" smtClean="0"/>
              <a:t>Maintain a beta and alpha value in searching. If beta &lt;= alpha, we know the adversary will attempt a very good move. Do not bother to expand the rest</a:t>
            </a:r>
          </a:p>
          <a:p>
            <a:pPr marL="800100" lvl="1" indent="-342900" algn="l">
              <a:buFont typeface="Arial" panose="020B0604020202020204" pitchFamily="34" charset="0"/>
              <a:buChar char="•"/>
            </a:pPr>
            <a:r>
              <a:rPr lang="en-US" sz="1600" dirty="0" smtClean="0"/>
              <a:t>Gives algorithm more time, allowing for a larger depth</a:t>
            </a:r>
          </a:p>
          <a:p>
            <a:pPr algn="l"/>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620000" cy="2944602"/>
          </a:xfrm>
          <a:prstGeom prst="rect">
            <a:avLst/>
          </a:prstGeom>
        </p:spPr>
      </p:pic>
    </p:spTree>
    <p:extLst>
      <p:ext uri="{BB962C8B-B14F-4D97-AF65-F5344CB8AC3E}">
        <p14:creationId xmlns:p14="http://schemas.microsoft.com/office/powerpoint/2010/main" val="334461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r>
              <a:rPr lang="en-US" sz="2000" dirty="0" smtClean="0"/>
              <a:t>Even with Alpha Beta Pruning, the algorithm is too slow when we want Iterative Deepening to increase the depth more</a:t>
            </a:r>
          </a:p>
          <a:p>
            <a:pPr algn="l"/>
            <a:r>
              <a:rPr lang="en-US" sz="2000" dirty="0" smtClean="0"/>
              <a:t>Not </a:t>
            </a:r>
            <a:r>
              <a:rPr lang="en-US" sz="2000" dirty="0"/>
              <a:t>all tiles are good to search</a:t>
            </a:r>
          </a:p>
          <a:p>
            <a:pPr marL="342900" indent="-342900" algn="l">
              <a:buFont typeface="Arial" panose="020B0604020202020204" pitchFamily="34" charset="0"/>
              <a:buChar char="•"/>
            </a:pPr>
            <a:r>
              <a:rPr lang="en-US" sz="2000" dirty="0"/>
              <a:t>Avoid branching on all of 64 tiles</a:t>
            </a:r>
          </a:p>
          <a:p>
            <a:pPr marL="342900" indent="-342900" algn="l">
              <a:buFont typeface="Arial" panose="020B0604020202020204" pitchFamily="34" charset="0"/>
              <a:buChar char="•"/>
            </a:pPr>
            <a:r>
              <a:rPr lang="en-US" sz="2000" dirty="0"/>
              <a:t>Ignore illegal moves</a:t>
            </a:r>
          </a:p>
          <a:p>
            <a:pPr marL="342900" indent="-342900" algn="l">
              <a:buFont typeface="Arial" panose="020B0604020202020204" pitchFamily="34" charset="0"/>
              <a:buChar char="•"/>
            </a:pPr>
            <a:r>
              <a:rPr lang="en-US" sz="2000" dirty="0"/>
              <a:t>Restrict branching to tiles near existing tiles. A distance of </a:t>
            </a:r>
            <a:r>
              <a:rPr lang="en-US" sz="2000" dirty="0" smtClean="0"/>
              <a:t>3 </a:t>
            </a:r>
            <a:r>
              <a:rPr lang="en-US" sz="2000" dirty="0"/>
              <a:t>away </a:t>
            </a:r>
            <a:r>
              <a:rPr lang="en-US" sz="2000" dirty="0" smtClean="0"/>
              <a:t>from existing tiles(since </a:t>
            </a:r>
            <a:r>
              <a:rPr lang="en-US" sz="2000" dirty="0"/>
              <a:t>4 moves needed to win)</a:t>
            </a:r>
          </a:p>
          <a:p>
            <a:pPr algn="l"/>
            <a:r>
              <a:rPr lang="en-US" sz="2000" dirty="0" smtClean="0"/>
              <a:t>By reducing branching factor, we are able to speed up algorithm. This gives it more time to evaluate better branches to a larger depth</a:t>
            </a:r>
          </a:p>
          <a:p>
            <a:pPr marL="342900" indent="-342900" algn="l">
              <a:buFont typeface="Arial" panose="020B0604020202020204" pitchFamily="34" charset="0"/>
              <a:buChar char="•"/>
            </a:pPr>
            <a:r>
              <a:rPr lang="en-US" sz="2000" dirty="0" smtClean="0"/>
              <a:t>However, time still grew exponentially as more moves are placed on board and more tiles become qualified for being distance 3 away</a:t>
            </a:r>
            <a:endParaRPr lang="en-US" sz="2000" dirty="0"/>
          </a:p>
        </p:txBody>
      </p:sp>
    </p:spTree>
    <p:extLst>
      <p:ext uri="{BB962C8B-B14F-4D97-AF65-F5344CB8AC3E}">
        <p14:creationId xmlns:p14="http://schemas.microsoft.com/office/powerpoint/2010/main" val="3352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Algorithm Speed Enhancements</a:t>
            </a:r>
            <a:endParaRPr lang="en-US" dirty="0"/>
          </a:p>
        </p:txBody>
      </p:sp>
      <p:sp>
        <p:nvSpPr>
          <p:cNvPr id="3" name="Subtitle 2"/>
          <p:cNvSpPr>
            <a:spLocks noGrp="1"/>
          </p:cNvSpPr>
          <p:nvPr>
            <p:ph type="subTitle" idx="1"/>
          </p:nvPr>
        </p:nvSpPr>
        <p:spPr>
          <a:xfrm>
            <a:off x="762000" y="1447800"/>
            <a:ext cx="7543800" cy="4191000"/>
          </a:xfrm>
        </p:spPr>
        <p:txBody>
          <a:bodyPr>
            <a:normAutofit/>
          </a:bodyPr>
          <a:lstStyle/>
          <a:p>
            <a:pPr algn="l"/>
            <a:endParaRPr lang="en-US" sz="2000" dirty="0" smtClean="0"/>
          </a:p>
          <a:p>
            <a:pPr algn="l"/>
            <a:endParaRPr lang="en-US" sz="2000" dirty="0"/>
          </a:p>
          <a:p>
            <a:pPr algn="l"/>
            <a:endParaRPr lang="en-US" sz="2000" dirty="0" smtClean="0"/>
          </a:p>
          <a:p>
            <a:pPr algn="l"/>
            <a:endParaRPr lang="en-US" sz="2000" dirty="0"/>
          </a:p>
          <a:p>
            <a:pPr algn="l"/>
            <a:endParaRPr lang="en-US" sz="2000" dirty="0" smtClean="0"/>
          </a:p>
          <a:p>
            <a:pPr algn="l"/>
            <a:r>
              <a:rPr lang="en-US" sz="2000" dirty="0" smtClean="0"/>
              <a:t>*Less than 64 children will be expanded. </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7696200" cy="1633001"/>
          </a:xfrm>
          <a:prstGeom prst="rect">
            <a:avLst/>
          </a:prstGeom>
        </p:spPr>
      </p:pic>
    </p:spTree>
    <p:extLst>
      <p:ext uri="{BB962C8B-B14F-4D97-AF65-F5344CB8AC3E}">
        <p14:creationId xmlns:p14="http://schemas.microsoft.com/office/powerpoint/2010/main" val="21180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1918</Words>
  <Application>Microsoft Office PowerPoint</Application>
  <PresentationFormat>On-screen Show (4:3)</PresentationFormat>
  <Paragraphs>302</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Four in A Row</vt:lpstr>
      <vt:lpstr>Game Description</vt:lpstr>
      <vt:lpstr>Game Description (Continued)</vt:lpstr>
      <vt:lpstr>Game GUI</vt:lpstr>
      <vt:lpstr>Utility Function</vt:lpstr>
      <vt:lpstr>Algorithm</vt:lpstr>
      <vt:lpstr>Algorithm</vt:lpstr>
      <vt:lpstr>Algorithm Speed Enhancements</vt:lpstr>
      <vt:lpstr>Algorithm Speed Enhancements</vt:lpstr>
      <vt:lpstr>Improving Utility Function</vt:lpstr>
      <vt:lpstr>Result of New Utility Function</vt:lpstr>
      <vt:lpstr>Win Rate</vt:lpstr>
      <vt:lpstr>Timing Results</vt:lpstr>
      <vt:lpstr>Problems with the Algorithm</vt:lpstr>
      <vt:lpstr>Conclusion</vt:lpstr>
    </vt:vector>
  </TitlesOfParts>
  <Company>Western Digital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dc:title>
  <dc:creator>Martin Mao</dc:creator>
  <cp:lastModifiedBy>Martin Mao</cp:lastModifiedBy>
  <cp:revision>40</cp:revision>
  <dcterms:created xsi:type="dcterms:W3CDTF">2015-11-25T17:57:25Z</dcterms:created>
  <dcterms:modified xsi:type="dcterms:W3CDTF">2015-12-03T21:05:48Z</dcterms:modified>
</cp:coreProperties>
</file>