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7" r:id="rId10"/>
    <p:sldId id="264" r:id="rId11"/>
    <p:sldId id="268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3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7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6AF80-B104-49B0-AE6F-8E381139FF3B}" type="datetimeFigureOut">
              <a:rPr lang="en-US" smtClean="0"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157A-0FC3-4BBA-8E64-1DAA21783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2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Algorithm </a:t>
            </a:r>
            <a:r>
              <a:rPr lang="en-US" dirty="0" smtClean="0"/>
              <a:t>Speed Enhancements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000" dirty="0" smtClean="0"/>
              <a:t>Even with Alpha Beta Pruning, the algorithm is too slow when we want Iterative Deepening to increase the depth more</a:t>
            </a:r>
          </a:p>
          <a:p>
            <a:pPr algn="l"/>
            <a:r>
              <a:rPr lang="en-US" sz="2000" dirty="0" smtClean="0"/>
              <a:t>Not </a:t>
            </a:r>
            <a:r>
              <a:rPr lang="en-US" sz="2000" dirty="0"/>
              <a:t>all tiles are good to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Avoid branching on all of 64 tiles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Ignore illegal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Restrict branching to tiles near existing tiles. A distance of 4 away (since 4 moves needed to win)</a:t>
            </a:r>
          </a:p>
          <a:p>
            <a:pPr algn="l"/>
            <a:r>
              <a:rPr lang="en-US" sz="2000" dirty="0" smtClean="0"/>
              <a:t>Even </a:t>
            </a:r>
            <a:r>
              <a:rPr lang="en-US" sz="2000" dirty="0" smtClean="0"/>
              <a:t>if some tiles are valid for expansion. Do not bother to expand if the </a:t>
            </a:r>
            <a:r>
              <a:rPr lang="en-US" sz="2000" dirty="0" smtClean="0"/>
              <a:t>tile’s value </a:t>
            </a:r>
            <a:r>
              <a:rPr lang="en-US" sz="2000" dirty="0" smtClean="0"/>
              <a:t>is too 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Algorithm will look all values of available tiles and determine a threshold value. 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Tiles </a:t>
            </a:r>
            <a:r>
              <a:rPr lang="en-US" sz="2000" dirty="0" smtClean="0"/>
              <a:t>with values below the threshold will not be expanded.</a:t>
            </a:r>
          </a:p>
          <a:p>
            <a:pPr algn="l"/>
            <a:r>
              <a:rPr lang="en-US" sz="2000" dirty="0" smtClean="0"/>
              <a:t>Reduce branching factor and speed up algorithm. This gives it more time to evaluate better branches to a larger depth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Improving Utility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We were able to improve the cost function after running several instances of our initial AI</a:t>
            </a:r>
          </a:p>
          <a:p>
            <a:pPr algn="l"/>
            <a:r>
              <a:rPr lang="en-US" sz="2000" dirty="0" smtClean="0"/>
              <a:t>Tile location of the first move doesn’t matter too much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We can save time by starting the algorithm with a low depth value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Depth will increase on successive moves through</a:t>
            </a:r>
          </a:p>
          <a:p>
            <a:pPr algn="l"/>
            <a:r>
              <a:rPr lang="en-US" sz="2000" dirty="0" smtClean="0"/>
              <a:t>Tile values needed to be improved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Original algorithm would increase tile values for nearby tiles of same color and decrease tile values for tiles of adversary’s color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This led to occasional bad moves of the AI where it would place tiles very far from its own tiles and adversary’s tiles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Algorithm was adjusted to base tile values only it’s own color. Each tile thus had two values, it’s worth to the AI and it’s worth to the adversary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Had to alpha-beta pruning to take the min and max of the adversary’s tiles values and not it’s own tile’s values whe</a:t>
            </a:r>
            <a:r>
              <a:rPr lang="en-US" sz="1600" dirty="0" smtClean="0"/>
              <a:t>n pruning.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Win Rate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000" dirty="0" smtClean="0"/>
              <a:t>Compared to Bad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Algorithm will always win against very bad AI, such as Random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will also usually win against AI using only dept</a:t>
            </a:r>
            <a:r>
              <a:rPr lang="en-US" sz="2000" dirty="0" smtClean="0"/>
              <a:t>h of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Depth 0 AI will not expand moves, but just find max of tile values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Algorithm sometimes lost if the first move was bad. We gave algorithm a low starting depth value and it would occasionally pick a bad first move</a:t>
            </a:r>
            <a:endParaRPr lang="en-US" sz="1600" dirty="0" smtClean="0"/>
          </a:p>
          <a:p>
            <a:pPr algn="l"/>
            <a:r>
              <a:rPr lang="en-US" sz="2000" dirty="0" smtClean="0"/>
              <a:t>Compared to Decent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Against our original AI that compared tile values of both itself and the adversary, the algorithm was very good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This was because the original AI had a higher chance of wasting bad moves</a:t>
            </a:r>
          </a:p>
          <a:p>
            <a:pPr algn="l"/>
            <a:r>
              <a:rPr lang="en-US" sz="2000" dirty="0" smtClean="0"/>
              <a:t>Compared to Players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Compared to players, the algorithm would win sometimes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It was very good at making plans that led to it’s own victory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Moves that allowed multiple possible winning moves</a:t>
            </a:r>
            <a:endParaRPr lang="en-US" sz="16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However it was bad at stopping Player’s strategy of making good plans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It can be easy to beat if the player went first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AI did not make good blocking moves that could stop players early 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Timing and Space Complexity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</a:rPr>
              <a:t>TODO improve this!</a:t>
            </a:r>
          </a:p>
          <a:p>
            <a:pPr algn="l"/>
            <a:r>
              <a:rPr lang="en-US" sz="2000" dirty="0" smtClean="0"/>
              <a:t>Timing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Very fast if depth does not increase too much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Speeds up of reducing branch size allowed more depth within reasonable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Removing speed ups would have made a high depth infeasible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200" dirty="0" smtClean="0"/>
              <a:t>64 possible tiles was a huge branching factor</a:t>
            </a:r>
            <a:endParaRPr lang="en-US" sz="1200" dirty="0"/>
          </a:p>
          <a:p>
            <a:pPr algn="l"/>
            <a:r>
              <a:rPr lang="en-US" sz="2000" dirty="0" smtClean="0"/>
              <a:t>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Storing the data was compact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Did not search into infinity and create memory issues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Problems/Improvements </a:t>
            </a:r>
            <a:br>
              <a:rPr lang="en-US" dirty="0" smtClean="0"/>
            </a:br>
            <a:r>
              <a:rPr lang="en-US" dirty="0" smtClean="0"/>
              <a:t>with the Algorithm?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Going first has a huge advantage</a:t>
            </a:r>
          </a:p>
          <a:p>
            <a:pPr algn="l"/>
            <a:r>
              <a:rPr lang="en-US" sz="2000" dirty="0" smtClean="0"/>
              <a:t>Early in the game, large depth has little deciding factor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Tiles mostly have relatively same values</a:t>
            </a:r>
          </a:p>
          <a:p>
            <a:pPr algn="l"/>
            <a:r>
              <a:rPr lang="en-US" sz="2000" dirty="0" smtClean="0"/>
              <a:t>Large depth matters more later in the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 v</a:t>
            </a:r>
            <a:r>
              <a:rPr lang="en-US" sz="2000" dirty="0" smtClean="0"/>
              <a:t>alues will differ more as the game progresses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The best moves are not as obvious</a:t>
            </a:r>
          </a:p>
          <a:p>
            <a:pPr algn="l"/>
            <a:r>
              <a:rPr lang="en-US" sz="2000" dirty="0" smtClean="0"/>
              <a:t>Alpha beta pruning and branch reduction are necessary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Branching factor of game is huge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AI’s moves will take too long when depth increases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O(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d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Performance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Win the game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Too slow, infeasible time</a:t>
            </a:r>
          </a:p>
          <a:p>
            <a:pPr algn="l"/>
            <a:r>
              <a:rPr lang="en-US" sz="2000" dirty="0" smtClean="0"/>
              <a:t>Environment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Game board 8x8 grid</a:t>
            </a:r>
          </a:p>
          <a:p>
            <a:pPr algn="l"/>
            <a:r>
              <a:rPr lang="en-US" sz="2000" dirty="0" smtClean="0"/>
              <a:t>Actuator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Placing tiles on the board</a:t>
            </a:r>
          </a:p>
          <a:p>
            <a:pPr algn="l"/>
            <a:r>
              <a:rPr lang="en-US" sz="2000" dirty="0" smtClean="0"/>
              <a:t>Sensor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Board stored as matrix for evaluation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Game GUI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Problem/Constraints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Strategic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Adversary in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Ideal moves may be blocked</a:t>
            </a:r>
          </a:p>
          <a:p>
            <a:pPr algn="l"/>
            <a:r>
              <a:rPr lang="en-US" sz="2400" dirty="0" smtClean="0"/>
              <a:t>Very large branching factor of moves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Board size of 64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Not all moves will contribute anything</a:t>
            </a:r>
          </a:p>
          <a:p>
            <a:pPr algn="l"/>
            <a:r>
              <a:rPr lang="en-US" sz="2400" dirty="0" smtClean="0"/>
              <a:t>Good moves are deep, need to plan ahead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Because of nature of the game, obvious winning moves are easy to block. AI needs to plan ahead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Utility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Utility function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Tiles next to existing moves are more ideal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 tile’s value increases the more tiles are in the vicinity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Need </a:t>
            </a:r>
            <a:r>
              <a:rPr lang="en-US" sz="1600" dirty="0" smtClean="0"/>
              <a:t>to chain tiles together to win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algn="l"/>
            <a:r>
              <a:rPr lang="en-US" sz="2000" dirty="0" smtClean="0"/>
              <a:t>However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Straight utility function not completely ideal. Winning moves need to have a higher value so that these moves are committed to first.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07999"/>
              </p:ext>
            </p:extLst>
          </p:nvPr>
        </p:nvGraphicFramePr>
        <p:xfrm>
          <a:off x="1219200" y="2917825"/>
          <a:ext cx="1257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43350" y="3048000"/>
          <a:ext cx="12573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Describe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Implement an Iterative Deepening Search Tree with Alpha Beta Pruning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Maintain a variable called depth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and </a:t>
            </a:r>
            <a:r>
              <a:rPr lang="en-US" sz="2000" dirty="0" smtClean="0"/>
              <a:t>increase/decrease depth based on timing </a:t>
            </a:r>
            <a:r>
              <a:rPr lang="en-US" sz="2000" dirty="0" smtClean="0"/>
              <a:t>requirements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If there is extra time in the current search, then increase depth for next iteration, and run depth first search again.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If this search is taking too long, then decrease depth. The next move will use a search with a lower depth </a:t>
            </a:r>
            <a:endParaRPr lang="en-US" sz="1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Alpha beta pruning to speed up </a:t>
            </a:r>
            <a:r>
              <a:rPr lang="en-US" sz="2000" dirty="0" smtClean="0"/>
              <a:t>searches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Ignore searching the rest of the children in a branch if this branch is bad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Maintain a beta and alpha value in searching. If beta &lt;= alpha, we know the adversary will attempt a very good move. Do not bother to expand the rest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smtClean="0"/>
              <a:t>Gives algorithm more time, </a:t>
            </a:r>
            <a:r>
              <a:rPr lang="en-US" sz="1600" dirty="0" smtClean="0"/>
              <a:t>allowing for </a:t>
            </a:r>
            <a:r>
              <a:rPr lang="en-US" sz="1600" dirty="0" smtClean="0"/>
              <a:t>a larger depth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Pictures of Algorithm 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447800"/>
            <a:ext cx="7543800" cy="4191000"/>
          </a:xfrm>
        </p:spPr>
        <p:txBody>
          <a:bodyPr/>
          <a:lstStyle/>
          <a:p>
            <a:pPr algn="l"/>
            <a:r>
              <a:rPr lang="en-US" dirty="0" smtClean="0"/>
              <a:t>TODO, crease VISIO picture here….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6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924</Words>
  <Application>Microsoft Office PowerPoint</Application>
  <PresentationFormat>On-screen Show (4:3)</PresentationFormat>
  <Paragraphs>171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Opening</vt:lpstr>
      <vt:lpstr>Introduction</vt:lpstr>
      <vt:lpstr>Describe Game</vt:lpstr>
      <vt:lpstr>PEAS</vt:lpstr>
      <vt:lpstr>Game GUI</vt:lpstr>
      <vt:lpstr>Describe Problem/Constraints</vt:lpstr>
      <vt:lpstr>Utility Function</vt:lpstr>
      <vt:lpstr>Describe Algorithm</vt:lpstr>
      <vt:lpstr>Pictures of Algorithm Debugging</vt:lpstr>
      <vt:lpstr>Algorithm Speed Enhancements</vt:lpstr>
      <vt:lpstr>Improving Utility Function</vt:lpstr>
      <vt:lpstr>Win Rate</vt:lpstr>
      <vt:lpstr>Timing and Space Complexity </vt:lpstr>
      <vt:lpstr>Problems/Improvements  with the Algorithm?</vt:lpstr>
      <vt:lpstr>Conclusion</vt:lpstr>
    </vt:vector>
  </TitlesOfParts>
  <Company>Western Digital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</dc:title>
  <dc:creator>Martin Mao</dc:creator>
  <cp:lastModifiedBy>Martin .</cp:lastModifiedBy>
  <cp:revision>11</cp:revision>
  <dcterms:created xsi:type="dcterms:W3CDTF">2015-11-25T17:57:25Z</dcterms:created>
  <dcterms:modified xsi:type="dcterms:W3CDTF">2015-11-28T22:26:04Z</dcterms:modified>
</cp:coreProperties>
</file>