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2" r:id="rId6"/>
    <p:sldId id="263" r:id="rId7"/>
    <p:sldId id="271" r:id="rId8"/>
    <p:sldId id="264" r:id="rId9"/>
    <p:sldId id="272" r:id="rId10"/>
    <p:sldId id="268" r:id="rId11"/>
    <p:sldId id="273" r:id="rId12"/>
    <p:sldId id="265"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48" autoAdjust="0"/>
  </p:normalViewPr>
  <p:slideViewPr>
    <p:cSldViewPr>
      <p:cViewPr varScale="1">
        <p:scale>
          <a:sx n="60" d="100"/>
          <a:sy n="60" d="100"/>
        </p:scale>
        <p:origin x="53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2AA2-37EB-4E21-AC2F-62B033F84D19}" type="datetimeFigureOut">
              <a:rPr lang="en-US" smtClean="0"/>
              <a:t>12/2/2015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07049-BCFC-4BE9-BA06-3BBAAC671169}" type="slidenum">
              <a:rPr lang="en-US" smtClean="0"/>
              <a:t>‹#›</a:t>
            </a:fld>
            <a:endParaRPr lang="en-US" dirty="0"/>
          </a:p>
        </p:txBody>
      </p:sp>
    </p:spTree>
    <p:extLst>
      <p:ext uri="{BB962C8B-B14F-4D97-AF65-F5344CB8AC3E}">
        <p14:creationId xmlns:p14="http://schemas.microsoft.com/office/powerpoint/2010/main" val="124744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only</a:t>
            </a:r>
            <a:r>
              <a:rPr lang="en-US" baseline="0" dirty="0" smtClean="0"/>
              <a:t> the first version</a:t>
            </a:r>
          </a:p>
          <a:p>
            <a:endParaRPr lang="en-US" baseline="0" dirty="0" smtClean="0"/>
          </a:p>
          <a:p>
            <a:r>
              <a:rPr lang="en-US" baseline="0" dirty="0" smtClean="0"/>
              <a:t>Had to adjust winning moves and moves to block winning moves to have higher value, otherwise the AI will not pick them. </a:t>
            </a:r>
          </a:p>
          <a:p>
            <a:r>
              <a:rPr lang="en-US" baseline="0" dirty="0" smtClean="0"/>
              <a:t>The AI may commit to a tile that has a very high value for a tile, even though there’s a winning move somewhere else. </a:t>
            </a:r>
          </a:p>
          <a:p>
            <a:endParaRPr lang="en-US" baseline="0" dirty="0" smtClean="0"/>
          </a:p>
          <a:p>
            <a:r>
              <a:rPr lang="en-US" baseline="0" dirty="0" smtClean="0"/>
              <a:t>It should also prioritize blocking a winning move (a move that has a negative value) which is does not look very obviously good</a:t>
            </a:r>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5</a:t>
            </a:fld>
            <a:endParaRPr lang="en-US" dirty="0"/>
          </a:p>
        </p:txBody>
      </p:sp>
    </p:spTree>
    <p:extLst>
      <p:ext uri="{BB962C8B-B14F-4D97-AF65-F5344CB8AC3E}">
        <p14:creationId xmlns:p14="http://schemas.microsoft.com/office/powerpoint/2010/main" val="220079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6</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7</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8</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a:t>
            </a:r>
            <a:r>
              <a:rPr lang="en-US" baseline="0" smtClean="0"/>
              <a:t>depth is huge</a:t>
            </a:r>
            <a:endParaRPr lang="en-US" baseline="0" dirty="0" smtClean="0"/>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9</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revised function made it more appealing to place moves closer to own moves</a:t>
            </a:r>
          </a:p>
          <a:p>
            <a:r>
              <a:rPr lang="en-US" dirty="0" smtClean="0"/>
              <a:t>After</a:t>
            </a:r>
            <a:r>
              <a:rPr lang="en-US" baseline="0" dirty="0" smtClean="0"/>
              <a:t> placing a move, the state resulting from that move would have higher values for the AI and because the tile is now </a:t>
            </a:r>
            <a:r>
              <a:rPr lang="en-US" baseline="0" dirty="0" err="1" smtClean="0"/>
              <a:t>occuppied</a:t>
            </a:r>
            <a:r>
              <a:rPr lang="en-US" baseline="0" dirty="0" smtClean="0"/>
              <a:t>, decrease the worth to the adversary</a:t>
            </a:r>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10</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11</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13</a:t>
            </a:fld>
            <a:endParaRPr lang="en-US" dirty="0"/>
          </a:p>
        </p:txBody>
      </p:sp>
    </p:spTree>
    <p:extLst>
      <p:ext uri="{BB962C8B-B14F-4D97-AF65-F5344CB8AC3E}">
        <p14:creationId xmlns:p14="http://schemas.microsoft.com/office/powerpoint/2010/main" val="261496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first</a:t>
            </a:r>
            <a:r>
              <a:rPr lang="en-US" baseline="0" dirty="0" smtClean="0"/>
              <a:t> seems to have a huge advantage. Having the extra move advantage makes an AI one step ahead to win the game. Because of the nature of the game, it seems the player going second is more defensive than the first.  It was rare to see the AI win when going second.</a:t>
            </a:r>
            <a:endParaRPr lang="en-US" dirty="0" smtClean="0"/>
          </a:p>
          <a:p>
            <a:endParaRPr lang="en-US" dirty="0" smtClean="0"/>
          </a:p>
          <a:p>
            <a:r>
              <a:rPr lang="en-US" dirty="0" smtClean="0"/>
              <a:t>No initial</a:t>
            </a:r>
            <a:r>
              <a:rPr lang="en-US" baseline="0" dirty="0" smtClean="0"/>
              <a:t> position is special. </a:t>
            </a:r>
          </a:p>
          <a:p>
            <a:r>
              <a:rPr lang="en-US" baseline="0" dirty="0" smtClean="0"/>
              <a:t>Values don’t really fluctuate when no other tiles available to affect costs</a:t>
            </a:r>
          </a:p>
          <a:p>
            <a:endParaRPr lang="en-US" baseline="0" dirty="0" smtClean="0"/>
          </a:p>
          <a:p>
            <a:r>
              <a:rPr lang="en-US" baseline="0" dirty="0" smtClean="0"/>
              <a:t>Making obvious winning moves wasn’t very good. The other player could easily block those moves. Whoever when we increase the depth of the searches, the AI would choose to rather make more tricky moves that allowed multiple winning moves. Being able to plan moves ahead has a large advantage. </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 utility</a:t>
            </a:r>
            <a:r>
              <a:rPr lang="en-US" sz="1200" baseline="0" dirty="0" smtClean="0"/>
              <a:t> function</a:t>
            </a:r>
            <a:r>
              <a:rPr lang="en-US" sz="1200" dirty="0" smtClean="0"/>
              <a:t> will cause deep searches to be meaningless. If the</a:t>
            </a:r>
            <a:r>
              <a:rPr lang="en-US" sz="1200" baseline="0" dirty="0" smtClean="0"/>
              <a:t> utility function is not very good, then the good and better moves will have the same values. The AI will think they will have both just as good as the other and will not make the better move. The heuristic needs to be improved to better differentiate between what’s a good move and what is better or else having deep searches will not be as effective.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15</a:t>
            </a:fld>
            <a:endParaRPr lang="en-US" dirty="0"/>
          </a:p>
        </p:txBody>
      </p:sp>
    </p:spTree>
    <p:extLst>
      <p:ext uri="{BB962C8B-B14F-4D97-AF65-F5344CB8AC3E}">
        <p14:creationId xmlns:p14="http://schemas.microsoft.com/office/powerpoint/2010/main" val="408423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239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7211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9966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7029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6211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9510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420031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3822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37023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577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61737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6AF80-B104-49B0-AE6F-8E381139FF3B}" type="datetimeFigureOut">
              <a:rPr lang="en-US" smtClean="0"/>
              <a:t>12/2/2015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D157A-0FC3-4BBA-8E64-1DAA21783FA4}" type="slidenum">
              <a:rPr lang="en-US" smtClean="0"/>
              <a:t>‹#›</a:t>
            </a:fld>
            <a:endParaRPr lang="en-US" dirty="0"/>
          </a:p>
        </p:txBody>
      </p:sp>
    </p:spTree>
    <p:extLst>
      <p:ext uri="{BB962C8B-B14F-4D97-AF65-F5344CB8AC3E}">
        <p14:creationId xmlns:p14="http://schemas.microsoft.com/office/powerpoint/2010/main" val="420698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Four in A Row</a:t>
            </a:r>
            <a:endParaRPr lang="en-US" dirty="0"/>
          </a:p>
        </p:txBody>
      </p:sp>
      <p:sp>
        <p:nvSpPr>
          <p:cNvPr id="3" name="Subtitle 2"/>
          <p:cNvSpPr>
            <a:spLocks noGrp="1"/>
          </p:cNvSpPr>
          <p:nvPr>
            <p:ph type="subTitle" idx="1"/>
          </p:nvPr>
        </p:nvSpPr>
        <p:spPr/>
        <p:txBody>
          <a:bodyPr/>
          <a:lstStyle/>
          <a:p>
            <a:r>
              <a:rPr lang="en-US" dirty="0" smtClean="0"/>
              <a:t>CS 271 – Final Project</a:t>
            </a:r>
          </a:p>
          <a:p>
            <a:r>
              <a:rPr lang="en-US" dirty="0" err="1" smtClean="0"/>
              <a:t>Zeyu</a:t>
            </a:r>
            <a:r>
              <a:rPr lang="en-US" dirty="0" smtClean="0"/>
              <a:t> Su, Martin Mao, Yang Jiao</a:t>
            </a:r>
            <a:endParaRPr lang="en-US" dirty="0"/>
          </a:p>
        </p:txBody>
      </p:sp>
    </p:spTree>
    <p:extLst>
      <p:ext uri="{BB962C8B-B14F-4D97-AF65-F5344CB8AC3E}">
        <p14:creationId xmlns:p14="http://schemas.microsoft.com/office/powerpoint/2010/main" val="41651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Improving Utility Function</a:t>
            </a:r>
            <a:endParaRPr lang="en-US" dirty="0"/>
          </a:p>
        </p:txBody>
      </p:sp>
      <p:sp>
        <p:nvSpPr>
          <p:cNvPr id="3" name="Subtitle 2"/>
          <p:cNvSpPr>
            <a:spLocks noGrp="1"/>
          </p:cNvSpPr>
          <p:nvPr>
            <p:ph type="subTitle" idx="1"/>
          </p:nvPr>
        </p:nvSpPr>
        <p:spPr>
          <a:xfrm>
            <a:off x="762000" y="1447800"/>
            <a:ext cx="7543800" cy="4953000"/>
          </a:xfrm>
        </p:spPr>
        <p:txBody>
          <a:bodyPr>
            <a:normAutofit/>
          </a:bodyPr>
          <a:lstStyle/>
          <a:p>
            <a:pPr marL="342900" indent="-342900" algn="l">
              <a:buFont typeface="Arial" panose="020B0604020202020204" pitchFamily="34" charset="0"/>
              <a:buChar char="•"/>
            </a:pPr>
            <a:r>
              <a:rPr lang="en-US" sz="2000" dirty="0" smtClean="0"/>
              <a:t>We were able to improve the cost function after running several instances of our initial AI</a:t>
            </a:r>
          </a:p>
          <a:p>
            <a:pPr algn="l"/>
            <a:r>
              <a:rPr lang="en-US" sz="2000" dirty="0" smtClean="0"/>
              <a:t>Tile location of the first move doesn’t matter too much</a:t>
            </a:r>
          </a:p>
          <a:p>
            <a:pPr marL="800100" lvl="1" indent="-342900" algn="l">
              <a:buFont typeface="Arial" panose="020B0604020202020204" pitchFamily="34" charset="0"/>
              <a:buChar char="•"/>
            </a:pPr>
            <a:r>
              <a:rPr lang="en-US" sz="1600" dirty="0" smtClean="0"/>
              <a:t>We can save time by starting the algorithm with a low depth value</a:t>
            </a:r>
          </a:p>
          <a:p>
            <a:pPr marL="800100" lvl="1" indent="-342900" algn="l">
              <a:buFont typeface="Arial" panose="020B0604020202020204" pitchFamily="34" charset="0"/>
              <a:buChar char="•"/>
            </a:pPr>
            <a:r>
              <a:rPr lang="en-US" sz="1600" dirty="0" smtClean="0"/>
              <a:t>Depth will increase on successive moves through</a:t>
            </a:r>
          </a:p>
          <a:p>
            <a:pPr algn="l"/>
            <a:r>
              <a:rPr lang="en-US" sz="2000" dirty="0" smtClean="0"/>
              <a:t>Tile values needed to be improved</a:t>
            </a:r>
          </a:p>
          <a:p>
            <a:pPr marL="800100" lvl="1" indent="-342900" algn="l">
              <a:buFont typeface="Arial" panose="020B0604020202020204" pitchFamily="34" charset="0"/>
              <a:buChar char="•"/>
            </a:pPr>
            <a:r>
              <a:rPr lang="en-US" sz="1600" dirty="0" smtClean="0"/>
              <a:t>Original algorithm would increase tile values for nearby tiles of same color and decrease tile values for tiles of adversary’s color</a:t>
            </a:r>
          </a:p>
          <a:p>
            <a:pPr marL="800100" lvl="1" indent="-342900" algn="l">
              <a:buFont typeface="Arial" panose="020B0604020202020204" pitchFamily="34" charset="0"/>
              <a:buChar char="•"/>
            </a:pPr>
            <a:r>
              <a:rPr lang="en-US" sz="1600" dirty="0" smtClean="0"/>
              <a:t>This led to occasional bad moves of the AI where it would place tiles very far from its own tiles and from the adversary’s tiles</a:t>
            </a:r>
          </a:p>
          <a:p>
            <a:pPr algn="l"/>
            <a:r>
              <a:rPr lang="en-US" sz="2000" dirty="0" smtClean="0"/>
              <a:t>Revised Utility Function</a:t>
            </a:r>
            <a:endParaRPr lang="en-US" sz="2000" dirty="0"/>
          </a:p>
          <a:p>
            <a:pPr marL="800100" lvl="1" indent="-342900" algn="l">
              <a:buFont typeface="Arial" panose="020B0604020202020204" pitchFamily="34" charset="0"/>
              <a:buChar char="•"/>
            </a:pPr>
            <a:r>
              <a:rPr lang="en-US" sz="1600" dirty="0"/>
              <a:t>Algorithm was adjusted to base tile values only it’s own color. Each tile thus had two values, it’s worth to the AI and it’s worth to the </a:t>
            </a:r>
            <a:r>
              <a:rPr lang="en-US" sz="1600" dirty="0" smtClean="0"/>
              <a:t>adversary</a:t>
            </a:r>
          </a:p>
          <a:p>
            <a:pPr marL="800100" lvl="1" indent="-342900" algn="l">
              <a:buFont typeface="Arial" panose="020B0604020202020204" pitchFamily="34" charset="0"/>
              <a:buChar char="•"/>
            </a:pPr>
            <a:r>
              <a:rPr lang="en-US" sz="1600" dirty="0" smtClean="0"/>
              <a:t>The value of each state was recalculated to the be sum of all tiles’ worth to AI minus the sum of all tiles’ worth to the adversary</a:t>
            </a:r>
            <a:endParaRPr lang="en-US" sz="1600" dirty="0"/>
          </a:p>
          <a:p>
            <a:pPr marL="800100" lvl="1" indent="-342900" algn="l">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5246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Result of New Utility Function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marL="342900" indent="-342900" algn="l">
              <a:buFont typeface="Arial" panose="020B0604020202020204" pitchFamily="34" charset="0"/>
              <a:buChar char="•"/>
            </a:pPr>
            <a:r>
              <a:rPr lang="en-US" sz="2000" dirty="0" smtClean="0"/>
              <a:t>Before the algorithm wasn’t very good. </a:t>
            </a:r>
          </a:p>
          <a:p>
            <a:pPr marL="800100" lvl="1" indent="-342900" algn="l">
              <a:buFont typeface="Arial" panose="020B0604020202020204" pitchFamily="34" charset="0"/>
              <a:buChar char="•"/>
            </a:pPr>
            <a:r>
              <a:rPr lang="en-US" sz="1600" dirty="0" smtClean="0"/>
              <a:t>Values </a:t>
            </a:r>
            <a:r>
              <a:rPr lang="en-US" sz="1600" smtClean="0"/>
              <a:t>for some good </a:t>
            </a:r>
            <a:r>
              <a:rPr lang="en-US" sz="1600" dirty="0" smtClean="0"/>
              <a:t>moves and better moves were the same</a:t>
            </a:r>
          </a:p>
          <a:p>
            <a:pPr marL="800100" lvl="1" indent="-342900" algn="l">
              <a:buFont typeface="Arial" panose="020B0604020202020204" pitchFamily="34" charset="0"/>
              <a:buChar char="•"/>
            </a:pPr>
            <a:r>
              <a:rPr lang="en-US" sz="1600" dirty="0" smtClean="0"/>
              <a:t>Some bad moves looked more appealing than actual good moves</a:t>
            </a:r>
          </a:p>
          <a:p>
            <a:pPr marL="342900" indent="-342900" algn="l">
              <a:buFont typeface="Arial" panose="020B0604020202020204" pitchFamily="34" charset="0"/>
              <a:buChar char="•"/>
            </a:pPr>
            <a:r>
              <a:rPr lang="en-US" sz="2000" dirty="0" smtClean="0"/>
              <a:t>Modified algorithm now has have higher values for better moves</a:t>
            </a:r>
          </a:p>
          <a:p>
            <a:pPr marL="800100" lvl="1" indent="-342900" algn="l">
              <a:buFont typeface="Arial" panose="020B0604020202020204" pitchFamily="34" charset="0"/>
              <a:buChar char="•"/>
            </a:pPr>
            <a:r>
              <a:rPr lang="en-US" sz="1600" dirty="0" smtClean="0"/>
              <a:t>A move that helped make a 4 in a row for the AI AND blocks the opponent now seems better than a move that only makes a 4 in a row</a:t>
            </a:r>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Given</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Better to do                  than  </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320435111"/>
              </p:ext>
            </p:extLst>
          </p:nvPr>
        </p:nvGraphicFramePr>
        <p:xfrm>
          <a:off x="1752600" y="37338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9973037"/>
              </p:ext>
            </p:extLst>
          </p:nvPr>
        </p:nvGraphicFramePr>
        <p:xfrm>
          <a:off x="35814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2905517"/>
              </p:ext>
            </p:extLst>
          </p:nvPr>
        </p:nvGraphicFramePr>
        <p:xfrm>
          <a:off x="23622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173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Win Rate</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20000"/>
          </a:bodyPr>
          <a:lstStyle/>
          <a:p>
            <a:pPr algn="l"/>
            <a:r>
              <a:rPr lang="en-US" sz="2000" dirty="0" smtClean="0"/>
              <a:t>Compared to Bad AI</a:t>
            </a:r>
          </a:p>
          <a:p>
            <a:pPr marL="342900" indent="-342900" algn="l">
              <a:buFont typeface="Arial" panose="020B0604020202020204" pitchFamily="34" charset="0"/>
              <a:buChar char="•"/>
            </a:pPr>
            <a:r>
              <a:rPr lang="en-US" sz="2000" dirty="0" smtClean="0"/>
              <a:t>Algorithm will always win against very bad AI, such as Random AI</a:t>
            </a:r>
          </a:p>
          <a:p>
            <a:pPr marL="342900" indent="-342900" algn="l">
              <a:buFont typeface="Arial" panose="020B0604020202020204" pitchFamily="34" charset="0"/>
              <a:buChar char="•"/>
            </a:pPr>
            <a:r>
              <a:rPr lang="en-US" sz="2000" dirty="0" smtClean="0"/>
              <a:t>It will also usually win against AI using only depth of 0</a:t>
            </a:r>
          </a:p>
          <a:p>
            <a:pPr marL="800100" lvl="1" indent="-342900" algn="l">
              <a:buFont typeface="Arial" panose="020B0604020202020204" pitchFamily="34" charset="0"/>
              <a:buChar char="•"/>
            </a:pPr>
            <a:r>
              <a:rPr lang="en-US" sz="1600" dirty="0" smtClean="0"/>
              <a:t>Depth 0 AI will not expand moves, but just find max of tile values</a:t>
            </a:r>
          </a:p>
          <a:p>
            <a:pPr marL="800100" lvl="1" indent="-342900" algn="l">
              <a:buFont typeface="Arial" panose="020B0604020202020204" pitchFamily="34" charset="0"/>
              <a:buChar char="•"/>
            </a:pPr>
            <a:r>
              <a:rPr lang="en-US" sz="1600" dirty="0" smtClean="0"/>
              <a:t>Algorithm sometimes lost if the first move was bad. We gave algorithm a low starting depth value and it would occasionally pick a bad first move</a:t>
            </a:r>
          </a:p>
          <a:p>
            <a:pPr algn="l"/>
            <a:r>
              <a:rPr lang="en-US" sz="2000" dirty="0" smtClean="0"/>
              <a:t>Compared to Decent AI</a:t>
            </a:r>
          </a:p>
          <a:p>
            <a:pPr marL="342900" indent="-342900" algn="l">
              <a:buFont typeface="Arial" panose="020B0604020202020204" pitchFamily="34" charset="0"/>
              <a:buChar char="•"/>
            </a:pPr>
            <a:r>
              <a:rPr lang="en-US" sz="2000" dirty="0" smtClean="0"/>
              <a:t>Against our original AI with the original utility function, the algorithm was very good</a:t>
            </a:r>
          </a:p>
          <a:p>
            <a:pPr marL="800100" lvl="1" indent="-342900" algn="l">
              <a:buFont typeface="Arial" panose="020B0604020202020204" pitchFamily="34" charset="0"/>
              <a:buChar char="•"/>
            </a:pPr>
            <a:r>
              <a:rPr lang="en-US" sz="1600" dirty="0" smtClean="0"/>
              <a:t>This was because the original AI would make occasional very bad moves</a:t>
            </a:r>
          </a:p>
          <a:p>
            <a:pPr algn="l"/>
            <a:r>
              <a:rPr lang="en-US" sz="2000" dirty="0" smtClean="0"/>
              <a:t>Compared to Players</a:t>
            </a:r>
          </a:p>
          <a:p>
            <a:pPr marL="342900" indent="-342900" algn="l">
              <a:buFont typeface="Arial" panose="020B0604020202020204" pitchFamily="34" charset="0"/>
              <a:buChar char="•"/>
            </a:pPr>
            <a:r>
              <a:rPr lang="en-US" sz="2000" dirty="0" smtClean="0"/>
              <a:t>Compared to players, the algorithm would win sometimes</a:t>
            </a:r>
          </a:p>
          <a:p>
            <a:pPr marL="342900" indent="-342900" algn="l">
              <a:buFont typeface="Arial" panose="020B0604020202020204" pitchFamily="34" charset="0"/>
              <a:buChar char="•"/>
            </a:pPr>
            <a:r>
              <a:rPr lang="en-US" sz="2000" dirty="0" smtClean="0"/>
              <a:t>It was very good at making plans that led to it’s own victory</a:t>
            </a:r>
          </a:p>
          <a:p>
            <a:pPr marL="800100" lvl="1" indent="-342900" algn="l">
              <a:buFont typeface="Arial" panose="020B0604020202020204" pitchFamily="34" charset="0"/>
              <a:buChar char="•"/>
            </a:pPr>
            <a:r>
              <a:rPr lang="en-US" sz="1600" dirty="0" smtClean="0"/>
              <a:t>Moves that allowed multiple possible winning moves</a:t>
            </a:r>
          </a:p>
          <a:p>
            <a:pPr marL="342900" indent="-342900" algn="l">
              <a:buFont typeface="Arial" panose="020B0604020202020204" pitchFamily="34" charset="0"/>
              <a:buChar char="•"/>
            </a:pPr>
            <a:r>
              <a:rPr lang="en-US" sz="2000" dirty="0" smtClean="0"/>
              <a:t>However it was bad at stopping Player’s strategy of making good plans</a:t>
            </a:r>
          </a:p>
          <a:p>
            <a:pPr marL="800100" lvl="1" indent="-342900" algn="l">
              <a:buFont typeface="Arial" panose="020B0604020202020204" pitchFamily="34" charset="0"/>
              <a:buChar char="•"/>
            </a:pPr>
            <a:r>
              <a:rPr lang="en-US" sz="1600" dirty="0" smtClean="0"/>
              <a:t>It can be easy to beat if the player went first</a:t>
            </a:r>
          </a:p>
          <a:p>
            <a:pPr marL="800100" lvl="1" indent="-342900" algn="l">
              <a:buFont typeface="Arial" panose="020B0604020202020204" pitchFamily="34" charset="0"/>
              <a:buChar char="•"/>
            </a:pPr>
            <a:r>
              <a:rPr lang="en-US" sz="1600" dirty="0" smtClean="0"/>
              <a:t>AI did not make good blocking moves that could stop players early on</a:t>
            </a:r>
            <a:endParaRPr lang="en-US" sz="1600" dirty="0"/>
          </a:p>
        </p:txBody>
      </p:sp>
    </p:spTree>
    <p:extLst>
      <p:ext uri="{BB962C8B-B14F-4D97-AF65-F5344CB8AC3E}">
        <p14:creationId xmlns:p14="http://schemas.microsoft.com/office/powerpoint/2010/main" val="335246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Timing Results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Timing</a:t>
            </a:r>
          </a:p>
          <a:p>
            <a:pPr marL="342900" indent="-342900" algn="l">
              <a:buFont typeface="Arial" panose="020B0604020202020204" pitchFamily="34" charset="0"/>
              <a:buChar char="•"/>
            </a:pPr>
            <a:r>
              <a:rPr lang="en-US" sz="2000" dirty="0" smtClean="0"/>
              <a:t>Very fast if depth does not increase too much</a:t>
            </a:r>
          </a:p>
          <a:p>
            <a:pPr marL="800100" lvl="1" indent="-342900" algn="l">
              <a:buFont typeface="Arial" panose="020B0604020202020204" pitchFamily="34" charset="0"/>
              <a:buChar char="•"/>
            </a:pPr>
            <a:r>
              <a:rPr lang="en-US" sz="1600" dirty="0" smtClean="0"/>
              <a:t>Without alpha beta pruning, going beyond depth 2 would take over a minute</a:t>
            </a:r>
          </a:p>
          <a:p>
            <a:pPr marL="800100" lvl="1" indent="-342900" algn="l">
              <a:buFont typeface="Arial" panose="020B0604020202020204" pitchFamily="34" charset="0"/>
              <a:buChar char="•"/>
            </a:pPr>
            <a:r>
              <a:rPr lang="en-US" sz="1600" dirty="0" smtClean="0"/>
              <a:t>Without speed ups or pruning, depth 2 took less than a minute, but depth 3 and more would take too long</a:t>
            </a:r>
          </a:p>
          <a:p>
            <a:pPr marL="342900" indent="-342900" algn="l">
              <a:buFont typeface="Arial" panose="020B0604020202020204" pitchFamily="34" charset="0"/>
              <a:buChar char="•"/>
            </a:pPr>
            <a:r>
              <a:rPr lang="en-US" sz="2000" dirty="0" smtClean="0"/>
              <a:t>Speeds up of reducing branch size allowed more depth within reasonable time</a:t>
            </a:r>
          </a:p>
          <a:p>
            <a:pPr marL="800100" lvl="1" indent="-342900" algn="l">
              <a:buFont typeface="Arial" panose="020B0604020202020204" pitchFamily="34" charset="0"/>
              <a:buChar char="•"/>
            </a:pPr>
            <a:r>
              <a:rPr lang="en-US" sz="1600" dirty="0" smtClean="0"/>
              <a:t>Algorithm was able to increase to depth 4 or 5</a:t>
            </a:r>
          </a:p>
          <a:p>
            <a:pPr marL="800100" lvl="1" indent="-342900" algn="l">
              <a:buFont typeface="Arial" panose="020B0604020202020204" pitchFamily="34" charset="0"/>
              <a:buChar char="•"/>
            </a:pPr>
            <a:r>
              <a:rPr lang="en-US" sz="1600" dirty="0" smtClean="0"/>
              <a:t>Removing speed ups would have made a high depth infeasible</a:t>
            </a:r>
          </a:p>
          <a:p>
            <a:pPr marL="800100" lvl="1" indent="-342900" algn="l">
              <a:buFont typeface="Arial" panose="020B0604020202020204" pitchFamily="34" charset="0"/>
              <a:buChar char="•"/>
            </a:pPr>
            <a:r>
              <a:rPr lang="en-US" sz="1400" dirty="0" smtClean="0"/>
              <a:t>64 possible tiles was a huge branching factor</a:t>
            </a:r>
            <a:endParaRPr lang="en-US" sz="1400" dirty="0"/>
          </a:p>
        </p:txBody>
      </p:sp>
    </p:spTree>
    <p:extLst>
      <p:ext uri="{BB962C8B-B14F-4D97-AF65-F5344CB8AC3E}">
        <p14:creationId xmlns:p14="http://schemas.microsoft.com/office/powerpoint/2010/main" val="335246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Problems with the 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Although the algorithm was very good at trying to win</a:t>
            </a:r>
          </a:p>
          <a:p>
            <a:pPr marL="342900" indent="-342900" algn="l">
              <a:buFont typeface="Arial" pitchFamily="34" charset="0"/>
              <a:buChar char="•"/>
            </a:pPr>
            <a:r>
              <a:rPr lang="en-US" sz="2000" dirty="0" smtClean="0"/>
              <a:t>Very bad at stopping an opponent from winning if the opponent is going for a not obvious winning strategy plan</a:t>
            </a:r>
          </a:p>
          <a:p>
            <a:pPr marL="800100" lvl="1" indent="-342900" algn="l">
              <a:buFont typeface="Arial" pitchFamily="34" charset="0"/>
              <a:buChar char="•"/>
            </a:pPr>
            <a:r>
              <a:rPr lang="en-US" sz="1600" dirty="0" smtClean="0"/>
              <a:t>This could have been fixed by making our utility function more complicated</a:t>
            </a:r>
          </a:p>
          <a:p>
            <a:pPr marL="800100" lvl="1" indent="-342900" algn="l">
              <a:buFont typeface="Arial" pitchFamily="34" charset="0"/>
              <a:buChar char="•"/>
            </a:pPr>
            <a:r>
              <a:rPr lang="en-US" sz="1600" dirty="0" smtClean="0"/>
              <a:t>Trying to win looks better than trying to block</a:t>
            </a:r>
          </a:p>
          <a:p>
            <a:pPr marL="342900" indent="-342900" algn="l">
              <a:buFont typeface="Arial" pitchFamily="34" charset="0"/>
              <a:buChar char="•"/>
            </a:pPr>
            <a:r>
              <a:rPr lang="en-US" sz="2000" dirty="0" smtClean="0"/>
              <a:t>Human players can search deeper for very good plans and strategies</a:t>
            </a:r>
          </a:p>
          <a:p>
            <a:pPr marL="800100" lvl="1" indent="-342900" algn="l">
              <a:buFont typeface="Arial" pitchFamily="34" charset="0"/>
              <a:buChar char="•"/>
            </a:pPr>
            <a:r>
              <a:rPr lang="en-US" sz="1600" dirty="0" smtClean="0"/>
              <a:t>AI was limited to search all strategies to the same depth</a:t>
            </a:r>
          </a:p>
          <a:p>
            <a:pPr marL="800100" lvl="1" indent="-342900" algn="l">
              <a:buFont typeface="Arial" pitchFamily="34" charset="0"/>
              <a:buChar char="•"/>
            </a:pPr>
            <a:r>
              <a:rPr lang="en-US" sz="1600" dirty="0" smtClean="0"/>
              <a:t>Searching a bad strategy takes time and the algorithm will not increase depth value when time is wasted</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Conclusion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Going first has a great advantage</a:t>
            </a:r>
          </a:p>
          <a:p>
            <a:pPr algn="l"/>
            <a:r>
              <a:rPr lang="en-US" sz="2000" dirty="0" smtClean="0"/>
              <a:t>Early in the game, large depth has little deciding factor</a:t>
            </a:r>
          </a:p>
          <a:p>
            <a:pPr marL="342900" indent="-342900" algn="l">
              <a:buFont typeface="Arial" panose="020B0604020202020204" pitchFamily="34" charset="0"/>
              <a:buChar char="•"/>
            </a:pPr>
            <a:r>
              <a:rPr lang="en-US" sz="2000" dirty="0" smtClean="0"/>
              <a:t>Values do not fluctuate a lot when few pieces on board</a:t>
            </a:r>
          </a:p>
          <a:p>
            <a:pPr algn="l"/>
            <a:r>
              <a:rPr lang="en-US" sz="2000" dirty="0" smtClean="0"/>
              <a:t>Large depth matters more later in the game</a:t>
            </a:r>
          </a:p>
          <a:p>
            <a:pPr marL="342900" indent="-342900" algn="l">
              <a:buFont typeface="Arial" panose="020B0604020202020204" pitchFamily="34" charset="0"/>
              <a:buChar char="•"/>
            </a:pPr>
            <a:r>
              <a:rPr lang="en-US" sz="2000" dirty="0" smtClean="0"/>
              <a:t>Tile values will differ more as the game progresses</a:t>
            </a:r>
          </a:p>
          <a:p>
            <a:pPr marL="342900" indent="-342900" algn="l">
              <a:buFont typeface="Arial" panose="020B0604020202020204" pitchFamily="34" charset="0"/>
              <a:buChar char="•"/>
            </a:pPr>
            <a:r>
              <a:rPr lang="en-US" sz="2000" dirty="0" smtClean="0"/>
              <a:t>The best moves are not as obvious</a:t>
            </a:r>
          </a:p>
          <a:p>
            <a:pPr algn="l"/>
            <a:r>
              <a:rPr lang="en-US" sz="2000" dirty="0" smtClean="0"/>
              <a:t>Alpha beta pruning and branch reduction are necessary</a:t>
            </a:r>
          </a:p>
          <a:p>
            <a:pPr marL="342900" indent="-342900" algn="l">
              <a:buFont typeface="Arial" panose="020B0604020202020204" pitchFamily="34" charset="0"/>
              <a:buChar char="•"/>
            </a:pPr>
            <a:r>
              <a:rPr lang="en-US" sz="2000" dirty="0" smtClean="0"/>
              <a:t>Branching factor of game is huge</a:t>
            </a:r>
          </a:p>
          <a:p>
            <a:pPr marL="342900" indent="-342900" algn="l">
              <a:buFont typeface="Arial" panose="020B0604020202020204" pitchFamily="34" charset="0"/>
              <a:buChar char="•"/>
            </a:pPr>
            <a:r>
              <a:rPr lang="en-US" sz="2000" dirty="0" smtClean="0"/>
              <a:t>AI’s moves will take too long when depth increases</a:t>
            </a:r>
          </a:p>
          <a:p>
            <a:pPr algn="l"/>
            <a:r>
              <a:rPr lang="en-US" sz="2000" dirty="0" smtClean="0"/>
              <a:t>Having deep searches is not enough</a:t>
            </a:r>
          </a:p>
          <a:p>
            <a:pPr marL="342900" indent="-342900" algn="l">
              <a:buFont typeface="Arial" panose="020B0604020202020204" pitchFamily="34" charset="0"/>
              <a:buChar char="•"/>
            </a:pPr>
            <a:r>
              <a:rPr lang="en-US" sz="2000" dirty="0" smtClean="0"/>
              <a:t>Utility function that is too simple makes okay and very good moves seem indifferent</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The object of our Four-In-A-Row is to get four in a row. The first player displays as O, and the second player displays X. Then player1 and player2 alternatively place their chesses until one player has 4 in a row or the board is </a:t>
            </a:r>
            <a:r>
              <a:rPr lang="en-US" dirty="0" smtClean="0"/>
              <a:t>entirely filled </a:t>
            </a:r>
            <a:r>
              <a:rPr lang="en-US" dirty="0" smtClean="0"/>
              <a:t>with </a:t>
            </a:r>
            <a:r>
              <a:rPr lang="en-US" dirty="0" smtClean="0"/>
              <a:t>pieces. </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 (Continued)</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10000"/>
          </a:bodyPr>
          <a:lstStyle/>
          <a:p>
            <a:pPr algn="l"/>
            <a:r>
              <a:rPr lang="en-US" sz="2400" dirty="0" smtClean="0"/>
              <a:t>Strategic game</a:t>
            </a:r>
          </a:p>
          <a:p>
            <a:pPr marL="342900" indent="-342900" algn="l">
              <a:buFont typeface="Arial" panose="020B0604020202020204" pitchFamily="34" charset="0"/>
              <a:buChar char="•"/>
            </a:pPr>
            <a:r>
              <a:rPr lang="en-US" sz="2400" dirty="0" smtClean="0"/>
              <a:t>Adversary in Game</a:t>
            </a:r>
          </a:p>
          <a:p>
            <a:pPr marL="342900" indent="-342900" algn="l">
              <a:buFont typeface="Arial" panose="020B0604020202020204" pitchFamily="34" charset="0"/>
              <a:buChar char="•"/>
            </a:pPr>
            <a:r>
              <a:rPr lang="en-US" sz="2400" dirty="0" smtClean="0"/>
              <a:t>Ideal moves may be blocked</a:t>
            </a:r>
          </a:p>
          <a:p>
            <a:pPr algn="l"/>
            <a:r>
              <a:rPr lang="en-US" sz="2400" dirty="0" smtClean="0"/>
              <a:t>Very large branching factor of moves</a:t>
            </a:r>
          </a:p>
          <a:p>
            <a:pPr marL="342900" indent="-342900" algn="l">
              <a:buFont typeface="Arial" panose="020B0604020202020204" pitchFamily="34" charset="0"/>
              <a:buChar char="•"/>
            </a:pPr>
            <a:r>
              <a:rPr lang="en-US" sz="2400" dirty="0" smtClean="0"/>
              <a:t>Board size of 64</a:t>
            </a:r>
          </a:p>
          <a:p>
            <a:pPr marL="342900" indent="-342900" algn="l">
              <a:buFont typeface="Arial" panose="020B0604020202020204" pitchFamily="34" charset="0"/>
              <a:buChar char="•"/>
            </a:pPr>
            <a:r>
              <a:rPr lang="en-US" sz="2400" dirty="0" smtClean="0"/>
              <a:t>Not all moves will contribute anything</a:t>
            </a:r>
          </a:p>
          <a:p>
            <a:pPr algn="l"/>
            <a:r>
              <a:rPr lang="en-US" sz="2400" dirty="0" smtClean="0"/>
              <a:t>Good moves are deep, need to plan ahead</a:t>
            </a:r>
          </a:p>
          <a:p>
            <a:pPr marL="342900" indent="-342900" algn="l">
              <a:buFont typeface="Arial" panose="020B0604020202020204" pitchFamily="34" charset="0"/>
              <a:buChar char="•"/>
            </a:pPr>
            <a:r>
              <a:rPr lang="en-US" sz="2400" dirty="0" smtClean="0"/>
              <a:t>Because of nature of the game, obvious winning moves are easy to block. AI needs to plan ahead</a:t>
            </a:r>
          </a:p>
          <a:p>
            <a:pPr algn="l"/>
            <a:r>
              <a:rPr lang="en-US" sz="2400" b="1" dirty="0" smtClean="0"/>
              <a:t>Goal</a:t>
            </a:r>
            <a:r>
              <a:rPr lang="en-US" sz="2400" dirty="0" smtClean="0"/>
              <a:t>: </a:t>
            </a:r>
            <a:r>
              <a:rPr lang="en-US" sz="2400" dirty="0"/>
              <a:t>To make a capable AI that can make moves in reasonable time</a:t>
            </a:r>
          </a:p>
          <a:p>
            <a:pPr marL="342900" indent="-342900" algn="l">
              <a:buFont typeface="Arial" panose="020B0604020202020204" pitchFamily="34" charset="0"/>
              <a:buChar char="•"/>
            </a:pPr>
            <a:r>
              <a:rPr lang="en-US" sz="2400" dirty="0"/>
              <a:t>Make good moves that requiring planning ahead</a:t>
            </a:r>
          </a:p>
          <a:p>
            <a:pPr marL="342900" indent="-342900" algn="l">
              <a:buFont typeface="Arial" panose="020B0604020202020204" pitchFamily="34" charset="0"/>
              <a:buChar char="•"/>
            </a:pPr>
            <a:r>
              <a:rPr lang="en-US" sz="2400" dirty="0"/>
              <a:t>Overcome </a:t>
            </a:r>
            <a:r>
              <a:rPr lang="en-US" sz="2400" dirty="0" smtClean="0"/>
              <a:t>speed issues </a:t>
            </a:r>
            <a:r>
              <a:rPr lang="en-US" sz="2400" dirty="0"/>
              <a:t>of huge branching factor</a:t>
            </a:r>
          </a:p>
          <a:p>
            <a:pPr algn="l"/>
            <a:endParaRPr lang="en-US" sz="2400" dirty="0"/>
          </a:p>
        </p:txBody>
      </p:sp>
    </p:spTree>
    <p:extLst>
      <p:ext uri="{BB962C8B-B14F-4D97-AF65-F5344CB8AC3E}">
        <p14:creationId xmlns:p14="http://schemas.microsoft.com/office/powerpoint/2010/main" val="33524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GUI</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a</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Utility Function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Utility function</a:t>
            </a:r>
          </a:p>
          <a:p>
            <a:pPr marL="342900" indent="-342900" algn="l">
              <a:buFont typeface="Arial" panose="020B0604020202020204" pitchFamily="34" charset="0"/>
              <a:buChar char="•"/>
            </a:pPr>
            <a:r>
              <a:rPr lang="en-US" sz="2000" dirty="0" smtClean="0"/>
              <a:t>Tiles next to existing moves are more ideal</a:t>
            </a:r>
          </a:p>
          <a:p>
            <a:pPr marL="342900" indent="-342900" algn="l">
              <a:buFont typeface="Arial" panose="020B0604020202020204" pitchFamily="34" charset="0"/>
              <a:buChar char="•"/>
            </a:pPr>
            <a:r>
              <a:rPr lang="en-US" sz="2000" dirty="0" smtClean="0"/>
              <a:t>A tile’s value increases the more tiles are in the vicinity</a:t>
            </a:r>
          </a:p>
          <a:p>
            <a:pPr marL="800100" lvl="1" indent="-342900" algn="l">
              <a:buFont typeface="Arial" panose="020B0604020202020204" pitchFamily="34" charset="0"/>
              <a:buChar char="•"/>
            </a:pPr>
            <a:r>
              <a:rPr lang="en-US" sz="1600" dirty="0" smtClean="0"/>
              <a:t>Need to chain tiles together to win</a:t>
            </a:r>
          </a:p>
          <a:p>
            <a:pPr marL="800100" lvl="1" indent="-342900" algn="l">
              <a:buFont typeface="Arial" panose="020B0604020202020204" pitchFamily="34" charset="0"/>
              <a:buChar char="•"/>
            </a:pPr>
            <a:r>
              <a:rPr lang="en-US" sz="1600" dirty="0" smtClean="0">
                <a:solidFill>
                  <a:srgbClr val="FF0000"/>
                </a:solidFill>
              </a:rPr>
              <a:t>Value = # of same tiles distance 4 away on same row/col/diagonal</a:t>
            </a:r>
          </a:p>
          <a:p>
            <a:pPr marL="800100" lvl="1" indent="-342900" algn="l">
              <a:buFont typeface="Arial" panose="020B0604020202020204" pitchFamily="34" charset="0"/>
              <a:buChar char="•"/>
            </a:pPr>
            <a:r>
              <a:rPr lang="en-US" sz="1600" dirty="0" smtClean="0">
                <a:solidFill>
                  <a:srgbClr val="FF0000"/>
                </a:solidFill>
              </a:rPr>
              <a:t>Minus </a:t>
            </a:r>
            <a:r>
              <a:rPr lang="en-US" sz="1600" dirty="0">
                <a:solidFill>
                  <a:srgbClr val="FF0000"/>
                </a:solidFill>
              </a:rPr>
              <a:t># of </a:t>
            </a:r>
            <a:r>
              <a:rPr lang="en-US" sz="1600" dirty="0" smtClean="0">
                <a:solidFill>
                  <a:srgbClr val="FF0000"/>
                </a:solidFill>
              </a:rPr>
              <a:t>non-empty tiles </a:t>
            </a:r>
            <a:r>
              <a:rPr lang="en-US" sz="1600" dirty="0">
                <a:solidFill>
                  <a:srgbClr val="FF0000"/>
                </a:solidFill>
              </a:rPr>
              <a:t>distance 4 away on same row/col/diagonal</a:t>
            </a:r>
          </a:p>
          <a:p>
            <a:pPr marL="800100" lvl="1" indent="-342900" algn="l">
              <a:buFont typeface="Arial" panose="020B0604020202020204" pitchFamily="34" charset="0"/>
              <a:buChar char="•"/>
            </a:pPr>
            <a:endParaRPr lang="en-US" sz="1600" dirty="0" smtClean="0">
              <a:solidFill>
                <a:srgbClr val="FF0000"/>
              </a:solidFill>
            </a:endParaRPr>
          </a:p>
          <a:p>
            <a:pPr marL="800100" lvl="1" indent="-342900" algn="l">
              <a:buFont typeface="Arial" panose="020B0604020202020204" pitchFamily="34" charset="0"/>
              <a:buChar char="•"/>
            </a:pPr>
            <a:endParaRPr lang="en-US" sz="1600" dirty="0"/>
          </a:p>
          <a:p>
            <a:pPr marL="800100" lvl="1" indent="-342900" algn="l">
              <a:buFont typeface="Arial" panose="020B0604020202020204" pitchFamily="34" charset="0"/>
              <a:buChar char="•"/>
            </a:pPr>
            <a:endParaRPr lang="en-US" sz="1600" dirty="0" smtClean="0"/>
          </a:p>
          <a:p>
            <a:pPr marL="800100" lvl="1" indent="-342900" algn="l">
              <a:buFont typeface="Arial" panose="020B0604020202020204" pitchFamily="34" charset="0"/>
              <a:buChar char="•"/>
            </a:pPr>
            <a:endParaRPr lang="en-US" sz="1600" dirty="0" smtClean="0"/>
          </a:p>
          <a:p>
            <a:pPr algn="l"/>
            <a:r>
              <a:rPr lang="en-US" sz="2000" dirty="0" smtClean="0"/>
              <a:t>However</a:t>
            </a:r>
          </a:p>
          <a:p>
            <a:pPr marL="342900" indent="-342900" algn="l">
              <a:buFont typeface="Arial" panose="020B0604020202020204" pitchFamily="34" charset="0"/>
              <a:buChar char="•"/>
            </a:pPr>
            <a:r>
              <a:rPr lang="en-US" sz="2000" dirty="0" smtClean="0"/>
              <a:t>Linear utility function not completely ideal. Winning moves need to have a higher value so that these moves are committed to first.</a:t>
            </a:r>
          </a:p>
        </p:txBody>
      </p:sp>
      <p:graphicFrame>
        <p:nvGraphicFramePr>
          <p:cNvPr id="5" name="Table 4"/>
          <p:cNvGraphicFramePr>
            <a:graphicFrameLocks noGrp="1"/>
          </p:cNvGraphicFramePr>
          <p:nvPr>
            <p:extLst>
              <p:ext uri="{D42A27DB-BD31-4B8C-83A1-F6EECF244321}">
                <p14:modId xmlns:p14="http://schemas.microsoft.com/office/powerpoint/2010/main" val="3840082738"/>
              </p:ext>
            </p:extLst>
          </p:nvPr>
        </p:nvGraphicFramePr>
        <p:xfrm>
          <a:off x="12192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0579143"/>
              </p:ext>
            </p:extLst>
          </p:nvPr>
        </p:nvGraphicFramePr>
        <p:xfrm>
          <a:off x="39624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3524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Implement an Iterative Deepening Search Tree with Alpha Beta Pruning</a:t>
            </a:r>
          </a:p>
          <a:p>
            <a:pPr marL="342900" indent="-342900" algn="l">
              <a:buFont typeface="Arial" panose="020B0604020202020204" pitchFamily="34" charset="0"/>
              <a:buChar char="•"/>
            </a:pPr>
            <a:r>
              <a:rPr lang="en-US" sz="2000" dirty="0" smtClean="0"/>
              <a:t>Maintain a variable called depth </a:t>
            </a:r>
          </a:p>
          <a:p>
            <a:pPr marL="342900" indent="-342900" algn="l">
              <a:buFont typeface="Arial" panose="020B0604020202020204" pitchFamily="34" charset="0"/>
              <a:buChar char="•"/>
            </a:pPr>
            <a:r>
              <a:rPr lang="en-US" sz="2000" dirty="0" smtClean="0"/>
              <a:t>and increase/decrease depth based on timing requirements</a:t>
            </a:r>
          </a:p>
          <a:p>
            <a:pPr marL="800100" lvl="1" indent="-342900" algn="l">
              <a:buFont typeface="Arial" panose="020B0604020202020204" pitchFamily="34" charset="0"/>
              <a:buChar char="•"/>
            </a:pPr>
            <a:r>
              <a:rPr lang="en-US" sz="1600" dirty="0" smtClean="0"/>
              <a:t>If there is extra time in the current search, then increase depth for next iteration, and run depth first search again.</a:t>
            </a:r>
          </a:p>
          <a:p>
            <a:pPr marL="800100" lvl="1" indent="-342900" algn="l">
              <a:buFont typeface="Arial" panose="020B0604020202020204" pitchFamily="34" charset="0"/>
              <a:buChar char="•"/>
            </a:pPr>
            <a:r>
              <a:rPr lang="en-US" sz="1600" dirty="0" smtClean="0"/>
              <a:t>If this search is taking too long, then decrease depth. The next move will use a search with a lower depth </a:t>
            </a:r>
            <a:endParaRPr lang="en-US" sz="1200" dirty="0" smtClean="0"/>
          </a:p>
          <a:p>
            <a:pPr marL="342900" indent="-342900" algn="l">
              <a:buFont typeface="Arial" panose="020B0604020202020204" pitchFamily="34" charset="0"/>
              <a:buChar char="•"/>
            </a:pPr>
            <a:r>
              <a:rPr lang="en-US" sz="2000" dirty="0" smtClean="0"/>
              <a:t>Alpha beta pruning to speed up searches</a:t>
            </a:r>
          </a:p>
          <a:p>
            <a:pPr marL="800100" lvl="1" indent="-342900" algn="l">
              <a:buFont typeface="Arial" panose="020B0604020202020204" pitchFamily="34" charset="0"/>
              <a:buChar char="•"/>
            </a:pPr>
            <a:r>
              <a:rPr lang="en-US" sz="1600" dirty="0" smtClean="0"/>
              <a:t>Ignore searching the rest of the children in a branch if this branch is bad</a:t>
            </a:r>
          </a:p>
          <a:p>
            <a:pPr marL="800100" lvl="1" indent="-342900" algn="l">
              <a:buFont typeface="Arial" panose="020B0604020202020204" pitchFamily="34" charset="0"/>
              <a:buChar char="•"/>
            </a:pPr>
            <a:r>
              <a:rPr lang="en-US" sz="1600" dirty="0" smtClean="0"/>
              <a:t>Maintain a beta and alpha value in searching. If beta &lt;= alpha, we know the adversary will attempt a very good move. Do not bother to expand the rest</a:t>
            </a:r>
          </a:p>
          <a:p>
            <a:pPr marL="800100" lvl="1" indent="-342900" algn="l">
              <a:buFont typeface="Arial" panose="020B0604020202020204" pitchFamily="34" charset="0"/>
              <a:buChar char="•"/>
            </a:pPr>
            <a:r>
              <a:rPr lang="en-US" sz="1600" dirty="0" smtClean="0"/>
              <a:t>Gives algorithm more time, allowing for a larger depth</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620000" cy="2944602"/>
          </a:xfrm>
          <a:prstGeom prst="rect">
            <a:avLst/>
          </a:prstGeom>
        </p:spPr>
      </p:pic>
    </p:spTree>
    <p:extLst>
      <p:ext uri="{BB962C8B-B14F-4D97-AF65-F5344CB8AC3E}">
        <p14:creationId xmlns:p14="http://schemas.microsoft.com/office/powerpoint/2010/main" val="334461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fontScale="92500" lnSpcReduction="20000"/>
          </a:bodyPr>
          <a:lstStyle/>
          <a:p>
            <a:pPr algn="l"/>
            <a:r>
              <a:rPr lang="en-US" sz="2000" dirty="0" smtClean="0"/>
              <a:t>Even with Alpha Beta Pruning, the algorithm is too slow when we want Iterative Deepening to increase the depth more</a:t>
            </a:r>
          </a:p>
          <a:p>
            <a:pPr algn="l"/>
            <a:r>
              <a:rPr lang="en-US" sz="2000" dirty="0" smtClean="0"/>
              <a:t>Not </a:t>
            </a:r>
            <a:r>
              <a:rPr lang="en-US" sz="2000" dirty="0"/>
              <a:t>all tiles are good to search</a:t>
            </a:r>
          </a:p>
          <a:p>
            <a:pPr marL="342900" indent="-342900" algn="l">
              <a:buFont typeface="Arial" panose="020B0604020202020204" pitchFamily="34" charset="0"/>
              <a:buChar char="•"/>
            </a:pPr>
            <a:r>
              <a:rPr lang="en-US" sz="2000" dirty="0"/>
              <a:t>Avoid branching on all of 64 tiles</a:t>
            </a:r>
          </a:p>
          <a:p>
            <a:pPr marL="342900" indent="-342900" algn="l">
              <a:buFont typeface="Arial" panose="020B0604020202020204" pitchFamily="34" charset="0"/>
              <a:buChar char="•"/>
            </a:pPr>
            <a:r>
              <a:rPr lang="en-US" sz="2000" dirty="0"/>
              <a:t>Ignore illegal moves</a:t>
            </a:r>
          </a:p>
          <a:p>
            <a:pPr marL="342900" indent="-342900" algn="l">
              <a:buFont typeface="Arial" panose="020B0604020202020204" pitchFamily="34" charset="0"/>
              <a:buChar char="•"/>
            </a:pPr>
            <a:r>
              <a:rPr lang="en-US" sz="2000" dirty="0"/>
              <a:t>Restrict branching to tiles near existing tiles. A distance of 4 away (since 4 moves needed to win)</a:t>
            </a:r>
          </a:p>
          <a:p>
            <a:pPr algn="l"/>
            <a:r>
              <a:rPr lang="en-US" sz="2000" dirty="0" smtClean="0"/>
              <a:t>Even if some tiles are valid for expansion. Do not bother to expand if the tile’s value is too low.</a:t>
            </a:r>
          </a:p>
          <a:p>
            <a:pPr marL="342900" indent="-342900" algn="l">
              <a:buFont typeface="Arial" panose="020B0604020202020204" pitchFamily="34" charset="0"/>
              <a:buChar char="•"/>
            </a:pPr>
            <a:r>
              <a:rPr lang="en-US" sz="2000" dirty="0" smtClean="0"/>
              <a:t>Algorithm will look all values of available tiles and determine a threshold value. </a:t>
            </a:r>
          </a:p>
          <a:p>
            <a:pPr marL="342900" indent="-342900" algn="l">
              <a:buFont typeface="Arial" panose="020B0604020202020204" pitchFamily="34" charset="0"/>
              <a:buChar char="•"/>
            </a:pPr>
            <a:r>
              <a:rPr lang="en-US" sz="2000" dirty="0" smtClean="0"/>
              <a:t>Tiles with values below the threshold will not be expanded.</a:t>
            </a:r>
          </a:p>
          <a:p>
            <a:pPr algn="l"/>
            <a:r>
              <a:rPr lang="en-US" sz="2000" dirty="0" smtClean="0"/>
              <a:t>By reducing branching factor, we are able to speed up algorithm. This gives it more time to evaluate better branches to a larger depth</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smtClean="0"/>
          </a:p>
          <a:p>
            <a:pPr algn="l"/>
            <a:endParaRPr lang="en-US" sz="2000" dirty="0"/>
          </a:p>
          <a:p>
            <a:pPr algn="l"/>
            <a:endParaRPr lang="en-US" sz="2000" dirty="0" smtClean="0"/>
          </a:p>
          <a:p>
            <a:pPr algn="l"/>
            <a:endParaRPr lang="en-US" sz="2000" dirty="0"/>
          </a:p>
          <a:p>
            <a:pPr algn="l"/>
            <a:endParaRPr lang="en-US" sz="2000" dirty="0" smtClean="0"/>
          </a:p>
          <a:p>
            <a:pPr algn="l"/>
            <a:r>
              <a:rPr lang="en-US" sz="2000" dirty="0" smtClean="0"/>
              <a:t>*Less than 64 children will be expanded.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7696200" cy="1633001"/>
          </a:xfrm>
          <a:prstGeom prst="rect">
            <a:avLst/>
          </a:prstGeom>
        </p:spPr>
      </p:pic>
    </p:spTree>
    <p:extLst>
      <p:ext uri="{BB962C8B-B14F-4D97-AF65-F5344CB8AC3E}">
        <p14:creationId xmlns:p14="http://schemas.microsoft.com/office/powerpoint/2010/main" val="211806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2043</Words>
  <Application>Microsoft Office PowerPoint</Application>
  <PresentationFormat>On-screen Show (4:3)</PresentationFormat>
  <Paragraphs>308</Paragraphs>
  <Slides>15</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Four in A Row</vt:lpstr>
      <vt:lpstr>Game Description</vt:lpstr>
      <vt:lpstr>Game Description (Continued)</vt:lpstr>
      <vt:lpstr>Game GUI</vt:lpstr>
      <vt:lpstr>Utility Function</vt:lpstr>
      <vt:lpstr>Algorithm</vt:lpstr>
      <vt:lpstr>Algorithm</vt:lpstr>
      <vt:lpstr>Algorithm Speed Enhancements</vt:lpstr>
      <vt:lpstr>Algorithm Speed Enhancements</vt:lpstr>
      <vt:lpstr>Improving Utility Function</vt:lpstr>
      <vt:lpstr>Result of New Utility Function</vt:lpstr>
      <vt:lpstr>Win Rate</vt:lpstr>
      <vt:lpstr>Timing Results</vt:lpstr>
      <vt:lpstr>Problems with the Algorithm</vt:lpstr>
      <vt:lpstr>Conclusion</vt:lpstr>
    </vt:vector>
  </TitlesOfParts>
  <Company>Western Digital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dc:title>
  <dc:creator>Martin Mao</dc:creator>
  <cp:lastModifiedBy>Martin .</cp:lastModifiedBy>
  <cp:revision>34</cp:revision>
  <dcterms:created xsi:type="dcterms:W3CDTF">2015-11-25T17:57:25Z</dcterms:created>
  <dcterms:modified xsi:type="dcterms:W3CDTF">2015-12-03T03:10:49Z</dcterms:modified>
</cp:coreProperties>
</file>