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1" r:id="rId5"/>
    <p:sldId id="260" r:id="rId6"/>
    <p:sldId id="262" r:id="rId7"/>
    <p:sldId id="263" r:id="rId8"/>
    <p:sldId id="271" r:id="rId9"/>
    <p:sldId id="264" r:id="rId10"/>
    <p:sldId id="272" r:id="rId11"/>
    <p:sldId id="268" r:id="rId12"/>
    <p:sldId id="273" r:id="rId13"/>
    <p:sldId id="265" r:id="rId14"/>
    <p:sldId id="266"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48" autoAdjust="0"/>
  </p:normalViewPr>
  <p:slideViewPr>
    <p:cSldViewPr>
      <p:cViewPr varScale="1">
        <p:scale>
          <a:sx n="77" d="100"/>
          <a:sy n="77" d="100"/>
        </p:scale>
        <p:origin x="90"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12/2/2015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6</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a:t>
            </a:r>
            <a:r>
              <a:rPr lang="en-US" baseline="0" smtClean="0"/>
              <a:t>depth is huge</a:t>
            </a:r>
            <a:endParaRPr lang="en-US" baseline="0" dirty="0" smtClean="0"/>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even this wasn’t good enough. Later in the game, there would be even more tiles on the board and more tiles are eligible to distance 4 away from </a:t>
            </a:r>
            <a:r>
              <a:rPr lang="en-US" baseline="0" dirty="0" err="1" smtClean="0"/>
              <a:t>exisiting</a:t>
            </a:r>
            <a:r>
              <a:rPr lang="en-US" baseline="0" dirty="0" smtClean="0"/>
              <a:t> tiles. </a:t>
            </a:r>
          </a:p>
          <a:p>
            <a:endParaRPr lang="en-US" baseline="0" dirty="0" smtClean="0"/>
          </a:p>
          <a:p>
            <a:r>
              <a:rPr lang="en-US" baseline="0" dirty="0" smtClean="0"/>
              <a:t>The threshold will grow with time and reduce branching factor.</a:t>
            </a:r>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12</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14</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first</a:t>
            </a:r>
            <a:r>
              <a:rPr lang="en-US" baseline="0" dirty="0" smtClean="0"/>
              <a:t> seems to have a huge advantage. Having the extra move advantage makes an AI one step ahead to win the game. Because of the nature of the game, it seems the player going second is more defensive than the first.  It was rare to see the AI win when going second.</a:t>
            </a:r>
            <a:endParaRPr lang="en-US" dirty="0" smtClean="0"/>
          </a:p>
          <a:p>
            <a:endParaRPr lang="en-US" dirty="0" smtClean="0"/>
          </a:p>
          <a:p>
            <a:r>
              <a:rPr lang="en-US" dirty="0" smtClean="0"/>
              <a:t>No initial</a:t>
            </a:r>
            <a:r>
              <a:rPr lang="en-US" baseline="0" dirty="0" smtClean="0"/>
              <a:t> position is special. </a:t>
            </a:r>
          </a:p>
          <a:p>
            <a:r>
              <a:rPr lang="en-US" baseline="0" dirty="0" smtClean="0"/>
              <a:t>Values don’t really fluctuate when no other tiles available to affect costs</a:t>
            </a:r>
          </a:p>
          <a:p>
            <a:endParaRPr lang="en-US" baseline="0" dirty="0" smtClean="0"/>
          </a:p>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16</a:t>
            </a:fld>
            <a:endParaRPr lang="en-US" dirty="0"/>
          </a:p>
        </p:txBody>
      </p:sp>
    </p:spTree>
    <p:extLst>
      <p:ext uri="{BB962C8B-B14F-4D97-AF65-F5344CB8AC3E}">
        <p14:creationId xmlns:p14="http://schemas.microsoft.com/office/powerpoint/2010/main" val="408423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 through</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a:t>
            </a:r>
          </a:p>
          <a:p>
            <a:pPr marL="800100" lvl="1" indent="-342900" algn="l">
              <a:buFont typeface="Arial" panose="020B0604020202020204" pitchFamily="34" charset="0"/>
              <a:buChar char="•"/>
            </a:pPr>
            <a:r>
              <a:rPr lang="en-US" sz="1600" dirty="0" smtClean="0"/>
              <a:t>Algorithm sometimes lost if the first move was bad. We gave algorithm a low starting depth value and it would occasionally pick a bad first move</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if the player went first</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a:t>
            </a:r>
            <a:r>
              <a:rPr lang="en-US" dirty="0" smtClean="0"/>
              <a:t>Results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a:t>
            </a:r>
            <a:r>
              <a:rPr lang="en-US" sz="2000" dirty="0" smtClean="0"/>
              <a:t>much</a:t>
            </a:r>
          </a:p>
          <a:p>
            <a:pPr marL="800100" lvl="1" indent="-342900" algn="l">
              <a:buFont typeface="Arial" panose="020B0604020202020204" pitchFamily="34" charset="0"/>
              <a:buChar char="•"/>
            </a:pPr>
            <a:r>
              <a:rPr lang="en-US" sz="1600" dirty="0" smtClean="0"/>
              <a:t>Without alpha beta pruning, going beyond depth 2 would take over a minute</a:t>
            </a:r>
          </a:p>
          <a:p>
            <a:pPr marL="800100" lvl="1" indent="-342900" algn="l">
              <a:buFont typeface="Arial" panose="020B0604020202020204" pitchFamily="34" charset="0"/>
              <a:buChar char="•"/>
            </a:pPr>
            <a:r>
              <a:rPr lang="en-US" sz="1600" dirty="0" smtClean="0"/>
              <a:t>Without speed ups or pruning, depth 2 took less than a minute, but depth 3 and more would take too long</a:t>
            </a:r>
            <a:endParaRPr lang="en-US" sz="1600" dirty="0" smtClean="0"/>
          </a:p>
          <a:p>
            <a:pPr marL="342900" indent="-342900" algn="l">
              <a:buFont typeface="Arial" panose="020B0604020202020204" pitchFamily="34" charset="0"/>
              <a:buChar char="•"/>
            </a:pPr>
            <a:r>
              <a:rPr lang="en-US" sz="2000" dirty="0" smtClean="0"/>
              <a:t>Speeds up of reducing branch size allowed more depth within reasonable </a:t>
            </a:r>
            <a:r>
              <a:rPr lang="en-US" sz="2000" dirty="0" smtClean="0"/>
              <a:t>time</a:t>
            </a:r>
          </a:p>
          <a:p>
            <a:pPr marL="800100" lvl="1" indent="-342900" algn="l">
              <a:buFont typeface="Arial" panose="020B0604020202020204" pitchFamily="34" charset="0"/>
              <a:buChar char="•"/>
            </a:pPr>
            <a:r>
              <a:rPr lang="en-US" sz="1600" dirty="0" smtClean="0"/>
              <a:t>Algorithm was able to increase to depth 4 or 5</a:t>
            </a:r>
            <a:endParaRPr lang="en-US" sz="1600" dirty="0" smtClean="0"/>
          </a:p>
          <a:p>
            <a:pPr marL="800100" lvl="1" indent="-342900" algn="l">
              <a:buFont typeface="Arial" panose="020B0604020202020204" pitchFamily="34" charset="0"/>
              <a:buChar char="•"/>
            </a:pPr>
            <a:r>
              <a:rPr lang="en-US" sz="1600" dirty="0" smtClean="0"/>
              <a:t>Removing speed ups would have made a high depth infeasible</a:t>
            </a:r>
          </a:p>
          <a:p>
            <a:pPr marL="800100" lvl="1" indent="-342900" algn="l">
              <a:buFont typeface="Arial" panose="020B0604020202020204" pitchFamily="34" charset="0"/>
              <a:buChar char="•"/>
            </a:pPr>
            <a:r>
              <a:rPr lang="en-US" sz="1400" dirty="0" smtClean="0"/>
              <a:t>64 possible tiles was a huge branching </a:t>
            </a:r>
            <a:r>
              <a:rPr lang="en-US" sz="1400" dirty="0" smtClean="0"/>
              <a:t>factor</a:t>
            </a:r>
            <a:endParaRPr lang="en-US" sz="14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looks better than trying to block</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Going first has a great advantage</a:t>
            </a:r>
          </a:p>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The object of our Four-In-A-Row is to get four in a row. The first player displays as O, and the second player displays X. Then player1 and player2 alternatively place their chesses until one player has 4 in a row or the board is filled with chesses. </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 (Continued)</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10000"/>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p>
          <a:p>
            <a:pPr algn="l"/>
            <a:r>
              <a:rPr lang="en-US" sz="2400" b="1" dirty="0" smtClean="0"/>
              <a:t>Goal</a:t>
            </a:r>
            <a:r>
              <a:rPr lang="en-US" sz="2400" dirty="0" smtClean="0"/>
              <a:t>: </a:t>
            </a:r>
            <a:r>
              <a:rPr lang="en-US" sz="2400" dirty="0"/>
              <a:t>To make a capable AI that can make moves in reasonable time</a:t>
            </a:r>
          </a:p>
          <a:p>
            <a:pPr marL="342900" indent="-342900" algn="l">
              <a:buFont typeface="Arial" panose="020B0604020202020204" pitchFamily="34" charset="0"/>
              <a:buChar char="•"/>
            </a:pPr>
            <a:r>
              <a:rPr lang="en-US" sz="2400" dirty="0"/>
              <a:t>Make good moves that requiring planning ahead</a:t>
            </a:r>
          </a:p>
          <a:p>
            <a:pPr marL="342900" indent="-342900" algn="l">
              <a:buFont typeface="Arial" panose="020B0604020202020204" pitchFamily="34" charset="0"/>
              <a:buChar char="•"/>
            </a:pPr>
            <a:r>
              <a:rPr lang="en-US" sz="2400" dirty="0"/>
              <a:t>Overcome </a:t>
            </a:r>
            <a:r>
              <a:rPr lang="en-US" sz="2400" dirty="0" smtClean="0"/>
              <a:t>speed issues </a:t>
            </a:r>
            <a:r>
              <a:rPr lang="en-US" sz="2400" dirty="0"/>
              <a:t>of huge branching factor</a:t>
            </a:r>
          </a:p>
          <a:p>
            <a:pPr algn="l"/>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PEAS</a:t>
            </a:r>
            <a:endParaRPr lang="en-US" dirty="0"/>
          </a:p>
        </p:txBody>
      </p:sp>
      <p:sp>
        <p:nvSpPr>
          <p:cNvPr id="3" name="Subtitle 2"/>
          <p:cNvSpPr>
            <a:spLocks noGrp="1"/>
          </p:cNvSpPr>
          <p:nvPr>
            <p:ph type="subTitle" idx="1"/>
          </p:nvPr>
        </p:nvSpPr>
        <p:spPr>
          <a:xfrm>
            <a:off x="762000" y="1447800"/>
            <a:ext cx="7543800" cy="4191000"/>
          </a:xfrm>
        </p:spPr>
        <p:txBody>
          <a:bodyPr>
            <a:noAutofit/>
          </a:bodyPr>
          <a:lstStyle/>
          <a:p>
            <a:pPr algn="l"/>
            <a:r>
              <a:rPr lang="en-US" sz="2000" dirty="0" smtClean="0"/>
              <a:t>Performance</a:t>
            </a:r>
          </a:p>
          <a:p>
            <a:pPr marL="457200" indent="-457200" algn="l">
              <a:buFont typeface="Arial" panose="020B0604020202020204" pitchFamily="34" charset="0"/>
              <a:buChar char="•"/>
            </a:pPr>
            <a:r>
              <a:rPr lang="en-US" sz="2000" dirty="0" smtClean="0"/>
              <a:t>Win the game</a:t>
            </a:r>
          </a:p>
          <a:p>
            <a:pPr marL="457200" indent="-457200" algn="l">
              <a:buFont typeface="Arial" panose="020B0604020202020204" pitchFamily="34" charset="0"/>
              <a:buChar char="•"/>
            </a:pPr>
            <a:r>
              <a:rPr lang="en-US" sz="2000" dirty="0" smtClean="0"/>
              <a:t>Too slow, infeasible time</a:t>
            </a:r>
          </a:p>
          <a:p>
            <a:pPr algn="l"/>
            <a:r>
              <a:rPr lang="en-US" sz="2000" dirty="0" smtClean="0"/>
              <a:t>Environment</a:t>
            </a:r>
          </a:p>
          <a:p>
            <a:pPr marL="457200" indent="-457200" algn="l">
              <a:buFont typeface="Arial" panose="020B0604020202020204" pitchFamily="34" charset="0"/>
              <a:buChar char="•"/>
            </a:pPr>
            <a:r>
              <a:rPr lang="en-US" sz="2000" dirty="0" smtClean="0"/>
              <a:t>Game board 8x8 grid</a:t>
            </a:r>
          </a:p>
          <a:p>
            <a:pPr algn="l"/>
            <a:r>
              <a:rPr lang="en-US" sz="2000" dirty="0" smtClean="0"/>
              <a:t>Actuator</a:t>
            </a:r>
          </a:p>
          <a:p>
            <a:pPr marL="457200" indent="-457200" algn="l">
              <a:buFont typeface="Arial" panose="020B0604020202020204" pitchFamily="34" charset="0"/>
              <a:buChar char="•"/>
            </a:pPr>
            <a:r>
              <a:rPr lang="en-US" sz="2000" dirty="0" smtClean="0"/>
              <a:t>Placing tiles on the board</a:t>
            </a:r>
          </a:p>
          <a:p>
            <a:pPr algn="l"/>
            <a:r>
              <a:rPr lang="en-US" sz="2000" dirty="0" smtClean="0"/>
              <a:t>Sensor</a:t>
            </a:r>
          </a:p>
          <a:p>
            <a:pPr marL="457200" indent="-457200" algn="l">
              <a:buFont typeface="Arial" panose="020B0604020202020204" pitchFamily="34" charset="0"/>
              <a:buChar char="•"/>
            </a:pPr>
            <a:r>
              <a:rPr lang="en-US" sz="2000" dirty="0" smtClean="0"/>
              <a:t>Board stored as matrix for evaluation</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r>
              <a:rPr lang="en-US" dirty="0" smtClean="0"/>
              <a:t>a</a:t>
            </a:r>
            <a:endParaRPr lang="en-US" dirty="0"/>
          </a:p>
        </p:txBody>
      </p:sp>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20000"/>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4 away (since 4 moves needed to win)</a:t>
            </a:r>
          </a:p>
          <a:p>
            <a:pPr algn="l"/>
            <a:r>
              <a:rPr lang="en-US" sz="2000" dirty="0" smtClean="0"/>
              <a:t>Even if some tiles are valid for expansion. Do not bother to expand if the tile’s value is too low.</a:t>
            </a:r>
          </a:p>
          <a:p>
            <a:pPr marL="342900" indent="-342900" algn="l">
              <a:buFont typeface="Arial" panose="020B0604020202020204" pitchFamily="34" charset="0"/>
              <a:buChar char="•"/>
            </a:pPr>
            <a:r>
              <a:rPr lang="en-US" sz="2000" dirty="0" smtClean="0"/>
              <a:t>Algorithm will look all values of available tiles and determine a threshold value. </a:t>
            </a:r>
          </a:p>
          <a:p>
            <a:pPr marL="342900" indent="-342900" algn="l">
              <a:buFont typeface="Arial" panose="020B0604020202020204" pitchFamily="34" charset="0"/>
              <a:buChar char="•"/>
            </a:pPr>
            <a:r>
              <a:rPr lang="en-US" sz="2000" dirty="0" smtClean="0"/>
              <a:t>Tiles with values below the threshold will not be expanded.</a:t>
            </a:r>
          </a:p>
          <a:p>
            <a:pPr algn="l"/>
            <a:r>
              <a:rPr lang="en-US" sz="2000" dirty="0" smtClean="0"/>
              <a:t>By reducing branching factor, we are able to speed up algorithm. This gives it more time to evaluate better branches to a larger depth</a:t>
            </a:r>
            <a:endParaRPr lang="en-US" sz="2000" dirty="0"/>
          </a:p>
        </p:txBody>
      </p:sp>
    </p:spTree>
    <p:extLst>
      <p:ext uri="{BB962C8B-B14F-4D97-AF65-F5344CB8AC3E}">
        <p14:creationId xmlns:p14="http://schemas.microsoft.com/office/powerpoint/2010/main" val="335246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2070</Words>
  <Application>Microsoft Office PowerPoint</Application>
  <PresentationFormat>On-screen Show (4:3)</PresentationFormat>
  <Paragraphs>318</Paragraphs>
  <Slides>16</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Four in A Row</vt:lpstr>
      <vt:lpstr>Game Description</vt:lpstr>
      <vt:lpstr>Game Description (Continued)</vt:lpstr>
      <vt:lpstr>PEAS</vt:lpstr>
      <vt:lpstr>Game GUI</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Results</vt:lpstr>
      <vt:lpstr>Problems with the Algorithm</vt:lpstr>
      <vt:lpstr>Conclusion</vt:lpstr>
    </vt:vector>
  </TitlesOfParts>
  <Company>Western Digital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cp:lastModifiedBy>
  <cp:revision>33</cp:revision>
  <dcterms:created xsi:type="dcterms:W3CDTF">2015-11-25T17:57:25Z</dcterms:created>
  <dcterms:modified xsi:type="dcterms:W3CDTF">2015-12-03T03:01:33Z</dcterms:modified>
</cp:coreProperties>
</file>