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92"/>
  </p:notesMasterIdLst>
  <p:handoutMasterIdLst>
    <p:handoutMasterId r:id="rId93"/>
  </p:handoutMasterIdLst>
  <p:sldIdLst>
    <p:sldId id="256" r:id="rId2"/>
    <p:sldId id="262" r:id="rId3"/>
    <p:sldId id="365" r:id="rId4"/>
    <p:sldId id="473" r:id="rId5"/>
    <p:sldId id="334" r:id="rId6"/>
    <p:sldId id="335" r:id="rId7"/>
    <p:sldId id="338" r:id="rId8"/>
    <p:sldId id="367" r:id="rId9"/>
    <p:sldId id="368" r:id="rId10"/>
    <p:sldId id="430" r:id="rId11"/>
    <p:sldId id="431" r:id="rId12"/>
    <p:sldId id="369" r:id="rId13"/>
    <p:sldId id="336" r:id="rId14"/>
    <p:sldId id="470" r:id="rId15"/>
    <p:sldId id="339" r:id="rId16"/>
    <p:sldId id="374" r:id="rId17"/>
    <p:sldId id="378" r:id="rId18"/>
    <p:sldId id="376" r:id="rId19"/>
    <p:sldId id="377" r:id="rId20"/>
    <p:sldId id="383" r:id="rId21"/>
    <p:sldId id="411" r:id="rId22"/>
    <p:sldId id="412" r:id="rId23"/>
    <p:sldId id="380" r:id="rId24"/>
    <p:sldId id="466" r:id="rId25"/>
    <p:sldId id="467" r:id="rId26"/>
    <p:sldId id="379" r:id="rId27"/>
    <p:sldId id="381" r:id="rId28"/>
    <p:sldId id="366" r:id="rId29"/>
    <p:sldId id="448" r:id="rId30"/>
    <p:sldId id="344" r:id="rId31"/>
    <p:sldId id="468" r:id="rId32"/>
    <p:sldId id="375" r:id="rId33"/>
    <p:sldId id="346" r:id="rId34"/>
    <p:sldId id="347" r:id="rId35"/>
    <p:sldId id="382" r:id="rId36"/>
    <p:sldId id="349" r:id="rId37"/>
    <p:sldId id="350" r:id="rId38"/>
    <p:sldId id="410" r:id="rId39"/>
    <p:sldId id="353" r:id="rId40"/>
    <p:sldId id="387" r:id="rId41"/>
    <p:sldId id="351" r:id="rId42"/>
    <p:sldId id="386" r:id="rId43"/>
    <p:sldId id="354" r:id="rId44"/>
    <p:sldId id="355" r:id="rId45"/>
    <p:sldId id="356" r:id="rId46"/>
    <p:sldId id="469" r:id="rId47"/>
    <p:sldId id="390" r:id="rId48"/>
    <p:sldId id="413" r:id="rId49"/>
    <p:sldId id="464" r:id="rId50"/>
    <p:sldId id="474" r:id="rId51"/>
    <p:sldId id="432" r:id="rId52"/>
    <p:sldId id="444" r:id="rId53"/>
    <p:sldId id="357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3" r:id="rId62"/>
    <p:sldId id="446" r:id="rId63"/>
    <p:sldId id="421" r:id="rId64"/>
    <p:sldId id="358" r:id="rId65"/>
    <p:sldId id="359" r:id="rId66"/>
    <p:sldId id="360" r:id="rId67"/>
    <p:sldId id="396" r:id="rId68"/>
    <p:sldId id="447" r:id="rId69"/>
    <p:sldId id="449" r:id="rId70"/>
    <p:sldId id="450" r:id="rId71"/>
    <p:sldId id="472" r:id="rId72"/>
    <p:sldId id="423" r:id="rId73"/>
    <p:sldId id="426" r:id="rId74"/>
    <p:sldId id="422" r:id="rId75"/>
    <p:sldId id="425" r:id="rId76"/>
    <p:sldId id="471" r:id="rId77"/>
    <p:sldId id="456" r:id="rId78"/>
    <p:sldId id="427" r:id="rId79"/>
    <p:sldId id="428" r:id="rId80"/>
    <p:sldId id="402" r:id="rId81"/>
    <p:sldId id="429" r:id="rId82"/>
    <p:sldId id="405" r:id="rId83"/>
    <p:sldId id="363" r:id="rId84"/>
    <p:sldId id="452" r:id="rId85"/>
    <p:sldId id="453" r:id="rId86"/>
    <p:sldId id="454" r:id="rId87"/>
    <p:sldId id="458" r:id="rId88"/>
    <p:sldId id="459" r:id="rId89"/>
    <p:sldId id="460" r:id="rId90"/>
    <p:sldId id="364" r:id="rId91"/>
  </p:sldIdLst>
  <p:sldSz cx="9144000" cy="6858000" type="screen4x3"/>
  <p:notesSz cx="5824538" cy="8534400"/>
  <p:custShowLst>
    <p:custShow name="第8章 输入输出系统" id="0">
      <p:sldLst>
        <p:sld r:id="rId2"/>
        <p:sld r:id="rId3"/>
        <p:sld r:id="rId4"/>
        <p:sld r:id="rId6"/>
        <p:sld r:id="rId7"/>
        <p:sld r:id="rId10"/>
        <p:sld r:id="rId11"/>
        <p:sld r:id="rId12"/>
        <p:sld r:id="rId13"/>
        <p:sld r:id="rId16"/>
        <p:sld r:id="rId17"/>
        <p:sld r:id="rId19"/>
        <p:sld r:id="rId20"/>
        <p:sld r:id="rId24"/>
        <p:sld r:id="rId27"/>
        <p:sld r:id="rId28"/>
        <p:sld r:id="rId29"/>
        <p:sld r:id="rId31"/>
        <p:sld r:id="rId33"/>
        <p:sld r:id="rId34"/>
        <p:sld r:id="rId35"/>
        <p:sld r:id="rId36"/>
        <p:sld r:id="rId37"/>
        <p:sld r:id="rId38"/>
        <p:sld r:id="rId39"/>
        <p:sld r:id="rId40"/>
        <p:sld r:id="rId41"/>
        <p:sld r:id="rId42"/>
        <p:sld r:id="rId43"/>
        <p:sld r:id="rId44"/>
        <p:sld r:id="rId45"/>
        <p:sld r:id="rId46"/>
        <p:sld r:id="rId48"/>
        <p:sld r:id="rId49"/>
        <p:sld r:id="rId52"/>
        <p:sld r:id="rId53"/>
        <p:sld r:id="rId54"/>
        <p:sld r:id="rId55"/>
        <p:sld r:id="rId56"/>
        <p:sld r:id="rId57"/>
        <p:sld r:id="rId62"/>
        <p:sld r:id="rId63"/>
        <p:sld r:id="rId64"/>
        <p:sld r:id="rId68"/>
        <p:sld r:id="rId69"/>
        <p:sld r:id="rId73"/>
        <p:sld r:id="rId74"/>
        <p:sld r:id="rId75"/>
        <p:sld r:id="rId76"/>
        <p:sld r:id="rId79"/>
        <p:sld r:id="rId80"/>
        <p:sld r:id="rId81"/>
        <p:sld r:id="rId82"/>
        <p:sld r:id="rId83"/>
        <p:sld r:id="rId84"/>
        <p:sld r:id="rId78"/>
        <p:sld r:id="rId85"/>
        <p:sld r:id="rId86"/>
        <p:sld r:id="rId87"/>
        <p:sld r:id="rId88"/>
        <p:sld r:id="rId89"/>
        <p:sld r:id="rId90"/>
        <p:sld r:id="rId91"/>
      </p:sldLst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66"/>
    <a:srgbClr val="FF00FF"/>
    <a:srgbClr val="FF33CC"/>
    <a:srgbClr val="339933"/>
    <a:srgbClr val="00CC00"/>
    <a:srgbClr val="FFCC00"/>
    <a:srgbClr val="FFFF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9" autoAdjust="0"/>
    <p:restoredTop sz="88889" autoAdjust="0"/>
  </p:normalViewPr>
  <p:slideViewPr>
    <p:cSldViewPr>
      <p:cViewPr varScale="1">
        <p:scale>
          <a:sx n="80" d="100"/>
          <a:sy n="80" d="100"/>
        </p:scale>
        <p:origin x="16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241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49" tIns="41025" rIns="82049" bIns="41025" numCol="1" anchor="t" anchorCtr="0" compatLnSpc="1">
            <a:prstTxWarp prst="textNoShape">
              <a:avLst/>
            </a:prstTxWarp>
          </a:bodyPr>
          <a:lstStyle>
            <a:lvl1pPr defTabSz="820738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298825" y="0"/>
            <a:ext cx="25241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49" tIns="41025" rIns="82049" bIns="41025" numCol="1" anchor="t" anchorCtr="0" compatLnSpc="1">
            <a:prstTxWarp prst="textNoShape">
              <a:avLst/>
            </a:prstTxWarp>
          </a:bodyPr>
          <a:lstStyle>
            <a:lvl1pPr algn="r" defTabSz="820738">
              <a:defRPr sz="1100"/>
            </a:lvl1pPr>
          </a:lstStyle>
          <a:p>
            <a:pPr>
              <a:defRPr/>
            </a:pPr>
            <a:fld id="{2B043A00-D3B4-4BD7-9C3B-3183228D0C49}" type="datetime3">
              <a:rPr lang="zh-CN" altLang="en-US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105775"/>
            <a:ext cx="25241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49" tIns="41025" rIns="82049" bIns="41025" numCol="1" anchor="b" anchorCtr="0" compatLnSpc="1">
            <a:prstTxWarp prst="textNoShape">
              <a:avLst/>
            </a:prstTxWarp>
          </a:bodyPr>
          <a:lstStyle>
            <a:lvl1pPr defTabSz="820738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298825" y="8105775"/>
            <a:ext cx="25241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49" tIns="41025" rIns="82049" bIns="41025" numCol="1" anchor="b" anchorCtr="0" compatLnSpc="1">
            <a:prstTxWarp prst="textNoShape">
              <a:avLst/>
            </a:prstTxWarp>
          </a:bodyPr>
          <a:lstStyle>
            <a:lvl1pPr algn="r" defTabSz="820738">
              <a:defRPr sz="1100"/>
            </a:lvl1pPr>
          </a:lstStyle>
          <a:p>
            <a:pPr>
              <a:defRPr/>
            </a:pPr>
            <a:fld id="{A3A1D819-E9E2-4B84-A90E-4A86437D5D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225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241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49" tIns="41025" rIns="82049" bIns="41025" numCol="1" anchor="t" anchorCtr="0" compatLnSpc="1">
            <a:prstTxWarp prst="textNoShape">
              <a:avLst/>
            </a:prstTxWarp>
          </a:bodyPr>
          <a:lstStyle>
            <a:lvl1pPr defTabSz="820738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298825" y="0"/>
            <a:ext cx="25241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49" tIns="41025" rIns="82049" bIns="41025" numCol="1" anchor="t" anchorCtr="0" compatLnSpc="1">
            <a:prstTxWarp prst="textNoShape">
              <a:avLst/>
            </a:prstTxWarp>
          </a:bodyPr>
          <a:lstStyle>
            <a:lvl1pPr algn="r" defTabSz="820738">
              <a:defRPr sz="1100"/>
            </a:lvl1pPr>
          </a:lstStyle>
          <a:p>
            <a:pPr>
              <a:defRPr/>
            </a:pPr>
            <a:fld id="{DB526AA9-C7D6-48E2-BF7D-AF57DEB83D17}" type="datetime3">
              <a:rPr lang="zh-CN" altLang="en-US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639763"/>
            <a:ext cx="4267200" cy="3200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2613" y="4054475"/>
            <a:ext cx="4659312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49" tIns="41025" rIns="82049" bIns="410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105775"/>
            <a:ext cx="25241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49" tIns="41025" rIns="82049" bIns="41025" numCol="1" anchor="b" anchorCtr="0" compatLnSpc="1">
            <a:prstTxWarp prst="textNoShape">
              <a:avLst/>
            </a:prstTxWarp>
          </a:bodyPr>
          <a:lstStyle>
            <a:lvl1pPr defTabSz="820738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298825" y="8105775"/>
            <a:ext cx="25241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49" tIns="41025" rIns="82049" bIns="41025" numCol="1" anchor="b" anchorCtr="0" compatLnSpc="1">
            <a:prstTxWarp prst="textNoShape">
              <a:avLst/>
            </a:prstTxWarp>
          </a:bodyPr>
          <a:lstStyle>
            <a:lvl1pPr algn="r" defTabSz="820738">
              <a:defRPr sz="1100"/>
            </a:lvl1pPr>
          </a:lstStyle>
          <a:p>
            <a:pPr>
              <a:defRPr/>
            </a:pPr>
            <a:fld id="{65D83132-74B5-4AA3-A7C7-C34EEAB75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324741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6700FC-42CD-4B3B-8C17-92737B74A70B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CS:IP 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两个寄存器指示了 </a:t>
            </a:r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CPU 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当前将要读取的指令的地址，其中  </a:t>
            </a:r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CS  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为代码段寄存器，而   </a:t>
            </a:r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IP  </a:t>
            </a:r>
            <a:r>
              <a:rPr lang="zh-CN" altLang="en-US" sz="1200" kern="12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为指令指针寄存器 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B526AA9-C7D6-48E2-BF7D-AF57DEB83D17}" type="datetime3">
              <a:rPr lang="zh-CN" altLang="en-US" smtClean="0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D83132-74B5-4AA3-A7C7-C34EEAB75B0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2010</a:t>
            </a:r>
            <a:r>
              <a:rPr lang="zh-CN" altLang="en-US" dirty="0"/>
              <a:t>年考研第</a:t>
            </a:r>
            <a:r>
              <a:rPr lang="en-US" altLang="zh-CN" dirty="0"/>
              <a:t>21</a:t>
            </a:r>
            <a:r>
              <a:rPr lang="zh-CN" altLang="en-US" dirty="0"/>
              <a:t>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B526AA9-C7D6-48E2-BF7D-AF57DEB83D17}" type="datetime3">
              <a:rPr lang="zh-CN" altLang="en-US" smtClean="0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D83132-74B5-4AA3-A7C7-C34EEAB75B0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en-US" altLang="zh-CN" dirty="0"/>
              <a:t>CPU</a:t>
            </a:r>
            <a:r>
              <a:rPr lang="zh-CN" altLang="en-US" dirty="0"/>
              <a:t>向接口发送控制命令，使</a:t>
            </a:r>
            <a:r>
              <a:rPr lang="zh-CN" altLang="en-US" dirty="0">
                <a:solidFill>
                  <a:srgbClr val="FF33CC"/>
                </a:solidFill>
              </a:rPr>
              <a:t>忙状态置位，就绪状态复位</a:t>
            </a:r>
            <a:r>
              <a:rPr lang="zh-CN" altLang="en-US" dirty="0"/>
              <a:t>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zh-CN" altLang="en-US" dirty="0"/>
              <a:t>接口向外设发送启动信号，</a:t>
            </a:r>
            <a:r>
              <a:rPr lang="zh-CN" altLang="en-US" dirty="0">
                <a:solidFill>
                  <a:srgbClr val="FF33CC"/>
                </a:solidFill>
              </a:rPr>
              <a:t>外设开始准备数据</a:t>
            </a:r>
            <a:r>
              <a:rPr lang="zh-CN" altLang="en-US" dirty="0"/>
              <a:t>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zh-CN" altLang="en-US" dirty="0"/>
              <a:t>外设将准备好的</a:t>
            </a:r>
            <a:r>
              <a:rPr lang="zh-CN" altLang="en-US" dirty="0">
                <a:solidFill>
                  <a:srgbClr val="FF33CC"/>
                </a:solidFill>
              </a:rPr>
              <a:t>数据送入接口</a:t>
            </a:r>
            <a:r>
              <a:rPr lang="zh-CN" altLang="en-US" dirty="0"/>
              <a:t>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zh-CN" altLang="en-US" dirty="0"/>
              <a:t>数据传送完成，外设向接口发回结束信号，使</a:t>
            </a:r>
            <a:r>
              <a:rPr lang="zh-CN" altLang="en-US" dirty="0">
                <a:solidFill>
                  <a:srgbClr val="FF33CC"/>
                </a:solidFill>
              </a:rPr>
              <a:t>就绪状态置位</a:t>
            </a:r>
            <a:r>
              <a:rPr lang="zh-CN" altLang="en-US" dirty="0"/>
              <a:t>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zh-CN" altLang="en-US" dirty="0"/>
              <a:t>若接口允许触发器有效，则</a:t>
            </a:r>
            <a:r>
              <a:rPr lang="zh-CN" altLang="en-US" dirty="0">
                <a:solidFill>
                  <a:srgbClr val="FF33CC"/>
                </a:solidFill>
              </a:rPr>
              <a:t>产生中断请求</a:t>
            </a:r>
            <a:r>
              <a:rPr lang="zh-CN" altLang="en-US" dirty="0"/>
              <a:t>，提交给</a:t>
            </a:r>
            <a:r>
              <a:rPr lang="en-US" altLang="zh-CN" dirty="0"/>
              <a:t>CPU</a:t>
            </a:r>
            <a:r>
              <a:rPr lang="zh-CN" altLang="en-US" dirty="0"/>
              <a:t>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en-US" altLang="zh-CN" dirty="0">
                <a:solidFill>
                  <a:srgbClr val="FF33CC"/>
                </a:solidFill>
              </a:rPr>
              <a:t>CPU</a:t>
            </a:r>
            <a:r>
              <a:rPr lang="zh-CN" altLang="en-US" dirty="0">
                <a:solidFill>
                  <a:srgbClr val="FF33CC"/>
                </a:solidFill>
              </a:rPr>
              <a:t>执行完成一条指令</a:t>
            </a:r>
            <a:r>
              <a:rPr lang="zh-CN" altLang="en-US" dirty="0"/>
              <a:t>，检测中断请求信号；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zh-CN" altLang="en-US" dirty="0"/>
              <a:t>若</a:t>
            </a:r>
            <a:r>
              <a:rPr lang="en-US" altLang="zh-CN" dirty="0"/>
              <a:t>CPU</a:t>
            </a:r>
            <a:r>
              <a:rPr lang="zh-CN" altLang="en-US" dirty="0"/>
              <a:t>允许该中断响应，则发回响应信号中断响应期间，同时硬件自动</a:t>
            </a:r>
            <a:r>
              <a:rPr lang="zh-CN" altLang="en-US" dirty="0">
                <a:solidFill>
                  <a:srgbClr val="FF33CC"/>
                </a:solidFill>
              </a:rPr>
              <a:t>关中断</a:t>
            </a:r>
            <a:r>
              <a:rPr lang="zh-CN" altLang="en-US" dirty="0"/>
              <a:t>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zh-CN" altLang="en-US" dirty="0"/>
              <a:t>接口向</a:t>
            </a:r>
            <a:r>
              <a:rPr lang="en-US" altLang="zh-CN" dirty="0"/>
              <a:t>CPU</a:t>
            </a:r>
            <a:r>
              <a:rPr lang="zh-CN" altLang="en-US" dirty="0"/>
              <a:t>提供</a:t>
            </a:r>
            <a:r>
              <a:rPr lang="zh-CN" altLang="en-US" dirty="0">
                <a:solidFill>
                  <a:srgbClr val="FF33CC"/>
                </a:solidFill>
              </a:rPr>
              <a:t>中断向量</a:t>
            </a:r>
            <a:r>
              <a:rPr lang="zh-CN" altLang="en-US" dirty="0"/>
              <a:t>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en-US" altLang="zh-CN" dirty="0"/>
              <a:t>CPU</a:t>
            </a:r>
            <a:r>
              <a:rPr lang="zh-CN" altLang="en-US" dirty="0"/>
              <a:t>执行中断服务程序，将</a:t>
            </a:r>
            <a:r>
              <a:rPr lang="zh-CN" altLang="en-US" dirty="0">
                <a:solidFill>
                  <a:srgbClr val="FF33CC"/>
                </a:solidFill>
              </a:rPr>
              <a:t>数据读入</a:t>
            </a:r>
            <a:r>
              <a:rPr lang="zh-CN" altLang="en-US" dirty="0"/>
              <a:t>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zh-CN" altLang="en-US" dirty="0"/>
              <a:t>中断返回后，接口内部的</a:t>
            </a:r>
            <a:r>
              <a:rPr lang="zh-CN" altLang="en-US" dirty="0">
                <a:solidFill>
                  <a:srgbClr val="FF33CC"/>
                </a:solidFill>
              </a:rPr>
              <a:t>就绪状态、忙状态复位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B526AA9-C7D6-48E2-BF7D-AF57DEB83D17}" type="datetime3">
              <a:rPr lang="zh-CN" altLang="en-US" smtClean="0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D83132-74B5-4AA3-A7C7-C34EEAB75B0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根据中断事件的轻重缓急程度不同将中断源分成若干级别，第一中断组分配给一个优先权。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B526AA9-C7D6-48E2-BF7D-AF57DEB83D17}" type="datetime3">
              <a:rPr lang="zh-CN" altLang="en-US" smtClean="0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D83132-74B5-4AA3-A7C7-C34EEAB75B0E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Ultra 640 </a:t>
            </a:r>
            <a:r>
              <a:rPr lang="zh-CN" altLang="en-US" dirty="0"/>
              <a:t>的传输频率</a:t>
            </a:r>
            <a:r>
              <a:rPr lang="en-US" altLang="zh-CN" dirty="0"/>
              <a:t>160MHz</a:t>
            </a:r>
            <a:r>
              <a:rPr lang="zh-CN" altLang="en-US" dirty="0"/>
              <a:t>，数据频宽</a:t>
            </a:r>
            <a:r>
              <a:rPr lang="en-US" altLang="zh-CN" dirty="0"/>
              <a:t>16</a:t>
            </a:r>
            <a:r>
              <a:rPr lang="zh-CN" altLang="en-US" dirty="0"/>
              <a:t>位，传输率</a:t>
            </a:r>
            <a:r>
              <a:rPr lang="en-US" altLang="zh-CN" dirty="0"/>
              <a:t>640MBps</a:t>
            </a:r>
          </a:p>
          <a:p>
            <a:r>
              <a:rPr lang="en-US" altLang="zh-CN" dirty="0"/>
              <a:t>IEEE1394</a:t>
            </a:r>
            <a:r>
              <a:rPr lang="zh-CN" altLang="en-US" dirty="0"/>
              <a:t>接口有</a:t>
            </a:r>
            <a:r>
              <a:rPr lang="en-US" altLang="zh-CN" dirty="0"/>
              <a:t>6</a:t>
            </a:r>
            <a:r>
              <a:rPr lang="zh-CN" altLang="en-US" dirty="0"/>
              <a:t>针和</a:t>
            </a:r>
            <a:r>
              <a:rPr lang="en-US" altLang="zh-CN" dirty="0"/>
              <a:t>4</a:t>
            </a:r>
            <a:r>
              <a:rPr lang="zh-CN" altLang="en-US" dirty="0"/>
              <a:t>针两种类型。</a:t>
            </a:r>
            <a:r>
              <a:rPr lang="en-US" altLang="zh-CN" dirty="0"/>
              <a:t>6</a:t>
            </a:r>
            <a:r>
              <a:rPr lang="zh-CN" altLang="en-US" dirty="0"/>
              <a:t>角形的接口为</a:t>
            </a:r>
            <a:r>
              <a:rPr lang="en-US" altLang="zh-CN" dirty="0"/>
              <a:t>6</a:t>
            </a:r>
            <a:r>
              <a:rPr lang="zh-CN" altLang="en-US" dirty="0"/>
              <a:t>针，小型四角形接口则为</a:t>
            </a:r>
            <a:r>
              <a:rPr lang="en-US" altLang="zh-CN" dirty="0"/>
              <a:t>4</a:t>
            </a:r>
            <a:r>
              <a:rPr lang="zh-CN" altLang="en-US" dirty="0"/>
              <a:t>针。两种接口的区别在于能否通过连线向所连接的设备供电。</a:t>
            </a:r>
            <a:r>
              <a:rPr lang="en-US" altLang="zh-CN" dirty="0"/>
              <a:t>6</a:t>
            </a:r>
            <a:r>
              <a:rPr lang="zh-CN" altLang="en-US" dirty="0"/>
              <a:t>针接口中有</a:t>
            </a:r>
            <a:r>
              <a:rPr lang="en-US" altLang="zh-CN" dirty="0"/>
              <a:t>4</a:t>
            </a:r>
            <a:r>
              <a:rPr lang="zh-CN" altLang="en-US" dirty="0"/>
              <a:t>针是用于传输数据的信号线，另外</a:t>
            </a:r>
            <a:r>
              <a:rPr lang="en-US" altLang="zh-CN" dirty="0"/>
              <a:t>2</a:t>
            </a:r>
            <a:r>
              <a:rPr lang="zh-CN" altLang="en-US" dirty="0"/>
              <a:t>针是向所连接的设备供电的电源线。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B526AA9-C7D6-48E2-BF7D-AF57DEB83D17}" type="datetime3">
              <a:rPr lang="zh-CN" altLang="en-US" smtClean="0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D83132-74B5-4AA3-A7C7-C34EEAB75B0E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6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CPI</a:t>
            </a:r>
            <a:r>
              <a:rPr lang="zh-CN" altLang="en-US" dirty="0">
                <a:effectLst/>
              </a:rPr>
              <a:t>表示一个指令平均占用多少个周期。 </a:t>
            </a:r>
          </a:p>
          <a:p>
            <a:r>
              <a:rPr lang="en-US" altLang="zh-CN" dirty="0">
                <a:effectLst/>
              </a:rPr>
              <a:t>CPI means how many cycles an instruction takes to complete in average.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B526AA9-C7D6-48E2-BF7D-AF57DEB83D17}" type="datetime3">
              <a:rPr lang="zh-CN" altLang="en-US" smtClean="0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D83132-74B5-4AA3-A7C7-C34EEAB75B0E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28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5565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56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72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286D6-C8E5-4F2D-99D3-B6DA1DF88225}" type="datetime3">
              <a:rPr lang="zh-CN" altLang="en-US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7F06F-7844-4563-A917-E971D6C809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52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199C1-CBEA-4193-A55A-9CB15A9BE534}" type="datetime3">
              <a:rPr lang="zh-CN" altLang="en-US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F1AB8-F186-48A8-BDB9-7CCBA27E1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03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2184D-6EEE-4BA1-BBF1-4FBA8A8A407B}" type="datetime3">
              <a:rPr lang="zh-CN" altLang="en-US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B8450-0035-4BD1-885F-3C1E1970F2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00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21F1-BA4D-4EE3-AC83-E7EB87D7E0FE}" type="datetime3">
              <a:rPr lang="zh-CN" altLang="en-US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5AFB0-85BA-48FF-B282-135AA41035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18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15000-6EE6-4A14-86F1-273A1EA435B2}" type="datetime3">
              <a:rPr lang="zh-CN" altLang="en-US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F5651-4152-4F5D-80B5-3D0BCC478A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66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59CF8-4B56-47B3-A65E-A6147D129A9F}" type="datetime3">
              <a:rPr lang="zh-CN" altLang="en-US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6C783-A861-4975-9A3D-63253ADE18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35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9D8D1-CF43-4ED3-AFBE-AD1A8C67E261}" type="datetime3">
              <a:rPr lang="zh-CN" altLang="en-US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124C5-DA4B-41DF-9991-BFDB17E381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91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8CD42-E291-4999-99D8-314CD5B7CAE6}" type="datetime3">
              <a:rPr lang="zh-CN" altLang="en-US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BD00E-F677-4FEF-B6F0-0CC74DC0E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39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70399-6ECE-4E94-AE1B-2C8025CF74B9}" type="datetime3">
              <a:rPr lang="zh-CN" altLang="en-US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C1C1F-91F9-47D5-8B9D-74FD62013D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21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39884-5DE0-4497-A14A-D38E82CB8EF1}" type="datetime3">
              <a:rPr lang="zh-CN" altLang="en-US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D0DE6-3F56-4DFB-A4BE-7EEE1659B2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50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54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B1B6627B-CE46-423A-BA28-A1F4F25439FA}" type="datetime3">
              <a:rPr lang="zh-CN" altLang="en-US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154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AD157E-0EDC-4474-B9AD-C730BF37B8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itchFamily="2" charset="2"/>
        <a:buChar char="l"/>
        <a:tabLst>
          <a:tab pos="990600" algn="l"/>
        </a:tabLst>
        <a:defRPr sz="2400" b="1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itchFamily="2" charset="2"/>
        <a:buChar char="¡"/>
        <a:tabLst>
          <a:tab pos="990600" algn="l"/>
        </a:tabLst>
        <a:defRPr sz="2400" b="1">
          <a:solidFill>
            <a:srgbClr val="9900CC"/>
          </a:solidFill>
          <a:latin typeface="+mn-lt"/>
          <a:ea typeface="楷体_GB2312" pitchFamily="49" charset="-122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itchFamily="2" charset="2"/>
        <a:buChar char="u"/>
        <a:tabLst>
          <a:tab pos="990600" algn="l"/>
        </a:tabLst>
        <a:defRPr sz="2200" b="1">
          <a:solidFill>
            <a:srgbClr val="996633"/>
          </a:solidFill>
          <a:latin typeface="+mn-lt"/>
          <a:ea typeface="仿宋_GB2312" pitchFamily="49" charset="-122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charset="0"/>
        <a:buChar char="◊"/>
        <a:tabLst>
          <a:tab pos="990600" algn="l"/>
        </a:tabLst>
        <a:defRPr sz="2000">
          <a:solidFill>
            <a:srgbClr val="0066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7" Type="http://schemas.openxmlformats.org/officeDocument/2006/relationships/slide" Target="slide48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7.xml"/><Relationship Id="rId5" Type="http://schemas.openxmlformats.org/officeDocument/2006/relationships/slide" Target="slide35.xml"/><Relationship Id="rId4" Type="http://schemas.openxmlformats.org/officeDocument/2006/relationships/slide" Target="slide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ch08/8.4.swf" TargetMode="Externa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8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51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ch08/8.5.sw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notesSlide" Target="../notesSlides/notesSlide3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3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ch08/8.6.swf" TargetMode="Externa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3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ch08/8.7.sw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ch08/8.8.sw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ch08/8.9.swf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ch08/&#29420;&#31435;&#35831;&#27714;&#26041;&#24335;&#25490;&#38431;&#36923;&#36753;.sw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3.png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ch08/8.12.swf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3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19" Type="http://schemas.openxmlformats.org/officeDocument/2006/relationships/image" Target="../media/image3.png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7" Type="http://schemas.openxmlformats.org/officeDocument/2006/relationships/slide" Target="slide6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0.xml"/><Relationship Id="rId5" Type="http://schemas.openxmlformats.org/officeDocument/2006/relationships/slide" Target="slide59.xml"/><Relationship Id="rId4" Type="http://schemas.openxmlformats.org/officeDocument/2006/relationships/slide" Target="slide5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19" Type="http://schemas.openxmlformats.org/officeDocument/2006/relationships/image" Target="../media/image3.png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10" Type="http://schemas.openxmlformats.org/officeDocument/2006/relationships/tags" Target="../tags/tag146.xml"/><Relationship Id="rId19" Type="http://schemas.openxmlformats.org/officeDocument/2006/relationships/image" Target="../media/image3.png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ch08/8.20.sw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19200"/>
            <a:ext cx="8001000" cy="1933575"/>
          </a:xfrm>
        </p:spPr>
        <p:txBody>
          <a:bodyPr/>
          <a:lstStyle/>
          <a:p>
            <a:pPr algn="l" eaLnBrk="1" hangingPunct="1"/>
            <a:r>
              <a:rPr lang="zh-CN" altLang="en-US" sz="6000" b="0">
                <a:ea typeface="华文行楷" pitchFamily="2" charset="-122"/>
              </a:rPr>
              <a:t>第</a:t>
            </a:r>
            <a:r>
              <a:rPr lang="en-US" altLang="zh-CN" sz="6000" b="0">
                <a:ea typeface="华文行楷" pitchFamily="2" charset="-122"/>
              </a:rPr>
              <a:t>8</a:t>
            </a:r>
            <a:r>
              <a:rPr lang="zh-CN" altLang="en-US" sz="6000" b="0">
                <a:ea typeface="华文行楷" pitchFamily="2" charset="-122"/>
              </a:rPr>
              <a:t>章  输入输出系统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8BE7EEB-032F-4917-B8AE-3093D21362D4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 dirty="0"/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E5422E9-309E-41F9-B948-81DEC1B17931}" type="slidenum">
              <a:rPr lang="en-US" altLang="zh-CN" sz="1200" smtClean="0"/>
              <a:pPr eaLnBrk="1" hangingPunct="1"/>
              <a:t>10</a:t>
            </a:fld>
            <a:endParaRPr lang="en-US" altLang="zh-CN" sz="1200"/>
          </a:p>
        </p:txBody>
      </p:sp>
      <p:sp>
        <p:nvSpPr>
          <p:cNvPr id="383001" name="Rectangle 25"/>
          <p:cNvSpPr>
            <a:spLocks noChangeArrowheads="1"/>
          </p:cNvSpPr>
          <p:nvPr/>
        </p:nvSpPr>
        <p:spPr bwMode="auto">
          <a:xfrm>
            <a:off x="609600" y="1800225"/>
            <a:ext cx="1990725" cy="7143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006699"/>
                </a:solidFill>
                <a:latin typeface="Tahoma" pitchFamily="34" charset="0"/>
                <a:ea typeface="楷体_GB2312" pitchFamily="49" charset="-122"/>
              </a:rPr>
              <a:t>CPU</a:t>
            </a:r>
            <a:r>
              <a:rPr lang="zh-CN" altLang="en-US" sz="2000" b="1">
                <a:solidFill>
                  <a:srgbClr val="006699"/>
                </a:solidFill>
                <a:latin typeface="Tahoma" pitchFamily="34" charset="0"/>
                <a:ea typeface="楷体_GB2312" pitchFamily="49" charset="-122"/>
              </a:rPr>
              <a:t>写命令字启动外设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程序查询方式的流程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11150" y="3168650"/>
            <a:ext cx="2592388" cy="4095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006699"/>
                </a:solidFill>
                <a:latin typeface="Tahoma" pitchFamily="34" charset="0"/>
                <a:ea typeface="楷体_GB2312" pitchFamily="49" charset="-122"/>
              </a:rPr>
              <a:t>CPU</a:t>
            </a:r>
            <a:r>
              <a:rPr lang="zh-CN" altLang="en-US" sz="2000" b="1">
                <a:solidFill>
                  <a:srgbClr val="006699"/>
                </a:solidFill>
                <a:latin typeface="Tahoma" pitchFamily="34" charset="0"/>
                <a:ea typeface="楷体_GB2312" pitchFamily="49" charset="-122"/>
              </a:rPr>
              <a:t>读外设的状态字</a:t>
            </a:r>
          </a:p>
        </p:txBody>
      </p:sp>
      <p:cxnSp>
        <p:nvCxnSpPr>
          <p:cNvPr id="382981" name="AutoShape 5"/>
          <p:cNvCxnSpPr>
            <a:cxnSpLocks noChangeShapeType="1"/>
            <a:stCxn id="383001" idx="2"/>
            <a:endCxn id="382980" idx="0"/>
          </p:cNvCxnSpPr>
          <p:nvPr/>
        </p:nvCxnSpPr>
        <p:spPr bwMode="auto">
          <a:xfrm rot="16200000" flipH="1">
            <a:off x="1279526" y="2840037"/>
            <a:ext cx="654050" cy="317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2941638" y="4105275"/>
            <a:ext cx="331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FF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82983" name="AutoShape 7"/>
          <p:cNvSpPr>
            <a:spLocks noChangeArrowheads="1"/>
          </p:cNvSpPr>
          <p:nvPr/>
        </p:nvSpPr>
        <p:spPr bwMode="auto">
          <a:xfrm>
            <a:off x="198438" y="4035425"/>
            <a:ext cx="2819400" cy="714375"/>
          </a:xfrm>
          <a:prstGeom prst="flowChartDecision">
            <a:avLst/>
          </a:prstGeom>
          <a:solidFill>
            <a:schemeClr val="bg1"/>
          </a:solidFill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6699"/>
                </a:solidFill>
                <a:latin typeface="Tahoma" pitchFamily="34" charset="0"/>
                <a:ea typeface="楷体_GB2312" pitchFamily="49" charset="-122"/>
              </a:rPr>
              <a:t>外设就绪？</a:t>
            </a:r>
          </a:p>
        </p:txBody>
      </p:sp>
      <p:cxnSp>
        <p:nvCxnSpPr>
          <p:cNvPr id="382984" name="AutoShape 8"/>
          <p:cNvCxnSpPr>
            <a:cxnSpLocks noChangeShapeType="1"/>
            <a:stCxn id="382983" idx="2"/>
            <a:endCxn id="382988" idx="0"/>
          </p:cNvCxnSpPr>
          <p:nvPr/>
        </p:nvCxnSpPr>
        <p:spPr bwMode="auto">
          <a:xfrm rot="16200000" flipH="1">
            <a:off x="1394620" y="4963318"/>
            <a:ext cx="434975" cy="793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2985" name="AutoShape 9"/>
          <p:cNvCxnSpPr>
            <a:cxnSpLocks noChangeShapeType="1"/>
            <a:stCxn id="382983" idx="3"/>
            <a:endCxn id="382980" idx="0"/>
          </p:cNvCxnSpPr>
          <p:nvPr/>
        </p:nvCxnSpPr>
        <p:spPr bwMode="auto">
          <a:xfrm flipH="1" flipV="1">
            <a:off x="1608138" y="3168650"/>
            <a:ext cx="1409700" cy="1223963"/>
          </a:xfrm>
          <a:prstGeom prst="bentConnector4">
            <a:avLst>
              <a:gd name="adj1" fmla="val -16208"/>
              <a:gd name="adj2" fmla="val 118676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2986" name="Text Box 10"/>
          <p:cNvSpPr txBox="1">
            <a:spLocks noChangeArrowheads="1"/>
          </p:cNvSpPr>
          <p:nvPr/>
        </p:nvSpPr>
        <p:spPr bwMode="auto">
          <a:xfrm>
            <a:off x="1752600" y="4752975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FF"/>
                </a:solidFill>
                <a:latin typeface="Times New Roman" pitchFamily="18" charset="0"/>
              </a:rPr>
              <a:t>Y</a:t>
            </a:r>
          </a:p>
        </p:txBody>
      </p:sp>
      <p:cxnSp>
        <p:nvCxnSpPr>
          <p:cNvPr id="382987" name="AutoShape 11"/>
          <p:cNvCxnSpPr>
            <a:cxnSpLocks noChangeShapeType="1"/>
            <a:stCxn id="382980" idx="2"/>
            <a:endCxn id="382983" idx="0"/>
          </p:cNvCxnSpPr>
          <p:nvPr/>
        </p:nvCxnSpPr>
        <p:spPr bwMode="auto">
          <a:xfrm>
            <a:off x="1608138" y="3578225"/>
            <a:ext cx="0" cy="4572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500063" y="5184775"/>
            <a:ext cx="2232025" cy="7143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006699"/>
                </a:solidFill>
                <a:latin typeface="Tahoma" pitchFamily="34" charset="0"/>
                <a:ea typeface="楷体_GB2312" pitchFamily="49" charset="-122"/>
              </a:rPr>
              <a:t>CPU</a:t>
            </a:r>
            <a:r>
              <a:rPr lang="zh-CN" altLang="en-US" sz="2000" b="1">
                <a:solidFill>
                  <a:srgbClr val="006699"/>
                </a:solidFill>
                <a:latin typeface="Tahoma" pitchFamily="34" charset="0"/>
                <a:ea typeface="楷体_GB2312" pitchFamily="49" charset="-122"/>
              </a:rPr>
              <a:t>与外设进行数据传送</a:t>
            </a:r>
          </a:p>
        </p:txBody>
      </p:sp>
      <p:cxnSp>
        <p:nvCxnSpPr>
          <p:cNvPr id="382989" name="AutoShape 13"/>
          <p:cNvCxnSpPr>
            <a:cxnSpLocks noChangeShapeType="1"/>
            <a:stCxn id="382988" idx="2"/>
          </p:cNvCxnSpPr>
          <p:nvPr/>
        </p:nvCxnSpPr>
        <p:spPr bwMode="auto">
          <a:xfrm rot="5400000">
            <a:off x="1289050" y="6226175"/>
            <a:ext cx="654050" cy="127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2991" name="Rectangle 15"/>
          <p:cNvSpPr>
            <a:spLocks noChangeArrowheads="1"/>
          </p:cNvSpPr>
          <p:nvPr/>
        </p:nvSpPr>
        <p:spPr bwMode="auto">
          <a:xfrm>
            <a:off x="-30163" y="2803525"/>
            <a:ext cx="156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Tahoma" pitchFamily="34" charset="0"/>
                <a:ea typeface="楷体_GB2312" pitchFamily="49" charset="-122"/>
              </a:rPr>
              <a:t>IN  AL , DX</a:t>
            </a:r>
          </a:p>
        </p:txBody>
      </p:sp>
      <p:sp>
        <p:nvSpPr>
          <p:cNvPr id="382992" name="Rectangle 16"/>
          <p:cNvSpPr>
            <a:spLocks noChangeArrowheads="1"/>
          </p:cNvSpPr>
          <p:nvPr/>
        </p:nvSpPr>
        <p:spPr bwMode="auto">
          <a:xfrm>
            <a:off x="-76200" y="3654425"/>
            <a:ext cx="2027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Tahoma" pitchFamily="34" charset="0"/>
                <a:ea typeface="楷体_GB2312" pitchFamily="49" charset="-122"/>
              </a:rPr>
              <a:t>TEST  AL , 01H</a:t>
            </a:r>
          </a:p>
        </p:txBody>
      </p:sp>
      <p:sp>
        <p:nvSpPr>
          <p:cNvPr id="382993" name="Rectangle 17"/>
          <p:cNvSpPr>
            <a:spLocks noChangeArrowheads="1"/>
          </p:cNvSpPr>
          <p:nvPr/>
        </p:nvSpPr>
        <p:spPr bwMode="auto">
          <a:xfrm>
            <a:off x="-30163" y="4645025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Tahoma" pitchFamily="34" charset="0"/>
                <a:ea typeface="楷体_GB2312" pitchFamily="49" charset="-122"/>
              </a:rPr>
              <a:t>JZ  AGAIN</a:t>
            </a:r>
          </a:p>
        </p:txBody>
      </p:sp>
      <p:sp>
        <p:nvSpPr>
          <p:cNvPr id="382995" name="Rectangle 19"/>
          <p:cNvSpPr>
            <a:spLocks noChangeArrowheads="1"/>
          </p:cNvSpPr>
          <p:nvPr/>
        </p:nvSpPr>
        <p:spPr bwMode="auto">
          <a:xfrm>
            <a:off x="-30163" y="2498725"/>
            <a:ext cx="113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6600"/>
                </a:solidFill>
                <a:latin typeface="Tahoma" pitchFamily="34" charset="0"/>
                <a:ea typeface="楷体_GB2312" pitchFamily="49" charset="-122"/>
              </a:rPr>
              <a:t>AGAIN:</a:t>
            </a:r>
          </a:p>
        </p:txBody>
      </p:sp>
      <p:sp>
        <p:nvSpPr>
          <p:cNvPr id="383002" name="Rectangle 26"/>
          <p:cNvSpPr>
            <a:spLocks noChangeArrowheads="1"/>
          </p:cNvSpPr>
          <p:nvPr/>
        </p:nvSpPr>
        <p:spPr bwMode="auto">
          <a:xfrm>
            <a:off x="0" y="1371600"/>
            <a:ext cx="1787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Tahoma" pitchFamily="34" charset="0"/>
                <a:ea typeface="楷体_GB2312" pitchFamily="49" charset="-122"/>
              </a:rPr>
              <a:t>OUT  DX , AL</a:t>
            </a:r>
          </a:p>
        </p:txBody>
      </p:sp>
      <p:sp>
        <p:nvSpPr>
          <p:cNvPr id="38300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3429000" y="1524000"/>
            <a:ext cx="5715000" cy="4876800"/>
          </a:xfrm>
        </p:spPr>
        <p:txBody>
          <a:bodyPr/>
          <a:lstStyle/>
          <a:p>
            <a:pPr marL="360363" indent="-360363" eaLnBrk="1" hangingPunct="1"/>
            <a:r>
              <a:rPr lang="zh-CN" altLang="en-US" dirty="0"/>
              <a:t>程序查询方式是</a:t>
            </a:r>
            <a:r>
              <a:rPr lang="en-US" altLang="zh-CN" dirty="0"/>
              <a:t>CPU</a:t>
            </a:r>
            <a:r>
              <a:rPr lang="zh-CN" altLang="en-US" dirty="0"/>
              <a:t>主动工作的一种</a:t>
            </a:r>
            <a:r>
              <a:rPr lang="en-US" altLang="zh-CN" dirty="0"/>
              <a:t>IO</a:t>
            </a:r>
            <a:r>
              <a:rPr lang="zh-CN" altLang="en-US" dirty="0"/>
              <a:t>传送方式；</a:t>
            </a:r>
          </a:p>
          <a:p>
            <a:pPr marL="804863" lvl="1" eaLnBrk="1" hangingPunct="1"/>
            <a:r>
              <a:rPr lang="zh-CN" altLang="en-US" dirty="0"/>
              <a:t>外设控制、状态查询、数据传送等操作都由</a:t>
            </a:r>
            <a:r>
              <a:rPr lang="en-US" altLang="zh-CN" dirty="0"/>
              <a:t>CPU</a:t>
            </a:r>
            <a:r>
              <a:rPr lang="zh-CN" altLang="en-US" dirty="0"/>
              <a:t>执行</a:t>
            </a:r>
            <a:r>
              <a:rPr lang="en-US" altLang="zh-CN" dirty="0"/>
              <a:t>IO</a:t>
            </a:r>
            <a:r>
              <a:rPr lang="zh-CN" altLang="en-US" dirty="0"/>
              <a:t>指令进行；</a:t>
            </a:r>
          </a:p>
          <a:p>
            <a:pPr marL="360363" indent="-360363" eaLnBrk="1" hangingPunct="1"/>
            <a:r>
              <a:rPr lang="zh-CN" altLang="en-US" dirty="0"/>
              <a:t>单个外设的查询基本流程</a:t>
            </a:r>
          </a:p>
          <a:p>
            <a:pPr marL="804863" lvl="1" eaLnBrk="1" hangingPunct="1"/>
            <a:r>
              <a:rPr lang="zh-CN" altLang="en-US" dirty="0"/>
              <a:t>通过接口启动外设；</a:t>
            </a:r>
          </a:p>
          <a:p>
            <a:pPr marL="804863" lvl="1" eaLnBrk="1" hangingPunct="1"/>
            <a:r>
              <a:rPr lang="zh-CN" altLang="en-US" dirty="0"/>
              <a:t>读接口中的状态字；</a:t>
            </a:r>
          </a:p>
          <a:p>
            <a:pPr marL="804863" lvl="1" eaLnBrk="1" hangingPunct="1"/>
            <a:r>
              <a:rPr lang="zh-CN" altLang="en-US" dirty="0"/>
              <a:t>测试状态；</a:t>
            </a:r>
          </a:p>
          <a:p>
            <a:pPr marL="804863" lvl="1" eaLnBrk="1" hangingPunct="1"/>
            <a:r>
              <a:rPr lang="zh-CN" altLang="en-US" dirty="0"/>
              <a:t>就绪则传送数据。</a:t>
            </a:r>
          </a:p>
        </p:txBody>
      </p:sp>
      <p:sp>
        <p:nvSpPr>
          <p:cNvPr id="383024" name="Rectangle 48"/>
          <p:cNvSpPr>
            <a:spLocks noChangeArrowheads="1"/>
          </p:cNvSpPr>
          <p:nvPr/>
        </p:nvSpPr>
        <p:spPr bwMode="auto">
          <a:xfrm>
            <a:off x="0" y="5943600"/>
            <a:ext cx="321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hlink"/>
                </a:solidFill>
                <a:latin typeface="Tahoma" pitchFamily="34" charset="0"/>
                <a:ea typeface="楷体_GB2312" pitchFamily="49" charset="-122"/>
              </a:rPr>
              <a:t>IN/OUT</a:t>
            </a:r>
            <a:r>
              <a:rPr lang="zh-CN" altLang="en-US" sz="2000" b="1" dirty="0">
                <a:solidFill>
                  <a:schemeClr val="hlink"/>
                </a:solidFill>
                <a:latin typeface="Tahoma" pitchFamily="34" charset="0"/>
                <a:ea typeface="楷体_GB2312" pitchFamily="49" charset="-122"/>
              </a:rPr>
              <a:t>指令输入输出数据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8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8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01" grpId="0" animBg="1"/>
      <p:bldP spid="382980" grpId="0" animBg="1"/>
      <p:bldP spid="382982" grpId="0"/>
      <p:bldP spid="382983" grpId="0" animBg="1"/>
      <p:bldP spid="382986" grpId="0"/>
      <p:bldP spid="382988" grpId="0" animBg="1"/>
      <p:bldP spid="382991" grpId="0"/>
      <p:bldP spid="382992" grpId="0"/>
      <p:bldP spid="382993" grpId="0"/>
      <p:bldP spid="382995" grpId="0"/>
      <p:bldP spid="383002" grpId="0"/>
      <p:bldP spid="383009" grpId="0" build="p"/>
      <p:bldP spid="3830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378828-5F6F-46D4-8A4F-41B71E431F10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4781520-99D4-41C2-A351-99804BB4D18F}" type="slidenum">
              <a:rPr lang="en-US" altLang="zh-CN" sz="1200" smtClean="0"/>
              <a:pPr eaLnBrk="1" hangingPunct="1"/>
              <a:t>11</a:t>
            </a:fld>
            <a:endParaRPr lang="en-US" altLang="zh-CN" sz="12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程序查询方式的接口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00" y="1447800"/>
            <a:ext cx="3886200" cy="487680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circleNumDbPlain"/>
            </a:pPr>
            <a:r>
              <a:rPr lang="en-US" altLang="zh-CN" sz="2200" dirty="0"/>
              <a:t>CPU</a:t>
            </a:r>
            <a:r>
              <a:rPr lang="zh-CN" altLang="en-US" sz="2200" dirty="0"/>
              <a:t>向接口写入控制字；</a:t>
            </a:r>
          </a:p>
          <a:p>
            <a:pPr marL="457200" indent="-457200" eaLnBrk="1" hangingPunct="1">
              <a:buFont typeface="Wingdings" pitchFamily="2" charset="2"/>
              <a:buAutoNum type="circleNumDbPlain"/>
            </a:pPr>
            <a:r>
              <a:rPr lang="zh-CN" altLang="en-US" sz="2200" dirty="0"/>
              <a:t>接口启动外设；</a:t>
            </a:r>
          </a:p>
          <a:p>
            <a:pPr marL="457200" indent="-457200" eaLnBrk="1" hangingPunct="1">
              <a:buFont typeface="Wingdings" pitchFamily="2" charset="2"/>
              <a:buAutoNum type="circleNumDbPlain"/>
            </a:pPr>
            <a:r>
              <a:rPr lang="zh-CN" altLang="en-US" sz="2200" dirty="0"/>
              <a:t>外设开始准备数据，并提供到外部数据总线；</a:t>
            </a:r>
          </a:p>
          <a:p>
            <a:pPr marL="457200" indent="-457200" eaLnBrk="1" hangingPunct="1">
              <a:buFont typeface="Wingdings" pitchFamily="2" charset="2"/>
              <a:buAutoNum type="circleNumDbPlain"/>
            </a:pPr>
            <a:r>
              <a:rPr lang="zh-CN" altLang="en-US" sz="2200" dirty="0"/>
              <a:t>外设工作完成后，发回响应信号给接口；</a:t>
            </a:r>
          </a:p>
          <a:p>
            <a:pPr marL="457200" indent="-457200" eaLnBrk="1" hangingPunct="1">
              <a:buFont typeface="Wingdings" pitchFamily="2" charset="2"/>
              <a:buAutoNum type="circleNumDbPlain"/>
            </a:pPr>
            <a:r>
              <a:rPr lang="zh-CN" altLang="en-US" sz="2200" dirty="0"/>
              <a:t>接口接收数据到内部，并设置就绪状态；</a:t>
            </a:r>
          </a:p>
          <a:p>
            <a:pPr marL="457200" indent="-457200" eaLnBrk="1" hangingPunct="1">
              <a:buFont typeface="Wingdings" pitchFamily="2" charset="2"/>
              <a:buAutoNum type="circleNumDbPlain"/>
            </a:pPr>
            <a:r>
              <a:rPr lang="en-US" altLang="zh-CN" sz="2200" dirty="0"/>
              <a:t>CPU</a:t>
            </a:r>
            <a:r>
              <a:rPr lang="zh-CN" altLang="en-US" sz="2200" dirty="0"/>
              <a:t>读到就绪状态，执行输入指令，读入数据。</a:t>
            </a: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8313"/>
            <a:ext cx="533400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1187450" y="2438400"/>
            <a:ext cx="49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FF"/>
                </a:solidFill>
              </a:rPr>
              <a:t>①</a:t>
            </a:r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3581400" y="1752600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FF"/>
                </a:solidFill>
              </a:rPr>
              <a:t>②</a:t>
            </a:r>
          </a:p>
        </p:txBody>
      </p:sp>
      <p:sp>
        <p:nvSpPr>
          <p:cNvPr id="384007" name="Rectangle 7"/>
          <p:cNvSpPr>
            <a:spLocks noChangeArrowheads="1"/>
          </p:cNvSpPr>
          <p:nvPr/>
        </p:nvSpPr>
        <p:spPr bwMode="auto">
          <a:xfrm>
            <a:off x="3505200" y="3962400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FF"/>
                </a:solidFill>
              </a:rPr>
              <a:t>③</a:t>
            </a:r>
          </a:p>
        </p:txBody>
      </p:sp>
      <p:sp>
        <p:nvSpPr>
          <p:cNvPr id="384013" name="Rectangle 13"/>
          <p:cNvSpPr>
            <a:spLocks noChangeArrowheads="1"/>
          </p:cNvSpPr>
          <p:nvPr/>
        </p:nvSpPr>
        <p:spPr bwMode="auto">
          <a:xfrm>
            <a:off x="3581400" y="29718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FF"/>
                </a:solidFill>
              </a:rPr>
              <a:t>④</a:t>
            </a:r>
          </a:p>
        </p:txBody>
      </p:sp>
      <p:sp>
        <p:nvSpPr>
          <p:cNvPr id="384017" name="Rectangle 17"/>
          <p:cNvSpPr>
            <a:spLocks noChangeArrowheads="1"/>
          </p:cNvSpPr>
          <p:nvPr/>
        </p:nvSpPr>
        <p:spPr bwMode="auto">
          <a:xfrm>
            <a:off x="2133600" y="32766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FF"/>
                </a:solidFill>
              </a:rPr>
              <a:t>⑤</a:t>
            </a:r>
          </a:p>
        </p:txBody>
      </p:sp>
      <p:sp>
        <p:nvSpPr>
          <p:cNvPr id="384019" name="Rectangle 19"/>
          <p:cNvSpPr>
            <a:spLocks noChangeArrowheads="1"/>
          </p:cNvSpPr>
          <p:nvPr/>
        </p:nvSpPr>
        <p:spPr bwMode="auto">
          <a:xfrm>
            <a:off x="1295400" y="390048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FF"/>
                </a:solidFill>
              </a:rPr>
              <a:t>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/>
      <p:bldP spid="384005" grpId="0"/>
      <p:bldP spid="384006" grpId="0"/>
      <p:bldP spid="384007" grpId="0"/>
      <p:bldP spid="384013" grpId="0"/>
      <p:bldP spid="384017" grpId="0"/>
      <p:bldP spid="3840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5B2BF02-A4D2-4A6F-8BA2-26892A4D63CF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B0DB95-51DC-44F5-A9D8-A5943ECBD3D9}" type="slidenum">
              <a:rPr lang="en-US" altLang="zh-CN" sz="1200" smtClean="0"/>
              <a:pPr eaLnBrk="1" hangingPunct="1"/>
              <a:t>12</a:t>
            </a:fld>
            <a:endParaRPr lang="en-US" altLang="zh-CN" sz="12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zh-CN" altLang="en-US"/>
              <a:t>多设备的程序查询流程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4648200" cy="5486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Aft>
                <a:spcPct val="5000"/>
              </a:spcAft>
              <a:tabLst>
                <a:tab pos="360363" algn="l"/>
              </a:tabLst>
              <a:defRPr/>
            </a:pPr>
            <a:r>
              <a:rPr lang="en-US" altLang="zh-CN" dirty="0"/>
              <a:t>CPU</a:t>
            </a:r>
            <a:r>
              <a:rPr lang="zh-CN" altLang="en-US" dirty="0"/>
              <a:t>需要传送数据时</a:t>
            </a:r>
          </a:p>
          <a:p>
            <a:pPr marL="360363" lvl="1" indent="-180975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AutoNum type="circleNumDbPlain"/>
              <a:tabLst>
                <a:tab pos="360363" algn="l"/>
              </a:tabLst>
              <a:defRPr/>
            </a:pPr>
            <a:r>
              <a:rPr lang="zh-CN" altLang="en-US" dirty="0"/>
              <a:t>逐次查询各设备的状态字；</a:t>
            </a:r>
          </a:p>
          <a:p>
            <a:pPr marL="534988" lvl="1" indent="-355600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AutoNum type="circleNumDbPlain"/>
              <a:tabLst>
                <a:tab pos="534988" algn="l"/>
              </a:tabLst>
              <a:defRPr/>
            </a:pPr>
            <a:r>
              <a:rPr lang="zh-CN" altLang="en-US" dirty="0"/>
              <a:t>若就绪，则执行相应的传送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程序；</a:t>
            </a:r>
          </a:p>
          <a:p>
            <a:pPr marL="360363" lvl="1" indent="-180975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AutoNum type="circleNumDbPlain"/>
              <a:tabLst>
                <a:tab pos="360363" algn="l"/>
              </a:tabLst>
              <a:defRPr/>
            </a:pPr>
            <a:r>
              <a:rPr lang="zh-CN" altLang="en-US" dirty="0"/>
              <a:t>若未就绪，则查询下一设备；</a:t>
            </a:r>
          </a:p>
          <a:p>
            <a:pPr marL="811213" lvl="2" indent="-271463" eaLnBrk="1" hangingPunct="1">
              <a:lnSpc>
                <a:spcPct val="110000"/>
              </a:lnSpc>
              <a:spcAft>
                <a:spcPct val="5000"/>
              </a:spcAft>
              <a:buClr>
                <a:srgbClr val="663300"/>
              </a:buClr>
              <a:tabLst>
                <a:tab pos="360363" algn="l"/>
              </a:tabLst>
              <a:defRPr/>
            </a:pPr>
            <a:r>
              <a:rPr lang="zh-CN" altLang="en-US" dirty="0"/>
              <a:t>不循环等待某一设备；</a:t>
            </a:r>
          </a:p>
          <a:p>
            <a:pPr marL="360363" lvl="1" indent="-180975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AutoNum type="circleNumDbPlain"/>
              <a:tabLst>
                <a:tab pos="360363" algn="l"/>
              </a:tabLst>
              <a:defRPr/>
            </a:pPr>
            <a:r>
              <a:rPr lang="zh-CN" altLang="en-US" dirty="0"/>
              <a:t>重复检查完所有设备，返回。</a:t>
            </a:r>
          </a:p>
          <a:p>
            <a:pPr marL="0" indent="0" eaLnBrk="1" hangingPunct="1">
              <a:lnSpc>
                <a:spcPct val="110000"/>
              </a:lnSpc>
              <a:spcAft>
                <a:spcPct val="5000"/>
              </a:spcAft>
              <a:tabLst>
                <a:tab pos="360363" algn="l"/>
              </a:tabLst>
              <a:defRPr/>
            </a:pPr>
            <a:r>
              <a:rPr lang="zh-CN" altLang="en-US" dirty="0"/>
              <a:t>特点</a:t>
            </a:r>
          </a:p>
          <a:p>
            <a:pPr marL="360363" lvl="1" indent="-180975" eaLnBrk="1" hangingPunct="1">
              <a:lnSpc>
                <a:spcPct val="110000"/>
              </a:lnSpc>
              <a:spcAft>
                <a:spcPct val="5000"/>
              </a:spcAft>
              <a:tabLst>
                <a:tab pos="360363" algn="l"/>
              </a:tabLst>
              <a:defRPr/>
            </a:pPr>
            <a:r>
              <a:rPr lang="zh-CN" altLang="en-US" dirty="0"/>
              <a:t>优先权控制灵活；</a:t>
            </a:r>
          </a:p>
          <a:p>
            <a:pPr marL="811213" lvl="2" indent="-271463" eaLnBrk="1" hangingPunct="1">
              <a:lnSpc>
                <a:spcPct val="110000"/>
              </a:lnSpc>
              <a:spcAft>
                <a:spcPct val="5000"/>
              </a:spcAft>
              <a:tabLst>
                <a:tab pos="360363" algn="l"/>
              </a:tabLst>
              <a:defRPr/>
            </a:pPr>
            <a:r>
              <a:rPr lang="zh-CN" altLang="en-US" dirty="0"/>
              <a:t>改变查询顺序修改设备的优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先权；</a:t>
            </a:r>
          </a:p>
          <a:p>
            <a:pPr marL="360363" lvl="1" indent="-180975" eaLnBrk="1" hangingPunct="1">
              <a:lnSpc>
                <a:spcPct val="110000"/>
              </a:lnSpc>
              <a:spcAft>
                <a:spcPct val="5000"/>
              </a:spcAft>
              <a:tabLst>
                <a:tab pos="360363" algn="l"/>
              </a:tabLst>
              <a:defRPr/>
            </a:pPr>
            <a:r>
              <a:rPr lang="en-US" altLang="zh-CN" dirty="0"/>
              <a:t>CPU</a:t>
            </a:r>
            <a:r>
              <a:rPr lang="zh-CN" altLang="en-US" dirty="0"/>
              <a:t>工作效率低。</a:t>
            </a:r>
          </a:p>
        </p:txBody>
      </p:sp>
      <p:pic>
        <p:nvPicPr>
          <p:cNvPr id="3051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1295400"/>
            <a:ext cx="47529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EBA984F-B74D-4957-BCAC-B4825FA305DE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DC85536-760A-4597-BD0E-A6B4A65005DD}" type="slidenum">
              <a:rPr lang="en-US" altLang="zh-CN" sz="1200" smtClean="0"/>
              <a:pPr eaLnBrk="1" hangingPunct="1"/>
              <a:t>13</a:t>
            </a:fld>
            <a:endParaRPr lang="en-US" altLang="zh-CN" sz="12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029450" cy="877887"/>
          </a:xfrm>
        </p:spPr>
        <p:txBody>
          <a:bodyPr/>
          <a:lstStyle/>
          <a:p>
            <a:pPr eaLnBrk="1" hangingPunct="1"/>
            <a:r>
              <a:rPr lang="zh-CN" altLang="en-US" sz="3400"/>
              <a:t>程序查询方式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217613"/>
            <a:ext cx="8569325" cy="5259387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tabLst/>
            </a:pPr>
            <a:r>
              <a:rPr lang="zh-CN" altLang="en-US" dirty="0"/>
              <a:t>工作过程</a:t>
            </a:r>
          </a:p>
          <a:p>
            <a:pPr marL="450850" lvl="1" indent="-271463" eaLnBrk="1" hangingPunct="1">
              <a:lnSpc>
                <a:spcPct val="110000"/>
              </a:lnSpc>
              <a:tabLst/>
            </a:pPr>
            <a:r>
              <a:rPr lang="en-US" altLang="zh-CN" dirty="0"/>
              <a:t>CPU</a:t>
            </a:r>
            <a:r>
              <a:rPr lang="zh-CN" altLang="en-US" dirty="0"/>
              <a:t>传送数据之前先检查外设的状态，若没有准备好，则</a:t>
            </a:r>
            <a:r>
              <a:rPr lang="zh-CN" altLang="en-US" dirty="0">
                <a:solidFill>
                  <a:srgbClr val="FF0000"/>
                </a:solidFill>
              </a:rPr>
              <a:t>继续查询等待</a:t>
            </a:r>
            <a:r>
              <a:rPr lang="zh-CN" altLang="en-US" dirty="0"/>
              <a:t>，直至外设就绪即进行数据传送。</a:t>
            </a:r>
          </a:p>
          <a:p>
            <a:pPr marL="0" indent="0" eaLnBrk="1" hangingPunct="1">
              <a:lnSpc>
                <a:spcPct val="110000"/>
              </a:lnSpc>
              <a:tabLst/>
            </a:pPr>
            <a:r>
              <a:rPr lang="zh-CN" altLang="en-US" dirty="0"/>
              <a:t>硬件要求</a:t>
            </a:r>
          </a:p>
          <a:p>
            <a:pPr marL="450850" lvl="1" indent="-271463" eaLnBrk="1" hangingPunct="1">
              <a:lnSpc>
                <a:spcPct val="110000"/>
              </a:lnSpc>
              <a:tabLst/>
            </a:pPr>
            <a:r>
              <a:rPr lang="zh-CN" altLang="en-US" dirty="0"/>
              <a:t>只需接口电路的状态、数据口，不需增加其他控制电路。</a:t>
            </a:r>
          </a:p>
          <a:p>
            <a:pPr marL="0" indent="0" eaLnBrk="1" hangingPunct="1">
              <a:lnSpc>
                <a:spcPct val="110000"/>
              </a:lnSpc>
              <a:tabLst/>
            </a:pPr>
            <a:r>
              <a:rPr lang="zh-CN" altLang="en-US" dirty="0"/>
              <a:t>特点</a:t>
            </a:r>
          </a:p>
          <a:p>
            <a:pPr marL="450850" lvl="1" indent="-271463" eaLnBrk="1" hangingPunct="1">
              <a:lnSpc>
                <a:spcPct val="110000"/>
              </a:lnSpc>
              <a:tabLst/>
            </a:pPr>
            <a:r>
              <a:rPr lang="en-US" altLang="zh-CN" dirty="0"/>
              <a:t>CPU</a:t>
            </a:r>
            <a:r>
              <a:rPr lang="zh-CN" altLang="en-US" dirty="0"/>
              <a:t>主动查询，</a:t>
            </a:r>
            <a:r>
              <a:rPr lang="zh-CN" altLang="en-US" dirty="0">
                <a:solidFill>
                  <a:srgbClr val="FF0000"/>
                </a:solidFill>
              </a:rPr>
              <a:t>程序控制数据传送过程</a:t>
            </a:r>
            <a:r>
              <a:rPr lang="zh-CN" altLang="en-US" dirty="0"/>
              <a:t>，简单易行；</a:t>
            </a:r>
          </a:p>
          <a:p>
            <a:pPr marL="450850" lvl="1" indent="-271463" eaLnBrk="1" hangingPunct="1">
              <a:lnSpc>
                <a:spcPct val="110000"/>
              </a:lnSpc>
              <a:tabLst/>
            </a:pPr>
            <a:r>
              <a:rPr lang="zh-CN" altLang="en-US" dirty="0"/>
              <a:t>每次查询之后只能传送一个字或一个字节的数据，数据传输率不高，</a:t>
            </a:r>
            <a:r>
              <a:rPr lang="en-US" altLang="zh-CN" dirty="0"/>
              <a:t>CPU</a:t>
            </a:r>
            <a:r>
              <a:rPr lang="zh-CN" altLang="en-US" dirty="0"/>
              <a:t>时间浪费较多。</a:t>
            </a:r>
          </a:p>
          <a:p>
            <a:pPr marL="0" indent="0" eaLnBrk="1" hangingPunct="1">
              <a:lnSpc>
                <a:spcPct val="110000"/>
              </a:lnSpc>
              <a:tabLst/>
            </a:pPr>
            <a:r>
              <a:rPr lang="zh-CN" altLang="en-US" dirty="0"/>
              <a:t>适用场合</a:t>
            </a:r>
          </a:p>
          <a:p>
            <a:pPr marL="450850" lvl="1" indent="-271463" eaLnBrk="1" hangingPunct="1">
              <a:lnSpc>
                <a:spcPct val="110000"/>
              </a:lnSpc>
              <a:tabLst/>
            </a:pPr>
            <a:r>
              <a:rPr lang="en-US" altLang="zh-CN" dirty="0"/>
              <a:t>CPU</a:t>
            </a:r>
            <a:r>
              <a:rPr lang="zh-CN" altLang="en-US" dirty="0"/>
              <a:t>不太忙且对传送速度要求不高的系统。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42184D-6EEE-4BA1-BBF1-4FBA8A8A407B}" type="datetime3">
              <a:rPr lang="zh-CN" altLang="en-US" smtClean="0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B8450-0035-4BD1-885F-3C1E1970F28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685800" y="914400"/>
            <a:ext cx="7848600" cy="30226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/>
              <a:t>2011</a:t>
            </a:r>
            <a:r>
              <a:rPr lang="zh-CN" altLang="en-US" sz="2800" dirty="0"/>
              <a:t>年考研统考第</a:t>
            </a:r>
            <a:r>
              <a:rPr lang="en-US" altLang="zh-CN" sz="2800" dirty="0"/>
              <a:t>22</a:t>
            </a:r>
            <a:r>
              <a:rPr lang="zh-CN" altLang="en-US" sz="2800" dirty="0"/>
              <a:t>题</a:t>
            </a:r>
            <a:endParaRPr lang="en-US" altLang="zh-CN" sz="2800" dirty="0"/>
          </a:p>
          <a:p>
            <a:r>
              <a:rPr lang="zh-CN" altLang="en-US" sz="2800" dirty="0"/>
              <a:t>某机主频为</a:t>
            </a:r>
            <a:r>
              <a:rPr lang="en-US" altLang="zh-CN" sz="2800" dirty="0"/>
              <a:t>50MHz</a:t>
            </a:r>
            <a:r>
              <a:rPr lang="zh-CN" altLang="en-US" sz="2800" dirty="0"/>
              <a:t>，采用定时查询方式控制设备</a:t>
            </a:r>
            <a:r>
              <a:rPr lang="en-US" altLang="zh-CN" sz="2800" dirty="0"/>
              <a:t>A</a:t>
            </a:r>
            <a:r>
              <a:rPr lang="zh-CN" altLang="en-US" sz="2800" dirty="0"/>
              <a:t>的</a:t>
            </a:r>
            <a:r>
              <a:rPr lang="en-US" altLang="zh-CN" sz="2800" dirty="0"/>
              <a:t>I/O</a:t>
            </a:r>
            <a:r>
              <a:rPr lang="zh-CN" altLang="en-US" sz="2800" dirty="0"/>
              <a:t>，查询程序运行一次至少</a:t>
            </a:r>
            <a:r>
              <a:rPr lang="en-US" altLang="zh-CN" sz="2800" dirty="0"/>
              <a:t>500</a:t>
            </a:r>
            <a:r>
              <a:rPr lang="zh-CN" altLang="en-US" sz="2800" dirty="0"/>
              <a:t>时钟周期。设备</a:t>
            </a:r>
            <a:r>
              <a:rPr lang="en-US" altLang="zh-CN" sz="2800" dirty="0"/>
              <a:t>A</a:t>
            </a:r>
            <a:r>
              <a:rPr lang="zh-CN" altLang="en-US" sz="2800" dirty="0"/>
              <a:t>工作期间，为保证数据不丢失，每秒需对其查询至少</a:t>
            </a:r>
            <a:r>
              <a:rPr lang="en-US" altLang="zh-CN" sz="2800" dirty="0"/>
              <a:t>200</a:t>
            </a:r>
            <a:r>
              <a:rPr lang="zh-CN" altLang="en-US" sz="2800" dirty="0"/>
              <a:t>次，则</a:t>
            </a:r>
            <a:r>
              <a:rPr lang="en-US" altLang="zh-CN" sz="2800" dirty="0"/>
              <a:t>CPU</a:t>
            </a:r>
            <a:r>
              <a:rPr lang="zh-CN" altLang="en-US" sz="2800" dirty="0"/>
              <a:t>用于设备</a:t>
            </a:r>
            <a:r>
              <a:rPr lang="en-US" altLang="zh-CN" sz="2800" dirty="0"/>
              <a:t>A</a:t>
            </a:r>
            <a:r>
              <a:rPr lang="zh-CN" altLang="en-US" sz="2800" dirty="0"/>
              <a:t>的</a:t>
            </a:r>
            <a:r>
              <a:rPr lang="en-US" altLang="zh-CN" sz="2800" dirty="0"/>
              <a:t>I/O</a:t>
            </a:r>
            <a:r>
              <a:rPr lang="zh-CN" altLang="en-US" sz="2800" dirty="0"/>
              <a:t>时间占整个</a:t>
            </a:r>
            <a:r>
              <a:rPr lang="en-US" altLang="zh-CN" sz="2800" dirty="0"/>
              <a:t>CPU</a:t>
            </a:r>
            <a:r>
              <a:rPr lang="zh-CN" altLang="en-US" sz="2800" dirty="0"/>
              <a:t>时间的百分比至少是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1828800" y="4114800"/>
            <a:ext cx="25146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0.02%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5105400" y="4114800"/>
            <a:ext cx="25146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0.05%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5"/>
            </p:custDataLst>
          </p:nvPr>
        </p:nvSpPr>
        <p:spPr>
          <a:xfrm>
            <a:off x="1781175" y="5110162"/>
            <a:ext cx="25146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0.20%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>
            <p:custDataLst>
              <p:tags r:id="rId6"/>
            </p:custDataLst>
          </p:nvPr>
        </p:nvSpPr>
        <p:spPr>
          <a:xfrm>
            <a:off x="5057775" y="5105400"/>
            <a:ext cx="25146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0.50%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417909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391025" y="417909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066800" y="51744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343400" y="516969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圆角矩形 15"/>
          <p:cNvSpPr/>
          <p:nvPr>
            <p:custDataLst>
              <p:tags r:id="rId11"/>
            </p:custDataLst>
          </p:nvPr>
        </p:nvSpPr>
        <p:spPr>
          <a:xfrm>
            <a:off x="61722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" name="组合 2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2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6" name="图片 5" descr="tmp8ED0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8.3   </a:t>
            </a:r>
            <a:r>
              <a:rPr lang="zh-CN" altLang="en-US"/>
              <a:t>程序中断方式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524000"/>
            <a:ext cx="6477000" cy="434181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>
                <a:hlinkClick r:id="rId2" action="ppaction://hlinksldjump"/>
              </a:rPr>
              <a:t>8.3.1   </a:t>
            </a:r>
            <a:r>
              <a:rPr lang="zh-CN" altLang="en-US" sz="2800">
                <a:hlinkClick r:id="rId2" action="ppaction://hlinksldjump"/>
              </a:rPr>
              <a:t>中断的基本概念 </a:t>
            </a:r>
            <a:endParaRPr lang="zh-CN" altLang="en-US" sz="2800"/>
          </a:p>
          <a:p>
            <a:pPr eaLnBrk="1" hangingPunct="1">
              <a:lnSpc>
                <a:spcPct val="13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>
                <a:hlinkClick r:id="rId3" action="ppaction://hlinksldjump"/>
              </a:rPr>
              <a:t>8.3.2   </a:t>
            </a:r>
            <a:r>
              <a:rPr lang="zh-CN" altLang="en-US" sz="2800">
                <a:hlinkClick r:id="rId3" action="ppaction://hlinksldjump"/>
              </a:rPr>
              <a:t>程序中断方式的基本</a:t>
            </a:r>
            <a:r>
              <a:rPr lang="en-US" altLang="zh-CN" sz="2800">
                <a:hlinkClick r:id="rId3" action="ppaction://hlinksldjump"/>
              </a:rPr>
              <a:t>IO</a:t>
            </a:r>
            <a:r>
              <a:rPr lang="zh-CN" altLang="en-US" sz="2800">
                <a:hlinkClick r:id="rId3" action="ppaction://hlinksldjump"/>
              </a:rPr>
              <a:t>接口 </a:t>
            </a:r>
            <a:endParaRPr lang="zh-CN" altLang="en-US" sz="2800"/>
          </a:p>
          <a:p>
            <a:pPr eaLnBrk="1" hangingPunct="1">
              <a:lnSpc>
                <a:spcPct val="13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>
                <a:hlinkClick r:id="rId4" action="ppaction://hlinksldjump"/>
              </a:rPr>
              <a:t>8.3.3   </a:t>
            </a:r>
            <a:r>
              <a:rPr lang="zh-CN" altLang="en-US" sz="2800">
                <a:hlinkClick r:id="rId4" action="ppaction://hlinksldjump"/>
              </a:rPr>
              <a:t>单级中断</a:t>
            </a:r>
            <a:endParaRPr lang="zh-CN" altLang="en-US" sz="2800"/>
          </a:p>
          <a:p>
            <a:pPr eaLnBrk="1" hangingPunct="1">
              <a:lnSpc>
                <a:spcPct val="13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>
                <a:hlinkClick r:id="rId5" action="ppaction://hlinksldjump"/>
              </a:rPr>
              <a:t>8.3.4   </a:t>
            </a:r>
            <a:r>
              <a:rPr lang="zh-CN" altLang="en-US" sz="2800">
                <a:hlinkClick r:id="rId5" action="ppaction://hlinksldjump"/>
              </a:rPr>
              <a:t>多级中断</a:t>
            </a:r>
            <a:endParaRPr lang="zh-CN" altLang="en-US" sz="2800"/>
          </a:p>
          <a:p>
            <a:pPr eaLnBrk="1" hangingPunct="1">
              <a:lnSpc>
                <a:spcPct val="13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>
                <a:hlinkClick r:id="rId6" action="ppaction://hlinksldjump"/>
              </a:rPr>
              <a:t>8.3.5   </a:t>
            </a:r>
            <a:r>
              <a:rPr lang="zh-CN" altLang="en-US" sz="2800">
                <a:hlinkClick r:id="rId6" action="ppaction://hlinksldjump"/>
              </a:rPr>
              <a:t>中断控制器</a:t>
            </a:r>
            <a:endParaRPr lang="zh-CN" altLang="en-US" sz="2800"/>
          </a:p>
          <a:p>
            <a:pPr eaLnBrk="1" hangingPunct="1">
              <a:lnSpc>
                <a:spcPct val="13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>
                <a:hlinkClick r:id="rId7" action="ppaction://hlinksldjump"/>
              </a:rPr>
              <a:t>8.3.6   Pentium</a:t>
            </a:r>
            <a:r>
              <a:rPr lang="zh-CN" altLang="en-US" sz="2800">
                <a:hlinkClick r:id="rId7" action="ppaction://hlinksldjump"/>
              </a:rPr>
              <a:t>中断机制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EC8BCC5-C7E3-4715-B612-6F17B24A0C69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DCFCE37-F2C3-4931-9857-5F62E4312C74}" type="slidenum">
              <a:rPr lang="en-US" altLang="zh-CN" sz="1200" smtClean="0"/>
              <a:pPr eaLnBrk="1" hangingPunct="1"/>
              <a:t>16</a:t>
            </a:fld>
            <a:endParaRPr lang="en-US" altLang="zh-CN" sz="12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8.3.1   </a:t>
            </a:r>
            <a:r>
              <a:rPr lang="zh-CN" altLang="en-US"/>
              <a:t>中断的基本概念 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257800"/>
          </a:xfrm>
        </p:spPr>
        <p:txBody>
          <a:bodyPr/>
          <a:lstStyle/>
          <a:p>
            <a:pPr marL="0" indent="0" eaLnBrk="1" hangingPunct="1">
              <a:tabLst>
                <a:tab pos="450850" algn="l"/>
              </a:tabLst>
            </a:pPr>
            <a:r>
              <a:rPr lang="zh-CN" altLang="en-US" dirty="0"/>
              <a:t>定义：</a:t>
            </a:r>
          </a:p>
          <a:p>
            <a:pPr marL="450850" lvl="1" indent="-271463" eaLnBrk="1" hangingPunct="1">
              <a:tabLst>
                <a:tab pos="450850" algn="l"/>
              </a:tabLst>
            </a:pPr>
            <a:r>
              <a:rPr lang="zh-CN" altLang="en-US" dirty="0"/>
              <a:t>中断是指</a:t>
            </a:r>
            <a:r>
              <a:rPr lang="en-US" altLang="zh-CN" dirty="0"/>
              <a:t>CPU</a:t>
            </a:r>
            <a:r>
              <a:rPr lang="zh-CN" altLang="zh-CN" dirty="0"/>
              <a:t>正常运行程序时，由</a:t>
            </a:r>
            <a:r>
              <a:rPr lang="zh-CN" altLang="zh-CN" dirty="0">
                <a:solidFill>
                  <a:schemeClr val="hlink"/>
                </a:solidFill>
              </a:rPr>
              <a:t>系统内</a:t>
            </a:r>
            <a:r>
              <a:rPr lang="en-US" altLang="zh-CN" dirty="0">
                <a:solidFill>
                  <a:schemeClr val="hlink"/>
                </a:solidFill>
              </a:rPr>
              <a:t>/</a:t>
            </a:r>
            <a:r>
              <a:rPr lang="zh-CN" altLang="zh-CN" dirty="0">
                <a:solidFill>
                  <a:schemeClr val="hlink"/>
                </a:solidFill>
              </a:rPr>
              <a:t>外部非预期事件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chemeClr val="hlink"/>
                </a:solidFill>
              </a:rPr>
              <a:t>程序中预先安排好的指令性事件</a:t>
            </a:r>
            <a:r>
              <a:rPr lang="zh-CN" altLang="zh-CN" dirty="0"/>
              <a:t>引起的，</a:t>
            </a:r>
            <a:r>
              <a:rPr lang="en-US" altLang="zh-CN" dirty="0"/>
              <a:t>CPU</a:t>
            </a:r>
            <a:r>
              <a:rPr lang="zh-CN" altLang="en-US" dirty="0">
                <a:solidFill>
                  <a:schemeClr val="hlink"/>
                </a:solidFill>
              </a:rPr>
              <a:t>暂停</a:t>
            </a:r>
            <a:r>
              <a:rPr lang="zh-CN" altLang="en-US" dirty="0"/>
              <a:t>当前程序的执行，</a:t>
            </a:r>
            <a:r>
              <a:rPr lang="zh-CN" altLang="en-US" dirty="0">
                <a:solidFill>
                  <a:schemeClr val="hlink"/>
                </a:solidFill>
              </a:rPr>
              <a:t>转去</a:t>
            </a:r>
            <a:r>
              <a:rPr lang="zh-CN" altLang="en-US" dirty="0"/>
              <a:t>为该事件服务的程序中执行，服务完毕后，再</a:t>
            </a:r>
            <a:r>
              <a:rPr lang="zh-CN" altLang="en-US" dirty="0">
                <a:solidFill>
                  <a:schemeClr val="hlink"/>
                </a:solidFill>
              </a:rPr>
              <a:t>返回</a:t>
            </a:r>
            <a:r>
              <a:rPr lang="zh-CN" altLang="en-US" dirty="0"/>
              <a:t>原程序继续执行的过程。</a:t>
            </a:r>
          </a:p>
          <a:p>
            <a:pPr marL="0" indent="0" eaLnBrk="1" hangingPunct="1">
              <a:tabLst>
                <a:tab pos="450850" algn="l"/>
              </a:tabLst>
            </a:pPr>
            <a:r>
              <a:rPr lang="zh-CN" altLang="en-US" dirty="0"/>
              <a:t>注意：</a:t>
            </a:r>
          </a:p>
          <a:p>
            <a:pPr marL="450850" lvl="1" indent="-271463" eaLnBrk="1" hangingPunct="1">
              <a:tabLst>
                <a:tab pos="450850" algn="l"/>
              </a:tabLst>
            </a:pPr>
            <a:r>
              <a:rPr lang="zh-CN" altLang="en-US" dirty="0">
                <a:hlinkClick r:id="rId2" action="ppaction://hlinksldjump"/>
              </a:rPr>
              <a:t>中断</a:t>
            </a:r>
            <a:r>
              <a:rPr lang="zh-CN" altLang="en-US" dirty="0"/>
              <a:t>是一个</a:t>
            </a:r>
            <a:r>
              <a:rPr lang="en-US" altLang="zh-CN" dirty="0"/>
              <a:t>CPU</a:t>
            </a:r>
            <a:r>
              <a:rPr lang="zh-CN" altLang="zh-CN" dirty="0"/>
              <a:t>执行程序的</a:t>
            </a:r>
            <a:r>
              <a:rPr lang="zh-CN" altLang="zh-CN" dirty="0">
                <a:solidFill>
                  <a:schemeClr val="hlink"/>
                </a:solidFill>
              </a:rPr>
              <a:t>变化过程</a:t>
            </a:r>
            <a:r>
              <a:rPr lang="zh-CN" altLang="zh-CN" dirty="0"/>
              <a:t>；</a:t>
            </a:r>
          </a:p>
          <a:p>
            <a:pPr marL="450850" lvl="1" indent="-271463" eaLnBrk="1" hangingPunct="1">
              <a:tabLst>
                <a:tab pos="450850" algn="l"/>
              </a:tabLst>
            </a:pPr>
            <a:r>
              <a:rPr lang="zh-CN" altLang="zh-CN" dirty="0"/>
              <a:t>所有能引起中断的事件均称为</a:t>
            </a:r>
            <a:r>
              <a:rPr lang="zh-CN" altLang="zh-CN" dirty="0">
                <a:solidFill>
                  <a:schemeClr val="hlink"/>
                </a:solidFill>
              </a:rPr>
              <a:t>中断源</a:t>
            </a:r>
            <a:r>
              <a:rPr lang="zh-CN" altLang="zh-CN" dirty="0"/>
              <a:t>；</a:t>
            </a:r>
          </a:p>
          <a:p>
            <a:pPr marL="450850" lvl="1" indent="-271463" eaLnBrk="1" hangingPunct="1">
              <a:tabLst>
                <a:tab pos="450850" algn="l"/>
              </a:tabLst>
            </a:pPr>
            <a:r>
              <a:rPr lang="zh-CN" altLang="zh-CN" dirty="0"/>
              <a:t>处理中断事件的</a:t>
            </a:r>
            <a:r>
              <a:rPr lang="zh-CN" altLang="zh-CN" dirty="0">
                <a:solidFill>
                  <a:schemeClr val="hlink"/>
                </a:solidFill>
              </a:rPr>
              <a:t>中断服务程序</a:t>
            </a:r>
            <a:r>
              <a:rPr lang="zh-CN" altLang="zh-CN" dirty="0"/>
              <a:t>是预先设置好的；</a:t>
            </a:r>
          </a:p>
          <a:p>
            <a:pPr marL="450850" lvl="1" indent="-271463" eaLnBrk="1" hangingPunct="1">
              <a:tabLst>
                <a:tab pos="450850" algn="l"/>
              </a:tabLst>
            </a:pPr>
            <a:r>
              <a:rPr lang="zh-CN" altLang="zh-CN" dirty="0"/>
              <a:t>结束中断返回原程序时，要以</a:t>
            </a:r>
            <a:r>
              <a:rPr lang="zh-CN" altLang="zh-CN" dirty="0">
                <a:solidFill>
                  <a:schemeClr val="hlink"/>
                </a:solidFill>
              </a:rPr>
              <a:t>原状态返回</a:t>
            </a:r>
            <a:r>
              <a:rPr lang="zh-CN" altLang="zh-CN" dirty="0"/>
              <a:t>暂停处继续执行。</a:t>
            </a:r>
            <a:endParaRPr lang="zh-CN" altLang="en-US" dirty="0"/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5867400" y="3276600"/>
            <a:ext cx="2905125" cy="68580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806450" indent="-8064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宋体" pitchFamily="2" charset="-122"/>
                <a:hlinkClick r:id="rId3" action="ppaction://hlinkfile"/>
              </a:rPr>
              <a:t>动画演示：</a:t>
            </a:r>
            <a:br>
              <a:rPr kumimoji="1" lang="zh-CN" altLang="en-US" sz="2400" b="1" dirty="0">
                <a:latin typeface="宋体" pitchFamily="2" charset="-122"/>
                <a:hlinkClick r:id="rId3" action="ppaction://hlinkfile"/>
              </a:rPr>
            </a:br>
            <a:r>
              <a:rPr kumimoji="1" lang="zh-CN" altLang="en-US" sz="2400" b="1" dirty="0">
                <a:latin typeface="宋体" pitchFamily="2" charset="-122"/>
                <a:hlinkClick r:id="rId3" action="ppaction://hlinkfile"/>
              </a:rPr>
              <a:t>中断示意</a:t>
            </a:r>
            <a:r>
              <a:rPr kumimoji="1" lang="en-US" altLang="zh-CN" sz="2400" b="1" dirty="0">
                <a:latin typeface="宋体" pitchFamily="2" charset="-122"/>
                <a:hlinkClick r:id="rId3" action="ppaction://hlinkfile"/>
              </a:rPr>
              <a:t>.</a:t>
            </a:r>
            <a:r>
              <a:rPr kumimoji="1" lang="en-US" altLang="zh-CN" sz="2400" b="1" dirty="0" err="1">
                <a:latin typeface="宋体" pitchFamily="2" charset="-122"/>
                <a:hlinkClick r:id="rId3" action="ppaction://hlinkfile"/>
              </a:rPr>
              <a:t>swf</a:t>
            </a:r>
            <a:endParaRPr kumimoji="1" lang="en-US" altLang="zh-CN" sz="2400" b="1" dirty="0">
              <a:latin typeface="宋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4"/>
          <a:stretch/>
        </p:blipFill>
        <p:spPr bwMode="auto">
          <a:xfrm>
            <a:off x="3123197" y="2643281"/>
            <a:ext cx="6000750" cy="19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  <p:bldP spid="3102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CE0077F-A2DC-44C3-BB43-184952D59705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4D4A88-30CF-4FB6-992E-872D17527E50}" type="slidenum">
              <a:rPr lang="en-US" altLang="zh-CN" sz="1200" smtClean="0"/>
              <a:pPr eaLnBrk="1" hangingPunct="1"/>
              <a:t>17</a:t>
            </a:fld>
            <a:endParaRPr lang="en-US" altLang="zh-CN" sz="1200"/>
          </a:p>
        </p:txBody>
      </p:sp>
      <p:graphicFrame>
        <p:nvGraphicFramePr>
          <p:cNvPr id="314371" name="Group 3"/>
          <p:cNvGraphicFramePr>
            <a:graphicFrameLocks noGrp="1"/>
          </p:cNvGraphicFramePr>
          <p:nvPr/>
        </p:nvGraphicFramePr>
        <p:xfrm>
          <a:off x="762000" y="838200"/>
          <a:ext cx="1371600" cy="5834059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 …</a:t>
                      </a: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IRET</a:t>
                      </a: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460" name="Text Box 29"/>
          <p:cNvSpPr txBox="1">
            <a:spLocks noChangeArrowheads="1"/>
          </p:cNvSpPr>
          <p:nvPr/>
        </p:nvSpPr>
        <p:spPr bwMode="auto">
          <a:xfrm>
            <a:off x="1219200" y="838200"/>
            <a:ext cx="533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主</a:t>
            </a:r>
          </a:p>
          <a:p>
            <a:pPr eaLnBrk="1" hangingPunct="1">
              <a:spcBef>
                <a:spcPct val="50000"/>
              </a:spcBef>
            </a:pPr>
            <a:endParaRPr lang="zh-CN" altLang="en-US" sz="800" b="1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程</a:t>
            </a:r>
          </a:p>
          <a:p>
            <a:pPr eaLnBrk="1" hangingPunct="1">
              <a:spcBef>
                <a:spcPct val="50000"/>
              </a:spcBef>
            </a:pPr>
            <a:endParaRPr lang="zh-CN" altLang="en-US" sz="800" b="1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序</a:t>
            </a:r>
          </a:p>
        </p:txBody>
      </p:sp>
      <p:sp>
        <p:nvSpPr>
          <p:cNvPr id="18461" name="Text Box 30"/>
          <p:cNvSpPr txBox="1">
            <a:spLocks noChangeArrowheads="1"/>
          </p:cNvSpPr>
          <p:nvPr/>
        </p:nvSpPr>
        <p:spPr bwMode="auto">
          <a:xfrm>
            <a:off x="1219200" y="3505200"/>
            <a:ext cx="533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中断服务程序</a:t>
            </a:r>
          </a:p>
        </p:txBody>
      </p:sp>
      <p:sp>
        <p:nvSpPr>
          <p:cNvPr id="314399" name="Line 31"/>
          <p:cNvSpPr>
            <a:spLocks noChangeShapeType="1"/>
          </p:cNvSpPr>
          <p:nvPr/>
        </p:nvSpPr>
        <p:spPr bwMode="auto">
          <a:xfrm rot="10800000">
            <a:off x="2209800" y="21336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0" name="Text Box 32"/>
          <p:cNvSpPr txBox="1">
            <a:spLocks noChangeArrowheads="1"/>
          </p:cNvSpPr>
          <p:nvPr/>
        </p:nvSpPr>
        <p:spPr bwMode="auto">
          <a:xfrm>
            <a:off x="2971800" y="190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314401" name="Line 33"/>
          <p:cNvSpPr>
            <a:spLocks noChangeShapeType="1"/>
          </p:cNvSpPr>
          <p:nvPr/>
        </p:nvSpPr>
        <p:spPr bwMode="auto">
          <a:xfrm rot="10800000" flipV="1">
            <a:off x="5638800" y="2819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2" name="Text Box 34"/>
          <p:cNvSpPr txBox="1">
            <a:spLocks noChangeArrowheads="1"/>
          </p:cNvSpPr>
          <p:nvPr/>
        </p:nvSpPr>
        <p:spPr bwMode="auto">
          <a:xfrm>
            <a:off x="6172200" y="2422525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中断请求</a:t>
            </a:r>
          </a:p>
        </p:txBody>
      </p:sp>
      <p:sp>
        <p:nvSpPr>
          <p:cNvPr id="314403" name="AutoShape 35"/>
          <p:cNvSpPr>
            <a:spLocks noChangeArrowheads="1"/>
          </p:cNvSpPr>
          <p:nvPr/>
        </p:nvSpPr>
        <p:spPr bwMode="auto">
          <a:xfrm>
            <a:off x="5029200" y="2133600"/>
            <a:ext cx="533400" cy="1447800"/>
          </a:xfrm>
          <a:prstGeom prst="downArrow">
            <a:avLst>
              <a:gd name="adj1" fmla="val 50000"/>
              <a:gd name="adj2" fmla="val 67857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4404" name="AutoShape 36"/>
          <p:cNvSpPr>
            <a:spLocks noChangeArrowheads="1"/>
          </p:cNvSpPr>
          <p:nvPr/>
        </p:nvSpPr>
        <p:spPr bwMode="auto">
          <a:xfrm>
            <a:off x="5029200" y="3886200"/>
            <a:ext cx="533400" cy="1447800"/>
          </a:xfrm>
          <a:prstGeom prst="downArrow">
            <a:avLst>
              <a:gd name="adj1" fmla="val 50000"/>
              <a:gd name="adj2" fmla="val 67857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4405" name="Text Box 37"/>
          <p:cNvSpPr txBox="1">
            <a:spLocks noChangeArrowheads="1"/>
          </p:cNvSpPr>
          <p:nvPr/>
        </p:nvSpPr>
        <p:spPr bwMode="auto">
          <a:xfrm>
            <a:off x="4724400" y="1600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主程序</a:t>
            </a:r>
          </a:p>
        </p:txBody>
      </p:sp>
      <p:sp>
        <p:nvSpPr>
          <p:cNvPr id="314406" name="Line 38"/>
          <p:cNvSpPr>
            <a:spLocks noChangeShapeType="1"/>
          </p:cNvSpPr>
          <p:nvPr/>
        </p:nvSpPr>
        <p:spPr bwMode="auto">
          <a:xfrm rot="10800000" flipH="1" flipV="1">
            <a:off x="5638800" y="3657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7" name="Text Box 39"/>
          <p:cNvSpPr txBox="1">
            <a:spLocks noChangeArrowheads="1"/>
          </p:cNvSpPr>
          <p:nvPr/>
        </p:nvSpPr>
        <p:spPr bwMode="auto">
          <a:xfrm>
            <a:off x="6019800" y="32766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中断响应</a:t>
            </a:r>
          </a:p>
        </p:txBody>
      </p:sp>
      <p:sp>
        <p:nvSpPr>
          <p:cNvPr id="314408" name="AutoShape 40"/>
          <p:cNvSpPr>
            <a:spLocks noChangeArrowheads="1"/>
          </p:cNvSpPr>
          <p:nvPr/>
        </p:nvSpPr>
        <p:spPr bwMode="auto">
          <a:xfrm>
            <a:off x="7315200" y="3733800"/>
            <a:ext cx="533400" cy="1447800"/>
          </a:xfrm>
          <a:prstGeom prst="downArrow">
            <a:avLst>
              <a:gd name="adj1" fmla="val 50000"/>
              <a:gd name="adj2" fmla="val 67857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4409" name="Text Box 41"/>
          <p:cNvSpPr txBox="1">
            <a:spLocks noChangeArrowheads="1"/>
          </p:cNvSpPr>
          <p:nvPr/>
        </p:nvSpPr>
        <p:spPr bwMode="auto">
          <a:xfrm>
            <a:off x="7772400" y="3886200"/>
            <a:ext cx="114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中断服务程序</a:t>
            </a:r>
          </a:p>
        </p:txBody>
      </p:sp>
      <p:sp>
        <p:nvSpPr>
          <p:cNvPr id="314410" name="Line 42"/>
          <p:cNvSpPr>
            <a:spLocks noChangeShapeType="1"/>
          </p:cNvSpPr>
          <p:nvPr/>
        </p:nvSpPr>
        <p:spPr bwMode="auto">
          <a:xfrm rot="10800000">
            <a:off x="5638800" y="3810000"/>
            <a:ext cx="1676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11" name="Text Box 43"/>
          <p:cNvSpPr txBox="1">
            <a:spLocks noChangeArrowheads="1"/>
          </p:cNvSpPr>
          <p:nvPr/>
        </p:nvSpPr>
        <p:spPr bwMode="auto">
          <a:xfrm>
            <a:off x="5867400" y="42672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中断返回</a:t>
            </a:r>
          </a:p>
        </p:txBody>
      </p:sp>
      <p:sp>
        <p:nvSpPr>
          <p:cNvPr id="314412" name="Text Box 44"/>
          <p:cNvSpPr txBox="1">
            <a:spLocks noChangeArrowheads="1"/>
          </p:cNvSpPr>
          <p:nvPr/>
        </p:nvSpPr>
        <p:spPr bwMode="auto">
          <a:xfrm>
            <a:off x="7315200" y="5165725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IRET</a:t>
            </a:r>
          </a:p>
        </p:txBody>
      </p:sp>
      <p:sp>
        <p:nvSpPr>
          <p:cNvPr id="314413" name="Oval 45"/>
          <p:cNvSpPr>
            <a:spLocks noChangeArrowheads="1"/>
          </p:cNvSpPr>
          <p:nvPr/>
        </p:nvSpPr>
        <p:spPr bwMode="auto">
          <a:xfrm>
            <a:off x="4953000" y="3581400"/>
            <a:ext cx="685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4414" name="Text Box 46"/>
          <p:cNvSpPr txBox="1">
            <a:spLocks noChangeArrowheads="1"/>
          </p:cNvSpPr>
          <p:nvPr/>
        </p:nvSpPr>
        <p:spPr bwMode="auto">
          <a:xfrm>
            <a:off x="4419600" y="3276600"/>
            <a:ext cx="45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断点</a:t>
            </a:r>
          </a:p>
        </p:txBody>
      </p:sp>
      <p:sp>
        <p:nvSpPr>
          <p:cNvPr id="314415" name="Line 47"/>
          <p:cNvSpPr>
            <a:spLocks noChangeShapeType="1"/>
          </p:cNvSpPr>
          <p:nvPr/>
        </p:nvSpPr>
        <p:spPr bwMode="auto">
          <a:xfrm rot="10800000">
            <a:off x="2209800" y="36576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16" name="Text Box 48"/>
          <p:cNvSpPr txBox="1">
            <a:spLocks noChangeArrowheads="1"/>
          </p:cNvSpPr>
          <p:nvPr/>
        </p:nvSpPr>
        <p:spPr bwMode="auto">
          <a:xfrm>
            <a:off x="2971800" y="3429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314417" name="Text Box 49"/>
          <p:cNvSpPr txBox="1">
            <a:spLocks noChangeArrowheads="1"/>
          </p:cNvSpPr>
          <p:nvPr/>
        </p:nvSpPr>
        <p:spPr bwMode="auto">
          <a:xfrm>
            <a:off x="2209800" y="1974850"/>
            <a:ext cx="1447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 </a:t>
            </a:r>
          </a:p>
        </p:txBody>
      </p:sp>
      <p:sp>
        <p:nvSpPr>
          <p:cNvPr id="314418" name="Text Box 50"/>
          <p:cNvSpPr txBox="1">
            <a:spLocks noChangeArrowheads="1"/>
          </p:cNvSpPr>
          <p:nvPr/>
        </p:nvSpPr>
        <p:spPr bwMode="auto">
          <a:xfrm>
            <a:off x="2209800" y="3505200"/>
            <a:ext cx="1447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 </a:t>
            </a:r>
          </a:p>
        </p:txBody>
      </p:sp>
      <p:sp>
        <p:nvSpPr>
          <p:cNvPr id="314419" name="Line 51"/>
          <p:cNvSpPr>
            <a:spLocks noChangeShapeType="1"/>
          </p:cNvSpPr>
          <p:nvPr/>
        </p:nvSpPr>
        <p:spPr bwMode="auto">
          <a:xfrm rot="10800000">
            <a:off x="2209800" y="5715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20" name="Text Box 52"/>
          <p:cNvSpPr txBox="1">
            <a:spLocks noChangeArrowheads="1"/>
          </p:cNvSpPr>
          <p:nvPr/>
        </p:nvSpPr>
        <p:spPr bwMode="auto">
          <a:xfrm>
            <a:off x="30480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314421" name="Text Box 53"/>
          <p:cNvSpPr txBox="1">
            <a:spLocks noChangeArrowheads="1"/>
          </p:cNvSpPr>
          <p:nvPr/>
        </p:nvSpPr>
        <p:spPr bwMode="auto">
          <a:xfrm>
            <a:off x="2209800" y="5576888"/>
            <a:ext cx="14478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 </a:t>
            </a:r>
          </a:p>
        </p:txBody>
      </p:sp>
      <p:sp>
        <p:nvSpPr>
          <p:cNvPr id="314422" name="Line 54"/>
          <p:cNvSpPr>
            <a:spLocks noChangeShapeType="1"/>
          </p:cNvSpPr>
          <p:nvPr/>
        </p:nvSpPr>
        <p:spPr bwMode="auto">
          <a:xfrm rot="10800000">
            <a:off x="2209800" y="21336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23" name="Text Box 55"/>
          <p:cNvSpPr txBox="1">
            <a:spLocks noChangeArrowheads="1"/>
          </p:cNvSpPr>
          <p:nvPr/>
        </p:nvSpPr>
        <p:spPr bwMode="auto">
          <a:xfrm>
            <a:off x="3048000" y="190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314424" name="AutoShape 56"/>
          <p:cNvSpPr>
            <a:spLocks noChangeArrowheads="1"/>
          </p:cNvSpPr>
          <p:nvPr/>
        </p:nvSpPr>
        <p:spPr bwMode="auto">
          <a:xfrm>
            <a:off x="5046663" y="2133600"/>
            <a:ext cx="533400" cy="1447800"/>
          </a:xfrm>
          <a:prstGeom prst="downArrow">
            <a:avLst>
              <a:gd name="adj1" fmla="val 50000"/>
              <a:gd name="adj2" fmla="val 67857"/>
            </a:avLst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4425" name="AutoShape 57"/>
          <p:cNvSpPr>
            <a:spLocks noChangeArrowheads="1"/>
          </p:cNvSpPr>
          <p:nvPr/>
        </p:nvSpPr>
        <p:spPr bwMode="auto">
          <a:xfrm>
            <a:off x="7308850" y="3716338"/>
            <a:ext cx="533400" cy="1447800"/>
          </a:xfrm>
          <a:prstGeom prst="downArrow">
            <a:avLst>
              <a:gd name="adj1" fmla="val 50000"/>
              <a:gd name="adj2" fmla="val 67857"/>
            </a:avLst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40750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中 断 过 程 示 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4"/>
          <a:stretch/>
        </p:blipFill>
        <p:spPr bwMode="auto">
          <a:xfrm>
            <a:off x="3099547" y="104962"/>
            <a:ext cx="6000750" cy="19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5029200" y="3886200"/>
            <a:ext cx="533400" cy="1447800"/>
          </a:xfrm>
          <a:prstGeom prst="downArrow">
            <a:avLst>
              <a:gd name="adj1" fmla="val 50000"/>
              <a:gd name="adj2" fmla="val 67857"/>
            </a:avLst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99" grpId="0" animBg="1"/>
      <p:bldP spid="314400" grpId="0" autoUpdateAnimBg="0"/>
      <p:bldP spid="314401" grpId="0" animBg="1"/>
      <p:bldP spid="314402" grpId="0" autoUpdateAnimBg="0"/>
      <p:bldP spid="314403" grpId="0" animBg="1"/>
      <p:bldP spid="314404" grpId="0" animBg="1"/>
      <p:bldP spid="314405" grpId="0" autoUpdateAnimBg="0"/>
      <p:bldP spid="314406" grpId="0" animBg="1"/>
      <p:bldP spid="314407" grpId="0" autoUpdateAnimBg="0"/>
      <p:bldP spid="314408" grpId="0" animBg="1"/>
      <p:bldP spid="314409" grpId="0" autoUpdateAnimBg="0"/>
      <p:bldP spid="314410" grpId="0" animBg="1"/>
      <p:bldP spid="314411" grpId="0" autoUpdateAnimBg="0"/>
      <p:bldP spid="314412" grpId="0" autoUpdateAnimBg="0"/>
      <p:bldP spid="314413" grpId="0" animBg="1"/>
      <p:bldP spid="314414" grpId="0" autoUpdateAnimBg="0"/>
      <p:bldP spid="314415" grpId="0" animBg="1"/>
      <p:bldP spid="314416" grpId="0" autoUpdateAnimBg="0"/>
      <p:bldP spid="314417" grpId="0" animBg="1" autoUpdateAnimBg="0"/>
      <p:bldP spid="314418" grpId="0" animBg="1" autoUpdateAnimBg="0"/>
      <p:bldP spid="314419" grpId="0" animBg="1"/>
      <p:bldP spid="314420" grpId="0" autoUpdateAnimBg="0"/>
      <p:bldP spid="314421" grpId="0" animBg="1" autoUpdateAnimBg="0"/>
      <p:bldP spid="314422" grpId="0" animBg="1"/>
      <p:bldP spid="314423" grpId="0" autoUpdateAnimBg="0"/>
      <p:bldP spid="314424" grpId="0" animBg="1"/>
      <p:bldP spid="31442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897A76-B123-42BE-BCE8-048DB02E36FD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1E1716E-3A98-41B4-950D-A39912B81BD3}" type="slidenum">
              <a:rPr lang="en-US" altLang="zh-CN" sz="1200" smtClean="0"/>
              <a:pPr eaLnBrk="1" hangingPunct="1"/>
              <a:t>18</a:t>
            </a:fld>
            <a:endParaRPr lang="en-US" altLang="zh-CN" sz="12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zh-CN" altLang="en-US"/>
              <a:t>有关中断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pPr eaLnBrk="1" hangingPunct="1">
              <a:spcBef>
                <a:spcPts val="200"/>
              </a:spcBef>
              <a:spcAft>
                <a:spcPts val="200"/>
              </a:spcAft>
              <a:defRPr/>
            </a:pPr>
            <a:r>
              <a:rPr lang="zh-CN" altLang="en-US" dirty="0"/>
              <a:t>为什么要使用中断？</a:t>
            </a:r>
          </a:p>
          <a:p>
            <a:pPr lvl="1" eaLnBrk="1" hangingPunct="1">
              <a:spcBef>
                <a:spcPts val="200"/>
              </a:spcBef>
              <a:spcAft>
                <a:spcPts val="200"/>
              </a:spcAft>
              <a:defRPr/>
            </a:pPr>
            <a:r>
              <a:rPr lang="zh-CN" altLang="en-US" dirty="0"/>
              <a:t>解决速度问题，使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I/O</a:t>
            </a:r>
            <a:r>
              <a:rPr lang="zh-CN" altLang="en-US" dirty="0"/>
              <a:t>并行工作；</a:t>
            </a:r>
          </a:p>
          <a:p>
            <a:pPr lvl="1" eaLnBrk="1" hangingPunct="1">
              <a:spcBef>
                <a:spcPts val="200"/>
              </a:spcBef>
              <a:spcAft>
                <a:spcPts val="200"/>
              </a:spcAft>
              <a:defRPr/>
            </a:pPr>
            <a:r>
              <a:rPr lang="zh-CN" altLang="en-US" dirty="0"/>
              <a:t>对意外情况</a:t>
            </a:r>
            <a:r>
              <a:rPr lang="en-US" altLang="zh-CN" dirty="0"/>
              <a:t>(</a:t>
            </a:r>
            <a:r>
              <a:rPr lang="zh-CN" altLang="en-US" dirty="0"/>
              <a:t>如磁盘损坏、运算溢出等</a:t>
            </a:r>
            <a:r>
              <a:rPr lang="en-US" altLang="zh-CN" dirty="0"/>
              <a:t>)</a:t>
            </a:r>
            <a:r>
              <a:rPr lang="zh-CN" altLang="en-US" dirty="0"/>
              <a:t>能够及时处理；</a:t>
            </a:r>
          </a:p>
          <a:p>
            <a:pPr lvl="1" eaLnBrk="1" hangingPunct="1">
              <a:spcBef>
                <a:spcPts val="200"/>
              </a:spcBef>
              <a:spcAft>
                <a:spcPts val="200"/>
              </a:spcAft>
              <a:defRPr/>
            </a:pPr>
            <a:r>
              <a:rPr lang="zh-CN" altLang="en-US" dirty="0"/>
              <a:t>在实时控制领域中，及时响应外来信号的请求。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Clr>
                <a:srgbClr val="808080"/>
              </a:buClr>
              <a:defRPr/>
            </a:pPr>
            <a:r>
              <a:rPr lang="zh-CN" altLang="en-US" dirty="0"/>
              <a:t>中断系统需要解决的问题</a:t>
            </a:r>
            <a:endParaRPr lang="en-US" altLang="zh-CN" dirty="0"/>
          </a:p>
          <a:p>
            <a:pPr marL="814387" lvl="1" indent="-457200" eaLnBrk="1" hangingPunct="1">
              <a:spcBef>
                <a:spcPts val="200"/>
              </a:spcBef>
              <a:spcAft>
                <a:spcPts val="200"/>
              </a:spcAft>
              <a:buClr>
                <a:srgbClr val="808080"/>
              </a:buClr>
              <a:buFont typeface="+mj-ea"/>
              <a:buAutoNum type="circleNumDbPlain"/>
              <a:defRPr/>
            </a:pPr>
            <a:r>
              <a:rPr lang="zh-CN" altLang="en-US" dirty="0">
                <a:cs typeface="+mn-cs"/>
              </a:rPr>
              <a:t>各中断源如何向</a:t>
            </a:r>
            <a:r>
              <a:rPr lang="en-US" altLang="zh-CN" dirty="0">
                <a:cs typeface="+mn-cs"/>
              </a:rPr>
              <a:t>CPU</a:t>
            </a:r>
            <a:r>
              <a:rPr lang="zh-CN" altLang="en-US" dirty="0">
                <a:cs typeface="+mn-cs"/>
              </a:rPr>
              <a:t>发出请求，</a:t>
            </a:r>
            <a:r>
              <a:rPr lang="en-US" altLang="zh-CN" dirty="0">
                <a:cs typeface="+mn-cs"/>
              </a:rPr>
              <a:t>CPU</a:t>
            </a:r>
            <a:r>
              <a:rPr lang="zh-CN" altLang="en-US" dirty="0">
                <a:cs typeface="+mn-cs"/>
              </a:rPr>
              <a:t>如何检测中断请求，在什么条件、什么时候、以什么方式响应中断？</a:t>
            </a:r>
            <a:endParaRPr lang="en-US" altLang="zh-CN" dirty="0">
              <a:cs typeface="+mn-cs"/>
            </a:endParaRPr>
          </a:p>
          <a:p>
            <a:pPr marL="814387" lvl="1" indent="-457200" eaLnBrk="1" hangingPunct="1">
              <a:spcBef>
                <a:spcPts val="200"/>
              </a:spcBef>
              <a:spcAft>
                <a:spcPts val="200"/>
              </a:spcAft>
              <a:buClr>
                <a:srgbClr val="808080"/>
              </a:buClr>
              <a:buFont typeface="+mj-ea"/>
              <a:buAutoNum type="circleNumDbPlain"/>
              <a:defRPr/>
            </a:pPr>
            <a:r>
              <a:rPr lang="en-US" altLang="zh-CN" dirty="0">
                <a:cs typeface="+mn-cs"/>
              </a:rPr>
              <a:t>CPU</a:t>
            </a:r>
            <a:r>
              <a:rPr lang="zh-CN" altLang="en-US" dirty="0">
                <a:cs typeface="+mn-cs"/>
              </a:rPr>
              <a:t>在中断处理时，如何保护</a:t>
            </a:r>
            <a:r>
              <a:rPr lang="en-US" altLang="zh-CN" dirty="0">
                <a:cs typeface="+mn-cs"/>
              </a:rPr>
              <a:t>/</a:t>
            </a:r>
            <a:r>
              <a:rPr lang="zh-CN" altLang="en-US" dirty="0">
                <a:cs typeface="+mn-cs"/>
              </a:rPr>
              <a:t>恢复现场？</a:t>
            </a:r>
            <a:endParaRPr lang="en-US" altLang="zh-CN" dirty="0">
              <a:cs typeface="+mn-cs"/>
            </a:endParaRPr>
          </a:p>
          <a:p>
            <a:pPr marL="814387" lvl="1" indent="-457200" eaLnBrk="1" hangingPunct="1">
              <a:spcBef>
                <a:spcPts val="200"/>
              </a:spcBef>
              <a:spcAft>
                <a:spcPts val="200"/>
              </a:spcAft>
              <a:buClr>
                <a:srgbClr val="808080"/>
              </a:buClr>
              <a:buFont typeface="+mj-ea"/>
              <a:buAutoNum type="circleNumDbPlain"/>
              <a:defRPr/>
            </a:pPr>
            <a:r>
              <a:rPr lang="zh-CN" altLang="en-US" dirty="0">
                <a:cs typeface="+mn-cs"/>
              </a:rPr>
              <a:t>当有多个中断源请求时，</a:t>
            </a:r>
            <a:r>
              <a:rPr lang="en-US" altLang="zh-CN" dirty="0">
                <a:cs typeface="+mn-cs"/>
              </a:rPr>
              <a:t>CPU</a:t>
            </a:r>
            <a:r>
              <a:rPr lang="zh-CN" altLang="en-US" dirty="0">
                <a:cs typeface="+mn-cs"/>
              </a:rPr>
              <a:t>如何确定优先级，如何处理多重中断？</a:t>
            </a:r>
            <a:endParaRPr lang="en-US" altLang="zh-CN" dirty="0">
              <a:cs typeface="+mn-cs"/>
            </a:endParaRPr>
          </a:p>
          <a:p>
            <a:pPr marL="814387" lvl="1" indent="-457200" eaLnBrk="1" hangingPunct="1">
              <a:spcBef>
                <a:spcPts val="200"/>
              </a:spcBef>
              <a:spcAft>
                <a:spcPts val="200"/>
              </a:spcAft>
              <a:buClr>
                <a:srgbClr val="808080"/>
              </a:buClr>
              <a:buFont typeface="+mj-ea"/>
              <a:buAutoNum type="circleNumDbPlain"/>
              <a:defRPr/>
            </a:pPr>
            <a:r>
              <a:rPr lang="zh-CN" altLang="en-US" dirty="0">
                <a:cs typeface="+mn-cs"/>
              </a:rPr>
              <a:t>整个中断过程应该由哪些部件配合完成？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E956F81-F42B-439A-A03B-C47179BB926F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540128B-1D76-4880-8500-A3C33ABFFB19}" type="slidenum">
              <a:rPr lang="en-US" altLang="zh-CN" sz="1200" smtClean="0"/>
              <a:pPr eaLnBrk="1" hangingPunct="1"/>
              <a:t>19</a:t>
            </a:fld>
            <a:endParaRPr lang="en-US" altLang="zh-CN" sz="120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7912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buFont typeface="Wingdings" pitchFamily="2" charset="2"/>
              <a:buAutoNum type="arabicPeriod"/>
              <a:tabLst>
                <a:tab pos="538163" algn="l"/>
              </a:tabLst>
            </a:pPr>
            <a:r>
              <a:rPr lang="en-US" altLang="zh-CN" dirty="0"/>
              <a:t> </a:t>
            </a:r>
            <a:r>
              <a:rPr lang="zh-CN" altLang="en-US" dirty="0"/>
              <a:t>中断请求</a:t>
            </a:r>
          </a:p>
          <a:p>
            <a:pPr marL="538163" lvl="1" indent="-358775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tabLst>
                <a:tab pos="538163" algn="l"/>
              </a:tabLst>
            </a:pPr>
            <a:r>
              <a:rPr lang="en-US" altLang="zh-CN" dirty="0"/>
              <a:t>CPU</a:t>
            </a:r>
            <a:r>
              <a:rPr lang="zh-CN" altLang="en-US" dirty="0"/>
              <a:t>在结束一个指令周期后，</a:t>
            </a:r>
            <a:r>
              <a:rPr lang="zh-CN" altLang="en-US" dirty="0">
                <a:solidFill>
                  <a:srgbClr val="FF0000"/>
                </a:solidFill>
              </a:rPr>
              <a:t>检测中断请求信号</a:t>
            </a:r>
            <a:r>
              <a:rPr lang="zh-CN" altLang="en-US" dirty="0"/>
              <a:t>；</a:t>
            </a:r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buFont typeface="Wingdings" pitchFamily="2" charset="2"/>
              <a:buAutoNum type="arabicPeriod"/>
              <a:tabLst>
                <a:tab pos="538163" algn="l"/>
              </a:tabLst>
            </a:pPr>
            <a:r>
              <a:rPr lang="zh-CN" altLang="en-US" dirty="0"/>
              <a:t> 中断响应</a:t>
            </a:r>
          </a:p>
          <a:p>
            <a:pPr marL="538163" lvl="1" indent="-358775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tabLst>
                <a:tab pos="538163" algn="l"/>
              </a:tabLst>
            </a:pPr>
            <a:r>
              <a:rPr lang="zh-CN" altLang="en-US" dirty="0"/>
              <a:t>关中断；</a:t>
            </a:r>
          </a:p>
          <a:p>
            <a:pPr marL="538163" lvl="1" indent="-358775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tabLst>
                <a:tab pos="538163" algn="l"/>
              </a:tabLst>
            </a:pPr>
            <a:r>
              <a:rPr lang="zh-CN" altLang="en-US" dirty="0"/>
              <a:t>保护断点现场；</a:t>
            </a:r>
          </a:p>
          <a:p>
            <a:pPr marL="538163" lvl="1" indent="-358775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tabLst>
                <a:tab pos="538163" algn="l"/>
              </a:tabLst>
            </a:pPr>
            <a:r>
              <a:rPr lang="zh-CN" altLang="en-US" dirty="0"/>
              <a:t>判断中断源，获取</a:t>
            </a:r>
            <a:r>
              <a:rPr lang="zh-CN" altLang="en-US" dirty="0">
                <a:hlinkClick r:id="rId2" action="ppaction://hlinksldjump"/>
              </a:rPr>
              <a:t>中断向量</a:t>
            </a:r>
            <a:r>
              <a:rPr lang="zh-CN" altLang="en-US" dirty="0"/>
              <a:t>；</a:t>
            </a:r>
          </a:p>
          <a:p>
            <a:pPr marL="538163" lvl="1" indent="-358775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tabLst>
                <a:tab pos="538163" algn="l"/>
              </a:tabLst>
            </a:pPr>
            <a:r>
              <a:rPr lang="zh-CN" altLang="en-US" dirty="0">
                <a:solidFill>
                  <a:srgbClr val="996633"/>
                </a:solidFill>
                <a:hlinkClick r:id="rId3" action="ppaction://hlinksldjump"/>
              </a:rPr>
              <a:t>根据中断向量转入中断服务程序执行</a:t>
            </a:r>
            <a:r>
              <a:rPr lang="zh-CN" altLang="en-US" dirty="0"/>
              <a:t>；</a:t>
            </a:r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buFont typeface="Wingdings" pitchFamily="2" charset="2"/>
              <a:buAutoNum type="arabicPeriod"/>
              <a:tabLst>
                <a:tab pos="538163" algn="l"/>
              </a:tabLst>
            </a:pPr>
            <a:r>
              <a:rPr lang="zh-CN" altLang="en-US" dirty="0"/>
              <a:t> 中断服务</a:t>
            </a:r>
          </a:p>
          <a:p>
            <a:pPr marL="538163" lvl="1" indent="-358775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tabLst>
                <a:tab pos="538163" algn="l"/>
              </a:tabLst>
            </a:pPr>
            <a:r>
              <a:rPr lang="zh-CN" altLang="en-US" dirty="0"/>
              <a:t>保护</a:t>
            </a:r>
            <a:r>
              <a:rPr lang="en-US" altLang="zh-CN" dirty="0"/>
              <a:t>CPU</a:t>
            </a:r>
            <a:r>
              <a:rPr lang="zh-CN" altLang="en-US" dirty="0"/>
              <a:t>现场；</a:t>
            </a:r>
          </a:p>
          <a:p>
            <a:pPr marL="538163" lvl="1" indent="-358775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tabLst>
                <a:tab pos="538163" algn="l"/>
              </a:tabLst>
            </a:pPr>
            <a:r>
              <a:rPr lang="zh-CN" altLang="en-US" dirty="0"/>
              <a:t>执行中断服务程序；</a:t>
            </a:r>
          </a:p>
          <a:p>
            <a:pPr marL="538163" lvl="1" indent="-358775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tabLst>
                <a:tab pos="538163" algn="l"/>
              </a:tabLst>
            </a:pPr>
            <a:r>
              <a:rPr lang="zh-CN" altLang="en-US" dirty="0"/>
              <a:t>开中断；</a:t>
            </a:r>
          </a:p>
          <a:p>
            <a:pPr marL="538163" lvl="1" indent="-358775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tabLst>
                <a:tab pos="538163" algn="l"/>
              </a:tabLst>
            </a:pPr>
            <a:r>
              <a:rPr lang="zh-CN" altLang="en-US" dirty="0"/>
              <a:t>恢复</a:t>
            </a:r>
            <a:r>
              <a:rPr lang="en-US" altLang="zh-CN" dirty="0"/>
              <a:t>CPU</a:t>
            </a:r>
            <a:r>
              <a:rPr lang="zh-CN" altLang="en-US" dirty="0"/>
              <a:t>现场；</a:t>
            </a:r>
          </a:p>
          <a:p>
            <a:pPr marL="0" indent="0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buFont typeface="Wingdings" pitchFamily="2" charset="2"/>
              <a:buAutoNum type="arabicPeriod"/>
              <a:tabLst>
                <a:tab pos="538163" algn="l"/>
              </a:tabLst>
            </a:pPr>
            <a:r>
              <a:rPr lang="zh-CN" altLang="en-US" dirty="0"/>
              <a:t> 中断返回</a:t>
            </a:r>
          </a:p>
          <a:p>
            <a:pPr marL="538163" lvl="1" indent="-358775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tabLst>
                <a:tab pos="538163" algn="l"/>
              </a:tabLst>
            </a:pPr>
            <a:r>
              <a:rPr lang="zh-CN" altLang="en-US" dirty="0"/>
              <a:t>恢复断点现场，</a:t>
            </a:r>
            <a:r>
              <a:rPr lang="zh-CN" altLang="en-US" dirty="0">
                <a:solidFill>
                  <a:srgbClr val="FF0000"/>
                </a:solidFill>
              </a:rPr>
              <a:t>返回主程序</a:t>
            </a:r>
            <a:r>
              <a:rPr lang="zh-CN" altLang="en-US" dirty="0"/>
              <a:t>继续执行。</a:t>
            </a:r>
          </a:p>
        </p:txBody>
      </p:sp>
      <p:sp>
        <p:nvSpPr>
          <p:cNvPr id="313360" name="Rectangle 16"/>
          <p:cNvSpPr>
            <a:spLocks noChangeArrowheads="1"/>
          </p:cNvSpPr>
          <p:nvPr/>
        </p:nvSpPr>
        <p:spPr bwMode="auto">
          <a:xfrm>
            <a:off x="2286000" y="1981200"/>
            <a:ext cx="2286000" cy="43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006600"/>
                </a:solidFill>
                <a:ea typeface="仿宋_GB2312" pitchFamily="49" charset="-122"/>
              </a:rPr>
              <a:t>由硬件自动完成</a:t>
            </a:r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CN"/>
              <a:t>CPU</a:t>
            </a:r>
            <a:r>
              <a:rPr lang="zh-CN" altLang="en-US"/>
              <a:t>的中断处理流程</a:t>
            </a:r>
          </a:p>
        </p:txBody>
      </p:sp>
      <p:sp>
        <p:nvSpPr>
          <p:cNvPr id="313353" name="Rectangle 9"/>
          <p:cNvSpPr>
            <a:spLocks noChangeArrowheads="1"/>
          </p:cNvSpPr>
          <p:nvPr/>
        </p:nvSpPr>
        <p:spPr bwMode="auto">
          <a:xfrm>
            <a:off x="2057400" y="5029200"/>
            <a:ext cx="1752600" cy="436563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006600"/>
                </a:solidFill>
                <a:ea typeface="仿宋_GB2312" pitchFamily="49" charset="-122"/>
              </a:rPr>
              <a:t>由软件完成</a:t>
            </a:r>
          </a:p>
        </p:txBody>
      </p:sp>
      <p:sp>
        <p:nvSpPr>
          <p:cNvPr id="313361" name="Rectangle 17"/>
          <p:cNvSpPr>
            <a:spLocks noChangeArrowheads="1"/>
          </p:cNvSpPr>
          <p:nvPr/>
        </p:nvSpPr>
        <p:spPr bwMode="auto">
          <a:xfrm>
            <a:off x="2895600" y="4135438"/>
            <a:ext cx="4267200" cy="436562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006600"/>
                </a:solidFill>
                <a:ea typeface="仿宋_GB2312" pitchFamily="49" charset="-122"/>
              </a:rPr>
              <a:t>对</a:t>
            </a:r>
            <a:r>
              <a:rPr lang="en-US" altLang="zh-CN" sz="2200" b="1">
                <a:solidFill>
                  <a:srgbClr val="006600"/>
                </a:solidFill>
                <a:ea typeface="仿宋_GB2312" pitchFamily="49" charset="-122"/>
              </a:rPr>
              <a:t>CPU</a:t>
            </a:r>
            <a:r>
              <a:rPr lang="zh-CN" altLang="en-US" sz="2200" b="1">
                <a:solidFill>
                  <a:srgbClr val="006600"/>
                </a:solidFill>
                <a:ea typeface="仿宋_GB2312" pitchFamily="49" charset="-122"/>
              </a:rPr>
              <a:t>内部寄存器的保护与恢复</a:t>
            </a:r>
          </a:p>
        </p:txBody>
      </p:sp>
      <p:sp>
        <p:nvSpPr>
          <p:cNvPr id="313351" name="Rectangle 7"/>
          <p:cNvSpPr>
            <a:spLocks noChangeArrowheads="1"/>
          </p:cNvSpPr>
          <p:nvPr/>
        </p:nvSpPr>
        <p:spPr bwMode="auto">
          <a:xfrm>
            <a:off x="2819400" y="2438400"/>
            <a:ext cx="1752600" cy="43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006600"/>
                </a:solidFill>
                <a:ea typeface="仿宋_GB2312" pitchFamily="49" charset="-122"/>
              </a:rPr>
              <a:t>由硬件完成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nimBg="1"/>
      <p:bldP spid="313353" grpId="0" animBg="1"/>
      <p:bldP spid="3133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495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 dirty="0">
                <a:hlinkClick r:id="rId2" action="ppaction://hlinksldjump"/>
              </a:rPr>
              <a:t>8.1   </a:t>
            </a:r>
            <a:r>
              <a:rPr lang="zh-CN" altLang="en-US" sz="2800" dirty="0">
                <a:hlinkClick r:id="rId2" action="ppaction://hlinksldjump"/>
              </a:rPr>
              <a:t>外围设备的速度分级与信息交换方式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					 		</a:t>
            </a:r>
            <a:r>
              <a:rPr lang="en-US" altLang="zh-CN" sz="2800" dirty="0">
                <a:solidFill>
                  <a:srgbClr val="FF00FF"/>
                </a:solidFill>
                <a:ea typeface="仿宋_GB2312" pitchFamily="49" charset="-122"/>
              </a:rPr>
              <a:t>——</a:t>
            </a:r>
            <a:r>
              <a:rPr lang="zh-CN" altLang="en-US" sz="2800" dirty="0">
                <a:solidFill>
                  <a:srgbClr val="FF00FF"/>
                </a:solidFill>
                <a:ea typeface="仿宋_GB2312" pitchFamily="49" charset="-122"/>
              </a:rPr>
              <a:t>了解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 dirty="0">
                <a:hlinkClick r:id="rId3" action="ppaction://hlinksldjump"/>
              </a:rPr>
              <a:t>8.2   </a:t>
            </a:r>
            <a:r>
              <a:rPr lang="zh-CN" altLang="en-US" sz="2800" dirty="0">
                <a:hlinkClick r:id="rId3" action="ppaction://hlinksldjump"/>
              </a:rPr>
              <a:t>程序查询方式</a:t>
            </a:r>
            <a:r>
              <a:rPr lang="zh-CN" altLang="en-US" sz="2800" dirty="0"/>
              <a:t>         			</a:t>
            </a:r>
            <a:r>
              <a:rPr lang="en-US" altLang="zh-CN" sz="2800" dirty="0">
                <a:solidFill>
                  <a:srgbClr val="FF00FF"/>
                </a:solidFill>
                <a:ea typeface="仿宋_GB2312" pitchFamily="49" charset="-122"/>
              </a:rPr>
              <a:t>——</a:t>
            </a:r>
            <a:r>
              <a:rPr lang="zh-CN" altLang="en-US" sz="2800" dirty="0">
                <a:solidFill>
                  <a:srgbClr val="FF00FF"/>
                </a:solidFill>
                <a:ea typeface="仿宋_GB2312" pitchFamily="49" charset="-122"/>
              </a:rPr>
              <a:t>理解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 dirty="0">
                <a:hlinkClick r:id="rId4" action="ppaction://hlinksldjump"/>
              </a:rPr>
              <a:t>8.3   </a:t>
            </a:r>
            <a:r>
              <a:rPr lang="zh-CN" altLang="en-US" sz="2800" dirty="0">
                <a:hlinkClick r:id="rId4" action="ppaction://hlinksldjump"/>
              </a:rPr>
              <a:t>程序中断方式</a:t>
            </a:r>
            <a:r>
              <a:rPr lang="zh-CN" altLang="en-US" sz="2800" dirty="0"/>
              <a:t>				</a:t>
            </a:r>
            <a:r>
              <a:rPr lang="en-US" altLang="zh-CN" sz="2800" dirty="0">
                <a:solidFill>
                  <a:srgbClr val="FF00FF"/>
                </a:solidFill>
                <a:ea typeface="仿宋_GB2312" pitchFamily="49" charset="-122"/>
              </a:rPr>
              <a:t>——</a:t>
            </a:r>
            <a:r>
              <a:rPr lang="zh-CN" altLang="en-US" sz="2800" dirty="0">
                <a:solidFill>
                  <a:srgbClr val="FF00FF"/>
                </a:solidFill>
                <a:ea typeface="仿宋_GB2312" pitchFamily="49" charset="-122"/>
              </a:rPr>
              <a:t>掌握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 dirty="0">
                <a:hlinkClick r:id="rId5" action="ppaction://hlinksldjump"/>
              </a:rPr>
              <a:t>8.4   DMA</a:t>
            </a:r>
            <a:r>
              <a:rPr lang="zh-CN" altLang="en-US" sz="2800" dirty="0">
                <a:hlinkClick r:id="rId5" action="ppaction://hlinksldjump"/>
              </a:rPr>
              <a:t>方式</a:t>
            </a:r>
            <a:r>
              <a:rPr lang="zh-CN" altLang="en-US" sz="2800" dirty="0"/>
              <a:t>					</a:t>
            </a:r>
            <a:r>
              <a:rPr lang="en-US" altLang="zh-CN" sz="2800" dirty="0">
                <a:solidFill>
                  <a:srgbClr val="FF00FF"/>
                </a:solidFill>
                <a:ea typeface="仿宋_GB2312" pitchFamily="49" charset="-122"/>
              </a:rPr>
              <a:t>——</a:t>
            </a:r>
            <a:r>
              <a:rPr lang="zh-CN" altLang="en-US" sz="2800" dirty="0">
                <a:solidFill>
                  <a:srgbClr val="FF00FF"/>
                </a:solidFill>
                <a:ea typeface="仿宋_GB2312" pitchFamily="49" charset="-122"/>
              </a:rPr>
              <a:t>掌握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 dirty="0">
                <a:hlinkClick r:id="rId6" action="ppaction://hlinksldjump"/>
              </a:rPr>
              <a:t>8.5   </a:t>
            </a:r>
            <a:r>
              <a:rPr lang="zh-CN" altLang="en-US" sz="2800" dirty="0">
                <a:hlinkClick r:id="rId6" action="ppaction://hlinksldjump"/>
              </a:rPr>
              <a:t>通道方式</a:t>
            </a:r>
            <a:r>
              <a:rPr lang="zh-CN" altLang="en-US" sz="2800" dirty="0"/>
              <a:t>			 		</a:t>
            </a:r>
            <a:r>
              <a:rPr lang="en-US" altLang="zh-CN" sz="2800" dirty="0">
                <a:solidFill>
                  <a:srgbClr val="FF00FF"/>
                </a:solidFill>
                <a:ea typeface="仿宋_GB2312" pitchFamily="49" charset="-122"/>
              </a:rPr>
              <a:t>——</a:t>
            </a:r>
            <a:r>
              <a:rPr lang="zh-CN" altLang="en-US" sz="2800" dirty="0">
                <a:solidFill>
                  <a:srgbClr val="FF00FF"/>
                </a:solidFill>
                <a:ea typeface="仿宋_GB2312" pitchFamily="49" charset="-122"/>
              </a:rPr>
              <a:t>了解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 dirty="0">
                <a:hlinkClick r:id="rId7" action="ppaction://hlinksldjump"/>
              </a:rPr>
              <a:t>8.6   </a:t>
            </a:r>
            <a:r>
              <a:rPr lang="zh-CN" altLang="en-US" sz="2800" dirty="0">
                <a:hlinkClick r:id="rId7" action="ppaction://hlinksldjump"/>
              </a:rPr>
              <a:t>通用</a:t>
            </a:r>
            <a:r>
              <a:rPr lang="en-US" altLang="zh-CN" sz="2800" dirty="0">
                <a:hlinkClick r:id="rId7" action="ppaction://hlinksldjump"/>
              </a:rPr>
              <a:t>I/O</a:t>
            </a:r>
            <a:r>
              <a:rPr lang="zh-CN" altLang="en-US" sz="2800" dirty="0">
                <a:hlinkClick r:id="rId7" action="ppaction://hlinksldjump"/>
              </a:rPr>
              <a:t>标准接口</a:t>
            </a:r>
            <a:r>
              <a:rPr lang="zh-CN" altLang="en-US" sz="2800" dirty="0"/>
              <a:t>				</a:t>
            </a:r>
            <a:r>
              <a:rPr lang="en-US" altLang="zh-CN" sz="2800" dirty="0">
                <a:solidFill>
                  <a:srgbClr val="FF00FF"/>
                </a:solidFill>
                <a:ea typeface="仿宋_GB2312" pitchFamily="49" charset="-122"/>
              </a:rPr>
              <a:t>——</a:t>
            </a:r>
            <a:r>
              <a:rPr lang="zh-CN" altLang="en-US" sz="2800" dirty="0">
                <a:solidFill>
                  <a:srgbClr val="FF00FF"/>
                </a:solidFill>
                <a:ea typeface="仿宋_GB2312" pitchFamily="49" charset="-122"/>
              </a:rPr>
              <a:t>了解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27162F-5AA2-460A-9D65-2466D75F7F1B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A4067EB-0DE9-4B61-8FA2-4F64226DD58C}" type="slidenum">
              <a:rPr lang="en-US" altLang="zh-CN" sz="1200" smtClean="0"/>
              <a:pPr eaLnBrk="1" hangingPunct="1"/>
              <a:t>20</a:t>
            </a:fld>
            <a:endParaRPr lang="en-US" altLang="zh-CN" sz="12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中断向量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zh-CN" altLang="en-US" dirty="0"/>
              <a:t>中断向量：</a:t>
            </a:r>
          </a:p>
          <a:p>
            <a:pPr lvl="1" eaLnBrk="1" hangingPunct="1">
              <a:spcAft>
                <a:spcPct val="0"/>
              </a:spcAft>
            </a:pPr>
            <a:r>
              <a:rPr lang="zh-CN" altLang="en-US" dirty="0">
                <a:solidFill>
                  <a:schemeClr val="hlink"/>
                </a:solidFill>
              </a:rPr>
              <a:t>中断服务程序的入口地址</a:t>
            </a:r>
            <a:r>
              <a:rPr lang="zh-CN" altLang="en-US" dirty="0"/>
              <a:t>，包括段地址和段内偏移地址，共</a:t>
            </a:r>
            <a:r>
              <a:rPr lang="en-US" altLang="zh-CN" dirty="0"/>
              <a:t>4</a:t>
            </a:r>
            <a:r>
              <a:rPr lang="zh-CN" altLang="zh-CN" dirty="0"/>
              <a:t>个字节的内容；</a:t>
            </a:r>
          </a:p>
          <a:p>
            <a:pPr lvl="1" eaLnBrk="1" hangingPunct="1">
              <a:spcAft>
                <a:spcPct val="0"/>
              </a:spcAft>
            </a:pPr>
            <a:r>
              <a:rPr lang="en-US" altLang="zh-CN" dirty="0"/>
              <a:t>CPU</a:t>
            </a:r>
            <a:r>
              <a:rPr lang="zh-CN" altLang="zh-CN" dirty="0"/>
              <a:t>响应中断时，将中断源对应的中断向量送入</a:t>
            </a:r>
            <a:r>
              <a:rPr lang="en-US" altLang="zh-CN" dirty="0"/>
              <a:t>CS</a:t>
            </a:r>
            <a:r>
              <a:rPr lang="zh-CN" altLang="en-US" dirty="0"/>
              <a:t>：</a:t>
            </a:r>
            <a:r>
              <a:rPr lang="en-US" altLang="zh-CN" dirty="0"/>
              <a:t>IP</a:t>
            </a:r>
            <a:r>
              <a:rPr lang="zh-CN" altLang="en-US" dirty="0"/>
              <a:t>寄存器中，以跟踪中断服务程序的执行。     </a:t>
            </a:r>
          </a:p>
          <a:p>
            <a:pPr eaLnBrk="1" hangingPunct="1">
              <a:spcAft>
                <a:spcPct val="0"/>
              </a:spcAft>
            </a:pPr>
            <a:r>
              <a:rPr lang="zh-CN" altLang="en-US" dirty="0">
                <a:hlinkClick r:id="rId3" action="ppaction://hlinksldjump"/>
              </a:rPr>
              <a:t>中断向量表</a:t>
            </a:r>
            <a:r>
              <a:rPr lang="zh-CN" altLang="en-US" dirty="0"/>
              <a:t>：</a:t>
            </a:r>
          </a:p>
          <a:p>
            <a:pPr lvl="1" eaLnBrk="1" hangingPunct="1">
              <a:spcAft>
                <a:spcPct val="0"/>
              </a:spcAft>
            </a:pPr>
            <a:r>
              <a:rPr lang="zh-CN" altLang="en-US" dirty="0"/>
              <a:t>集中存放系统中所有中断向量的存储区。</a:t>
            </a:r>
          </a:p>
          <a:p>
            <a:pPr lvl="1" eaLnBrk="1" hangingPunct="1">
              <a:spcAft>
                <a:spcPct val="0"/>
              </a:spcAft>
            </a:pPr>
            <a:r>
              <a:rPr lang="en-US" altLang="zh-CN" dirty="0"/>
              <a:t>8086 PC</a:t>
            </a:r>
            <a:r>
              <a:rPr lang="zh-CN" altLang="zh-CN" dirty="0"/>
              <a:t>机中，将存储器物理地址为</a:t>
            </a:r>
            <a:r>
              <a:rPr lang="en-US" altLang="zh-CN" dirty="0">
                <a:solidFill>
                  <a:schemeClr val="hlink"/>
                </a:solidFill>
              </a:rPr>
              <a:t>0~3FFH</a:t>
            </a:r>
            <a:r>
              <a:rPr lang="zh-CN" altLang="zh-CN" dirty="0"/>
              <a:t>的</a:t>
            </a:r>
            <a:r>
              <a:rPr lang="en-US" altLang="zh-CN" dirty="0"/>
              <a:t>1024</a:t>
            </a:r>
            <a:r>
              <a:rPr lang="zh-CN" altLang="zh-CN" dirty="0"/>
              <a:t>个单元作为中断向量表，每个向量占用</a:t>
            </a:r>
            <a:r>
              <a:rPr lang="en-US" altLang="zh-CN" dirty="0"/>
              <a:t>4</a:t>
            </a:r>
            <a:r>
              <a:rPr lang="zh-CN" altLang="zh-CN" dirty="0"/>
              <a:t>个字节，可容纳</a:t>
            </a:r>
            <a:r>
              <a:rPr lang="en-US" altLang="zh-CN" dirty="0">
                <a:solidFill>
                  <a:schemeClr val="hlink"/>
                </a:solidFill>
              </a:rPr>
              <a:t>256</a:t>
            </a:r>
            <a:r>
              <a:rPr lang="zh-CN" altLang="zh-CN" dirty="0">
                <a:solidFill>
                  <a:schemeClr val="hlink"/>
                </a:solidFill>
              </a:rPr>
              <a:t>个</a:t>
            </a:r>
            <a:r>
              <a:rPr lang="zh-CN" altLang="zh-CN" dirty="0"/>
              <a:t>中断向量。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ABBDA1A-5C0D-4C61-87D7-64F14D628A5B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B0E0A22-47CF-4775-B68E-A8FF58E6CD0F}" type="slidenum">
              <a:rPr lang="en-US" altLang="zh-CN" sz="1200" smtClean="0"/>
              <a:pPr eaLnBrk="1" hangingPunct="1"/>
              <a:t>21</a:t>
            </a:fld>
            <a:endParaRPr lang="en-US" altLang="zh-CN" sz="1200"/>
          </a:p>
        </p:txBody>
      </p:sp>
      <p:graphicFrame>
        <p:nvGraphicFramePr>
          <p:cNvPr id="353282" name="Group 2"/>
          <p:cNvGraphicFramePr>
            <a:graphicFrameLocks noGrp="1"/>
          </p:cNvGraphicFramePr>
          <p:nvPr/>
        </p:nvGraphicFramePr>
        <p:xfrm>
          <a:off x="2930525" y="476250"/>
          <a:ext cx="1524000" cy="612775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  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  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2565" name="Rectangle 36"/>
          <p:cNvSpPr>
            <a:spLocks noGrp="1" noChangeArrowheads="1"/>
          </p:cNvSpPr>
          <p:nvPr>
            <p:ph type="title"/>
          </p:nvPr>
        </p:nvSpPr>
        <p:spPr>
          <a:xfrm>
            <a:off x="539750" y="2276475"/>
            <a:ext cx="819150" cy="2751138"/>
          </a:xfrm>
        </p:spPr>
        <p:txBody>
          <a:bodyPr/>
          <a:lstStyle/>
          <a:p>
            <a:pPr eaLnBrk="1" hangingPunct="1"/>
            <a:r>
              <a:rPr lang="zh-CN" altLang="en-US"/>
              <a:t>中断向量表</a:t>
            </a:r>
          </a:p>
        </p:txBody>
      </p:sp>
      <p:sp>
        <p:nvSpPr>
          <p:cNvPr id="22566" name="Text Box 37"/>
          <p:cNvSpPr txBox="1">
            <a:spLocks noChangeArrowheads="1"/>
          </p:cNvSpPr>
          <p:nvPr/>
        </p:nvSpPr>
        <p:spPr bwMode="auto">
          <a:xfrm>
            <a:off x="4454525" y="511175"/>
            <a:ext cx="21336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/>
              <a:t>0000 : 0000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/>
              <a:t>0000 : 0001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/>
              <a:t>0000 : 0002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/>
              <a:t>0000 : 0003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/>
              <a:t> ……  ……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/>
              <a:t>0000 : 0020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/>
              <a:t>0000 : 0021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/>
              <a:t>0000 : 0022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/>
              <a:t>0000 : 0023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/>
              <a:t> ……  ……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/>
              <a:t>0000 : 03FC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/>
              <a:t>0000 : 03FD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/>
              <a:t>0000 : 03FE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000" b="1"/>
              <a:t>0000 : 03FF</a:t>
            </a:r>
          </a:p>
        </p:txBody>
      </p:sp>
      <p:sp>
        <p:nvSpPr>
          <p:cNvPr id="353318" name="AutoShape 38"/>
          <p:cNvSpPr>
            <a:spLocks/>
          </p:cNvSpPr>
          <p:nvPr/>
        </p:nvSpPr>
        <p:spPr bwMode="auto">
          <a:xfrm>
            <a:off x="2473325" y="45720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3319" name="AutoShape 39"/>
          <p:cNvSpPr>
            <a:spLocks/>
          </p:cNvSpPr>
          <p:nvPr/>
        </p:nvSpPr>
        <p:spPr bwMode="auto">
          <a:xfrm>
            <a:off x="2473325" y="251460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3320" name="AutoShape 40"/>
          <p:cNvSpPr>
            <a:spLocks/>
          </p:cNvSpPr>
          <p:nvPr/>
        </p:nvSpPr>
        <p:spPr bwMode="auto">
          <a:xfrm>
            <a:off x="2473325" y="457200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3321" name="Text Box 41"/>
          <p:cNvSpPr txBox="1">
            <a:spLocks noChangeArrowheads="1"/>
          </p:cNvSpPr>
          <p:nvPr/>
        </p:nvSpPr>
        <p:spPr bwMode="auto">
          <a:xfrm>
            <a:off x="1330325" y="10668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类型号 </a:t>
            </a:r>
            <a:r>
              <a:rPr lang="en-US" altLang="zh-CN" sz="2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3322" name="Text Box 42"/>
          <p:cNvSpPr txBox="1">
            <a:spLocks noChangeArrowheads="1"/>
          </p:cNvSpPr>
          <p:nvPr/>
        </p:nvSpPr>
        <p:spPr bwMode="auto">
          <a:xfrm>
            <a:off x="1330325" y="3108325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类型号 </a:t>
            </a:r>
            <a:r>
              <a:rPr lang="en-US" altLang="zh-CN" sz="20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53323" name="Text Box 43"/>
          <p:cNvSpPr txBox="1">
            <a:spLocks noChangeArrowheads="1"/>
          </p:cNvSpPr>
          <p:nvPr/>
        </p:nvSpPr>
        <p:spPr bwMode="auto">
          <a:xfrm>
            <a:off x="1101725" y="51816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类型号 </a:t>
            </a:r>
            <a:r>
              <a:rPr lang="en-US" altLang="zh-CN" sz="2000" b="1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353324" name="Text Box 44"/>
          <p:cNvSpPr txBox="1">
            <a:spLocks noChangeArrowheads="1"/>
          </p:cNvSpPr>
          <p:nvPr/>
        </p:nvSpPr>
        <p:spPr bwMode="auto">
          <a:xfrm>
            <a:off x="3035300" y="620713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偏移地址</a:t>
            </a:r>
          </a:p>
        </p:txBody>
      </p:sp>
      <p:sp>
        <p:nvSpPr>
          <p:cNvPr id="353325" name="Text Box 45"/>
          <p:cNvSpPr txBox="1">
            <a:spLocks noChangeArrowheads="1"/>
          </p:cNvSpPr>
          <p:nvPr/>
        </p:nvSpPr>
        <p:spPr bwMode="auto">
          <a:xfrm>
            <a:off x="3179763" y="1412875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段地址</a:t>
            </a:r>
          </a:p>
        </p:txBody>
      </p:sp>
      <p:sp>
        <p:nvSpPr>
          <p:cNvPr id="353326" name="Text Box 46"/>
          <p:cNvSpPr txBox="1">
            <a:spLocks noChangeArrowheads="1"/>
          </p:cNvSpPr>
          <p:nvPr/>
        </p:nvSpPr>
        <p:spPr bwMode="auto">
          <a:xfrm>
            <a:off x="3035300" y="2636838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偏移地址</a:t>
            </a:r>
          </a:p>
        </p:txBody>
      </p:sp>
      <p:sp>
        <p:nvSpPr>
          <p:cNvPr id="353327" name="Text Box 47"/>
          <p:cNvSpPr txBox="1">
            <a:spLocks noChangeArrowheads="1"/>
          </p:cNvSpPr>
          <p:nvPr/>
        </p:nvSpPr>
        <p:spPr bwMode="auto">
          <a:xfrm>
            <a:off x="3179763" y="3429000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段地址</a:t>
            </a:r>
          </a:p>
        </p:txBody>
      </p:sp>
      <p:sp>
        <p:nvSpPr>
          <p:cNvPr id="353328" name="Text Box 48"/>
          <p:cNvSpPr txBox="1">
            <a:spLocks noChangeArrowheads="1"/>
          </p:cNvSpPr>
          <p:nvPr/>
        </p:nvSpPr>
        <p:spPr bwMode="auto">
          <a:xfrm>
            <a:off x="3035300" y="4652963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偏移地址</a:t>
            </a:r>
          </a:p>
        </p:txBody>
      </p:sp>
      <p:sp>
        <p:nvSpPr>
          <p:cNvPr id="353329" name="Text Box 49"/>
          <p:cNvSpPr txBox="1">
            <a:spLocks noChangeArrowheads="1"/>
          </p:cNvSpPr>
          <p:nvPr/>
        </p:nvSpPr>
        <p:spPr bwMode="auto">
          <a:xfrm>
            <a:off x="3179763" y="5445125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段地址</a:t>
            </a:r>
          </a:p>
        </p:txBody>
      </p:sp>
      <p:sp>
        <p:nvSpPr>
          <p:cNvPr id="353330" name="Rectangle 50"/>
          <p:cNvSpPr>
            <a:spLocks noChangeArrowheads="1"/>
          </p:cNvSpPr>
          <p:nvPr/>
        </p:nvSpPr>
        <p:spPr bwMode="auto">
          <a:xfrm>
            <a:off x="6659563" y="3027363"/>
            <a:ext cx="21605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每个中断向量在中断向量表中的序号，值为</a:t>
            </a:r>
            <a:r>
              <a:rPr lang="en-US" altLang="zh-CN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255</a:t>
            </a:r>
            <a:r>
              <a:rPr lang="zh-CN" altLang="en-US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53331" name="Rectangle 51"/>
          <p:cNvSpPr>
            <a:spLocks noChangeArrowheads="1"/>
          </p:cNvSpPr>
          <p:nvPr/>
        </p:nvSpPr>
        <p:spPr bwMode="auto">
          <a:xfrm>
            <a:off x="6588125" y="2420938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中断类型号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18" grpId="0" animBg="1"/>
      <p:bldP spid="353319" grpId="0" animBg="1"/>
      <p:bldP spid="353320" grpId="0" animBg="1"/>
      <p:bldP spid="353321" grpId="0" autoUpdateAnimBg="0"/>
      <p:bldP spid="353322" grpId="0" autoUpdateAnimBg="0"/>
      <p:bldP spid="353323" grpId="0" autoUpdateAnimBg="0"/>
      <p:bldP spid="353324" grpId="0" autoUpdateAnimBg="0"/>
      <p:bldP spid="353325" grpId="0" autoUpdateAnimBg="0"/>
      <p:bldP spid="353326" grpId="0" autoUpdateAnimBg="0"/>
      <p:bldP spid="353327" grpId="0" autoUpdateAnimBg="0"/>
      <p:bldP spid="353328" grpId="0" autoUpdateAnimBg="0"/>
      <p:bldP spid="353329" grpId="0" autoUpdateAnimBg="0"/>
      <p:bldP spid="353330" grpId="0" autoUpdateAnimBg="0"/>
      <p:bldP spid="35333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3BB951-DAD5-45CD-AECB-402EB3B6DC47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4F6F4F6-625F-4FF7-9B03-762F81BCB134}" type="slidenum">
              <a:rPr lang="en-US" altLang="zh-CN" sz="1200" smtClean="0"/>
              <a:pPr eaLnBrk="1" hangingPunct="1"/>
              <a:t>22</a:t>
            </a:fld>
            <a:endParaRPr lang="en-US" altLang="zh-CN" sz="1200"/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3232150" y="48768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Wingdings 2" pitchFamily="18" charset="2"/>
              </a:rPr>
              <a:t>用中断向量赋值</a:t>
            </a:r>
            <a:r>
              <a:rPr lang="en-US" altLang="zh-CN" sz="2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Wingdings 2" pitchFamily="18" charset="2"/>
              </a:rPr>
              <a:t>CS</a:t>
            </a:r>
            <a:r>
              <a:rPr lang="zh-CN" altLang="en-US" sz="2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Wingdings 2" pitchFamily="18" charset="2"/>
              </a:rPr>
              <a:t>、</a:t>
            </a:r>
            <a:r>
              <a:rPr lang="en-US" altLang="zh-CN" sz="2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Wingdings 2" pitchFamily="18" charset="2"/>
              </a:rPr>
              <a:t>IP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04813"/>
            <a:ext cx="7219950" cy="1119187"/>
          </a:xfrm>
        </p:spPr>
        <p:txBody>
          <a:bodyPr/>
          <a:lstStyle/>
          <a:p>
            <a:pPr eaLnBrk="1" hangingPunct="1"/>
            <a:r>
              <a:rPr lang="zh-CN" altLang="en-US" sz="3400" dirty="0"/>
              <a:t>中断类型号与中断向量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84163" y="1676400"/>
            <a:ext cx="8569325" cy="1447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zh-CN" dirty="0"/>
              <a:t>  中断类型号（</a:t>
            </a:r>
            <a:r>
              <a:rPr lang="en-US" altLang="zh-CN" dirty="0"/>
              <a:t>n</a:t>
            </a:r>
            <a:r>
              <a:rPr lang="zh-CN" altLang="zh-CN" dirty="0"/>
              <a:t>）</a:t>
            </a:r>
            <a:r>
              <a:rPr lang="en-US" altLang="zh-CN" dirty="0">
                <a:sym typeface="Symbol"/>
              </a:rPr>
              <a:t>  </a:t>
            </a:r>
            <a:r>
              <a:rPr lang="en-US" altLang="zh-CN" dirty="0">
                <a:sym typeface="Wingdings 2" pitchFamily="18" charset="2"/>
              </a:rPr>
              <a:t>4 </a:t>
            </a:r>
            <a:r>
              <a:rPr lang="zh-CN" altLang="zh-CN" dirty="0">
                <a:sym typeface="Wingdings 2" pitchFamily="18" charset="2"/>
              </a:rPr>
              <a:t>＝ 中断向量在表中的偏移地址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zh-CN" dirty="0">
                <a:sym typeface="Wingdings 2" pitchFamily="18" charset="2"/>
              </a:rPr>
              <a:t>  如：</a:t>
            </a:r>
            <a:r>
              <a:rPr lang="en-US" altLang="zh-CN" dirty="0">
                <a:sym typeface="Wingdings 2" pitchFamily="18" charset="2"/>
              </a:rPr>
              <a:t>n</a:t>
            </a:r>
            <a:r>
              <a:rPr lang="zh-CN" altLang="zh-CN" dirty="0">
                <a:sym typeface="Wingdings 2" pitchFamily="18" charset="2"/>
              </a:rPr>
              <a:t>＝</a:t>
            </a:r>
            <a:r>
              <a:rPr lang="en-US" altLang="zh-CN" dirty="0">
                <a:sym typeface="Wingdings 2" pitchFamily="18" charset="2"/>
              </a:rPr>
              <a:t>8</a:t>
            </a:r>
            <a:r>
              <a:rPr lang="zh-CN" altLang="zh-CN" dirty="0">
                <a:sym typeface="Wingdings 2" pitchFamily="18" charset="2"/>
              </a:rPr>
              <a:t>，则应从向量表</a:t>
            </a:r>
            <a:r>
              <a:rPr lang="en-US" altLang="zh-CN" dirty="0">
                <a:sym typeface="Wingdings 2" pitchFamily="18" charset="2"/>
              </a:rPr>
              <a:t>20H~23H</a:t>
            </a:r>
            <a:r>
              <a:rPr lang="zh-CN" altLang="zh-CN" dirty="0">
                <a:sym typeface="Wingdings 2" pitchFamily="18" charset="2"/>
              </a:rPr>
              <a:t>中取出中断向量</a:t>
            </a:r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1022350" y="3844925"/>
            <a:ext cx="200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中断源提供</a:t>
            </a:r>
            <a:r>
              <a:rPr lang="zh-CN" altLang="en-US" sz="2400" b="1">
                <a:solidFill>
                  <a:schemeClr val="hlink"/>
                </a:solidFill>
              </a:rPr>
              <a:t>中断类型号</a:t>
            </a:r>
            <a:r>
              <a:rPr lang="en-US" altLang="zh-CN" sz="2400" b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354310" name="Line 6"/>
          <p:cNvSpPr>
            <a:spLocks noChangeShapeType="1"/>
          </p:cNvSpPr>
          <p:nvPr/>
        </p:nvSpPr>
        <p:spPr bwMode="auto">
          <a:xfrm>
            <a:off x="3181350" y="4191000"/>
            <a:ext cx="2260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4054475" y="3733800"/>
            <a:ext cx="609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sym typeface="Wingdings 2" pitchFamily="18" charset="2"/>
              </a:rPr>
              <a:t> 4</a:t>
            </a:r>
          </a:p>
        </p:txBody>
      </p:sp>
      <p:sp>
        <p:nvSpPr>
          <p:cNvPr id="354312" name="Rectangle 8"/>
          <p:cNvSpPr>
            <a:spLocks noChangeArrowheads="1"/>
          </p:cNvSpPr>
          <p:nvPr/>
        </p:nvSpPr>
        <p:spPr bwMode="auto">
          <a:xfrm>
            <a:off x="5543550" y="3810000"/>
            <a:ext cx="226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ym typeface="Wingdings 2" pitchFamily="18" charset="2"/>
              </a:rPr>
              <a:t>中断向量</a:t>
            </a:r>
            <a:r>
              <a:rPr lang="zh-CN" altLang="en-US" sz="2400" b="1">
                <a:solidFill>
                  <a:schemeClr val="hlink"/>
                </a:solidFill>
                <a:sym typeface="Wingdings 2" pitchFamily="18" charset="2"/>
              </a:rPr>
              <a:t>地址</a:t>
            </a:r>
          </a:p>
        </p:txBody>
      </p:sp>
      <p:sp>
        <p:nvSpPr>
          <p:cNvPr id="354313" name="Line 9"/>
          <p:cNvSpPr>
            <a:spLocks noChangeShapeType="1"/>
          </p:cNvSpPr>
          <p:nvPr/>
        </p:nvSpPr>
        <p:spPr bwMode="auto">
          <a:xfrm>
            <a:off x="6661150" y="4343400"/>
            <a:ext cx="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6737350" y="4419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ea typeface="仿宋_GB2312" pitchFamily="49" charset="-122"/>
              </a:rPr>
              <a:t>查表</a:t>
            </a:r>
          </a:p>
        </p:txBody>
      </p:sp>
      <p:sp>
        <p:nvSpPr>
          <p:cNvPr id="354315" name="Rectangle 11"/>
          <p:cNvSpPr>
            <a:spLocks noChangeArrowheads="1"/>
          </p:cNvSpPr>
          <p:nvPr/>
        </p:nvSpPr>
        <p:spPr bwMode="auto">
          <a:xfrm>
            <a:off x="6216650" y="5053013"/>
            <a:ext cx="178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hlink"/>
                </a:solidFill>
                <a:sym typeface="Wingdings 2" pitchFamily="18" charset="2"/>
              </a:rPr>
              <a:t>中断向量</a:t>
            </a:r>
          </a:p>
        </p:txBody>
      </p:sp>
      <p:sp>
        <p:nvSpPr>
          <p:cNvPr id="354316" name="Line 12"/>
          <p:cNvSpPr>
            <a:spLocks noChangeShapeType="1"/>
          </p:cNvSpPr>
          <p:nvPr/>
        </p:nvSpPr>
        <p:spPr bwMode="auto">
          <a:xfrm flipH="1">
            <a:off x="3079750" y="5334000"/>
            <a:ext cx="2971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317" name="Rectangle 13"/>
          <p:cNvSpPr>
            <a:spLocks noChangeArrowheads="1"/>
          </p:cNvSpPr>
          <p:nvPr/>
        </p:nvSpPr>
        <p:spPr bwMode="auto">
          <a:xfrm>
            <a:off x="946150" y="4953000"/>
            <a:ext cx="220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ym typeface="Wingdings 2" pitchFamily="18" charset="2"/>
              </a:rPr>
              <a:t>CPU</a:t>
            </a:r>
            <a:r>
              <a:rPr lang="zh-CN" altLang="en-US" sz="2400" b="1">
                <a:sym typeface="Wingdings 2" pitchFamily="18" charset="2"/>
              </a:rPr>
              <a:t>转向中断服务程序执行</a:t>
            </a:r>
          </a:p>
        </p:txBody>
      </p:sp>
      <p:sp>
        <p:nvSpPr>
          <p:cNvPr id="354318" name="Rectangle 14"/>
          <p:cNvSpPr>
            <a:spLocks noChangeArrowheads="1"/>
          </p:cNvSpPr>
          <p:nvPr/>
        </p:nvSpPr>
        <p:spPr bwMode="auto">
          <a:xfrm>
            <a:off x="457200" y="3124200"/>
            <a:ext cx="4608513" cy="538163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 CPU</a:t>
            </a:r>
            <a:r>
              <a:rPr lang="zh-CN" altLang="en-US" sz="2800" b="1"/>
              <a:t>使用向量中断的过程：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4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autoUpdateAnimBg="0"/>
      <p:bldP spid="354308" grpId="0" build="p" autoUpdateAnimBg="0"/>
      <p:bldP spid="354309" grpId="0" autoUpdateAnimBg="0"/>
      <p:bldP spid="354310" grpId="0" animBg="1"/>
      <p:bldP spid="354311" grpId="0" autoUpdateAnimBg="0"/>
      <p:bldP spid="354312" grpId="0" autoUpdateAnimBg="0"/>
      <p:bldP spid="354313" grpId="0" animBg="1"/>
      <p:bldP spid="354314" grpId="0" autoUpdateAnimBg="0"/>
      <p:bldP spid="354315" grpId="0" autoUpdateAnimBg="0"/>
      <p:bldP spid="354316" grpId="0" animBg="1"/>
      <p:bldP spid="354317" grpId="0" autoUpdateAnimBg="0"/>
      <p:bldP spid="35431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1A1CCFD-CD92-4108-A0FF-9C50B9AEC510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D9A206E-3D78-4D28-A351-2F5F304732AB}" type="slidenum">
              <a:rPr lang="en-US" altLang="zh-CN" sz="1200" smtClean="0"/>
              <a:pPr eaLnBrk="1" hangingPunct="1"/>
              <a:t>23</a:t>
            </a:fld>
            <a:endParaRPr lang="en-US" altLang="zh-CN" sz="12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/>
              <a:t>中断处理流程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6400800" cy="567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5181600" y="152400"/>
            <a:ext cx="3438525" cy="68580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631825" indent="-631825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宋体" pitchFamily="2" charset="-122"/>
                <a:hlinkClick r:id="rId3" action="ppaction://hlinkfile"/>
              </a:rPr>
              <a:t>动画演示：</a:t>
            </a:r>
            <a:br>
              <a:rPr kumimoji="1" lang="zh-CN" altLang="en-US" sz="2400" b="1" dirty="0">
                <a:latin typeface="宋体" pitchFamily="2" charset="-122"/>
                <a:hlinkClick r:id="rId3" action="ppaction://hlinkfile"/>
              </a:rPr>
            </a:br>
            <a:r>
              <a:rPr kumimoji="1" lang="zh-CN" altLang="en-US" sz="2400" b="1" dirty="0">
                <a:latin typeface="宋体" pitchFamily="2" charset="-122"/>
                <a:hlinkClick r:id="rId3" action="ppaction://hlinkfile"/>
              </a:rPr>
              <a:t>中断处理流程</a:t>
            </a:r>
            <a:r>
              <a:rPr kumimoji="1" lang="en-US" altLang="zh-CN" sz="2400" b="1" dirty="0">
                <a:latin typeface="宋体" pitchFamily="2" charset="-122"/>
                <a:hlinkClick r:id="rId3" action="ppaction://hlinkfile"/>
              </a:rPr>
              <a:t>.</a:t>
            </a:r>
            <a:r>
              <a:rPr kumimoji="1" lang="en-US" altLang="zh-CN" sz="2400" b="1" dirty="0" err="1">
                <a:latin typeface="宋体" pitchFamily="2" charset="-122"/>
                <a:hlinkClick r:id="rId3" action="ppaction://hlinkfile"/>
              </a:rPr>
              <a:t>swf</a:t>
            </a:r>
            <a:endParaRPr kumimoji="1" lang="en-US" altLang="zh-CN" sz="2400" b="1" dirty="0">
              <a:latin typeface="宋体" pitchFamily="2" charset="-122"/>
            </a:endParaRPr>
          </a:p>
        </p:txBody>
      </p:sp>
      <p:sp>
        <p:nvSpPr>
          <p:cNvPr id="316422" name="AutoShape 6"/>
          <p:cNvSpPr>
            <a:spLocks noChangeArrowheads="1"/>
          </p:cNvSpPr>
          <p:nvPr/>
        </p:nvSpPr>
        <p:spPr bwMode="auto">
          <a:xfrm>
            <a:off x="295275" y="2524125"/>
            <a:ext cx="977900" cy="1538288"/>
          </a:xfrm>
          <a:prstGeom prst="wedgeRoundRectCallout">
            <a:avLst>
              <a:gd name="adj1" fmla="val 116884"/>
              <a:gd name="adj2" fmla="val 63417"/>
              <a:gd name="adj3" fmla="val 16667"/>
            </a:avLst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540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由中断隐指令执行</a:t>
            </a:r>
          </a:p>
        </p:txBody>
      </p:sp>
      <p:pic>
        <p:nvPicPr>
          <p:cNvPr id="2458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6400800" cy="567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6424" name="Oval 8"/>
          <p:cNvSpPr>
            <a:spLocks noChangeArrowheads="1"/>
          </p:cNvSpPr>
          <p:nvPr/>
        </p:nvSpPr>
        <p:spPr bwMode="auto">
          <a:xfrm>
            <a:off x="3505200" y="838200"/>
            <a:ext cx="3505200" cy="2209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6425" name="Oval 9"/>
          <p:cNvSpPr>
            <a:spLocks noChangeArrowheads="1"/>
          </p:cNvSpPr>
          <p:nvPr/>
        </p:nvSpPr>
        <p:spPr bwMode="auto">
          <a:xfrm>
            <a:off x="1524000" y="3276600"/>
            <a:ext cx="3352800" cy="32766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4587" name="组合 1"/>
          <p:cNvGrpSpPr>
            <a:grpSpLocks/>
          </p:cNvGrpSpPr>
          <p:nvPr/>
        </p:nvGrpSpPr>
        <p:grpSpPr bwMode="auto">
          <a:xfrm>
            <a:off x="914400" y="1277938"/>
            <a:ext cx="1905000" cy="474662"/>
            <a:chOff x="914400" y="1277938"/>
            <a:chExt cx="1905001" cy="474662"/>
          </a:xfrm>
        </p:grpSpPr>
        <p:sp>
          <p:nvSpPr>
            <p:cNvPr id="24590" name="AutoShape 11"/>
            <p:cNvSpPr>
              <a:spLocks noChangeArrowheads="1"/>
            </p:cNvSpPr>
            <p:nvPr/>
          </p:nvSpPr>
          <p:spPr bwMode="auto">
            <a:xfrm>
              <a:off x="914400" y="1277938"/>
              <a:ext cx="1903413" cy="474662"/>
            </a:xfrm>
            <a:prstGeom prst="wedgeRoundRectCallout">
              <a:avLst>
                <a:gd name="adj1" fmla="val 80694"/>
                <a:gd name="adj2" fmla="val 50958"/>
                <a:gd name="adj3" fmla="val 16667"/>
              </a:avLst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rIns="5400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solidFill>
                    <a:schemeClr val="hlink"/>
                  </a:solidFill>
                  <a:latin typeface="Times New Roman" pitchFamily="18" charset="0"/>
                  <a:ea typeface="仿宋_GB2312" pitchFamily="49" charset="-122"/>
                </a:rPr>
                <a:t>微程序级别</a:t>
              </a:r>
            </a:p>
          </p:txBody>
        </p:sp>
        <p:sp>
          <p:nvSpPr>
            <p:cNvPr id="24591" name="AutoShape 12"/>
            <p:cNvSpPr>
              <a:spLocks noChangeArrowheads="1"/>
            </p:cNvSpPr>
            <p:nvPr/>
          </p:nvSpPr>
          <p:spPr bwMode="auto">
            <a:xfrm>
              <a:off x="915988" y="1277938"/>
              <a:ext cx="1903413" cy="474662"/>
            </a:xfrm>
            <a:prstGeom prst="wedgeRoundRectCallout">
              <a:avLst>
                <a:gd name="adj1" fmla="val 39491"/>
                <a:gd name="adj2" fmla="val 378426"/>
                <a:gd name="adj3" fmla="val 16667"/>
              </a:avLst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00" rIns="5400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solidFill>
                    <a:schemeClr val="hlink"/>
                  </a:solidFill>
                  <a:latin typeface="Times New Roman" pitchFamily="18" charset="0"/>
                  <a:ea typeface="仿宋_GB2312" pitchFamily="49" charset="-122"/>
                </a:rPr>
                <a:t>微程序级别</a:t>
              </a:r>
            </a:p>
          </p:txBody>
        </p:sp>
      </p:grpSp>
      <p:sp>
        <p:nvSpPr>
          <p:cNvPr id="316429" name="AutoShape 13"/>
          <p:cNvSpPr>
            <a:spLocks noChangeArrowheads="1"/>
          </p:cNvSpPr>
          <p:nvPr/>
        </p:nvSpPr>
        <p:spPr bwMode="auto">
          <a:xfrm>
            <a:off x="7315200" y="2590800"/>
            <a:ext cx="1598613" cy="474663"/>
          </a:xfrm>
          <a:prstGeom prst="wedgeRoundRectCallout">
            <a:avLst>
              <a:gd name="adj1" fmla="val -38380"/>
              <a:gd name="adj2" fmla="val 212208"/>
              <a:gd name="adj3" fmla="val 16667"/>
            </a:avLst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540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程序级别</a:t>
            </a:r>
          </a:p>
        </p:txBody>
      </p:sp>
      <p:sp>
        <p:nvSpPr>
          <p:cNvPr id="316430" name="Oval 14"/>
          <p:cNvSpPr>
            <a:spLocks noChangeArrowheads="1"/>
          </p:cNvSpPr>
          <p:nvPr/>
        </p:nvSpPr>
        <p:spPr bwMode="auto">
          <a:xfrm>
            <a:off x="5181600" y="3505200"/>
            <a:ext cx="3124200" cy="3124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1" grpId="0" animBg="1"/>
      <p:bldP spid="316422" grpId="0" animBg="1" autoUpdateAnimBg="0"/>
      <p:bldP spid="316424" grpId="0" animBg="1"/>
      <p:bldP spid="316425" grpId="0" animBg="1"/>
      <p:bldP spid="316429" grpId="0" animBg="1"/>
      <p:bldP spid="3164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42184D-6EEE-4BA1-BBF1-4FBA8A8A407B}" type="datetime3">
              <a:rPr lang="zh-CN" altLang="en-US" smtClean="0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B8450-0035-4BD1-885F-3C1E1970F28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381000" y="635000"/>
            <a:ext cx="8458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2010</a:t>
            </a:r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年考研第</a:t>
            </a:r>
            <a:r>
              <a:rPr lang="en-US" altLang="zh-CN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21</a:t>
            </a:r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题</a:t>
            </a:r>
          </a:p>
          <a:p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单级中断系统中，</a:t>
            </a:r>
            <a:r>
              <a:rPr lang="zh-CN" altLang="en-US" sz="2800" b="1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中断服务程序</a:t>
            </a:r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执行顺序是（    ）</a:t>
            </a:r>
          </a:p>
          <a:p>
            <a:r>
              <a:rPr lang="en-US" altLang="zh-CN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I</a:t>
            </a:r>
            <a:r>
              <a:rPr lang="zh-CN" altLang="en-US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、保护现场  </a:t>
            </a:r>
            <a:r>
              <a:rPr lang="en-US" altLang="zh-CN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II</a:t>
            </a:r>
            <a:r>
              <a:rPr lang="zh-CN" altLang="en-US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、开中断  </a:t>
            </a:r>
            <a:r>
              <a:rPr lang="en-US" altLang="zh-CN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III</a:t>
            </a:r>
            <a:r>
              <a:rPr lang="zh-CN" altLang="en-US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、关中断  </a:t>
            </a:r>
            <a:r>
              <a:rPr lang="en-US" altLang="zh-CN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IV</a:t>
            </a:r>
            <a:r>
              <a:rPr lang="zh-CN" altLang="en-US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、保存断点</a:t>
            </a:r>
          </a:p>
          <a:p>
            <a:r>
              <a:rPr lang="en-US" altLang="zh-CN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V</a:t>
            </a:r>
            <a:r>
              <a:rPr lang="zh-CN" altLang="en-US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、中断事件处理   </a:t>
            </a:r>
            <a:r>
              <a:rPr lang="en-US" altLang="zh-CN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VI</a:t>
            </a:r>
            <a:r>
              <a:rPr lang="zh-CN" altLang="en-US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、恢复现场   </a:t>
            </a:r>
            <a:r>
              <a:rPr lang="en-US" altLang="zh-CN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VII</a:t>
            </a:r>
            <a:r>
              <a:rPr lang="zh-CN" altLang="en-US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、中断返回</a:t>
            </a: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1828800" y="2786062"/>
            <a:ext cx="640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I-&gt;V-&gt;VI-&gt;II-&gt;VII</a:t>
            </a:r>
            <a:endParaRPr lang="zh-CN" altLang="en-US" sz="2600" b="1" dirty="0">
              <a:solidFill>
                <a:srgbClr val="339966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1828800" y="3643312"/>
            <a:ext cx="640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III-&gt;I-&gt;V-&gt;VII</a:t>
            </a:r>
            <a:endParaRPr lang="zh-CN" altLang="en-US" sz="2600" b="1" dirty="0">
              <a:solidFill>
                <a:srgbClr val="339966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5"/>
            </p:custDataLst>
          </p:nvPr>
        </p:nvSpPr>
        <p:spPr>
          <a:xfrm>
            <a:off x="1828800" y="4500562"/>
            <a:ext cx="640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III-&gt;IV-&gt;V-&gt;VI-&gt;VII</a:t>
            </a:r>
            <a:endParaRPr lang="zh-CN" altLang="en-US" sz="2600" b="1" dirty="0">
              <a:solidFill>
                <a:srgbClr val="339966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>
            <p:custDataLst>
              <p:tags r:id="rId6"/>
            </p:custDataLst>
          </p:nvPr>
        </p:nvSpPr>
        <p:spPr>
          <a:xfrm>
            <a:off x="1828800" y="5357812"/>
            <a:ext cx="640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IV-&gt;I-&gt;V-&gt;VI-&gt;VII</a:t>
            </a:r>
            <a:endParaRPr lang="zh-CN" altLang="en-US" sz="2600" b="1" dirty="0">
              <a:solidFill>
                <a:srgbClr val="339966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圆角矩形 15"/>
          <p:cNvSpPr/>
          <p:nvPr>
            <p:custDataLst>
              <p:tags r:id="rId11"/>
            </p:custDataLst>
          </p:nvPr>
        </p:nvSpPr>
        <p:spPr>
          <a:xfrm>
            <a:off x="61722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2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6" name="图片 5" descr="tmp8ED0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42184D-6EEE-4BA1-BBF1-4FBA8A8A407B}" type="datetime3">
              <a:rPr lang="zh-CN" altLang="en-US" smtClean="0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B8450-0035-4BD1-885F-3C1E1970F28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990600" y="1143000"/>
            <a:ext cx="75438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2012</a:t>
            </a:r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年考研统考第</a:t>
            </a:r>
            <a:r>
              <a:rPr lang="en-US" altLang="zh-CN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22</a:t>
            </a:r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题</a:t>
            </a:r>
            <a:endParaRPr lang="en-US" altLang="zh-CN" sz="28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响应外部中断的过程中，</a:t>
            </a:r>
            <a:r>
              <a:rPr lang="zh-CN" altLang="en-US" sz="2800" b="1" dirty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中断隐指令</a:t>
            </a:r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完成的操作，除保护断点外，还包括（      ）</a:t>
            </a:r>
            <a:endParaRPr lang="en-US" altLang="zh-CN" sz="28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I. </a:t>
            </a:r>
            <a:r>
              <a:rPr lang="zh-CN" altLang="en-US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关中断               </a:t>
            </a:r>
            <a:r>
              <a:rPr lang="en-US" altLang="zh-CN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II.</a:t>
            </a:r>
            <a:r>
              <a:rPr lang="zh-CN" altLang="en-US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保存通用寄存器的内容   </a:t>
            </a:r>
            <a:br>
              <a:rPr lang="zh-CN" altLang="en-US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</a:br>
            <a:r>
              <a:rPr lang="en-US" altLang="zh-CN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III. </a:t>
            </a:r>
            <a:r>
              <a:rPr lang="zh-CN" altLang="en-US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形成中断服务程序入口地址并送</a:t>
            </a:r>
            <a:r>
              <a:rPr lang="en-US" altLang="zh-CN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PC</a:t>
            </a: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1828800" y="3810000"/>
            <a:ext cx="259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仅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II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5181600" y="3810000"/>
            <a:ext cx="259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仅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5"/>
            </p:custDataLst>
          </p:nvPr>
        </p:nvSpPr>
        <p:spPr>
          <a:xfrm>
            <a:off x="1828800" y="4881562"/>
            <a:ext cx="259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仅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II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>
            <p:custDataLst>
              <p:tags r:id="rId6"/>
            </p:custDataLst>
          </p:nvPr>
        </p:nvSpPr>
        <p:spPr>
          <a:xfrm>
            <a:off x="5105400" y="4876800"/>
            <a:ext cx="259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II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87429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467225" y="3874294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945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391025" y="494109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圆角矩形 15"/>
          <p:cNvSpPr/>
          <p:nvPr>
            <p:custDataLst>
              <p:tags r:id="rId11"/>
            </p:custDataLst>
          </p:nvPr>
        </p:nvSpPr>
        <p:spPr>
          <a:xfrm>
            <a:off x="61722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2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6" name="图片 5" descr="tmp8ED0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3904DAB-18A0-430A-9635-2BEEBE331037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0AE74B-C1E5-4543-A276-6A2B2287929A}" type="slidenum">
              <a:rPr lang="en-US" altLang="zh-CN" sz="1200" smtClean="0"/>
              <a:pPr eaLnBrk="1" hangingPunct="1"/>
              <a:t>26</a:t>
            </a:fld>
            <a:endParaRPr lang="en-US" altLang="zh-CN" sz="12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715963"/>
          </a:xfrm>
        </p:spPr>
        <p:txBody>
          <a:bodyPr/>
          <a:lstStyle/>
          <a:p>
            <a:pPr eaLnBrk="1" hangingPunct="1"/>
            <a:r>
              <a:rPr lang="zh-CN" altLang="en-US"/>
              <a:t>中断处理过程中的问题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48640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spcAft>
                <a:spcPct val="0"/>
              </a:spcAft>
              <a:defRPr/>
            </a:pPr>
            <a:r>
              <a:rPr lang="zh-CN" altLang="en-US" dirty="0"/>
              <a:t>第一个问题：中断请求问题</a:t>
            </a:r>
          </a:p>
          <a:p>
            <a:pPr marL="511175" lvl="1" indent="-285750" eaLnBrk="1" hangingPunct="1">
              <a:spcBef>
                <a:spcPct val="5000"/>
              </a:spcBef>
              <a:spcAft>
                <a:spcPct val="0"/>
              </a:spcAft>
              <a:defRPr/>
            </a:pPr>
            <a:r>
              <a:rPr lang="en-US" altLang="zh-CN" dirty="0"/>
              <a:t>CPU</a:t>
            </a:r>
            <a:r>
              <a:rPr lang="zh-CN" altLang="en-US" dirty="0"/>
              <a:t>只有在</a:t>
            </a:r>
            <a:r>
              <a:rPr lang="zh-CN" altLang="en-US" dirty="0">
                <a:solidFill>
                  <a:schemeClr val="hlink"/>
                </a:solidFill>
              </a:rPr>
              <a:t>一条指令执行完毕</a:t>
            </a:r>
            <a:r>
              <a:rPr lang="zh-CN" altLang="en-US" dirty="0"/>
              <a:t>转入公操作时，才能处理中断请求。每个中断源的请求状态由一个</a:t>
            </a:r>
            <a:r>
              <a:rPr lang="zh-CN" altLang="en-US" dirty="0">
                <a:solidFill>
                  <a:srgbClr val="FF0000"/>
                </a:solidFill>
              </a:rPr>
              <a:t>中断请求触发器</a:t>
            </a:r>
            <a:r>
              <a:rPr lang="zh-CN" altLang="en-US" dirty="0"/>
              <a:t>记录。</a:t>
            </a:r>
          </a:p>
          <a:p>
            <a:pPr eaLnBrk="1" hangingPunct="1">
              <a:spcBef>
                <a:spcPct val="5000"/>
              </a:spcBef>
              <a:spcAft>
                <a:spcPct val="0"/>
              </a:spcAft>
              <a:defRPr/>
            </a:pPr>
            <a:r>
              <a:rPr lang="zh-CN" altLang="en-US" dirty="0"/>
              <a:t>第二个问题：中断返回问题</a:t>
            </a:r>
          </a:p>
          <a:p>
            <a:pPr marL="511175" lvl="1" indent="-285750" eaLnBrk="1" hangingPunct="1">
              <a:spcBef>
                <a:spcPct val="5000"/>
              </a:spcBef>
              <a:spcAft>
                <a:spcPct val="0"/>
              </a:spcAft>
              <a:defRPr/>
            </a:pPr>
            <a:r>
              <a:rPr lang="zh-CN" altLang="en-US" dirty="0"/>
              <a:t>为了保证中断服务程序执行完毕后，能够正确地返回到原断点位置，则必须</a:t>
            </a:r>
            <a:r>
              <a:rPr lang="zh-CN" altLang="en-US" dirty="0">
                <a:solidFill>
                  <a:schemeClr val="hlink"/>
                </a:solidFill>
              </a:rPr>
              <a:t>保存</a:t>
            </a:r>
            <a:r>
              <a:rPr lang="en-US" altLang="zh-CN" dirty="0">
                <a:solidFill>
                  <a:schemeClr val="hlink"/>
                </a:solidFill>
              </a:rPr>
              <a:t>PC</a:t>
            </a:r>
            <a:r>
              <a:rPr lang="zh-CN" altLang="en-US" dirty="0">
                <a:solidFill>
                  <a:schemeClr val="hlink"/>
                </a:solidFill>
              </a:rPr>
              <a:t>和当前</a:t>
            </a:r>
            <a:r>
              <a:rPr lang="en-US" altLang="zh-CN" dirty="0">
                <a:solidFill>
                  <a:schemeClr val="hlink"/>
                </a:solidFill>
              </a:rPr>
              <a:t>CPU</a:t>
            </a:r>
            <a:r>
              <a:rPr lang="zh-CN" altLang="en-US" dirty="0">
                <a:solidFill>
                  <a:schemeClr val="hlink"/>
                </a:solidFill>
              </a:rPr>
              <a:t>的状态</a:t>
            </a:r>
            <a:r>
              <a:rPr lang="zh-CN" altLang="en-US" dirty="0"/>
              <a:t>到堆栈中。</a:t>
            </a:r>
          </a:p>
          <a:p>
            <a:pPr eaLnBrk="1" hangingPunct="1">
              <a:spcBef>
                <a:spcPct val="5000"/>
              </a:spcBef>
              <a:spcAft>
                <a:spcPct val="0"/>
              </a:spcAft>
              <a:defRPr/>
            </a:pPr>
            <a:r>
              <a:rPr lang="zh-CN" altLang="en-US" dirty="0"/>
              <a:t>第三个问题：中断优先权管理问题</a:t>
            </a:r>
          </a:p>
          <a:p>
            <a:pPr lvl="1" eaLnBrk="1" hangingPunct="1">
              <a:spcBef>
                <a:spcPct val="5000"/>
              </a:spcBef>
              <a:spcAft>
                <a:spcPct val="0"/>
              </a:spcAft>
              <a:defRPr/>
            </a:pPr>
            <a:r>
              <a:rPr lang="en-US" altLang="zh-CN" dirty="0"/>
              <a:t>CPU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中断响应期间</a:t>
            </a:r>
            <a:r>
              <a:rPr lang="zh-CN" altLang="en-US" dirty="0"/>
              <a:t>，为了避免其他中断请求导致系统混乱，系统中必须有</a:t>
            </a:r>
            <a:r>
              <a:rPr lang="zh-CN" altLang="en-US" dirty="0">
                <a:solidFill>
                  <a:schemeClr val="hlink"/>
                </a:solidFill>
              </a:rPr>
              <a:t>中断屏蔽触发器</a:t>
            </a:r>
            <a:r>
              <a:rPr lang="zh-CN" altLang="en-US" dirty="0"/>
              <a:t>，屏蔽其他外设中断请求。</a:t>
            </a:r>
          </a:p>
          <a:p>
            <a:pPr eaLnBrk="1" hangingPunct="1">
              <a:spcBef>
                <a:spcPct val="5000"/>
              </a:spcBef>
              <a:spcAft>
                <a:spcPct val="0"/>
              </a:spcAft>
              <a:defRPr/>
            </a:pPr>
            <a:r>
              <a:rPr lang="zh-CN" altLang="en-US" dirty="0"/>
              <a:t>第四个问题：软硬件配合问题</a:t>
            </a:r>
          </a:p>
          <a:p>
            <a:pPr lvl="1" eaLnBrk="1" hangingPunct="1">
              <a:spcBef>
                <a:spcPct val="5000"/>
              </a:spcBef>
              <a:spcAft>
                <a:spcPct val="0"/>
              </a:spcAft>
              <a:defRPr/>
            </a:pPr>
            <a:r>
              <a:rPr lang="zh-CN" altLang="en-US" dirty="0"/>
              <a:t>中断处理过程是由</a:t>
            </a:r>
            <a:r>
              <a:rPr lang="zh-CN" altLang="en-US" dirty="0">
                <a:solidFill>
                  <a:schemeClr val="hlink"/>
                </a:solidFill>
              </a:rPr>
              <a:t>硬件和软件</a:t>
            </a:r>
            <a:r>
              <a:rPr lang="zh-CN" altLang="en-US" dirty="0"/>
              <a:t>结合来完成的；</a:t>
            </a:r>
          </a:p>
          <a:p>
            <a:pPr lvl="1" eaLnBrk="1" hangingPunct="1">
              <a:spcBef>
                <a:spcPct val="5000"/>
              </a:spcBef>
              <a:spcAft>
                <a:spcPct val="0"/>
              </a:spcAft>
              <a:defRPr/>
            </a:pPr>
            <a:r>
              <a:rPr lang="zh-CN" altLang="en-US" dirty="0"/>
              <a:t>中断请求与响应由硬件实现，中断处理与返回由软件实现。</a:t>
            </a: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4572000" y="2276475"/>
            <a:ext cx="40386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6600"/>
                </a:solidFill>
                <a:ea typeface="仿宋_GB2312" pitchFamily="49" charset="-122"/>
              </a:rPr>
              <a:t>中断返回时再恢复断点状态</a:t>
            </a: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5181600" y="3648075"/>
            <a:ext cx="3352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6600"/>
                </a:solidFill>
                <a:ea typeface="仿宋_GB2312" pitchFamily="49" charset="-122"/>
              </a:rPr>
              <a:t>对中断源的优先权管理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  <p:bldP spid="315396" grpId="0" animBg="1"/>
      <p:bldP spid="31539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1478B8E-2EC3-4675-9088-EDA43F85CCF4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09BDCFF-8515-4EEE-835B-E6598D92F65E}" type="slidenum">
              <a:rPr lang="en-US" altLang="zh-CN" sz="1200" smtClean="0"/>
              <a:pPr eaLnBrk="1" hangingPunct="1"/>
              <a:t>27</a:t>
            </a:fld>
            <a:endParaRPr lang="en-US" altLang="zh-CN" sz="12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8.3.2  </a:t>
            </a:r>
            <a:r>
              <a:rPr lang="zh-CN" altLang="en-US"/>
              <a:t>程序中断方式的基本</a:t>
            </a:r>
            <a:r>
              <a:rPr lang="en-US" altLang="zh-CN"/>
              <a:t>I/O</a:t>
            </a:r>
            <a:r>
              <a:rPr lang="zh-CN" altLang="en-US"/>
              <a:t>接口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86400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zh-CN" altLang="en-US"/>
              <a:t>接口内部组成</a:t>
            </a:r>
          </a:p>
          <a:p>
            <a:pPr lvl="1" eaLnBrk="1" hangingPunct="1">
              <a:spcAft>
                <a:spcPct val="0"/>
              </a:spcAft>
            </a:pPr>
            <a:r>
              <a:rPr lang="zh-CN" altLang="en-US"/>
              <a:t>数据缓冲寄存器；</a:t>
            </a:r>
          </a:p>
          <a:p>
            <a:pPr lvl="1" eaLnBrk="1" hangingPunct="1">
              <a:spcAft>
                <a:spcPct val="0"/>
              </a:spcAft>
            </a:pPr>
            <a:r>
              <a:rPr lang="zh-CN" altLang="en-US"/>
              <a:t>就绪触发器</a:t>
            </a:r>
            <a:r>
              <a:rPr lang="en-US" altLang="zh-CN"/>
              <a:t>RD</a:t>
            </a:r>
            <a:r>
              <a:rPr lang="zh-CN" altLang="en-US"/>
              <a:t>、忙状态触发器</a:t>
            </a:r>
            <a:r>
              <a:rPr lang="en-US" altLang="zh-CN"/>
              <a:t>BS</a:t>
            </a:r>
            <a:r>
              <a:rPr lang="zh-CN" altLang="en-US"/>
              <a:t>、允许中断触发器</a:t>
            </a:r>
            <a:r>
              <a:rPr lang="en-US" altLang="zh-CN"/>
              <a:t>EI</a:t>
            </a:r>
            <a:r>
              <a:rPr lang="zh-CN" altLang="en-US"/>
              <a:t>；</a:t>
            </a:r>
          </a:p>
          <a:p>
            <a:pPr lvl="1" eaLnBrk="1" hangingPunct="1">
              <a:spcAft>
                <a:spcPct val="0"/>
              </a:spcAft>
            </a:pPr>
            <a:r>
              <a:rPr lang="zh-CN" altLang="en-US"/>
              <a:t>中断向量产生逻辑；</a:t>
            </a:r>
          </a:p>
          <a:p>
            <a:pPr eaLnBrk="1" hangingPunct="1">
              <a:spcAft>
                <a:spcPct val="0"/>
              </a:spcAft>
            </a:pPr>
            <a:r>
              <a:rPr lang="en-US" altLang="zh-CN"/>
              <a:t>CPU</a:t>
            </a:r>
            <a:r>
              <a:rPr lang="zh-CN" altLang="en-US"/>
              <a:t>的相应部件</a:t>
            </a:r>
          </a:p>
          <a:p>
            <a:pPr lvl="1" eaLnBrk="1" hangingPunct="1">
              <a:spcAft>
                <a:spcPct val="0"/>
              </a:spcAft>
            </a:pPr>
            <a:r>
              <a:rPr lang="zh-CN" altLang="en-US"/>
              <a:t>中断请求触发器</a:t>
            </a:r>
            <a:r>
              <a:rPr lang="en-US" altLang="zh-CN"/>
              <a:t>IR</a:t>
            </a:r>
            <a:r>
              <a:rPr lang="zh-CN" altLang="en-US"/>
              <a:t>、中断屏蔽触发器</a:t>
            </a:r>
            <a:r>
              <a:rPr lang="en-US" altLang="zh-CN"/>
              <a:t>IM</a:t>
            </a:r>
            <a:r>
              <a:rPr lang="zh-CN" altLang="en-US"/>
              <a:t>；</a:t>
            </a:r>
          </a:p>
          <a:p>
            <a:pPr eaLnBrk="1" hangingPunct="1">
              <a:spcAft>
                <a:spcPct val="0"/>
              </a:spcAft>
            </a:pPr>
            <a:r>
              <a:rPr lang="zh-CN" altLang="en-US"/>
              <a:t>程序中断的数据传送过程：</a:t>
            </a:r>
          </a:p>
          <a:p>
            <a:pPr lvl="1" eaLnBrk="1" hangingPunct="1">
              <a:spcAft>
                <a:spcPct val="0"/>
              </a:spcAft>
              <a:buFont typeface="Wingdings" pitchFamily="2" charset="2"/>
              <a:buNone/>
            </a:pPr>
            <a:r>
              <a:rPr lang="zh-CN" altLang="en-US"/>
              <a:t>	    </a:t>
            </a:r>
            <a:r>
              <a:rPr lang="en-US" altLang="zh-CN"/>
              <a:t>CPU</a:t>
            </a:r>
            <a:r>
              <a:rPr lang="zh-CN" altLang="en-US"/>
              <a:t>启动外设</a:t>
            </a:r>
          </a:p>
          <a:p>
            <a:pPr lvl="1" eaLnBrk="1" hangingPunct="1">
              <a:spcAft>
                <a:spcPct val="0"/>
              </a:spcAft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zh-CN" altLang="en-US">
                <a:sym typeface="Wingdings" pitchFamily="2" charset="2"/>
              </a:rPr>
              <a:t>外设准备就绪后，向</a:t>
            </a:r>
            <a:r>
              <a:rPr lang="en-US" altLang="zh-CN">
                <a:sym typeface="Wingdings" pitchFamily="2" charset="2"/>
              </a:rPr>
              <a:t>CPU</a:t>
            </a:r>
            <a:r>
              <a:rPr lang="zh-CN" altLang="en-US">
                <a:sym typeface="Wingdings" pitchFamily="2" charset="2"/>
              </a:rPr>
              <a:t>请求中断</a:t>
            </a:r>
          </a:p>
          <a:p>
            <a:pPr lvl="1" eaLnBrk="1" hangingPunct="1">
              <a:spcAft>
                <a:spcPct val="0"/>
              </a:spcAft>
              <a:buFont typeface="Wingdings" pitchFamily="2" charset="2"/>
              <a:buNone/>
            </a:pPr>
            <a:r>
              <a:rPr lang="zh-CN" altLang="en-US">
                <a:sym typeface="Wingdings" pitchFamily="2" charset="2"/>
              </a:rPr>
              <a:t>	</a:t>
            </a:r>
            <a:r>
              <a:rPr lang="en-US" altLang="zh-CN">
                <a:sym typeface="Wingdings" pitchFamily="2" charset="2"/>
              </a:rPr>
              <a:t>CPU</a:t>
            </a:r>
            <a:r>
              <a:rPr lang="zh-CN" altLang="en-US">
                <a:sym typeface="Wingdings" pitchFamily="2" charset="2"/>
              </a:rPr>
              <a:t>响应中断，执行中断服务程序完成数据传送</a:t>
            </a:r>
          </a:p>
          <a:p>
            <a:pPr lvl="1" eaLnBrk="1" hangingPunct="1">
              <a:spcAft>
                <a:spcPct val="0"/>
              </a:spcAft>
              <a:buFont typeface="Wingdings" pitchFamily="2" charset="2"/>
              <a:buNone/>
            </a:pPr>
            <a:r>
              <a:rPr lang="zh-CN" altLang="en-US">
                <a:sym typeface="Wingdings" pitchFamily="2" charset="2"/>
              </a:rPr>
              <a:t>   传送完成，接口复位状态标志</a:t>
            </a:r>
            <a:endParaRPr lang="zh-CN" altLang="en-US"/>
          </a:p>
        </p:txBody>
      </p:sp>
      <p:sp>
        <p:nvSpPr>
          <p:cNvPr id="317444" name="AutoShape 4"/>
          <p:cNvSpPr>
            <a:spLocks noChangeArrowheads="1"/>
          </p:cNvSpPr>
          <p:nvPr/>
        </p:nvSpPr>
        <p:spPr bwMode="auto">
          <a:xfrm>
            <a:off x="4191000" y="1371600"/>
            <a:ext cx="3200400" cy="738188"/>
          </a:xfrm>
          <a:prstGeom prst="wedgeRoundRectCallout">
            <a:avLst>
              <a:gd name="adj1" fmla="val -12551"/>
              <a:gd name="adj2" fmla="val -92153"/>
              <a:gd name="adj3" fmla="val 16667"/>
            </a:avLst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FF00FF"/>
                </a:solidFill>
              </a:rPr>
              <a:t>对应于具体的接口芯片：</a:t>
            </a:r>
            <a:r>
              <a:rPr lang="en-US" altLang="zh-CN" sz="2000" b="1">
                <a:solidFill>
                  <a:srgbClr val="FF00FF"/>
                </a:solidFill>
              </a:rPr>
              <a:t>8255A</a:t>
            </a:r>
            <a:r>
              <a:rPr lang="zh-CN" altLang="en-US" sz="2000" b="1">
                <a:solidFill>
                  <a:srgbClr val="FF00FF"/>
                </a:solidFill>
              </a:rPr>
              <a:t>和</a:t>
            </a:r>
            <a:r>
              <a:rPr lang="en-US" altLang="zh-CN" sz="2000" b="1">
                <a:solidFill>
                  <a:srgbClr val="FF00FF"/>
                </a:solidFill>
              </a:rPr>
              <a:t>8259A</a:t>
            </a:r>
          </a:p>
        </p:txBody>
      </p:sp>
      <p:sp>
        <p:nvSpPr>
          <p:cNvPr id="317445" name="Oval 5"/>
          <p:cNvSpPr>
            <a:spLocks noChangeArrowheads="1"/>
          </p:cNvSpPr>
          <p:nvPr/>
        </p:nvSpPr>
        <p:spPr bwMode="auto">
          <a:xfrm>
            <a:off x="5181600" y="381000"/>
            <a:ext cx="2667000" cy="914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7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  <p:bldP spid="317444" grpId="0" animBg="1"/>
      <p:bldP spid="3174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1C3E27-E000-4866-AC73-0E14837485A3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C5C801C-BBD0-4B5B-AAFF-89DC6256C28E}" type="slidenum">
              <a:rPr lang="en-US" altLang="zh-CN" sz="1200" smtClean="0"/>
              <a:pPr eaLnBrk="1" hangingPunct="1"/>
              <a:t>28</a:t>
            </a:fld>
            <a:endParaRPr lang="en-US" altLang="zh-CN" sz="12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pPr eaLnBrk="1" hangingPunct="1"/>
            <a:r>
              <a:rPr lang="zh-CN" altLang="en-US"/>
              <a:t>程序中断方式</a:t>
            </a:r>
            <a:r>
              <a:rPr lang="zh-CN" altLang="en-US">
                <a:hlinkClick r:id="rId3" action="ppaction://hlinksldjump"/>
              </a:rPr>
              <a:t>数据传送</a:t>
            </a:r>
            <a:r>
              <a:rPr lang="zh-CN" altLang="en-US"/>
              <a:t>示意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8229600" cy="57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5105400" y="2849563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就绪触发器</a:t>
            </a:r>
          </a:p>
        </p:txBody>
      </p:sp>
      <p:sp>
        <p:nvSpPr>
          <p:cNvPr id="302086" name="Rectangle 6"/>
          <p:cNvSpPr>
            <a:spLocks noChangeArrowheads="1"/>
          </p:cNvSpPr>
          <p:nvPr/>
        </p:nvSpPr>
        <p:spPr bwMode="auto">
          <a:xfrm>
            <a:off x="3352800" y="2849563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允许触发器</a:t>
            </a:r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4953000" y="1020763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忙状态触发器</a:t>
            </a:r>
          </a:p>
        </p:txBody>
      </p:sp>
      <p:sp>
        <p:nvSpPr>
          <p:cNvPr id="302088" name="Rectangle 8"/>
          <p:cNvSpPr>
            <a:spLocks noChangeArrowheads="1"/>
          </p:cNvSpPr>
          <p:nvPr/>
        </p:nvSpPr>
        <p:spPr bwMode="auto">
          <a:xfrm>
            <a:off x="1828800" y="2525713"/>
            <a:ext cx="13716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200" b="1">
                <a:solidFill>
                  <a:srgbClr val="FF0000"/>
                </a:solidFill>
                <a:ea typeface="楷体_GB2312" pitchFamily="49" charset="-122"/>
              </a:rPr>
              <a:t>中断请求触发器</a:t>
            </a:r>
          </a:p>
        </p:txBody>
      </p:sp>
      <p:sp>
        <p:nvSpPr>
          <p:cNvPr id="302089" name="Rectangle 9"/>
          <p:cNvSpPr>
            <a:spLocks noChangeArrowheads="1"/>
          </p:cNvSpPr>
          <p:nvPr/>
        </p:nvSpPr>
        <p:spPr bwMode="auto">
          <a:xfrm>
            <a:off x="0" y="2754313"/>
            <a:ext cx="13716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200" b="1">
                <a:solidFill>
                  <a:srgbClr val="FF0000"/>
                </a:solidFill>
                <a:ea typeface="楷体_GB2312" pitchFamily="49" charset="-122"/>
              </a:rPr>
              <a:t>中断屏蔽触发器</a:t>
            </a:r>
          </a:p>
        </p:txBody>
      </p:sp>
      <p:sp>
        <p:nvSpPr>
          <p:cNvPr id="302090" name="Rectangle 10"/>
          <p:cNvSpPr>
            <a:spLocks noChangeArrowheads="1"/>
          </p:cNvSpPr>
          <p:nvPr/>
        </p:nvSpPr>
        <p:spPr bwMode="auto">
          <a:xfrm>
            <a:off x="2743200" y="6858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3333FF"/>
                </a:solidFill>
              </a:rPr>
              <a:t>①</a:t>
            </a:r>
          </a:p>
        </p:txBody>
      </p:sp>
      <p:sp>
        <p:nvSpPr>
          <p:cNvPr id="302091" name="Rectangle 11"/>
          <p:cNvSpPr>
            <a:spLocks noChangeArrowheads="1"/>
          </p:cNvSpPr>
          <p:nvPr/>
        </p:nvSpPr>
        <p:spPr bwMode="auto">
          <a:xfrm>
            <a:off x="2743200" y="1676400"/>
            <a:ext cx="642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⑩</a:t>
            </a:r>
          </a:p>
        </p:txBody>
      </p:sp>
      <p:sp>
        <p:nvSpPr>
          <p:cNvPr id="302094" name="Rectangle 14"/>
          <p:cNvSpPr>
            <a:spLocks noChangeArrowheads="1"/>
          </p:cNvSpPr>
          <p:nvPr/>
        </p:nvSpPr>
        <p:spPr bwMode="auto">
          <a:xfrm>
            <a:off x="6705600" y="1371600"/>
            <a:ext cx="642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302092" name="Line 12"/>
          <p:cNvSpPr>
            <a:spLocks noChangeShapeType="1"/>
          </p:cNvSpPr>
          <p:nvPr/>
        </p:nvSpPr>
        <p:spPr bwMode="auto">
          <a:xfrm>
            <a:off x="6781800" y="1295400"/>
            <a:ext cx="685800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093" name="Line 13"/>
          <p:cNvSpPr>
            <a:spLocks noChangeShapeType="1"/>
          </p:cNvSpPr>
          <p:nvPr/>
        </p:nvSpPr>
        <p:spPr bwMode="auto">
          <a:xfrm flipH="1">
            <a:off x="6324600" y="2590800"/>
            <a:ext cx="114300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095" name="Line 15"/>
          <p:cNvSpPr>
            <a:spLocks noChangeShapeType="1"/>
          </p:cNvSpPr>
          <p:nvPr/>
        </p:nvSpPr>
        <p:spPr bwMode="auto">
          <a:xfrm>
            <a:off x="5486400" y="2057400"/>
            <a:ext cx="68580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096" name="Rectangle 16"/>
          <p:cNvSpPr>
            <a:spLocks noChangeArrowheads="1"/>
          </p:cNvSpPr>
          <p:nvPr/>
        </p:nvSpPr>
        <p:spPr bwMode="auto">
          <a:xfrm>
            <a:off x="6705600" y="4221163"/>
            <a:ext cx="642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302097" name="Line 17"/>
          <p:cNvSpPr>
            <a:spLocks noChangeShapeType="1"/>
          </p:cNvSpPr>
          <p:nvPr/>
        </p:nvSpPr>
        <p:spPr bwMode="auto">
          <a:xfrm flipH="1">
            <a:off x="6248400" y="4876800"/>
            <a:ext cx="114300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098" name="Rectangle 18"/>
          <p:cNvSpPr>
            <a:spLocks noChangeArrowheads="1"/>
          </p:cNvSpPr>
          <p:nvPr/>
        </p:nvSpPr>
        <p:spPr bwMode="auto">
          <a:xfrm>
            <a:off x="4191000" y="4724400"/>
            <a:ext cx="1828800" cy="419100"/>
          </a:xfrm>
          <a:prstGeom prst="rect">
            <a:avLst/>
          </a:prstGeom>
          <a:solidFill>
            <a:srgbClr val="FFFF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solidFill>
                  <a:srgbClr val="FF00FF"/>
                </a:solidFill>
                <a:ea typeface="楷体_GB2312" pitchFamily="49" charset="-122"/>
              </a:rPr>
              <a:t>  </a:t>
            </a:r>
            <a:r>
              <a:rPr lang="zh-CN" altLang="en-US" sz="2600" b="1">
                <a:solidFill>
                  <a:srgbClr val="FF00FF"/>
                </a:solidFill>
                <a:ea typeface="楷体_GB2312" pitchFamily="49" charset="-122"/>
              </a:rPr>
              <a:t>数据</a:t>
            </a:r>
          </a:p>
        </p:txBody>
      </p:sp>
      <p:sp>
        <p:nvSpPr>
          <p:cNvPr id="302099" name="Rectangle 19"/>
          <p:cNvSpPr>
            <a:spLocks noChangeArrowheads="1"/>
          </p:cNvSpPr>
          <p:nvPr/>
        </p:nvSpPr>
        <p:spPr bwMode="auto">
          <a:xfrm>
            <a:off x="6705600" y="2667000"/>
            <a:ext cx="642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④</a:t>
            </a:r>
          </a:p>
        </p:txBody>
      </p:sp>
      <p:sp>
        <p:nvSpPr>
          <p:cNvPr id="302100" name="Oval 20"/>
          <p:cNvSpPr>
            <a:spLocks noChangeArrowheads="1"/>
          </p:cNvSpPr>
          <p:nvPr/>
        </p:nvSpPr>
        <p:spPr bwMode="auto">
          <a:xfrm>
            <a:off x="4191000" y="3382963"/>
            <a:ext cx="990600" cy="762000"/>
          </a:xfrm>
          <a:prstGeom prst="ellipse">
            <a:avLst/>
          </a:prstGeom>
          <a:noFill/>
          <a:ln w="38100">
            <a:solidFill>
              <a:srgbClr val="66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2101" name="Line 21"/>
          <p:cNvSpPr>
            <a:spLocks noChangeShapeType="1"/>
          </p:cNvSpPr>
          <p:nvPr/>
        </p:nvSpPr>
        <p:spPr bwMode="auto">
          <a:xfrm flipH="1">
            <a:off x="2590800" y="3733800"/>
            <a:ext cx="114300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102" name="Rectangle 22"/>
          <p:cNvSpPr>
            <a:spLocks noChangeArrowheads="1"/>
          </p:cNvSpPr>
          <p:nvPr/>
        </p:nvSpPr>
        <p:spPr bwMode="auto">
          <a:xfrm>
            <a:off x="2743200" y="3048000"/>
            <a:ext cx="642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⑤</a:t>
            </a:r>
          </a:p>
        </p:txBody>
      </p:sp>
      <p:sp>
        <p:nvSpPr>
          <p:cNvPr id="302103" name="Rectangle 23"/>
          <p:cNvSpPr>
            <a:spLocks noChangeArrowheads="1"/>
          </p:cNvSpPr>
          <p:nvPr/>
        </p:nvSpPr>
        <p:spPr bwMode="auto">
          <a:xfrm>
            <a:off x="804863" y="3840163"/>
            <a:ext cx="642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⑥</a:t>
            </a:r>
          </a:p>
        </p:txBody>
      </p:sp>
      <p:sp>
        <p:nvSpPr>
          <p:cNvPr id="302104" name="Rectangle 24"/>
          <p:cNvSpPr>
            <a:spLocks noChangeArrowheads="1"/>
          </p:cNvSpPr>
          <p:nvPr/>
        </p:nvSpPr>
        <p:spPr bwMode="auto">
          <a:xfrm>
            <a:off x="685800" y="4394200"/>
            <a:ext cx="1981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200" b="1">
                <a:solidFill>
                  <a:srgbClr val="FF00FF"/>
                </a:solidFill>
                <a:ea typeface="楷体_GB2312" pitchFamily="49" charset="-122"/>
              </a:rPr>
              <a:t>一条指令结束</a:t>
            </a:r>
          </a:p>
        </p:txBody>
      </p:sp>
      <p:sp>
        <p:nvSpPr>
          <p:cNvPr id="302106" name="Rectangle 26"/>
          <p:cNvSpPr>
            <a:spLocks noChangeArrowheads="1"/>
          </p:cNvSpPr>
          <p:nvPr/>
        </p:nvSpPr>
        <p:spPr bwMode="auto">
          <a:xfrm>
            <a:off x="1066800" y="1295400"/>
            <a:ext cx="642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⑦</a:t>
            </a:r>
          </a:p>
        </p:txBody>
      </p:sp>
      <p:sp>
        <p:nvSpPr>
          <p:cNvPr id="302105" name="Line 25"/>
          <p:cNvSpPr>
            <a:spLocks noChangeShapeType="1"/>
          </p:cNvSpPr>
          <p:nvPr/>
        </p:nvSpPr>
        <p:spPr bwMode="auto">
          <a:xfrm flipH="1" flipV="1">
            <a:off x="914400" y="1905000"/>
            <a:ext cx="68580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107" name="Line 27"/>
          <p:cNvSpPr>
            <a:spLocks noChangeShapeType="1"/>
          </p:cNvSpPr>
          <p:nvPr/>
        </p:nvSpPr>
        <p:spPr bwMode="auto">
          <a:xfrm>
            <a:off x="2286000" y="6248400"/>
            <a:ext cx="190500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108" name="Rectangle 28"/>
          <p:cNvSpPr>
            <a:spLocks noChangeArrowheads="1"/>
          </p:cNvSpPr>
          <p:nvPr/>
        </p:nvSpPr>
        <p:spPr bwMode="auto">
          <a:xfrm>
            <a:off x="2743200" y="6140450"/>
            <a:ext cx="642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⑦</a:t>
            </a:r>
          </a:p>
        </p:txBody>
      </p:sp>
      <p:sp>
        <p:nvSpPr>
          <p:cNvPr id="302109" name="Rectangle 29"/>
          <p:cNvSpPr>
            <a:spLocks noChangeArrowheads="1"/>
          </p:cNvSpPr>
          <p:nvPr/>
        </p:nvSpPr>
        <p:spPr bwMode="auto">
          <a:xfrm>
            <a:off x="2514600" y="4997450"/>
            <a:ext cx="642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⑧</a:t>
            </a:r>
          </a:p>
        </p:txBody>
      </p:sp>
      <p:sp>
        <p:nvSpPr>
          <p:cNvPr id="302110" name="Line 30"/>
          <p:cNvSpPr>
            <a:spLocks noChangeShapeType="1"/>
          </p:cNvSpPr>
          <p:nvPr/>
        </p:nvSpPr>
        <p:spPr bwMode="auto">
          <a:xfrm flipH="1" flipV="1">
            <a:off x="3124200" y="5029200"/>
            <a:ext cx="0" cy="7620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111" name="Line 31"/>
          <p:cNvSpPr>
            <a:spLocks noChangeShapeType="1"/>
          </p:cNvSpPr>
          <p:nvPr/>
        </p:nvSpPr>
        <p:spPr bwMode="auto">
          <a:xfrm flipH="1">
            <a:off x="1447800" y="4953000"/>
            <a:ext cx="1524000" cy="6858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112" name="Rectangle 32"/>
          <p:cNvSpPr>
            <a:spLocks noChangeArrowheads="1"/>
          </p:cNvSpPr>
          <p:nvPr/>
        </p:nvSpPr>
        <p:spPr bwMode="auto">
          <a:xfrm>
            <a:off x="3581400" y="4114800"/>
            <a:ext cx="642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⑨</a:t>
            </a:r>
          </a:p>
        </p:txBody>
      </p:sp>
      <p:sp>
        <p:nvSpPr>
          <p:cNvPr id="302113" name="Rectangle 33"/>
          <p:cNvSpPr>
            <a:spLocks noChangeArrowheads="1"/>
          </p:cNvSpPr>
          <p:nvPr/>
        </p:nvSpPr>
        <p:spPr bwMode="auto">
          <a:xfrm>
            <a:off x="990600" y="4732338"/>
            <a:ext cx="1219200" cy="419100"/>
          </a:xfrm>
          <a:prstGeom prst="rect">
            <a:avLst/>
          </a:prstGeom>
          <a:solidFill>
            <a:srgbClr val="FFFF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solidFill>
                  <a:srgbClr val="FF00FF"/>
                </a:solidFill>
                <a:ea typeface="楷体_GB2312" pitchFamily="49" charset="-122"/>
              </a:rPr>
              <a:t>  </a:t>
            </a:r>
            <a:r>
              <a:rPr lang="zh-CN" altLang="en-US" sz="2600" b="1">
                <a:solidFill>
                  <a:srgbClr val="FF00FF"/>
                </a:solidFill>
                <a:ea typeface="楷体_GB2312" pitchFamily="49" charset="-122"/>
              </a:rPr>
              <a:t>数据</a:t>
            </a:r>
          </a:p>
        </p:txBody>
      </p:sp>
      <p:sp>
        <p:nvSpPr>
          <p:cNvPr id="302114" name="Line 34"/>
          <p:cNvSpPr>
            <a:spLocks noChangeShapeType="1"/>
          </p:cNvSpPr>
          <p:nvPr/>
        </p:nvSpPr>
        <p:spPr bwMode="auto">
          <a:xfrm>
            <a:off x="2667000" y="1524000"/>
            <a:ext cx="76200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115" name="Rectangle 35"/>
          <p:cNvSpPr>
            <a:spLocks noChangeArrowheads="1"/>
          </p:cNvSpPr>
          <p:nvPr/>
        </p:nvSpPr>
        <p:spPr bwMode="auto">
          <a:xfrm>
            <a:off x="5942013" y="1455738"/>
            <a:ext cx="306387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900CC"/>
                </a:solidFill>
              </a:rPr>
              <a:t>1</a:t>
            </a:r>
          </a:p>
        </p:txBody>
      </p:sp>
      <p:sp>
        <p:nvSpPr>
          <p:cNvPr id="302116" name="Rectangle 36"/>
          <p:cNvSpPr>
            <a:spLocks noChangeArrowheads="1"/>
          </p:cNvSpPr>
          <p:nvPr/>
        </p:nvSpPr>
        <p:spPr bwMode="auto">
          <a:xfrm>
            <a:off x="5943600" y="2438400"/>
            <a:ext cx="306388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900CC"/>
                </a:solidFill>
              </a:rPr>
              <a:t>0</a:t>
            </a:r>
          </a:p>
        </p:txBody>
      </p:sp>
      <p:sp>
        <p:nvSpPr>
          <p:cNvPr id="302117" name="Rectangle 37"/>
          <p:cNvSpPr>
            <a:spLocks noChangeArrowheads="1"/>
          </p:cNvSpPr>
          <p:nvPr/>
        </p:nvSpPr>
        <p:spPr bwMode="auto">
          <a:xfrm>
            <a:off x="5943600" y="2370138"/>
            <a:ext cx="306388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900CC"/>
                </a:solidFill>
              </a:rPr>
              <a:t>1</a:t>
            </a:r>
          </a:p>
        </p:txBody>
      </p:sp>
      <p:sp>
        <p:nvSpPr>
          <p:cNvPr id="302118" name="Rectangle 38"/>
          <p:cNvSpPr>
            <a:spLocks noChangeArrowheads="1"/>
          </p:cNvSpPr>
          <p:nvPr/>
        </p:nvSpPr>
        <p:spPr bwMode="auto">
          <a:xfrm>
            <a:off x="4191000" y="2438400"/>
            <a:ext cx="306388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900CC"/>
                </a:solidFill>
              </a:rPr>
              <a:t>1</a:t>
            </a:r>
          </a:p>
        </p:txBody>
      </p:sp>
      <p:sp>
        <p:nvSpPr>
          <p:cNvPr id="302119" name="Rectangle 39"/>
          <p:cNvSpPr>
            <a:spLocks noChangeArrowheads="1"/>
          </p:cNvSpPr>
          <p:nvPr/>
        </p:nvSpPr>
        <p:spPr bwMode="auto">
          <a:xfrm>
            <a:off x="1295400" y="3132138"/>
            <a:ext cx="306388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900CC"/>
                </a:solidFill>
              </a:rPr>
              <a:t>0</a:t>
            </a:r>
          </a:p>
        </p:txBody>
      </p:sp>
      <p:sp>
        <p:nvSpPr>
          <p:cNvPr id="302120" name="Rectangle 40"/>
          <p:cNvSpPr>
            <a:spLocks noChangeArrowheads="1"/>
          </p:cNvSpPr>
          <p:nvPr/>
        </p:nvSpPr>
        <p:spPr bwMode="auto">
          <a:xfrm>
            <a:off x="1219200" y="6324600"/>
            <a:ext cx="1295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关中断</a:t>
            </a:r>
          </a:p>
        </p:txBody>
      </p:sp>
      <p:sp>
        <p:nvSpPr>
          <p:cNvPr id="302121" name="Rectangle 41"/>
          <p:cNvSpPr>
            <a:spLocks noChangeArrowheads="1"/>
          </p:cNvSpPr>
          <p:nvPr/>
        </p:nvSpPr>
        <p:spPr bwMode="auto">
          <a:xfrm>
            <a:off x="5943600" y="1447800"/>
            <a:ext cx="306388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900CC"/>
                </a:solidFill>
              </a:rPr>
              <a:t>0</a:t>
            </a:r>
          </a:p>
        </p:txBody>
      </p:sp>
      <p:sp>
        <p:nvSpPr>
          <p:cNvPr id="302122" name="Rectangle 42"/>
          <p:cNvSpPr>
            <a:spLocks noChangeArrowheads="1"/>
          </p:cNvSpPr>
          <p:nvPr/>
        </p:nvSpPr>
        <p:spPr bwMode="auto">
          <a:xfrm>
            <a:off x="5943600" y="2438400"/>
            <a:ext cx="306388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900CC"/>
                </a:solidFill>
              </a:rPr>
              <a:t>0</a:t>
            </a:r>
          </a:p>
        </p:txBody>
      </p:sp>
      <p:sp>
        <p:nvSpPr>
          <p:cNvPr id="302123" name="Rectangle 43"/>
          <p:cNvSpPr>
            <a:spLocks noChangeArrowheads="1"/>
          </p:cNvSpPr>
          <p:nvPr/>
        </p:nvSpPr>
        <p:spPr bwMode="auto">
          <a:xfrm>
            <a:off x="2208213" y="3132138"/>
            <a:ext cx="306387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900CC"/>
                </a:solidFill>
              </a:rPr>
              <a:t>1</a:t>
            </a:r>
          </a:p>
        </p:txBody>
      </p:sp>
      <p:sp>
        <p:nvSpPr>
          <p:cNvPr id="302124" name="Rectangle 44"/>
          <p:cNvSpPr>
            <a:spLocks noChangeArrowheads="1"/>
          </p:cNvSpPr>
          <p:nvPr/>
        </p:nvSpPr>
        <p:spPr bwMode="auto">
          <a:xfrm>
            <a:off x="6477000" y="5651500"/>
            <a:ext cx="2590800" cy="9779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60363" indent="-360363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宋体" pitchFamily="2" charset="-122"/>
                <a:hlinkClick r:id="rId5" action="ppaction://hlinkfile"/>
              </a:rPr>
              <a:t>动画演示：</a:t>
            </a:r>
            <a:br>
              <a:rPr kumimoji="1" lang="zh-CN" altLang="en-US" sz="2400" b="1" dirty="0">
                <a:latin typeface="宋体" pitchFamily="2" charset="-122"/>
                <a:hlinkClick r:id="rId5" action="ppaction://hlinkfile"/>
              </a:rPr>
            </a:br>
            <a:r>
              <a:rPr kumimoji="1" lang="zh-CN" altLang="en-US" sz="2400" b="1" dirty="0">
                <a:latin typeface="宋体" pitchFamily="2" charset="-122"/>
                <a:hlinkClick r:id="rId5" action="ppaction://hlinkfile"/>
              </a:rPr>
              <a:t>程序中断传送方式</a:t>
            </a:r>
            <a:r>
              <a:rPr kumimoji="1" lang="en-US" altLang="zh-CN" sz="2400" b="1" dirty="0">
                <a:latin typeface="宋体" pitchFamily="2" charset="-122"/>
                <a:hlinkClick r:id="rId5" action="ppaction://hlinkfile"/>
              </a:rPr>
              <a:t>.</a:t>
            </a:r>
            <a:r>
              <a:rPr kumimoji="1" lang="en-US" altLang="zh-CN" sz="2400" b="1" dirty="0" err="1">
                <a:latin typeface="宋体" pitchFamily="2" charset="-122"/>
                <a:hlinkClick r:id="rId5" action="ppaction://hlinkfile"/>
              </a:rPr>
              <a:t>swf</a:t>
            </a:r>
            <a:endParaRPr kumimoji="1" lang="en-US" altLang="zh-CN" sz="2400" b="1" dirty="0">
              <a:latin typeface="宋体" pitchFamily="2" charset="-122"/>
            </a:endParaRPr>
          </a:p>
        </p:txBody>
      </p:sp>
      <p:sp>
        <p:nvSpPr>
          <p:cNvPr id="302130" name="Rectangle 50"/>
          <p:cNvSpPr>
            <a:spLocks noChangeArrowheads="1"/>
          </p:cNvSpPr>
          <p:nvPr/>
        </p:nvSpPr>
        <p:spPr bwMode="auto">
          <a:xfrm>
            <a:off x="1295400" y="3124200"/>
            <a:ext cx="306388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900CC"/>
                </a:solidFill>
              </a:rPr>
              <a:t>1</a:t>
            </a:r>
          </a:p>
        </p:txBody>
      </p:sp>
      <p:sp>
        <p:nvSpPr>
          <p:cNvPr id="302131" name="Rectangle 51"/>
          <p:cNvSpPr>
            <a:spLocks noChangeArrowheads="1"/>
          </p:cNvSpPr>
          <p:nvPr/>
        </p:nvSpPr>
        <p:spPr bwMode="auto">
          <a:xfrm>
            <a:off x="1295400" y="3124200"/>
            <a:ext cx="306388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900CC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302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0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0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0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0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0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0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0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0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0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0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0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0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500"/>
                                        <p:tgtEl>
                                          <p:spTgt spid="302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0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30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30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0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30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40426E-6 L -0.36666 0.00393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302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30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302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30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302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30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1" dur="500"/>
                                        <p:tgtEl>
                                          <p:spTgt spid="302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30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30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/>
      <p:bldP spid="302086" grpId="0"/>
      <p:bldP spid="302087" grpId="0"/>
      <p:bldP spid="302088" grpId="0"/>
      <p:bldP spid="302089" grpId="0"/>
      <p:bldP spid="302090" grpId="0"/>
      <p:bldP spid="302091" grpId="0"/>
      <p:bldP spid="302094" grpId="0"/>
      <p:bldP spid="302092" grpId="0" animBg="1"/>
      <p:bldP spid="302093" grpId="0" animBg="1"/>
      <p:bldP spid="302095" grpId="0" animBg="1"/>
      <p:bldP spid="302096" grpId="0"/>
      <p:bldP spid="302097" grpId="0" animBg="1"/>
      <p:bldP spid="302098" grpId="0" animBg="1"/>
      <p:bldP spid="302098" grpId="1" animBg="1"/>
      <p:bldP spid="302098" grpId="2" animBg="1"/>
      <p:bldP spid="302099" grpId="0"/>
      <p:bldP spid="302100" grpId="0" animBg="1"/>
      <p:bldP spid="302101" grpId="0" animBg="1"/>
      <p:bldP spid="302102" grpId="0"/>
      <p:bldP spid="302103" grpId="0"/>
      <p:bldP spid="302104" grpId="0"/>
      <p:bldP spid="302106" grpId="0"/>
      <p:bldP spid="302105" grpId="0" animBg="1"/>
      <p:bldP spid="302107" grpId="0" animBg="1"/>
      <p:bldP spid="302108" grpId="0"/>
      <p:bldP spid="302110" grpId="0" animBg="1"/>
      <p:bldP spid="302111" grpId="0" animBg="1"/>
      <p:bldP spid="302112" grpId="0"/>
      <p:bldP spid="302113" grpId="0" animBg="1"/>
      <p:bldP spid="302114" grpId="0" animBg="1"/>
      <p:bldP spid="302115" grpId="0"/>
      <p:bldP spid="302115" grpId="1"/>
      <p:bldP spid="302116" grpId="0"/>
      <p:bldP spid="302116" grpId="1"/>
      <p:bldP spid="302117" grpId="0"/>
      <p:bldP spid="302117" grpId="1"/>
      <p:bldP spid="302118" grpId="0"/>
      <p:bldP spid="302119" grpId="0"/>
      <p:bldP spid="302120" grpId="0"/>
      <p:bldP spid="302121" grpId="0"/>
      <p:bldP spid="302122" grpId="0"/>
      <p:bldP spid="302123" grpId="0"/>
      <p:bldP spid="302124" grpId="0" animBg="1"/>
      <p:bldP spid="302130" grpId="0"/>
      <p:bldP spid="3021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E9A26C1-FEAE-46BE-B4BD-0F734D43A7B8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AE81DA3-4E63-411A-97B6-4119A738C7EF}" type="slidenum">
              <a:rPr lang="en-US" altLang="zh-CN" sz="1200" smtClean="0"/>
              <a:pPr eaLnBrk="1" hangingPunct="1"/>
              <a:t>29</a:t>
            </a:fld>
            <a:endParaRPr lang="en-US" altLang="zh-CN" sz="12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z="3400"/>
              <a:t>程序中断方式数据传送过程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15400" cy="5638800"/>
          </a:xfrm>
        </p:spPr>
        <p:txBody>
          <a:bodyPr/>
          <a:lstStyle/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en-US" altLang="zh-CN" dirty="0"/>
              <a:t>CPU</a:t>
            </a:r>
            <a:r>
              <a:rPr lang="zh-CN" altLang="en-US" dirty="0"/>
              <a:t>向接口发送控制命令，使</a:t>
            </a:r>
            <a:r>
              <a:rPr lang="zh-CN" altLang="en-US" dirty="0">
                <a:solidFill>
                  <a:srgbClr val="FF33CC"/>
                </a:solidFill>
              </a:rPr>
              <a:t>忙状态置位，就绪状态复位</a:t>
            </a:r>
            <a:r>
              <a:rPr lang="zh-CN" altLang="en-US" dirty="0"/>
              <a:t>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zh-CN" altLang="en-US" dirty="0"/>
              <a:t>接口向外设发送启动信号，</a:t>
            </a:r>
            <a:r>
              <a:rPr lang="zh-CN" altLang="en-US" dirty="0">
                <a:solidFill>
                  <a:srgbClr val="FF33CC"/>
                </a:solidFill>
              </a:rPr>
              <a:t>外设开始准备数据</a:t>
            </a:r>
            <a:r>
              <a:rPr lang="zh-CN" altLang="en-US" dirty="0"/>
              <a:t>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zh-CN" altLang="en-US" dirty="0"/>
              <a:t>外设将准备好的</a:t>
            </a:r>
            <a:r>
              <a:rPr lang="zh-CN" altLang="en-US" dirty="0">
                <a:solidFill>
                  <a:srgbClr val="FF33CC"/>
                </a:solidFill>
              </a:rPr>
              <a:t>数据送入接口</a:t>
            </a:r>
            <a:r>
              <a:rPr lang="zh-CN" altLang="en-US" dirty="0"/>
              <a:t>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zh-CN" altLang="en-US" dirty="0"/>
              <a:t>数据传送完成，外设向接口发回结束信号，使</a:t>
            </a:r>
            <a:r>
              <a:rPr lang="zh-CN" altLang="en-US" dirty="0">
                <a:solidFill>
                  <a:srgbClr val="FF33CC"/>
                </a:solidFill>
              </a:rPr>
              <a:t>就绪状态置位</a:t>
            </a:r>
            <a:r>
              <a:rPr lang="zh-CN" altLang="en-US" dirty="0"/>
              <a:t>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zh-CN" altLang="en-US" dirty="0"/>
              <a:t>若接口允许触发器有效，则</a:t>
            </a:r>
            <a:r>
              <a:rPr lang="zh-CN" altLang="en-US" dirty="0">
                <a:solidFill>
                  <a:srgbClr val="FF33CC"/>
                </a:solidFill>
              </a:rPr>
              <a:t>产生中断请求</a:t>
            </a:r>
            <a:r>
              <a:rPr lang="zh-CN" altLang="en-US" dirty="0"/>
              <a:t>，提交给</a:t>
            </a:r>
            <a:r>
              <a:rPr lang="en-US" altLang="zh-CN" dirty="0"/>
              <a:t>CPU</a:t>
            </a:r>
            <a:r>
              <a:rPr lang="zh-CN" altLang="en-US" dirty="0"/>
              <a:t>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en-US" altLang="zh-CN" dirty="0">
                <a:solidFill>
                  <a:srgbClr val="FF33CC"/>
                </a:solidFill>
              </a:rPr>
              <a:t>CPU</a:t>
            </a:r>
            <a:r>
              <a:rPr lang="zh-CN" altLang="en-US" dirty="0">
                <a:solidFill>
                  <a:srgbClr val="FF33CC"/>
                </a:solidFill>
              </a:rPr>
              <a:t>执行完成一条指令</a:t>
            </a:r>
            <a:r>
              <a:rPr lang="zh-CN" altLang="en-US" dirty="0"/>
              <a:t>，检测中断请求信号；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zh-CN" altLang="en-US" dirty="0"/>
              <a:t>若</a:t>
            </a:r>
            <a:r>
              <a:rPr lang="en-US" altLang="zh-CN" dirty="0"/>
              <a:t>CPU</a:t>
            </a:r>
            <a:r>
              <a:rPr lang="zh-CN" altLang="en-US" dirty="0"/>
              <a:t>允许该中断响应，则发回响应信号中断响应期间，同时硬件自动</a:t>
            </a:r>
            <a:r>
              <a:rPr lang="zh-CN" altLang="en-US" dirty="0">
                <a:solidFill>
                  <a:srgbClr val="FF33CC"/>
                </a:solidFill>
              </a:rPr>
              <a:t>关中断</a:t>
            </a:r>
            <a:r>
              <a:rPr lang="zh-CN" altLang="en-US" dirty="0"/>
              <a:t>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zh-CN" altLang="en-US" dirty="0"/>
              <a:t>接口向</a:t>
            </a:r>
            <a:r>
              <a:rPr lang="en-US" altLang="zh-CN" dirty="0"/>
              <a:t>CPU</a:t>
            </a:r>
            <a:r>
              <a:rPr lang="zh-CN" altLang="en-US" dirty="0"/>
              <a:t>提供</a:t>
            </a:r>
            <a:r>
              <a:rPr lang="zh-CN" altLang="en-US" dirty="0">
                <a:solidFill>
                  <a:srgbClr val="FF33CC"/>
                </a:solidFill>
              </a:rPr>
              <a:t>中断向量</a:t>
            </a:r>
            <a:r>
              <a:rPr lang="zh-CN" altLang="en-US" dirty="0"/>
              <a:t>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en-US" altLang="zh-CN" dirty="0"/>
              <a:t>CPU</a:t>
            </a:r>
            <a:r>
              <a:rPr lang="zh-CN" altLang="en-US" dirty="0"/>
              <a:t>执行中断服务程序，将</a:t>
            </a:r>
            <a:r>
              <a:rPr lang="zh-CN" altLang="en-US" dirty="0">
                <a:solidFill>
                  <a:srgbClr val="FF33CC"/>
                </a:solidFill>
              </a:rPr>
              <a:t>数据读入</a:t>
            </a:r>
            <a:r>
              <a:rPr lang="zh-CN" altLang="en-US" dirty="0"/>
              <a:t>；</a:t>
            </a:r>
          </a:p>
          <a:p>
            <a:pPr marL="360363" indent="-360363" eaLnBrk="1" hangingPunct="1">
              <a:buFont typeface="Wingdings" pitchFamily="2" charset="2"/>
              <a:buAutoNum type="circleNumDbPlain"/>
            </a:pPr>
            <a:r>
              <a:rPr lang="zh-CN" altLang="en-US" dirty="0"/>
              <a:t>中断返回后，接口内部的</a:t>
            </a:r>
            <a:r>
              <a:rPr lang="zh-CN" altLang="en-US" dirty="0">
                <a:solidFill>
                  <a:srgbClr val="FF33CC"/>
                </a:solidFill>
              </a:rPr>
              <a:t>就绪状态、忙状态复位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/>
              <a:t>8.1   </a:t>
            </a:r>
            <a:r>
              <a:rPr lang="en-US" altLang="zh-CN" sz="3400" dirty="0" smtClean="0"/>
              <a:t>CPU</a:t>
            </a:r>
            <a:r>
              <a:rPr lang="zh-CN" altLang="en-US" sz="3400" dirty="0" smtClean="0"/>
              <a:t>与外设之间的信息交换</a:t>
            </a:r>
            <a:r>
              <a:rPr lang="zh-CN" altLang="en-US" sz="3400" dirty="0"/>
              <a:t>方式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905000"/>
            <a:ext cx="6858000" cy="32004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 dirty="0"/>
              <a:t>8.1.1    </a:t>
            </a:r>
            <a:r>
              <a:rPr lang="zh-CN" altLang="en-US" sz="2800" dirty="0" smtClean="0"/>
              <a:t>输入输出操作的一般过程</a:t>
            </a:r>
            <a:endParaRPr lang="en-US" altLang="zh-CN" sz="2800" dirty="0" smtClean="0"/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 dirty="0" smtClean="0"/>
              <a:t>8.1.2    </a:t>
            </a:r>
            <a:r>
              <a:rPr lang="zh-CN" altLang="en-US" sz="2800" dirty="0"/>
              <a:t>信息交换方式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50428F6-64F6-4F27-B03F-AAB7046364C6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9D37D33-2B97-4CD9-BE49-50C9BB8C514B}" type="slidenum">
              <a:rPr lang="en-US" altLang="zh-CN" sz="1200" smtClean="0"/>
              <a:pPr eaLnBrk="1" hangingPunct="1"/>
              <a:t>30</a:t>
            </a:fld>
            <a:endParaRPr lang="en-US" altLang="zh-CN" sz="12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中断处理的策略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676400"/>
            <a:ext cx="8378825" cy="470535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/>
              <a:t>根据计算机系统对中断处理的策略的不同，可分为：</a:t>
            </a: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>
                <a:solidFill>
                  <a:srgbClr val="FF00FF"/>
                </a:solidFill>
              </a:rPr>
              <a:t>单级中断系统</a:t>
            </a:r>
            <a:br>
              <a:rPr lang="zh-CN" altLang="en-US" dirty="0">
                <a:solidFill>
                  <a:srgbClr val="FF00FF"/>
                </a:solidFill>
              </a:rPr>
            </a:br>
            <a:r>
              <a:rPr lang="zh-CN" altLang="en-US" dirty="0"/>
              <a:t>所有的中断源都属于同一个级别，不允许有中断嵌套。</a:t>
            </a: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>
                <a:solidFill>
                  <a:srgbClr val="FF00FF"/>
                </a:solidFill>
              </a:rPr>
              <a:t>多级中断系统</a:t>
            </a:r>
            <a:br>
              <a:rPr lang="zh-CN" altLang="en-US" dirty="0">
                <a:solidFill>
                  <a:srgbClr val="FF00FF"/>
                </a:solidFill>
              </a:rPr>
            </a:br>
            <a:r>
              <a:rPr lang="zh-CN" altLang="en-US" dirty="0"/>
              <a:t>中断源分为不同的级别，可以发生中断嵌套，高优先权的中断源请求可以打断低优先权的中断服务。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/>
              <a:t>实现方法</a:t>
            </a: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/>
              <a:t>进入中断服务时的中断屏蔽设置。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42184D-6EEE-4BA1-BBF1-4FBA8A8A407B}" type="datetime3">
              <a:rPr lang="zh-CN" altLang="en-US" smtClean="0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B8450-0035-4BD1-885F-3C1E1970F28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990600" y="1143000"/>
            <a:ext cx="75438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2012</a:t>
            </a:r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年考研统考第</a:t>
            </a:r>
            <a:r>
              <a:rPr lang="en-US" altLang="zh-CN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21</a:t>
            </a:r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题</a:t>
            </a:r>
            <a:endParaRPr lang="en-US" altLang="zh-CN" sz="28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下列选项中，在</a:t>
            </a:r>
            <a:r>
              <a:rPr lang="en-US" altLang="zh-CN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I/O</a:t>
            </a:r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总线的数据线上传输的信息包括（     ）</a:t>
            </a:r>
          </a:p>
          <a:p>
            <a:r>
              <a:rPr lang="en-US" altLang="zh-CN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I. I/O</a:t>
            </a:r>
            <a:r>
              <a:rPr lang="zh-CN" altLang="en-US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接口中的命令字   </a:t>
            </a:r>
            <a:r>
              <a:rPr lang="en-US" altLang="zh-CN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II.I/O</a:t>
            </a:r>
            <a:r>
              <a:rPr lang="zh-CN" altLang="en-US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接口中的状态字   </a:t>
            </a:r>
            <a:r>
              <a:rPr lang="en-US" altLang="zh-CN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III.</a:t>
            </a:r>
            <a:r>
              <a:rPr lang="zh-CN" altLang="en-US" sz="2800" b="1" dirty="0">
                <a:solidFill>
                  <a:srgbClr val="339966"/>
                </a:solidFill>
                <a:latin typeface="Microsoft Yahei"/>
                <a:ea typeface="Microsoft Yahei"/>
                <a:sym typeface="Microsoft Yahei"/>
              </a:rPr>
              <a:t>中断类型号</a:t>
            </a: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1828800" y="3810000"/>
            <a:ext cx="259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仅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II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5181600" y="3810000"/>
            <a:ext cx="259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仅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5"/>
            </p:custDataLst>
          </p:nvPr>
        </p:nvSpPr>
        <p:spPr>
          <a:xfrm>
            <a:off x="1828800" y="4881562"/>
            <a:ext cx="259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仅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II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>
            <p:custDataLst>
              <p:tags r:id="rId6"/>
            </p:custDataLst>
          </p:nvPr>
        </p:nvSpPr>
        <p:spPr>
          <a:xfrm>
            <a:off x="5105400" y="4876800"/>
            <a:ext cx="259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II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87429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467225" y="387429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945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391025" y="4941094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圆角矩形 15"/>
          <p:cNvSpPr/>
          <p:nvPr>
            <p:custDataLst>
              <p:tags r:id="rId11"/>
            </p:custDataLst>
          </p:nvPr>
        </p:nvSpPr>
        <p:spPr>
          <a:xfrm>
            <a:off x="61722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" name="组合 2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2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6" name="图片 5" descr="tmp8ED0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4B0F95-D147-4DC6-A167-18B2134577F5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22ECFA5-0039-42B5-A4DC-B49657B02A21}" type="slidenum">
              <a:rPr lang="en-US" altLang="zh-CN" sz="1200" smtClean="0"/>
              <a:pPr eaLnBrk="1" hangingPunct="1"/>
              <a:t>32</a:t>
            </a:fld>
            <a:endParaRPr lang="en-US" altLang="zh-CN" sz="12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8.3.3</a:t>
            </a:r>
            <a:r>
              <a:rPr lang="zh-CN" altLang="en-US"/>
              <a:t>　单级中断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914400"/>
          </a:xfrm>
        </p:spPr>
        <p:txBody>
          <a:bodyPr/>
          <a:lstStyle/>
          <a:p>
            <a:pPr eaLnBrk="1" hangingPunct="1"/>
            <a:r>
              <a:rPr lang="zh-CN" altLang="en-US"/>
              <a:t>单级中断中，所有中断源属于同一个级别，不允许中断嵌套。 </a:t>
            </a:r>
          </a:p>
        </p:txBody>
      </p:sp>
      <p:pic>
        <p:nvPicPr>
          <p:cNvPr id="3113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9248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301" name="Oval 5"/>
          <p:cNvSpPr>
            <a:spLocks noChangeArrowheads="1"/>
          </p:cNvSpPr>
          <p:nvPr/>
        </p:nvSpPr>
        <p:spPr bwMode="auto">
          <a:xfrm>
            <a:off x="2457450" y="4460875"/>
            <a:ext cx="666750" cy="647700"/>
          </a:xfrm>
          <a:prstGeom prst="ellips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kumimoji="1" lang="zh-CN" altLang="zh-CN" sz="2400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311302" name="AutoShape 6"/>
          <p:cNvSpPr>
            <a:spLocks noChangeArrowheads="1"/>
          </p:cNvSpPr>
          <p:nvPr/>
        </p:nvSpPr>
        <p:spPr bwMode="auto">
          <a:xfrm>
            <a:off x="381000" y="4603750"/>
            <a:ext cx="2049463" cy="431800"/>
          </a:xfrm>
          <a:prstGeom prst="wedgeRoundRectCallout">
            <a:avLst>
              <a:gd name="adj1" fmla="val 47907"/>
              <a:gd name="adj2" fmla="val -30148"/>
              <a:gd name="adj3" fmla="val 16667"/>
            </a:avLst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b="1">
                <a:solidFill>
                  <a:schemeClr val="hlink"/>
                </a:solidFill>
              </a:rPr>
              <a:t>中断请求信号</a:t>
            </a:r>
          </a:p>
        </p:txBody>
      </p:sp>
      <p:sp>
        <p:nvSpPr>
          <p:cNvPr id="311303" name="Line 7"/>
          <p:cNvSpPr>
            <a:spLocks noChangeShapeType="1"/>
          </p:cNvSpPr>
          <p:nvPr/>
        </p:nvSpPr>
        <p:spPr bwMode="auto">
          <a:xfrm>
            <a:off x="3916363" y="5827713"/>
            <a:ext cx="3856037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11304" name="AutoShape 8"/>
          <p:cNvSpPr>
            <a:spLocks noChangeArrowheads="1"/>
          </p:cNvSpPr>
          <p:nvPr/>
        </p:nvSpPr>
        <p:spPr bwMode="auto">
          <a:xfrm>
            <a:off x="3276600" y="5324475"/>
            <a:ext cx="1330325" cy="431800"/>
          </a:xfrm>
          <a:prstGeom prst="wedgeRoundRectCallout">
            <a:avLst>
              <a:gd name="adj1" fmla="val -14319"/>
              <a:gd name="adj2" fmla="val 9190"/>
              <a:gd name="adj3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优先权高</a:t>
            </a:r>
          </a:p>
        </p:txBody>
      </p:sp>
      <p:sp>
        <p:nvSpPr>
          <p:cNvPr id="311305" name="AutoShape 9"/>
          <p:cNvSpPr>
            <a:spLocks noChangeArrowheads="1"/>
          </p:cNvSpPr>
          <p:nvPr/>
        </p:nvSpPr>
        <p:spPr bwMode="auto">
          <a:xfrm>
            <a:off x="7107238" y="5324475"/>
            <a:ext cx="1503362" cy="431800"/>
          </a:xfrm>
          <a:prstGeom prst="wedgeRoundRectCallout">
            <a:avLst>
              <a:gd name="adj1" fmla="val -34264"/>
              <a:gd name="adj2" fmla="val 3310"/>
              <a:gd name="adj3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优先权低</a:t>
            </a:r>
          </a:p>
        </p:txBody>
      </p:sp>
      <p:sp>
        <p:nvSpPr>
          <p:cNvPr id="311306" name="Oval 10"/>
          <p:cNvSpPr>
            <a:spLocks noChangeArrowheads="1"/>
          </p:cNvSpPr>
          <p:nvPr/>
        </p:nvSpPr>
        <p:spPr bwMode="auto">
          <a:xfrm>
            <a:off x="2686050" y="5638800"/>
            <a:ext cx="666750" cy="647700"/>
          </a:xfrm>
          <a:prstGeom prst="ellips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kumimoji="1" lang="zh-CN" altLang="zh-CN" sz="2400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311307" name="AutoShape 11"/>
          <p:cNvSpPr>
            <a:spLocks noChangeArrowheads="1"/>
          </p:cNvSpPr>
          <p:nvPr/>
        </p:nvSpPr>
        <p:spPr bwMode="auto">
          <a:xfrm>
            <a:off x="588963" y="5715000"/>
            <a:ext cx="1973262" cy="431800"/>
          </a:xfrm>
          <a:prstGeom prst="wedgeRoundRectCallout">
            <a:avLst>
              <a:gd name="adj1" fmla="val 30449"/>
              <a:gd name="adj2" fmla="val -1102"/>
              <a:gd name="adj3" fmla="val 16667"/>
            </a:avLst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b="1">
                <a:solidFill>
                  <a:schemeClr val="hlink"/>
                </a:solidFill>
              </a:rPr>
              <a:t>中断响应信号</a:t>
            </a:r>
          </a:p>
        </p:txBody>
      </p:sp>
      <p:sp>
        <p:nvSpPr>
          <p:cNvPr id="311308" name="Rectangle 12"/>
          <p:cNvSpPr>
            <a:spLocks noChangeArrowheads="1"/>
          </p:cNvSpPr>
          <p:nvPr/>
        </p:nvSpPr>
        <p:spPr bwMode="auto">
          <a:xfrm>
            <a:off x="5334000" y="457200"/>
            <a:ext cx="3505200" cy="6858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631825" indent="-631825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宋体" pitchFamily="2" charset="-122"/>
                <a:hlinkClick r:id="rId3" action="ppaction://hlinkfile"/>
              </a:rPr>
              <a:t>动画演示：</a:t>
            </a:r>
            <a:br>
              <a:rPr kumimoji="1" lang="zh-CN" altLang="en-US" sz="2400" b="1" dirty="0">
                <a:latin typeface="宋体" pitchFamily="2" charset="-122"/>
                <a:hlinkClick r:id="rId3" action="ppaction://hlinkfile"/>
              </a:rPr>
            </a:br>
            <a:r>
              <a:rPr kumimoji="1" lang="zh-CN" altLang="en-US" sz="2400" b="1" dirty="0">
                <a:latin typeface="宋体" pitchFamily="2" charset="-122"/>
                <a:hlinkClick r:id="rId3" action="ppaction://hlinkfile"/>
              </a:rPr>
              <a:t>单级中断结构</a:t>
            </a:r>
            <a:r>
              <a:rPr kumimoji="1" lang="en-US" altLang="zh-CN" sz="2400" b="1" dirty="0">
                <a:latin typeface="宋体" pitchFamily="2" charset="-122"/>
                <a:hlinkClick r:id="rId3" action="ppaction://hlinkfile"/>
              </a:rPr>
              <a:t>.</a:t>
            </a:r>
            <a:r>
              <a:rPr kumimoji="1" lang="en-US" altLang="zh-CN" sz="2400" b="1" dirty="0" err="1">
                <a:latin typeface="宋体" pitchFamily="2" charset="-122"/>
                <a:hlinkClick r:id="rId3" action="ppaction://hlinkfile"/>
              </a:rPr>
              <a:t>swf</a:t>
            </a:r>
            <a:endParaRPr kumimoji="1" lang="en-US" altLang="zh-CN" sz="24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  <p:bldP spid="311301" grpId="0" animBg="1"/>
      <p:bldP spid="311302" grpId="0" animBg="1"/>
      <p:bldP spid="311303" grpId="0" animBg="1"/>
      <p:bldP spid="311304" grpId="0" animBg="1"/>
      <p:bldP spid="311305" grpId="0" animBg="1"/>
      <p:bldP spid="311306" grpId="0" animBg="1"/>
      <p:bldP spid="311307" grpId="0" animBg="1"/>
      <p:bldP spid="31130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7C4E63-9C2F-4BB5-A1E5-91C1E62F9617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EEC8F8D-936E-4CED-8E77-6BB0EDAEA106}" type="slidenum">
              <a:rPr lang="en-US" altLang="zh-CN" sz="1200" smtClean="0"/>
              <a:pPr eaLnBrk="1" hangingPunct="1"/>
              <a:t>33</a:t>
            </a:fld>
            <a:endParaRPr lang="en-US" altLang="zh-CN" sz="1200"/>
          </a:p>
        </p:txBody>
      </p:sp>
      <p:pic>
        <p:nvPicPr>
          <p:cNvPr id="31748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305800" cy="611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433387"/>
          </a:xfrm>
        </p:spPr>
        <p:txBody>
          <a:bodyPr/>
          <a:lstStyle/>
          <a:p>
            <a:pPr eaLnBrk="1" hangingPunct="1"/>
            <a:r>
              <a:rPr lang="en-US" altLang="zh-CN" sz="3400"/>
              <a:t>2</a:t>
            </a:r>
            <a:r>
              <a:rPr lang="zh-CN" altLang="en-US" sz="3400"/>
              <a:t>、单级中断源的识别 </a:t>
            </a:r>
            <a:r>
              <a:rPr lang="en-US" altLang="zh-CN" sz="3400"/>
              <a:t>——</a:t>
            </a:r>
            <a:r>
              <a:rPr lang="zh-CN" altLang="en-US" sz="3400"/>
              <a:t>串行排队链法 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7010400" y="3124200"/>
            <a:ext cx="2133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2400" b="1">
                <a:latin typeface="宋体" pitchFamily="2" charset="-122"/>
                <a:hlinkClick r:id="rId3" action="ppaction://hlinkfile"/>
              </a:rPr>
              <a:t>动画演示：</a:t>
            </a:r>
            <a:br>
              <a:rPr kumimoji="1" lang="zh-CN" altLang="en-US" sz="2400" b="1">
                <a:latin typeface="宋体" pitchFamily="2" charset="-122"/>
                <a:hlinkClick r:id="rId3" action="ppaction://hlinkfile"/>
              </a:rPr>
            </a:br>
            <a:r>
              <a:rPr kumimoji="1" lang="zh-CN" altLang="en-US" sz="2400" b="1">
                <a:latin typeface="宋体" pitchFamily="2" charset="-122"/>
                <a:hlinkClick r:id="rId3" action="ppaction://hlinkfile"/>
              </a:rPr>
              <a:t>串行排队链的原理</a:t>
            </a:r>
            <a:r>
              <a:rPr kumimoji="1" lang="en-US" altLang="zh-CN" sz="2400" b="1">
                <a:latin typeface="宋体" pitchFamily="2" charset="-122"/>
                <a:hlinkClick r:id="rId3" action="ppaction://hlinkfile"/>
              </a:rPr>
              <a:t>.swf</a:t>
            </a:r>
            <a:endParaRPr kumimoji="1" lang="en-US" altLang="zh-CN" sz="2400" b="1">
              <a:latin typeface="宋体" pitchFamily="2" charset="-122"/>
            </a:endParaRPr>
          </a:p>
        </p:txBody>
      </p:sp>
      <p:sp>
        <p:nvSpPr>
          <p:cNvPr id="281605" name="AutoShape 5"/>
          <p:cNvSpPr>
            <a:spLocks noChangeArrowheads="1"/>
          </p:cNvSpPr>
          <p:nvPr/>
        </p:nvSpPr>
        <p:spPr bwMode="auto">
          <a:xfrm>
            <a:off x="7747000" y="4724400"/>
            <a:ext cx="1397000" cy="433388"/>
          </a:xfrm>
          <a:prstGeom prst="wedgeRoundRectCallout">
            <a:avLst>
              <a:gd name="adj1" fmla="val -97954"/>
              <a:gd name="adj2" fmla="val 109343"/>
              <a:gd name="adj3" fmla="val 16667"/>
            </a:avLst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FF00FF"/>
                </a:solidFill>
              </a:rPr>
              <a:t>排队链</a:t>
            </a:r>
          </a:p>
        </p:txBody>
      </p:sp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384175" y="4149725"/>
            <a:ext cx="665163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kumimoji="1" lang="zh-CN" altLang="zh-CN" sz="2400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81607" name="AutoShape 7"/>
          <p:cNvSpPr>
            <a:spLocks noChangeArrowheads="1"/>
          </p:cNvSpPr>
          <p:nvPr/>
        </p:nvSpPr>
        <p:spPr bwMode="auto">
          <a:xfrm>
            <a:off x="119063" y="3500438"/>
            <a:ext cx="1262062" cy="647700"/>
          </a:xfrm>
          <a:prstGeom prst="wedgeRoundRectCallout">
            <a:avLst>
              <a:gd name="adj1" fmla="val 46634"/>
              <a:gd name="adj2" fmla="val -3431"/>
              <a:gd name="adj3" fmla="val 16667"/>
            </a:avLst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中断响应信号</a:t>
            </a:r>
          </a:p>
        </p:txBody>
      </p:sp>
      <p:sp>
        <p:nvSpPr>
          <p:cNvPr id="281608" name="Oval 8"/>
          <p:cNvSpPr>
            <a:spLocks noChangeArrowheads="1"/>
          </p:cNvSpPr>
          <p:nvPr/>
        </p:nvSpPr>
        <p:spPr bwMode="auto">
          <a:xfrm>
            <a:off x="192088" y="5364163"/>
            <a:ext cx="798512" cy="3508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kumimoji="1" lang="zh-CN" altLang="zh-CN" sz="2400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81609" name="AutoShape 9"/>
          <p:cNvSpPr>
            <a:spLocks noChangeArrowheads="1"/>
          </p:cNvSpPr>
          <p:nvPr/>
        </p:nvSpPr>
        <p:spPr bwMode="auto">
          <a:xfrm>
            <a:off x="76200" y="5715000"/>
            <a:ext cx="1066800" cy="1066800"/>
          </a:xfrm>
          <a:prstGeom prst="wedgeRoundRectCallout">
            <a:avLst>
              <a:gd name="adj1" fmla="val 12648"/>
              <a:gd name="adj2" fmla="val -27231"/>
              <a:gd name="adj3" fmla="val 16667"/>
            </a:avLst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中断排队输入信号</a:t>
            </a:r>
          </a:p>
        </p:txBody>
      </p:sp>
      <p:sp>
        <p:nvSpPr>
          <p:cNvPr id="281610" name="Oval 10"/>
          <p:cNvSpPr>
            <a:spLocks noChangeArrowheads="1"/>
          </p:cNvSpPr>
          <p:nvPr/>
        </p:nvSpPr>
        <p:spPr bwMode="auto">
          <a:xfrm>
            <a:off x="7812088" y="5410200"/>
            <a:ext cx="798512" cy="5032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kumimoji="1" lang="zh-CN" altLang="zh-CN" sz="2400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81611" name="AutoShape 11"/>
          <p:cNvSpPr>
            <a:spLocks noChangeArrowheads="1"/>
          </p:cNvSpPr>
          <p:nvPr/>
        </p:nvSpPr>
        <p:spPr bwMode="auto">
          <a:xfrm>
            <a:off x="7415213" y="5949950"/>
            <a:ext cx="1397000" cy="720725"/>
          </a:xfrm>
          <a:prstGeom prst="wedgeRoundRectCallout">
            <a:avLst>
              <a:gd name="adj1" fmla="val 15477"/>
              <a:gd name="adj2" fmla="val -4185"/>
              <a:gd name="adj3" fmla="val 16667"/>
            </a:avLst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中断排队输出信号</a:t>
            </a:r>
          </a:p>
        </p:txBody>
      </p:sp>
      <p:sp>
        <p:nvSpPr>
          <p:cNvPr id="281612" name="Oval 12"/>
          <p:cNvSpPr>
            <a:spLocks noChangeArrowheads="1"/>
          </p:cNvSpPr>
          <p:nvPr/>
        </p:nvSpPr>
        <p:spPr bwMode="auto">
          <a:xfrm>
            <a:off x="4648200" y="46482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kumimoji="1" lang="zh-CN" altLang="zh-CN" sz="2400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81613" name="AutoShape 13"/>
          <p:cNvSpPr>
            <a:spLocks noChangeArrowheads="1"/>
          </p:cNvSpPr>
          <p:nvPr/>
        </p:nvSpPr>
        <p:spPr bwMode="auto">
          <a:xfrm>
            <a:off x="5154613" y="4613275"/>
            <a:ext cx="865187" cy="720725"/>
          </a:xfrm>
          <a:prstGeom prst="wedgeRoundRectCallout">
            <a:avLst>
              <a:gd name="adj1" fmla="val 5593"/>
              <a:gd name="adj2" fmla="val 24671"/>
              <a:gd name="adj3" fmla="val 16667"/>
            </a:avLst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选中信号</a:t>
            </a:r>
          </a:p>
        </p:txBody>
      </p:sp>
      <p:sp>
        <p:nvSpPr>
          <p:cNvPr id="281614" name="Oval 14"/>
          <p:cNvSpPr>
            <a:spLocks noChangeArrowheads="1"/>
          </p:cNvSpPr>
          <p:nvPr/>
        </p:nvSpPr>
        <p:spPr bwMode="auto">
          <a:xfrm>
            <a:off x="4186238" y="4652963"/>
            <a:ext cx="461962" cy="4524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kumimoji="1" lang="zh-CN" altLang="zh-CN" sz="2400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81615" name="AutoShape 15"/>
          <p:cNvSpPr>
            <a:spLocks noChangeArrowheads="1"/>
          </p:cNvSpPr>
          <p:nvPr/>
        </p:nvSpPr>
        <p:spPr bwMode="auto">
          <a:xfrm>
            <a:off x="2514600" y="4508500"/>
            <a:ext cx="1597025" cy="720725"/>
          </a:xfrm>
          <a:prstGeom prst="wedgeRoundRectCallout">
            <a:avLst>
              <a:gd name="adj1" fmla="val 27708"/>
              <a:gd name="adj2" fmla="val 1102"/>
              <a:gd name="adj3" fmla="val 16667"/>
            </a:avLst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中断源的中断请求信号</a:t>
            </a:r>
          </a:p>
        </p:txBody>
      </p:sp>
      <p:sp>
        <p:nvSpPr>
          <p:cNvPr id="281617" name="AutoShape 17"/>
          <p:cNvSpPr>
            <a:spLocks noChangeArrowheads="1"/>
          </p:cNvSpPr>
          <p:nvPr/>
        </p:nvSpPr>
        <p:spPr bwMode="auto">
          <a:xfrm>
            <a:off x="0" y="4953000"/>
            <a:ext cx="1262063" cy="381000"/>
          </a:xfrm>
          <a:prstGeom prst="wedgeRoundRectCallout">
            <a:avLst>
              <a:gd name="adj1" fmla="val 35407"/>
              <a:gd name="adj2" fmla="val 46250"/>
              <a:gd name="adj3" fmla="val 16667"/>
            </a:avLst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339966"/>
                </a:solidFill>
              </a:rPr>
              <a:t>初值为</a:t>
            </a:r>
            <a:r>
              <a:rPr lang="en-US" altLang="zh-CN" sz="2000" b="1">
                <a:solidFill>
                  <a:srgbClr val="339966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/>
      <p:bldP spid="281605" grpId="0" animBg="1"/>
      <p:bldP spid="281606" grpId="0" animBg="1"/>
      <p:bldP spid="281607" grpId="0" animBg="1"/>
      <p:bldP spid="281608" grpId="0" animBg="1"/>
      <p:bldP spid="281609" grpId="0" animBg="1"/>
      <p:bldP spid="281610" grpId="0" animBg="1"/>
      <p:bldP spid="281611" grpId="0" animBg="1"/>
      <p:bldP spid="281612" grpId="0" animBg="1"/>
      <p:bldP spid="281613" grpId="0" animBg="1"/>
      <p:bldP spid="281614" grpId="0" animBg="1"/>
      <p:bldP spid="281615" grpId="0" animBg="1"/>
      <p:bldP spid="2816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AC6C5CF-1A3E-47FA-B70F-ECD0E16C32B9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8111BF9-BCB5-4124-87AE-051AD0CCBB88}" type="slidenum">
              <a:rPr lang="en-US" altLang="zh-CN" sz="1200" smtClean="0"/>
              <a:pPr eaLnBrk="1" hangingPunct="1"/>
              <a:t>34</a:t>
            </a:fld>
            <a:endParaRPr lang="en-US" altLang="zh-CN" sz="12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57237"/>
          </a:xfrm>
        </p:spPr>
        <p:txBody>
          <a:bodyPr/>
          <a:lstStyle/>
          <a:p>
            <a:pPr eaLnBrk="1" hangingPunct="1"/>
            <a:r>
              <a:rPr lang="zh-CN" altLang="en-US" sz="3400"/>
              <a:t>中断向量的产生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914400"/>
            <a:ext cx="8775700" cy="53340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itchFamily="2" charset="2"/>
              <a:buAutoNum type="arabicPeriod"/>
              <a:tabLst>
                <a:tab pos="360363" algn="l"/>
              </a:tabLst>
            </a:pPr>
            <a:r>
              <a:rPr lang="zh-CN" altLang="en-US" dirty="0"/>
              <a:t>向量中断</a:t>
            </a:r>
          </a:p>
          <a:p>
            <a:pPr marL="360363" lvl="1" indent="-180975" eaLnBrk="1" hangingPunct="1">
              <a:lnSpc>
                <a:spcPct val="115000"/>
              </a:lnSpc>
              <a:tabLst>
                <a:tab pos="360363" algn="l"/>
              </a:tabLst>
            </a:pPr>
            <a:r>
              <a:rPr lang="zh-CN" altLang="en-US" dirty="0"/>
              <a:t>由硬件直接产生一个与该中断源对应的</a:t>
            </a:r>
            <a:r>
              <a:rPr lang="zh-CN" altLang="en-US" dirty="0">
                <a:solidFill>
                  <a:srgbClr val="FF0000"/>
                </a:solidFill>
              </a:rPr>
              <a:t>中断向量</a:t>
            </a:r>
            <a:r>
              <a:rPr lang="zh-CN" altLang="en-US" dirty="0"/>
              <a:t>；</a:t>
            </a:r>
          </a:p>
          <a:p>
            <a:pPr marL="360363" lvl="1" indent="-180975" eaLnBrk="1" hangingPunct="1">
              <a:lnSpc>
                <a:spcPct val="115000"/>
              </a:lnSpc>
              <a:tabLst>
                <a:tab pos="360363" algn="l"/>
              </a:tabLst>
            </a:pPr>
            <a:r>
              <a:rPr lang="zh-CN" altLang="en-US" dirty="0"/>
              <a:t>特点：速度快，但灵活性不好；</a:t>
            </a:r>
          </a:p>
          <a:p>
            <a:pPr marL="811213" lvl="2" indent="-271463" eaLnBrk="1" hangingPunct="1">
              <a:lnSpc>
                <a:spcPct val="115000"/>
              </a:lnSpc>
              <a:tabLst>
                <a:tab pos="360363" algn="l"/>
              </a:tabLst>
            </a:pPr>
            <a:r>
              <a:rPr lang="zh-CN" altLang="en-US" sz="2400" dirty="0"/>
              <a:t>在硬件设计时考虑所有中断源的向量地址。 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AutoNum type="arabicPeriod"/>
              <a:tabLst>
                <a:tab pos="360363" algn="l"/>
              </a:tabLst>
            </a:pPr>
            <a:r>
              <a:rPr lang="zh-CN" altLang="en-US" dirty="0"/>
              <a:t>位移量中断</a:t>
            </a:r>
          </a:p>
          <a:p>
            <a:pPr marL="360363" lvl="1" indent="-180975" eaLnBrk="1" hangingPunct="1">
              <a:lnSpc>
                <a:spcPct val="115000"/>
              </a:lnSpc>
              <a:tabLst>
                <a:tab pos="360363" algn="l"/>
              </a:tabLst>
            </a:pPr>
            <a:r>
              <a:rPr lang="zh-CN" altLang="en-US" dirty="0"/>
              <a:t>由硬件直接产生一个</a:t>
            </a:r>
            <a:r>
              <a:rPr lang="zh-CN" altLang="en-US" dirty="0">
                <a:solidFill>
                  <a:srgbClr val="FF0000"/>
                </a:solidFill>
              </a:rPr>
              <a:t>位移量</a:t>
            </a:r>
            <a:r>
              <a:rPr lang="zh-CN" altLang="en-US" dirty="0"/>
              <a:t>；</a:t>
            </a:r>
          </a:p>
          <a:p>
            <a:pPr marL="360363" lvl="1" indent="-180975" eaLnBrk="1" hangingPunct="1">
              <a:lnSpc>
                <a:spcPct val="115000"/>
              </a:lnSpc>
              <a:tabLst>
                <a:tab pos="360363" algn="l"/>
              </a:tabLst>
            </a:pPr>
            <a:r>
              <a:rPr lang="zh-CN" altLang="en-US" dirty="0"/>
              <a:t>该位移量加上某个基地址，得到中断处理程序的入口地址。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AutoNum type="arabicPeriod"/>
              <a:tabLst>
                <a:tab pos="360363" algn="l"/>
              </a:tabLst>
            </a:pPr>
            <a:r>
              <a:rPr lang="zh-CN" altLang="en-US" dirty="0"/>
              <a:t>向量地址转移</a:t>
            </a:r>
          </a:p>
          <a:p>
            <a:pPr marL="360363" lvl="1" indent="-180975" eaLnBrk="1" hangingPunct="1">
              <a:lnSpc>
                <a:spcPct val="115000"/>
              </a:lnSpc>
              <a:tabLst>
                <a:tab pos="360363" algn="l"/>
              </a:tabLst>
            </a:pPr>
            <a:r>
              <a:rPr lang="zh-CN" altLang="en-US" dirty="0"/>
              <a:t>由硬件直接产生一个该中断源对应的</a:t>
            </a:r>
            <a:r>
              <a:rPr lang="zh-CN" altLang="en-US" dirty="0">
                <a:solidFill>
                  <a:srgbClr val="FF0000"/>
                </a:solidFill>
              </a:rPr>
              <a:t>固定向量地址</a:t>
            </a:r>
            <a:r>
              <a:rPr lang="zh-CN" altLang="en-US" dirty="0"/>
              <a:t>；</a:t>
            </a:r>
          </a:p>
          <a:p>
            <a:pPr marL="360363" lvl="1" indent="-180975" eaLnBrk="1" hangingPunct="1">
              <a:lnSpc>
                <a:spcPct val="115000"/>
              </a:lnSpc>
              <a:tabLst>
                <a:tab pos="360363" algn="l"/>
              </a:tabLst>
            </a:pPr>
            <a:r>
              <a:rPr lang="zh-CN" altLang="en-US" dirty="0"/>
              <a:t>该地址指向单元中存放一条转移指令，由该指令转入中断服务程序。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65C0C92-2D01-4D30-BE7A-A83F7B858B02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5EFEC06-F354-4978-A71F-BC973F68C9A5}" type="slidenum">
              <a:rPr lang="en-US" altLang="zh-CN" sz="1200" smtClean="0"/>
              <a:pPr eaLnBrk="1" hangingPunct="1"/>
              <a:t>35</a:t>
            </a:fld>
            <a:endParaRPr lang="en-US" altLang="zh-CN" sz="12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8.3.4   </a:t>
            </a:r>
            <a:r>
              <a:rPr lang="zh-CN" altLang="en-US"/>
              <a:t>多级中断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3810000" cy="4876800"/>
          </a:xfrm>
        </p:spPr>
        <p:txBody>
          <a:bodyPr/>
          <a:lstStyle/>
          <a:p>
            <a:pPr eaLnBrk="1" hangingPunct="1"/>
            <a:r>
              <a:rPr lang="zh-CN" altLang="en-US" dirty="0"/>
              <a:t>当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正在执行某个中断服务程序时，另一个中断源又提出了新的中断请求</a:t>
            </a:r>
            <a:r>
              <a:rPr lang="zh-CN" altLang="en-US" dirty="0"/>
              <a:t>，而</a:t>
            </a:r>
            <a:r>
              <a:rPr lang="en-US" altLang="zh-CN" dirty="0"/>
              <a:t>CPU</a:t>
            </a:r>
            <a:r>
              <a:rPr lang="zh-CN" altLang="en-US" dirty="0"/>
              <a:t>再次响应这一新的请求；</a:t>
            </a:r>
          </a:p>
          <a:p>
            <a:pPr lvl="1" eaLnBrk="1" hangingPunct="1"/>
            <a:r>
              <a:rPr lang="zh-CN" altLang="en-US" dirty="0"/>
              <a:t>暂停当前的中断服务程序，转去执行新的中断服务程序。</a:t>
            </a:r>
          </a:p>
          <a:p>
            <a:pPr eaLnBrk="1" hangingPunct="1"/>
            <a:r>
              <a:rPr lang="zh-CN" altLang="en-US" dirty="0"/>
              <a:t>多级中断中需要进行优先权的控制和判断。</a:t>
            </a:r>
          </a:p>
        </p:txBody>
      </p:sp>
      <p:pic>
        <p:nvPicPr>
          <p:cNvPr id="3194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5181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5410200" y="381000"/>
            <a:ext cx="2667000" cy="676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zh-CN" altLang="zh-CN" sz="2400" b="1" dirty="0">
                <a:latin typeface="宋体" pitchFamily="2" charset="-122"/>
                <a:hlinkClick r:id="rId4" action="ppaction://hlinkfile"/>
              </a:rPr>
              <a:t>动画</a:t>
            </a:r>
            <a:r>
              <a:rPr kumimoji="1" lang="zh-CN" altLang="en-US" sz="2400" b="1" dirty="0">
                <a:latin typeface="宋体" pitchFamily="2" charset="-122"/>
                <a:hlinkClick r:id="rId4" action="ppaction://hlinkfile"/>
              </a:rPr>
              <a:t>演示</a:t>
            </a:r>
            <a:r>
              <a:rPr kumimoji="1" lang="en-US" altLang="zh-CN" sz="2400" b="1" dirty="0">
                <a:latin typeface="宋体" pitchFamily="2" charset="-122"/>
                <a:hlinkClick r:id="rId4" action="ppaction://hlinkfile"/>
              </a:rPr>
              <a:t>: </a:t>
            </a:r>
            <a:br>
              <a:rPr kumimoji="1" lang="en-US" altLang="zh-CN" sz="2400" b="1" dirty="0">
                <a:latin typeface="宋体" pitchFamily="2" charset="-122"/>
                <a:hlinkClick r:id="rId4" action="ppaction://hlinkfile"/>
              </a:rPr>
            </a:br>
            <a:r>
              <a:rPr kumimoji="1" lang="zh-CN" altLang="en-US" sz="2400" b="1" dirty="0">
                <a:latin typeface="宋体" pitchFamily="2" charset="-122"/>
                <a:hlinkClick r:id="rId4" action="ppaction://hlinkfile"/>
              </a:rPr>
              <a:t>多级中断</a:t>
            </a:r>
            <a:r>
              <a:rPr kumimoji="1" lang="en-US" altLang="zh-CN" sz="2400" b="1" dirty="0">
                <a:latin typeface="宋体" pitchFamily="2" charset="-122"/>
                <a:hlinkClick r:id="rId4" action="ppaction://hlinkfile"/>
              </a:rPr>
              <a:t>.</a:t>
            </a:r>
            <a:r>
              <a:rPr kumimoji="1" lang="en-US" altLang="zh-CN" sz="2400" b="1" dirty="0" err="1">
                <a:latin typeface="宋体" pitchFamily="2" charset="-122"/>
                <a:hlinkClick r:id="rId4" action="ppaction://hlinkfile"/>
              </a:rPr>
              <a:t>swf</a:t>
            </a:r>
            <a:endParaRPr kumimoji="1" lang="en-US" altLang="zh-CN" sz="24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  <p:bldP spid="31949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A45E2A-444E-48F0-AAC9-8756762DC45A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4DCFF3-B09B-40F5-8D9F-04A5BB06466A}" type="slidenum">
              <a:rPr lang="en-US" altLang="zh-CN" sz="1200" smtClean="0"/>
              <a:pPr eaLnBrk="1" hangingPunct="1"/>
              <a:t>36</a:t>
            </a:fld>
            <a:endParaRPr lang="en-US" altLang="zh-CN" sz="1200"/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914400"/>
            <a:ext cx="49498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4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096963"/>
            <a:ext cx="4267200" cy="5303837"/>
          </a:xfrm>
        </p:spPr>
        <p:txBody>
          <a:bodyPr/>
          <a:lstStyle/>
          <a:p>
            <a:pPr marL="0" indent="0" eaLnBrk="1" hangingPunct="1">
              <a:tabLst>
                <a:tab pos="450850" algn="l"/>
              </a:tabLst>
            </a:pPr>
            <a:r>
              <a:rPr lang="zh-CN" altLang="en-US" dirty="0"/>
              <a:t>一维多级中断结构</a:t>
            </a:r>
          </a:p>
          <a:p>
            <a:pPr marL="450850" lvl="1" indent="-271463" eaLnBrk="1" hangingPunct="1">
              <a:tabLst>
                <a:tab pos="450850" algn="l"/>
              </a:tabLst>
            </a:pPr>
            <a:r>
              <a:rPr lang="zh-CN" altLang="en-US" dirty="0"/>
              <a:t>每级仅有一个中断源。</a:t>
            </a:r>
          </a:p>
          <a:p>
            <a:pPr marL="0" indent="0" eaLnBrk="1" hangingPunct="1">
              <a:tabLst>
                <a:tab pos="450850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中断屏蔽触发器</a:t>
            </a:r>
            <a:r>
              <a:rPr lang="en-US" altLang="zh-CN" dirty="0">
                <a:solidFill>
                  <a:srgbClr val="FF0000"/>
                </a:solidFill>
              </a:rPr>
              <a:t>IM</a:t>
            </a:r>
          </a:p>
          <a:p>
            <a:pPr marL="450850" lvl="1" indent="-271463" eaLnBrk="1" hangingPunct="1">
              <a:tabLst>
                <a:tab pos="450850" algn="l"/>
              </a:tabLst>
            </a:pPr>
            <a:r>
              <a:rPr lang="zh-CN" altLang="en-US" dirty="0"/>
              <a:t>可决定对应级别的中断源是否能够被响应。</a:t>
            </a:r>
          </a:p>
          <a:p>
            <a:pPr marL="0" indent="0" eaLnBrk="1" hangingPunct="1">
              <a:tabLst>
                <a:tab pos="450850" algn="l"/>
              </a:tabLst>
            </a:pPr>
            <a:r>
              <a:rPr lang="zh-CN" altLang="en-US" dirty="0"/>
              <a:t>当某中断源的请求被响应时</a:t>
            </a:r>
          </a:p>
          <a:p>
            <a:pPr marL="450850" lvl="1" indent="-271463" eaLnBrk="1" hangingPunct="1">
              <a:tabLst>
                <a:tab pos="450850" algn="l"/>
              </a:tabLst>
            </a:pPr>
            <a:r>
              <a:rPr lang="zh-CN" altLang="en-US" dirty="0"/>
              <a:t>设置同级和低级中断源的</a:t>
            </a:r>
            <a:r>
              <a:rPr lang="en-US" altLang="zh-CN" dirty="0"/>
              <a:t>IM=1</a:t>
            </a:r>
            <a:r>
              <a:rPr lang="zh-CN" altLang="en-US" dirty="0"/>
              <a:t>，不能嵌套；</a:t>
            </a:r>
          </a:p>
          <a:p>
            <a:pPr marL="450850" lvl="1" indent="-271463" eaLnBrk="1" hangingPunct="1">
              <a:tabLst>
                <a:tab pos="450850" algn="l"/>
              </a:tabLst>
            </a:pPr>
            <a:r>
              <a:rPr lang="zh-CN" altLang="en-US" dirty="0"/>
              <a:t>设置高级中断源的</a:t>
            </a:r>
            <a:r>
              <a:rPr lang="en-US" altLang="zh-CN" dirty="0"/>
              <a:t>IM=0</a:t>
            </a:r>
            <a:r>
              <a:rPr lang="zh-CN" altLang="en-US" dirty="0"/>
              <a:t>，可以嵌套。</a:t>
            </a:r>
          </a:p>
        </p:txBody>
      </p:sp>
      <p:sp>
        <p:nvSpPr>
          <p:cNvPr id="3482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92088"/>
            <a:ext cx="7112000" cy="950912"/>
          </a:xfrm>
        </p:spPr>
        <p:txBody>
          <a:bodyPr/>
          <a:lstStyle/>
          <a:p>
            <a:pPr eaLnBrk="1" hangingPunct="1"/>
            <a:r>
              <a:rPr lang="zh-CN" altLang="en-US" sz="3400"/>
              <a:t>一维多级中断结构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4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4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4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4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E1FFDAF-6B45-46AB-A37F-228C28E4A438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E9CC82-78AA-4A35-96E9-3A9C2258B434}" type="slidenum">
              <a:rPr lang="en-US" altLang="zh-CN" sz="1200" smtClean="0"/>
              <a:pPr eaLnBrk="1" hangingPunct="1"/>
              <a:t>37</a:t>
            </a:fld>
            <a:endParaRPr lang="en-US" altLang="zh-CN" sz="1200"/>
          </a:p>
        </p:txBody>
      </p:sp>
      <p:pic>
        <p:nvPicPr>
          <p:cNvPr id="3584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19200"/>
            <a:ext cx="5257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757238"/>
          </a:xfrm>
        </p:spPr>
        <p:txBody>
          <a:bodyPr/>
          <a:lstStyle/>
          <a:p>
            <a:pPr eaLnBrk="1" hangingPunct="1"/>
            <a:r>
              <a:rPr lang="zh-CN" altLang="en-US" sz="3400"/>
              <a:t>二维多级中断结构</a:t>
            </a:r>
          </a:p>
        </p:txBody>
      </p:sp>
      <p:sp>
        <p:nvSpPr>
          <p:cNvPr id="285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1225550"/>
            <a:ext cx="4114800" cy="5251450"/>
          </a:xfrm>
        </p:spPr>
        <p:txBody>
          <a:bodyPr/>
          <a:lstStyle/>
          <a:p>
            <a:pPr marL="0" indent="0" eaLnBrk="1" hangingPunct="1">
              <a:tabLst>
                <a:tab pos="360363" algn="l"/>
              </a:tabLst>
            </a:pPr>
            <a:r>
              <a:rPr lang="zh-CN" altLang="en-US" dirty="0"/>
              <a:t>二维多级中断结构</a:t>
            </a:r>
          </a:p>
          <a:p>
            <a:pPr marL="450850" lvl="1" indent="-271463" eaLnBrk="1" hangingPunct="1">
              <a:tabLst>
                <a:tab pos="360363" algn="l"/>
              </a:tabLst>
            </a:pPr>
            <a:r>
              <a:rPr lang="zh-CN" altLang="en-US" dirty="0"/>
              <a:t>每级包含多个中断源</a:t>
            </a:r>
            <a:r>
              <a:rPr lang="en-US" altLang="zh-CN" dirty="0"/>
              <a:t>;</a:t>
            </a:r>
          </a:p>
          <a:p>
            <a:pPr marL="450850" lvl="1" indent="-271463" eaLnBrk="1" hangingPunct="1">
              <a:tabLst>
                <a:tab pos="360363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同级中断源不能嵌套</a:t>
            </a:r>
            <a:r>
              <a:rPr lang="zh-CN" altLang="en-US" dirty="0"/>
              <a:t>；</a:t>
            </a:r>
          </a:p>
          <a:p>
            <a:pPr marL="0" indent="0" eaLnBrk="1" hangingPunct="1">
              <a:tabLst>
                <a:tab pos="360363" algn="l"/>
              </a:tabLst>
            </a:pPr>
            <a:r>
              <a:rPr lang="zh-CN" altLang="en-US" dirty="0"/>
              <a:t>若设备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H</a:t>
            </a:r>
            <a:r>
              <a:rPr lang="zh-CN" altLang="en-US" dirty="0"/>
              <a:t>同时请求；</a:t>
            </a:r>
          </a:p>
          <a:p>
            <a:pPr marL="450850" lvl="1" indent="-271463" eaLnBrk="1" hangingPunct="1">
              <a:tabLst>
                <a:tab pos="360363" algn="l"/>
              </a:tabLst>
            </a:pPr>
            <a:r>
              <a:rPr lang="zh-CN" altLang="en-US" dirty="0"/>
              <a:t>先响应设备</a:t>
            </a:r>
            <a:r>
              <a:rPr lang="en-US" altLang="zh-CN" dirty="0"/>
              <a:t>E</a:t>
            </a:r>
            <a:r>
              <a:rPr lang="zh-CN" altLang="en-US" dirty="0"/>
              <a:t>；</a:t>
            </a:r>
          </a:p>
          <a:p>
            <a:pPr marL="0" indent="0" eaLnBrk="1" hangingPunct="1">
              <a:tabLst>
                <a:tab pos="360363" algn="l"/>
              </a:tabLst>
            </a:pPr>
            <a:r>
              <a:rPr lang="zh-CN" altLang="en-US" dirty="0"/>
              <a:t>此时，</a:t>
            </a:r>
            <a:r>
              <a:rPr lang="zh-CN" altLang="en-US" dirty="0">
                <a:solidFill>
                  <a:srgbClr val="FF0000"/>
                </a:solidFill>
              </a:rPr>
              <a:t>若设备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FF0000"/>
                </a:solidFill>
              </a:rPr>
              <a:t>请求中断；</a:t>
            </a:r>
          </a:p>
          <a:p>
            <a:pPr marL="450850" lvl="1" indent="-271463" eaLnBrk="1" hangingPunct="1">
              <a:tabLst>
                <a:tab pos="360363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不响应设备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/>
              <a:t>；</a:t>
            </a:r>
          </a:p>
          <a:p>
            <a:pPr marL="0" indent="0" eaLnBrk="1" hangingPunct="1">
              <a:tabLst>
                <a:tab pos="360363" algn="l"/>
              </a:tabLst>
            </a:pPr>
            <a:r>
              <a:rPr lang="zh-CN" altLang="en-US" dirty="0"/>
              <a:t>若设备</a:t>
            </a:r>
            <a:r>
              <a:rPr lang="en-US" altLang="zh-CN" dirty="0"/>
              <a:t>B</a:t>
            </a:r>
            <a:r>
              <a:rPr lang="zh-CN" altLang="en-US" dirty="0"/>
              <a:t>请求中断；</a:t>
            </a:r>
          </a:p>
          <a:p>
            <a:pPr marL="450850" lvl="1" indent="-271463" eaLnBrk="1" hangingPunct="1">
              <a:tabLst>
                <a:tab pos="360363" algn="l"/>
              </a:tabLst>
            </a:pPr>
            <a:r>
              <a:rPr lang="zh-CN" altLang="en-US" dirty="0"/>
              <a:t>则暂停设备</a:t>
            </a:r>
            <a:r>
              <a:rPr lang="en-US" altLang="zh-CN" dirty="0"/>
              <a:t>E</a:t>
            </a:r>
            <a:r>
              <a:rPr lang="zh-CN" altLang="en-US" dirty="0"/>
              <a:t>的中断服务，嵌套响应设备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5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5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5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5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5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5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5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F828AD1-6045-4027-BB1C-263CEEF64F7B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25F363-3141-432C-9B50-C106E487F404}" type="slidenum">
              <a:rPr lang="en-US" altLang="zh-CN" sz="1200" smtClean="0"/>
              <a:pPr eaLnBrk="1" hangingPunct="1"/>
              <a:t>38</a:t>
            </a:fld>
            <a:endParaRPr lang="en-US" altLang="zh-CN" sz="12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pPr eaLnBrk="1" hangingPunct="1"/>
            <a:r>
              <a:rPr lang="zh-CN" altLang="en-US"/>
              <a:t>中断请求</a:t>
            </a:r>
            <a:r>
              <a:rPr lang="en-US" altLang="zh-CN"/>
              <a:t>/</a:t>
            </a:r>
            <a:r>
              <a:rPr lang="zh-CN" altLang="en-US"/>
              <a:t>屏蔽寄存器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257800"/>
          </a:xfrm>
        </p:spPr>
        <p:txBody>
          <a:bodyPr/>
          <a:lstStyle/>
          <a:p>
            <a:pPr marL="180975" indent="-180975" eaLnBrk="1" hangingPunct="1">
              <a:tabLst>
                <a:tab pos="631825" algn="l"/>
              </a:tabLst>
            </a:pPr>
            <a:r>
              <a:rPr lang="zh-CN" altLang="en-US" dirty="0"/>
              <a:t>每一级中断源，中断管理系统中都会有一个对应</a:t>
            </a:r>
            <a:r>
              <a:rPr lang="zh-CN" altLang="en-US" dirty="0">
                <a:solidFill>
                  <a:schemeClr val="hlink"/>
                </a:solidFill>
              </a:rPr>
              <a:t>中断请求触发器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hlink"/>
                </a:solidFill>
              </a:rPr>
              <a:t>中断屏蔽触发器</a:t>
            </a:r>
            <a:r>
              <a:rPr lang="zh-CN" altLang="en-US" dirty="0"/>
              <a:t>，用于管理当前该中断源的状态；</a:t>
            </a:r>
          </a:p>
          <a:p>
            <a:pPr marL="631825" lvl="1" indent="-271463" eaLnBrk="1" hangingPunct="1">
              <a:tabLst>
                <a:tab pos="631825" algn="l"/>
              </a:tabLst>
            </a:pPr>
            <a:r>
              <a:rPr lang="zh-CN" altLang="en-US" dirty="0"/>
              <a:t>中断请求触发器：</a:t>
            </a:r>
            <a:r>
              <a:rPr lang="en-US" altLang="zh-CN" dirty="0"/>
              <a:t>1——</a:t>
            </a:r>
            <a:r>
              <a:rPr lang="zh-CN" altLang="en-US" dirty="0"/>
              <a:t>有请求；</a:t>
            </a:r>
            <a:r>
              <a:rPr lang="en-US" altLang="zh-CN" dirty="0"/>
              <a:t>0——</a:t>
            </a:r>
            <a:r>
              <a:rPr lang="zh-CN" altLang="en-US" dirty="0"/>
              <a:t>无请求；</a:t>
            </a:r>
          </a:p>
          <a:p>
            <a:pPr marL="631825" lvl="1" indent="-271463" eaLnBrk="1" hangingPunct="1">
              <a:tabLst>
                <a:tab pos="631825" algn="l"/>
              </a:tabLst>
            </a:pPr>
            <a:r>
              <a:rPr lang="zh-CN" altLang="en-US" dirty="0"/>
              <a:t>中断屏蔽触发器：</a:t>
            </a:r>
            <a:r>
              <a:rPr lang="en-US" altLang="zh-CN" dirty="0"/>
              <a:t>1——</a:t>
            </a:r>
            <a:r>
              <a:rPr lang="zh-CN" altLang="en-US" dirty="0"/>
              <a:t>被屏蔽；</a:t>
            </a:r>
            <a:r>
              <a:rPr lang="en-US" altLang="zh-CN" dirty="0"/>
              <a:t>0——</a:t>
            </a:r>
            <a:r>
              <a:rPr lang="zh-CN" altLang="en-US" dirty="0"/>
              <a:t>未被屏蔽；</a:t>
            </a:r>
          </a:p>
          <a:p>
            <a:pPr marL="180975" indent="-180975" eaLnBrk="1" hangingPunct="1">
              <a:tabLst>
                <a:tab pos="631825" algn="l"/>
              </a:tabLst>
            </a:pPr>
            <a:r>
              <a:rPr lang="zh-CN" altLang="en-US" dirty="0"/>
              <a:t>若系统中共有</a:t>
            </a:r>
            <a:r>
              <a:rPr lang="en-US" altLang="zh-CN" dirty="0"/>
              <a:t>n</a:t>
            </a:r>
            <a:r>
              <a:rPr lang="zh-CN" altLang="en-US" dirty="0"/>
              <a:t>级中断，则有两个</a:t>
            </a:r>
            <a:r>
              <a:rPr lang="en-US" altLang="zh-CN" dirty="0"/>
              <a:t>n</a:t>
            </a:r>
            <a:r>
              <a:rPr lang="zh-CN" altLang="en-US" dirty="0"/>
              <a:t>位中断请求寄存器和中断屏蔽寄存器；</a:t>
            </a:r>
          </a:p>
          <a:p>
            <a:pPr marL="631825" lvl="1" indent="-271463" eaLnBrk="1" hangingPunct="1">
              <a:tabLst>
                <a:tab pos="631825" algn="l"/>
              </a:tabLst>
            </a:pPr>
            <a:r>
              <a:rPr lang="en-US" altLang="zh-CN" dirty="0"/>
              <a:t>CPU</a:t>
            </a:r>
            <a:r>
              <a:rPr lang="zh-CN" altLang="en-US" dirty="0"/>
              <a:t>响应中断时，系统需要进行优先权控制，实现正常的中断嵌套；</a:t>
            </a:r>
          </a:p>
          <a:p>
            <a:pPr marL="1081088" lvl="2" indent="-269875" eaLnBrk="1" hangingPunct="1">
              <a:tabLst>
                <a:tab pos="631825" algn="l"/>
              </a:tabLst>
            </a:pPr>
            <a:r>
              <a:rPr lang="zh-CN" altLang="en-US" sz="2400" dirty="0"/>
              <a:t>置“</a:t>
            </a:r>
            <a:r>
              <a:rPr lang="en-US" altLang="zh-CN" sz="2400" dirty="0"/>
              <a:t>1”</a:t>
            </a:r>
            <a:r>
              <a:rPr lang="zh-CN" altLang="en-US" sz="2400" dirty="0"/>
              <a:t>（关闭）本级和低级的中断屏蔽触发器；</a:t>
            </a:r>
          </a:p>
          <a:p>
            <a:pPr marL="1081088" lvl="2" indent="-269875" eaLnBrk="1" hangingPunct="1">
              <a:tabLst>
                <a:tab pos="631825" algn="l"/>
              </a:tabLst>
            </a:pPr>
            <a:r>
              <a:rPr lang="zh-CN" altLang="en-US" sz="2400" dirty="0"/>
              <a:t>清“</a:t>
            </a:r>
            <a:r>
              <a:rPr lang="en-US" altLang="zh-CN" sz="2400" dirty="0"/>
              <a:t>0”</a:t>
            </a:r>
            <a:r>
              <a:rPr lang="zh-CN" altLang="en-US" sz="2400" dirty="0"/>
              <a:t>（开放）更高级的中断屏蔽触发器。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17E73B1-41A5-47C3-9F26-E415A7CC4735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 dirty="0"/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8B648F-3756-418C-9A2D-74AEF6A1D044}" type="slidenum">
              <a:rPr lang="en-US" altLang="zh-CN" sz="1200" smtClean="0"/>
              <a:pPr eaLnBrk="1" hangingPunct="1"/>
              <a:t>39</a:t>
            </a:fld>
            <a:endParaRPr lang="en-US" altLang="zh-CN" sz="1200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5888"/>
            <a:ext cx="7485063" cy="1331912"/>
          </a:xfrm>
        </p:spPr>
        <p:txBody>
          <a:bodyPr/>
          <a:lstStyle/>
          <a:p>
            <a:pPr eaLnBrk="1" hangingPunct="1"/>
            <a:r>
              <a:rPr lang="en-US" altLang="zh-CN" sz="3400"/>
              <a:t>2</a:t>
            </a:r>
            <a:r>
              <a:rPr lang="zh-CN" altLang="en-US" sz="3400"/>
              <a:t>、多级中断源的识别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0" y="2514600"/>
            <a:ext cx="1828800" cy="29718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独立请求方式</a:t>
            </a:r>
            <a:r>
              <a:rPr lang="zh-CN" altLang="en-US" dirty="0"/>
              <a:t>的中断优先级排队与中断向量产生逻辑。</a:t>
            </a:r>
          </a:p>
        </p:txBody>
      </p:sp>
      <p:pic>
        <p:nvPicPr>
          <p:cNvPr id="28877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7239000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5" name="Rectangle 7"/>
          <p:cNvSpPr>
            <a:spLocks noChangeArrowheads="1"/>
          </p:cNvSpPr>
          <p:nvPr/>
        </p:nvSpPr>
        <p:spPr bwMode="auto">
          <a:xfrm>
            <a:off x="5791200" y="457200"/>
            <a:ext cx="2667000" cy="676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zh-CN" altLang="zh-CN" sz="2400" b="1">
                <a:latin typeface="宋体" pitchFamily="2" charset="-122"/>
                <a:hlinkClick r:id="rId3" action="ppaction://hlinkfile"/>
              </a:rPr>
              <a:t>动画</a:t>
            </a:r>
            <a:r>
              <a:rPr kumimoji="1" lang="zh-CN" altLang="en-US" sz="2400" b="1">
                <a:latin typeface="宋体" pitchFamily="2" charset="-122"/>
                <a:hlinkClick r:id="rId3" action="ppaction://hlinkfile"/>
              </a:rPr>
              <a:t>演示</a:t>
            </a:r>
            <a:r>
              <a:rPr kumimoji="1" lang="en-US" altLang="zh-CN" sz="2400" b="1">
                <a:latin typeface="宋体" pitchFamily="2" charset="-122"/>
                <a:hlinkClick r:id="rId3" action="ppaction://hlinkfile"/>
              </a:rPr>
              <a:t>: </a:t>
            </a:r>
            <a:br>
              <a:rPr kumimoji="1" lang="en-US" altLang="zh-CN" sz="2400" b="1">
                <a:latin typeface="宋体" pitchFamily="2" charset="-122"/>
                <a:hlinkClick r:id="rId3" action="ppaction://hlinkfile"/>
              </a:rPr>
            </a:br>
            <a:r>
              <a:rPr kumimoji="1" lang="zh-CN" altLang="en-US" sz="2400" b="1">
                <a:latin typeface="宋体" pitchFamily="2" charset="-122"/>
                <a:hlinkClick r:id="rId3" action="ppaction://hlinkfile"/>
              </a:rPr>
              <a:t>排队逻辑</a:t>
            </a:r>
            <a:r>
              <a:rPr kumimoji="1" lang="en-US" altLang="zh-CN" sz="2400" b="1">
                <a:latin typeface="宋体" pitchFamily="2" charset="-122"/>
                <a:hlinkClick r:id="rId3" action="ppaction://hlinkfile"/>
              </a:rPr>
              <a:t>.swf</a:t>
            </a:r>
            <a:endParaRPr kumimoji="1" lang="en-US" altLang="zh-CN" sz="2400" b="1">
              <a:latin typeface="宋体" pitchFamily="2" charset="-122"/>
            </a:endParaRP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295400" y="5791200"/>
            <a:ext cx="213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hlink"/>
                </a:solidFill>
              </a:rPr>
              <a:t>1     </a:t>
            </a:r>
            <a:r>
              <a:rPr lang="en-US" altLang="zh-CN" sz="2400" b="1" dirty="0" err="1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     </a:t>
            </a:r>
            <a:r>
              <a:rPr lang="en-US" altLang="zh-CN" sz="2400" b="1" dirty="0" err="1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     </a:t>
            </a:r>
            <a:r>
              <a:rPr lang="en-US" altLang="zh-CN" sz="2400" b="1" dirty="0" err="1">
                <a:solidFill>
                  <a:schemeClr val="hlink"/>
                </a:solidFill>
              </a:rPr>
              <a:t>1</a:t>
            </a:r>
            <a:endParaRPr lang="en-US" altLang="zh-CN" sz="2400" b="1" dirty="0">
              <a:solidFill>
                <a:schemeClr val="hlink"/>
              </a:solidFill>
            </a:endParaRP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4419600" y="5791200"/>
            <a:ext cx="213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hlink"/>
                </a:solidFill>
              </a:rPr>
              <a:t>0     </a:t>
            </a:r>
            <a:r>
              <a:rPr lang="en-US" altLang="zh-CN" sz="2400" b="1" dirty="0" err="1">
                <a:solidFill>
                  <a:schemeClr val="hlink"/>
                </a:solidFill>
              </a:rPr>
              <a:t>0</a:t>
            </a:r>
            <a:r>
              <a:rPr lang="en-US" altLang="zh-CN" sz="2400" b="1" dirty="0">
                <a:solidFill>
                  <a:schemeClr val="hlink"/>
                </a:solidFill>
              </a:rPr>
              <a:t>     1     0</a:t>
            </a: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914400" y="4110335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2362200" y="4110335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4419600" y="4114800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5943600" y="4114800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914400" y="2362200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1828800" y="3276600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2209800" y="2362200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4267200" y="2362200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5791200" y="2362200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  <p:bldP spid="288775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2" name="Text Box 4"/>
          <p:cNvSpPr txBox="1">
            <a:spLocks noChangeArrowheads="1"/>
          </p:cNvSpPr>
          <p:nvPr/>
        </p:nvSpPr>
        <p:spPr bwMode="auto">
          <a:xfrm>
            <a:off x="107950" y="1219200"/>
            <a:ext cx="8893175" cy="500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</a:rPr>
              <a:t>输入过程</a:t>
            </a:r>
            <a:r>
              <a:rPr lang="zh-CN" altLang="en-US" sz="2000" b="1" dirty="0">
                <a:latin typeface="Times New Roman" pitchFamily="18" charset="0"/>
              </a:rPr>
              <a:t>： 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latin typeface="Times New Roman" pitchFamily="18" charset="0"/>
              </a:rPr>
              <a:t>    </a:t>
            </a:r>
            <a:r>
              <a:rPr lang="en-US" altLang="zh-CN" sz="2000" b="1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CPU</a:t>
            </a:r>
            <a:r>
              <a:rPr lang="zh-CN" altLang="en-US" sz="2000" b="1" dirty="0">
                <a:latin typeface="Times New Roman" pitchFamily="18" charset="0"/>
              </a:rPr>
              <a:t>把一个地址值放在地址总线上，这一步将选择某一输入设备； 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latin typeface="Times New Roman" pitchFamily="18" charset="0"/>
              </a:rPr>
              <a:t>    </a:t>
            </a:r>
            <a:r>
              <a:rPr lang="en-US" altLang="zh-CN" sz="2000" b="1" dirty="0">
                <a:latin typeface="Times New Roman" pitchFamily="18" charset="0"/>
              </a:rPr>
              <a:t>2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CPU</a:t>
            </a:r>
            <a:r>
              <a:rPr lang="zh-CN" altLang="en-US" sz="2000" b="1" dirty="0">
                <a:latin typeface="Times New Roman" pitchFamily="18" charset="0"/>
              </a:rPr>
              <a:t>等候输入设备的数据成为有效； 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latin typeface="Times New Roman" pitchFamily="18" charset="0"/>
              </a:rPr>
              <a:t>    </a:t>
            </a:r>
            <a:r>
              <a:rPr lang="en-US" altLang="zh-CN" sz="2000" b="1" dirty="0">
                <a:latin typeface="Times New Roman" pitchFamily="18" charset="0"/>
              </a:rPr>
              <a:t>3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CPU</a:t>
            </a:r>
            <a:r>
              <a:rPr lang="zh-CN" altLang="en-US" sz="2000" b="1" dirty="0">
                <a:latin typeface="Times New Roman" pitchFamily="18" charset="0"/>
              </a:rPr>
              <a:t>从数据总线读入数据，并放在一个相应的寄存器中。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</a:rPr>
              <a:t>输出过程</a:t>
            </a:r>
            <a:r>
              <a:rPr lang="zh-CN" altLang="en-US" sz="2000" b="1" dirty="0">
                <a:latin typeface="Times New Roman" pitchFamily="18" charset="0"/>
              </a:rPr>
              <a:t>： 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latin typeface="Times New Roman" pitchFamily="18" charset="0"/>
              </a:rPr>
              <a:t>    </a:t>
            </a:r>
            <a:r>
              <a:rPr lang="en-US" altLang="zh-CN" sz="2000" b="1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CPU</a:t>
            </a:r>
            <a:r>
              <a:rPr lang="zh-CN" altLang="en-US" sz="2000" b="1" dirty="0">
                <a:latin typeface="Times New Roman" pitchFamily="18" charset="0"/>
              </a:rPr>
              <a:t>把一个地址值放在地址总线上，选择输出设备； 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latin typeface="Times New Roman" pitchFamily="18" charset="0"/>
              </a:rPr>
              <a:t>    </a:t>
            </a:r>
            <a:r>
              <a:rPr lang="en-US" altLang="zh-CN" sz="2000" b="1" dirty="0">
                <a:latin typeface="Times New Roman" pitchFamily="18" charset="0"/>
              </a:rPr>
              <a:t>2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CPU</a:t>
            </a:r>
            <a:r>
              <a:rPr lang="zh-CN" altLang="en-US" sz="2000" b="1" dirty="0">
                <a:latin typeface="Times New Roman" pitchFamily="18" charset="0"/>
              </a:rPr>
              <a:t>把数据放在数据总线上； 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latin typeface="Times New Roman" pitchFamily="18" charset="0"/>
              </a:rPr>
              <a:t>    </a:t>
            </a:r>
            <a:r>
              <a:rPr lang="en-US" altLang="zh-CN" sz="2000" b="1" dirty="0">
                <a:latin typeface="Times New Roman" pitchFamily="18" charset="0"/>
              </a:rPr>
              <a:t>3</a:t>
            </a:r>
            <a:r>
              <a:rPr lang="zh-CN" altLang="en-US" sz="2000" b="1" dirty="0">
                <a:latin typeface="Times New Roman" pitchFamily="18" charset="0"/>
              </a:rPr>
              <a:t>）输出设备认为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</a:rPr>
              <a:t>数据有效</a:t>
            </a:r>
            <a:r>
              <a:rPr lang="zh-CN" altLang="en-US" sz="2000" b="1" dirty="0">
                <a:latin typeface="Times New Roman" pitchFamily="18" charset="0"/>
              </a:rPr>
              <a:t>，从而把数据取走。</a:t>
            </a:r>
          </a:p>
          <a:p>
            <a:pPr>
              <a:lnSpc>
                <a:spcPct val="140000"/>
              </a:lnSpc>
            </a:pPr>
            <a:endParaRPr lang="zh-CN" altLang="en-US" sz="800" b="1" dirty="0">
              <a:latin typeface="Times New Roman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问题的关键在于</a:t>
            </a:r>
            <a:r>
              <a:rPr lang="zh-CN" altLang="en-US" sz="2000" b="1" dirty="0">
                <a:latin typeface="Times New Roman" pitchFamily="18" charset="0"/>
              </a:rPr>
              <a:t>：究竟什么时候数据才成为有效？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latin typeface="Times New Roman" pitchFamily="18" charset="0"/>
              </a:rPr>
              <a:t>    很显然，由于输入</a:t>
            </a:r>
            <a:r>
              <a:rPr lang="en-US" altLang="zh-CN" sz="2000" b="1" dirty="0">
                <a:latin typeface="Times New Roman" pitchFamily="18" charset="0"/>
              </a:rPr>
              <a:t>/</a:t>
            </a:r>
            <a:r>
              <a:rPr lang="zh-CN" altLang="en-US" sz="2000" b="1" dirty="0">
                <a:latin typeface="Times New Roman" pitchFamily="18" charset="0"/>
              </a:rPr>
              <a:t>输出设备本身的速度差异很大，因此，对于不同速度的外围设备，需要有不同的定时方式。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8623300" y="6583363"/>
            <a:ext cx="5207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200">
                <a:latin typeface="Times New Roman" pitchFamily="18" charset="0"/>
              </a:rPr>
              <a:t>      3</a:t>
            </a:r>
            <a:endParaRPr lang="en-US" altLang="zh-CN" b="1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00FF"/>
                </a:solidFill>
                <a:latin typeface="Times New Roman" pitchFamily="18" charset="0"/>
              </a:rPr>
              <a:t>8.1 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itchFamily="18" charset="0"/>
              </a:rPr>
              <a:t>输入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/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</a:rPr>
              <a:t>输出设备同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CPU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</a:rPr>
              <a:t>交换数据的过程</a:t>
            </a:r>
            <a:r>
              <a:rPr lang="zh-CN" altLang="en-US" sz="3200" dirty="0">
                <a:latin typeface="Times New Roman" pitchFamily="18" charset="0"/>
              </a:rPr>
              <a:t>：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5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5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5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5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5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5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5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5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5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5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5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5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5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5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5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5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57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57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2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93C2288-2FAF-4CD4-921D-ED91670441FE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63E175-5B8B-4A24-B9F2-5A47D5886ADF}" type="slidenum">
              <a:rPr lang="en-US" altLang="zh-CN" sz="1200" smtClean="0"/>
              <a:pPr eaLnBrk="1" hangingPunct="1"/>
              <a:t>40</a:t>
            </a:fld>
            <a:endParaRPr lang="en-US" altLang="zh-CN" sz="12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260350"/>
            <a:ext cx="8235950" cy="1111250"/>
          </a:xfrm>
        </p:spPr>
        <p:txBody>
          <a:bodyPr/>
          <a:lstStyle/>
          <a:p>
            <a:pPr eaLnBrk="1" hangingPunct="1"/>
            <a:r>
              <a:rPr lang="zh-CN" altLang="en-US" sz="3400" dirty="0"/>
              <a:t>课本</a:t>
            </a:r>
            <a:r>
              <a:rPr lang="en-US" altLang="zh-CN" sz="3400" dirty="0"/>
              <a:t>P247 【</a:t>
            </a:r>
            <a:r>
              <a:rPr lang="zh-CN" altLang="en-US" sz="3400" dirty="0"/>
              <a:t>例</a:t>
            </a:r>
            <a:r>
              <a:rPr lang="en-US" altLang="zh-CN" sz="3400" dirty="0"/>
              <a:t>2】</a:t>
            </a:r>
            <a:br>
              <a:rPr lang="en-US" altLang="zh-CN" sz="3400" dirty="0"/>
            </a:br>
            <a:r>
              <a:rPr lang="zh-CN" altLang="en-US" sz="3400" dirty="0"/>
              <a:t>如图</a:t>
            </a:r>
            <a:r>
              <a:rPr lang="en-US" altLang="zh-CN" sz="3400" dirty="0"/>
              <a:t>8.9</a:t>
            </a:r>
            <a:r>
              <a:rPr lang="zh-CN" altLang="en-US" sz="3400" dirty="0"/>
              <a:t>的二维中断系统中。问：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953000"/>
          </a:xfrm>
        </p:spPr>
        <p:txBody>
          <a:bodyPr/>
          <a:lstStyle/>
          <a:p>
            <a:pPr marL="365125" indent="-365125" eaLnBrk="1" hangingPunct="1">
              <a:spcBef>
                <a:spcPct val="15000"/>
              </a:spcBef>
              <a:spcAft>
                <a:spcPct val="15000"/>
              </a:spcAft>
              <a:buFont typeface="Wingdings" pitchFamily="2" charset="2"/>
              <a:buAutoNum type="arabicPeriod"/>
              <a:tabLst/>
            </a:pPr>
            <a:r>
              <a:rPr lang="zh-CN" altLang="en-US" sz="2800">
                <a:solidFill>
                  <a:srgbClr val="3333FF"/>
                </a:solidFill>
              </a:rPr>
              <a:t>在中断情况下，</a:t>
            </a:r>
            <a:r>
              <a:rPr lang="en-US" altLang="zh-CN" sz="2800">
                <a:solidFill>
                  <a:srgbClr val="3333FF"/>
                </a:solidFill>
              </a:rPr>
              <a:t>CPU</a:t>
            </a:r>
            <a:r>
              <a:rPr lang="zh-CN" altLang="en-US" sz="2800">
                <a:solidFill>
                  <a:srgbClr val="3333FF"/>
                </a:solidFill>
              </a:rPr>
              <a:t>和设备的优先级如何考虑？请按降序排列各设备的中断优先级。</a:t>
            </a:r>
          </a:p>
          <a:p>
            <a:pPr marL="990600" lvl="1" indent="-446088" eaLnBrk="1" hangingPunct="1">
              <a:spcBef>
                <a:spcPct val="15000"/>
              </a:spcBef>
              <a:spcAft>
                <a:spcPct val="15000"/>
              </a:spcAft>
              <a:tabLst/>
            </a:pPr>
            <a:r>
              <a:rPr lang="zh-CN" altLang="en-US" sz="2800"/>
              <a:t>在中断情况下，</a:t>
            </a:r>
            <a:r>
              <a:rPr lang="en-US" altLang="zh-CN" sz="2800"/>
              <a:t>CPU</a:t>
            </a:r>
            <a:r>
              <a:rPr lang="zh-CN" altLang="en-US" sz="2800"/>
              <a:t>的优先级最低；</a:t>
            </a:r>
          </a:p>
          <a:p>
            <a:pPr marL="990600" lvl="1" indent="-446088" eaLnBrk="1" hangingPunct="1">
              <a:spcBef>
                <a:spcPct val="15000"/>
              </a:spcBef>
              <a:spcAft>
                <a:spcPct val="15000"/>
              </a:spcAft>
              <a:tabLst/>
            </a:pPr>
            <a:r>
              <a:rPr lang="zh-CN" altLang="en-US" sz="2800"/>
              <a:t>各设备的优先次序为</a:t>
            </a:r>
          </a:p>
          <a:p>
            <a:pPr marL="990600" lvl="1" indent="-446088" eaLnBrk="1" hangingPunct="1"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  <a:tabLst/>
            </a:pPr>
            <a:r>
              <a:rPr lang="zh-CN" altLang="en-US" sz="2800"/>
              <a:t>	</a:t>
            </a:r>
            <a:r>
              <a:rPr lang="en-US" altLang="zh-CN" sz="2800">
                <a:solidFill>
                  <a:srgbClr val="006600"/>
                </a:solidFill>
              </a:rPr>
              <a:t>(A</a:t>
            </a:r>
            <a:r>
              <a:rPr lang="en-US" altLang="zh-CN" sz="2800">
                <a:solidFill>
                  <a:srgbClr val="006600"/>
                </a:solidFill>
                <a:sym typeface="Wingdings" pitchFamily="2" charset="2"/>
              </a:rPr>
              <a:t>BC)</a:t>
            </a:r>
            <a:r>
              <a:rPr lang="en-US" altLang="zh-CN" sz="2800">
                <a:solidFill>
                  <a:schemeClr val="hlink"/>
                </a:solidFill>
                <a:sym typeface="Wingdings" pitchFamily="2" charset="2"/>
              </a:rPr>
              <a:t></a:t>
            </a:r>
            <a:r>
              <a:rPr lang="en-US" altLang="zh-CN" sz="2800">
                <a:solidFill>
                  <a:srgbClr val="006600"/>
                </a:solidFill>
                <a:sym typeface="Wingdings" pitchFamily="2" charset="2"/>
              </a:rPr>
              <a:t>(DEF)</a:t>
            </a:r>
            <a:r>
              <a:rPr lang="en-US" altLang="zh-CN" sz="2800">
                <a:solidFill>
                  <a:schemeClr val="hlink"/>
                </a:solidFill>
                <a:sym typeface="Wingdings" pitchFamily="2" charset="2"/>
              </a:rPr>
              <a:t></a:t>
            </a:r>
            <a:r>
              <a:rPr lang="en-US" altLang="zh-CN" sz="2800">
                <a:solidFill>
                  <a:srgbClr val="006600"/>
                </a:solidFill>
                <a:sym typeface="Wingdings" pitchFamily="2" charset="2"/>
              </a:rPr>
              <a:t>(GHI)</a:t>
            </a:r>
            <a:r>
              <a:rPr lang="en-US" altLang="zh-CN" sz="2800">
                <a:solidFill>
                  <a:schemeClr val="hlink"/>
                </a:solidFill>
                <a:sym typeface="Wingdings" pitchFamily="2" charset="2"/>
              </a:rPr>
              <a:t></a:t>
            </a:r>
            <a:r>
              <a:rPr lang="en-US" altLang="zh-CN" sz="2800">
                <a:solidFill>
                  <a:srgbClr val="006600"/>
                </a:solidFill>
                <a:sym typeface="Wingdings" pitchFamily="2" charset="2"/>
              </a:rPr>
              <a:t>CPU</a:t>
            </a:r>
          </a:p>
          <a:p>
            <a:pPr marL="990600" lvl="1" indent="-446088" eaLnBrk="1" hangingPunct="1"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  <a:tabLst/>
            </a:pPr>
            <a:r>
              <a:rPr lang="en-US" altLang="zh-CN" sz="2800">
                <a:sym typeface="Wingdings" pitchFamily="2" charset="2"/>
              </a:rPr>
              <a:t>	**</a:t>
            </a:r>
            <a:r>
              <a:rPr lang="zh-CN" altLang="en-US" sz="2800">
                <a:sym typeface="Wingdings" pitchFamily="2" charset="2"/>
              </a:rPr>
              <a:t>括号中的为同级中断源，不可进行中断嵌套，但同时请求时，由连接顺序决定响应优先权；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DDEF5C1-1C83-47A6-B0E1-162FCB2A67A5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6C9E403-1C49-41C6-91AD-1D45F7AB97FF}" type="slidenum">
              <a:rPr lang="en-US" altLang="zh-CN" sz="1200" smtClean="0"/>
              <a:pPr eaLnBrk="1" hangingPunct="1"/>
              <a:t>41</a:t>
            </a:fld>
            <a:endParaRPr lang="en-US" altLang="zh-CN" sz="12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260350"/>
            <a:ext cx="8235950" cy="1111250"/>
          </a:xfrm>
        </p:spPr>
        <p:txBody>
          <a:bodyPr/>
          <a:lstStyle/>
          <a:p>
            <a:pPr eaLnBrk="1" hangingPunct="1"/>
            <a:r>
              <a:rPr lang="zh-CN" altLang="en-US" sz="3400" dirty="0"/>
              <a:t>课本</a:t>
            </a:r>
            <a:r>
              <a:rPr lang="en-US" altLang="zh-CN" sz="3400" dirty="0"/>
              <a:t>P247 【</a:t>
            </a:r>
            <a:r>
              <a:rPr lang="zh-CN" altLang="en-US" sz="3400" dirty="0"/>
              <a:t>例</a:t>
            </a:r>
            <a:r>
              <a:rPr lang="en-US" altLang="zh-CN" sz="3400" dirty="0"/>
              <a:t>2】</a:t>
            </a:r>
            <a:br>
              <a:rPr lang="en-US" altLang="zh-CN" sz="3400" dirty="0"/>
            </a:br>
            <a:r>
              <a:rPr lang="zh-CN" altLang="en-US" sz="3400" dirty="0"/>
              <a:t>如图</a:t>
            </a:r>
            <a:r>
              <a:rPr lang="en-US" altLang="zh-CN" sz="3400" dirty="0"/>
              <a:t>8.9</a:t>
            </a:r>
            <a:r>
              <a:rPr lang="zh-CN" altLang="en-US" sz="3400" dirty="0"/>
              <a:t>的二维中断系统中。问：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21700" cy="4808538"/>
          </a:xfrm>
        </p:spPr>
        <p:txBody>
          <a:bodyPr/>
          <a:lstStyle/>
          <a:p>
            <a:pPr marL="457200" indent="-457200" eaLnBrk="1" hangingPunct="1">
              <a:spcBef>
                <a:spcPct val="15000"/>
              </a:spcBef>
              <a:spcAft>
                <a:spcPct val="15000"/>
              </a:spcAft>
              <a:buFont typeface="Wingdings" pitchFamily="2" charset="2"/>
              <a:buAutoNum type="arabicPeriod" startAt="2"/>
              <a:tabLst/>
            </a:pPr>
            <a:r>
              <a:rPr lang="zh-CN" altLang="en-US" sz="2600">
                <a:solidFill>
                  <a:srgbClr val="3333FF"/>
                </a:solidFill>
                <a:sym typeface="Wingdings" pitchFamily="2" charset="2"/>
              </a:rPr>
              <a:t>若</a:t>
            </a:r>
            <a:r>
              <a:rPr lang="en-US" altLang="zh-CN" sz="2600">
                <a:solidFill>
                  <a:srgbClr val="3333FF"/>
                </a:solidFill>
                <a:sym typeface="Wingdings" pitchFamily="2" charset="2"/>
              </a:rPr>
              <a:t>CPU</a:t>
            </a:r>
            <a:r>
              <a:rPr lang="zh-CN" altLang="en-US" sz="2600">
                <a:solidFill>
                  <a:srgbClr val="3333FF"/>
                </a:solidFill>
                <a:sym typeface="Wingdings" pitchFamily="2" charset="2"/>
              </a:rPr>
              <a:t>现执行设备</a:t>
            </a:r>
            <a:r>
              <a:rPr lang="en-US" altLang="zh-CN" sz="2600">
                <a:solidFill>
                  <a:srgbClr val="3333FF"/>
                </a:solidFill>
                <a:sym typeface="Wingdings" pitchFamily="2" charset="2"/>
              </a:rPr>
              <a:t>B</a:t>
            </a:r>
            <a:r>
              <a:rPr lang="zh-CN" altLang="en-US" sz="2600">
                <a:solidFill>
                  <a:srgbClr val="3333FF"/>
                </a:solidFill>
                <a:sym typeface="Wingdings" pitchFamily="2" charset="2"/>
              </a:rPr>
              <a:t>的中断服务程序，则</a:t>
            </a:r>
            <a:r>
              <a:rPr lang="en-US" altLang="zh-CN" sz="2600">
                <a:solidFill>
                  <a:srgbClr val="3333FF"/>
                </a:solidFill>
                <a:sym typeface="Wingdings" pitchFamily="2" charset="2"/>
              </a:rPr>
              <a:t>IM</a:t>
            </a:r>
            <a:r>
              <a:rPr lang="en-US" altLang="zh-CN" sz="2600" baseline="-18000">
                <a:solidFill>
                  <a:srgbClr val="3333FF"/>
                </a:solidFill>
                <a:sym typeface="Wingdings" pitchFamily="2" charset="2"/>
              </a:rPr>
              <a:t>2</a:t>
            </a:r>
            <a:r>
              <a:rPr lang="zh-CN" altLang="en-US" sz="2600">
                <a:solidFill>
                  <a:srgbClr val="3333FF"/>
                </a:solidFill>
                <a:sym typeface="Wingdings" pitchFamily="2" charset="2"/>
              </a:rPr>
              <a:t>、</a:t>
            </a:r>
            <a:r>
              <a:rPr lang="en-US" altLang="zh-CN" sz="2600">
                <a:solidFill>
                  <a:srgbClr val="3333FF"/>
                </a:solidFill>
                <a:sym typeface="Wingdings" pitchFamily="2" charset="2"/>
              </a:rPr>
              <a:t>IM</a:t>
            </a:r>
            <a:r>
              <a:rPr lang="en-US" altLang="zh-CN" sz="2600" baseline="-18000">
                <a:solidFill>
                  <a:srgbClr val="3333FF"/>
                </a:solidFill>
                <a:sym typeface="Wingdings" pitchFamily="2" charset="2"/>
              </a:rPr>
              <a:t>1</a:t>
            </a:r>
            <a:r>
              <a:rPr lang="zh-CN" altLang="en-US" sz="2600">
                <a:solidFill>
                  <a:srgbClr val="3333FF"/>
                </a:solidFill>
                <a:sym typeface="Wingdings" pitchFamily="2" charset="2"/>
              </a:rPr>
              <a:t>、</a:t>
            </a:r>
            <a:r>
              <a:rPr lang="en-US" altLang="zh-CN" sz="2600">
                <a:solidFill>
                  <a:srgbClr val="3333FF"/>
                </a:solidFill>
                <a:sym typeface="Wingdings" pitchFamily="2" charset="2"/>
              </a:rPr>
              <a:t>IM</a:t>
            </a:r>
            <a:r>
              <a:rPr lang="en-US" altLang="zh-CN" sz="2600" baseline="-18000">
                <a:solidFill>
                  <a:srgbClr val="3333FF"/>
                </a:solidFill>
                <a:sym typeface="Wingdings" pitchFamily="2" charset="2"/>
              </a:rPr>
              <a:t>0</a:t>
            </a:r>
            <a:r>
              <a:rPr lang="zh-CN" altLang="en-US" sz="2600">
                <a:solidFill>
                  <a:srgbClr val="3333FF"/>
                </a:solidFill>
                <a:sym typeface="Wingdings" pitchFamily="2" charset="2"/>
              </a:rPr>
              <a:t>的状态是什么？如果</a:t>
            </a:r>
            <a:r>
              <a:rPr lang="en-US" altLang="zh-CN" sz="2600">
                <a:solidFill>
                  <a:srgbClr val="3333FF"/>
                </a:solidFill>
                <a:sym typeface="Wingdings" pitchFamily="2" charset="2"/>
              </a:rPr>
              <a:t>CPU</a:t>
            </a:r>
            <a:r>
              <a:rPr lang="zh-CN" altLang="en-US" sz="2600">
                <a:solidFill>
                  <a:srgbClr val="3333FF"/>
                </a:solidFill>
                <a:sym typeface="Wingdings" pitchFamily="2" charset="2"/>
              </a:rPr>
              <a:t>执行设备</a:t>
            </a:r>
            <a:r>
              <a:rPr lang="en-US" altLang="zh-CN" sz="2600">
                <a:solidFill>
                  <a:srgbClr val="3333FF"/>
                </a:solidFill>
                <a:sym typeface="Wingdings" pitchFamily="2" charset="2"/>
              </a:rPr>
              <a:t>D</a:t>
            </a:r>
            <a:r>
              <a:rPr lang="zh-CN" altLang="en-US" sz="2600">
                <a:solidFill>
                  <a:srgbClr val="3333FF"/>
                </a:solidFill>
                <a:sym typeface="Wingdings" pitchFamily="2" charset="2"/>
              </a:rPr>
              <a:t>的中断服务程序，则</a:t>
            </a:r>
            <a:r>
              <a:rPr lang="en-US" altLang="zh-CN" sz="2600">
                <a:solidFill>
                  <a:srgbClr val="3333FF"/>
                </a:solidFill>
                <a:sym typeface="Wingdings" pitchFamily="2" charset="2"/>
              </a:rPr>
              <a:t>IM</a:t>
            </a:r>
            <a:r>
              <a:rPr lang="en-US" altLang="zh-CN" sz="2600" baseline="-18000">
                <a:solidFill>
                  <a:srgbClr val="3333FF"/>
                </a:solidFill>
                <a:sym typeface="Wingdings" pitchFamily="2" charset="2"/>
              </a:rPr>
              <a:t>2</a:t>
            </a:r>
            <a:r>
              <a:rPr lang="zh-CN" altLang="en-US" sz="2600">
                <a:solidFill>
                  <a:srgbClr val="3333FF"/>
                </a:solidFill>
                <a:sym typeface="Wingdings" pitchFamily="2" charset="2"/>
              </a:rPr>
              <a:t>、</a:t>
            </a:r>
            <a:r>
              <a:rPr lang="en-US" altLang="zh-CN" sz="2600">
                <a:solidFill>
                  <a:srgbClr val="3333FF"/>
                </a:solidFill>
                <a:sym typeface="Wingdings" pitchFamily="2" charset="2"/>
              </a:rPr>
              <a:t>IM</a:t>
            </a:r>
            <a:r>
              <a:rPr lang="en-US" altLang="zh-CN" sz="2600" baseline="-18000">
                <a:solidFill>
                  <a:srgbClr val="3333FF"/>
                </a:solidFill>
                <a:sym typeface="Wingdings" pitchFamily="2" charset="2"/>
              </a:rPr>
              <a:t>1</a:t>
            </a:r>
            <a:r>
              <a:rPr lang="zh-CN" altLang="en-US" sz="2600">
                <a:solidFill>
                  <a:srgbClr val="3333FF"/>
                </a:solidFill>
                <a:sym typeface="Wingdings" pitchFamily="2" charset="2"/>
              </a:rPr>
              <a:t>、</a:t>
            </a:r>
            <a:r>
              <a:rPr lang="en-US" altLang="zh-CN" sz="2600">
                <a:solidFill>
                  <a:srgbClr val="3333FF"/>
                </a:solidFill>
                <a:sym typeface="Wingdings" pitchFamily="2" charset="2"/>
              </a:rPr>
              <a:t>IM</a:t>
            </a:r>
            <a:r>
              <a:rPr lang="en-US" altLang="zh-CN" sz="2600" baseline="-18000">
                <a:solidFill>
                  <a:srgbClr val="3333FF"/>
                </a:solidFill>
                <a:sym typeface="Wingdings" pitchFamily="2" charset="2"/>
              </a:rPr>
              <a:t>0</a:t>
            </a:r>
            <a:r>
              <a:rPr lang="zh-CN" altLang="en-US" sz="2600">
                <a:solidFill>
                  <a:srgbClr val="3333FF"/>
                </a:solidFill>
                <a:sym typeface="Wingdings" pitchFamily="2" charset="2"/>
              </a:rPr>
              <a:t>的状态又是什么？</a:t>
            </a:r>
          </a:p>
          <a:p>
            <a:pPr marL="1001713" lvl="1" indent="-457200" eaLnBrk="1" hangingPunct="1">
              <a:spcBef>
                <a:spcPct val="15000"/>
              </a:spcBef>
              <a:spcAft>
                <a:spcPct val="15000"/>
              </a:spcAft>
              <a:tabLst/>
            </a:pPr>
            <a:r>
              <a:rPr lang="zh-CN" altLang="en-US" sz="2600">
                <a:sym typeface="Wingdings" pitchFamily="2" charset="2"/>
              </a:rPr>
              <a:t>由于设备</a:t>
            </a:r>
            <a:r>
              <a:rPr lang="en-US" altLang="zh-CN" sz="2600">
                <a:sym typeface="Wingdings" pitchFamily="2" charset="2"/>
              </a:rPr>
              <a:t>B</a:t>
            </a:r>
            <a:r>
              <a:rPr lang="zh-CN" altLang="en-US" sz="2600">
                <a:sym typeface="Wingdings" pitchFamily="2" charset="2"/>
              </a:rPr>
              <a:t>的优先权最高，则在执行设备</a:t>
            </a:r>
            <a:r>
              <a:rPr lang="en-US" altLang="zh-CN" sz="2600">
                <a:sym typeface="Wingdings" pitchFamily="2" charset="2"/>
              </a:rPr>
              <a:t>B</a:t>
            </a:r>
            <a:r>
              <a:rPr lang="zh-CN" altLang="en-US" sz="2600">
                <a:sym typeface="Wingdings" pitchFamily="2" charset="2"/>
              </a:rPr>
              <a:t>的中断服务时要禁止同级和低级所有中断源的请求，因此</a:t>
            </a:r>
            <a:r>
              <a:rPr lang="en-US" altLang="zh-CN" sz="2600">
                <a:sym typeface="Wingdings" pitchFamily="2" charset="2"/>
              </a:rPr>
              <a:t>IM</a:t>
            </a:r>
            <a:r>
              <a:rPr lang="en-US" altLang="zh-CN" sz="2600" baseline="-18000">
                <a:sym typeface="Wingdings" pitchFamily="2" charset="2"/>
              </a:rPr>
              <a:t>2</a:t>
            </a:r>
            <a:r>
              <a:rPr lang="en-US" altLang="zh-CN" sz="2600">
                <a:sym typeface="Wingdings" pitchFamily="2" charset="2"/>
              </a:rPr>
              <a:t>IM</a:t>
            </a:r>
            <a:r>
              <a:rPr lang="en-US" altLang="zh-CN" sz="2600" baseline="-18000">
                <a:sym typeface="Wingdings" pitchFamily="2" charset="2"/>
              </a:rPr>
              <a:t>1</a:t>
            </a:r>
            <a:r>
              <a:rPr lang="en-US" altLang="zh-CN" sz="2600">
                <a:sym typeface="Wingdings" pitchFamily="2" charset="2"/>
              </a:rPr>
              <a:t>IM</a:t>
            </a:r>
            <a:r>
              <a:rPr lang="en-US" altLang="zh-CN" sz="2600" baseline="-18000">
                <a:sym typeface="Wingdings" pitchFamily="2" charset="2"/>
              </a:rPr>
              <a:t>0</a:t>
            </a:r>
            <a:r>
              <a:rPr lang="en-US" altLang="zh-CN" sz="2600">
                <a:sym typeface="Wingdings" pitchFamily="2" charset="2"/>
              </a:rPr>
              <a:t>=111</a:t>
            </a:r>
            <a:r>
              <a:rPr lang="zh-CN" altLang="en-US" sz="2600">
                <a:sym typeface="Wingdings" pitchFamily="2" charset="2"/>
              </a:rPr>
              <a:t>；</a:t>
            </a:r>
          </a:p>
          <a:p>
            <a:pPr marL="1001713" lvl="1" indent="-457200" eaLnBrk="1" hangingPunct="1">
              <a:spcBef>
                <a:spcPct val="15000"/>
              </a:spcBef>
              <a:spcAft>
                <a:spcPct val="15000"/>
              </a:spcAft>
              <a:tabLst/>
            </a:pPr>
            <a:r>
              <a:rPr lang="zh-CN" altLang="en-US" sz="2600">
                <a:sym typeface="Wingdings" pitchFamily="2" charset="2"/>
              </a:rPr>
              <a:t>若执行设备</a:t>
            </a:r>
            <a:r>
              <a:rPr lang="en-US" altLang="zh-CN" sz="2600">
                <a:sym typeface="Wingdings" pitchFamily="2" charset="2"/>
              </a:rPr>
              <a:t>D</a:t>
            </a:r>
            <a:r>
              <a:rPr lang="zh-CN" altLang="en-US" sz="2600">
                <a:sym typeface="Wingdings" pitchFamily="2" charset="2"/>
              </a:rPr>
              <a:t>的中断服务，则设备</a:t>
            </a:r>
            <a:r>
              <a:rPr lang="en-US" altLang="zh-CN" sz="2600">
                <a:sym typeface="Wingdings" pitchFamily="2" charset="2"/>
              </a:rPr>
              <a:t>A</a:t>
            </a:r>
            <a:r>
              <a:rPr lang="zh-CN" altLang="en-US" sz="2600">
                <a:sym typeface="Wingdings" pitchFamily="2" charset="2"/>
              </a:rPr>
              <a:t>、</a:t>
            </a:r>
            <a:r>
              <a:rPr lang="en-US" altLang="zh-CN" sz="2600">
                <a:sym typeface="Wingdings" pitchFamily="2" charset="2"/>
              </a:rPr>
              <a:t>B</a:t>
            </a:r>
            <a:r>
              <a:rPr lang="zh-CN" altLang="en-US" sz="2600">
                <a:sym typeface="Wingdings" pitchFamily="2" charset="2"/>
              </a:rPr>
              <a:t>、</a:t>
            </a:r>
            <a:r>
              <a:rPr lang="en-US" altLang="zh-CN" sz="2600">
                <a:sym typeface="Wingdings" pitchFamily="2" charset="2"/>
              </a:rPr>
              <a:t>C</a:t>
            </a:r>
            <a:r>
              <a:rPr lang="zh-CN" altLang="en-US" sz="2600">
                <a:sym typeface="Wingdings" pitchFamily="2" charset="2"/>
              </a:rPr>
              <a:t>均可发生中断嵌套，因此</a:t>
            </a:r>
            <a:r>
              <a:rPr lang="en-US" altLang="zh-CN" sz="2600">
                <a:sym typeface="Wingdings" pitchFamily="2" charset="2"/>
              </a:rPr>
              <a:t>IM</a:t>
            </a:r>
            <a:r>
              <a:rPr lang="en-US" altLang="zh-CN" sz="2600" baseline="-18000">
                <a:sym typeface="Wingdings" pitchFamily="2" charset="2"/>
              </a:rPr>
              <a:t>2</a:t>
            </a:r>
            <a:r>
              <a:rPr lang="en-US" altLang="zh-CN" sz="2600">
                <a:sym typeface="Wingdings" pitchFamily="2" charset="2"/>
              </a:rPr>
              <a:t>IM</a:t>
            </a:r>
            <a:r>
              <a:rPr lang="en-US" altLang="zh-CN" sz="2600" baseline="-18000">
                <a:sym typeface="Wingdings" pitchFamily="2" charset="2"/>
              </a:rPr>
              <a:t>1</a:t>
            </a:r>
            <a:r>
              <a:rPr lang="en-US" altLang="zh-CN" sz="2600">
                <a:sym typeface="Wingdings" pitchFamily="2" charset="2"/>
              </a:rPr>
              <a:t>IM</a:t>
            </a:r>
            <a:r>
              <a:rPr lang="en-US" altLang="zh-CN" sz="2600" baseline="-18000">
                <a:sym typeface="Wingdings" pitchFamily="2" charset="2"/>
              </a:rPr>
              <a:t>0</a:t>
            </a:r>
            <a:r>
              <a:rPr lang="en-US" altLang="zh-CN" sz="2600">
                <a:sym typeface="Wingdings" pitchFamily="2" charset="2"/>
              </a:rPr>
              <a:t>=011</a:t>
            </a:r>
            <a:r>
              <a:rPr lang="zh-CN" altLang="en-US" sz="2600">
                <a:sym typeface="Wingdings" pitchFamily="2" charset="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BDD0C3-7C5D-40E1-AFAF-195019D639AA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E41CBA-9C09-4FAE-9B3E-076C350EA8FB}" type="slidenum">
              <a:rPr lang="en-US" altLang="zh-CN" sz="1200" smtClean="0"/>
              <a:pPr eaLnBrk="1" hangingPunct="1"/>
              <a:t>42</a:t>
            </a:fld>
            <a:endParaRPr lang="en-US" altLang="zh-CN" sz="12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260350"/>
            <a:ext cx="8312150" cy="1187450"/>
          </a:xfrm>
        </p:spPr>
        <p:txBody>
          <a:bodyPr/>
          <a:lstStyle/>
          <a:p>
            <a:pPr eaLnBrk="1" hangingPunct="1"/>
            <a:r>
              <a:rPr lang="zh-CN" altLang="en-US" sz="3400" dirty="0"/>
              <a:t>课本</a:t>
            </a:r>
            <a:r>
              <a:rPr lang="en-US" altLang="zh-CN" sz="3400" dirty="0"/>
              <a:t>P247 【</a:t>
            </a:r>
            <a:r>
              <a:rPr lang="zh-CN" altLang="en-US" sz="3400" dirty="0"/>
              <a:t>例</a:t>
            </a:r>
            <a:r>
              <a:rPr lang="en-US" altLang="zh-CN" sz="3400" dirty="0"/>
              <a:t>2】</a:t>
            </a:r>
            <a:br>
              <a:rPr lang="en-US" altLang="zh-CN" sz="3400" dirty="0"/>
            </a:br>
            <a:r>
              <a:rPr lang="zh-CN" altLang="en-US" sz="3400" dirty="0"/>
              <a:t>如图</a:t>
            </a:r>
            <a:r>
              <a:rPr lang="en-US" altLang="zh-CN" sz="3400" dirty="0"/>
              <a:t>8.9</a:t>
            </a:r>
            <a:r>
              <a:rPr lang="zh-CN" altLang="en-US" sz="3400" dirty="0"/>
              <a:t>的二维中断系统中。问：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6550"/>
            <a:ext cx="8915400" cy="4794250"/>
          </a:xfrm>
        </p:spPr>
        <p:txBody>
          <a:bodyPr/>
          <a:lstStyle/>
          <a:p>
            <a:pPr marL="263525" indent="-263525" eaLnBrk="1" hangingPunct="1">
              <a:spcBef>
                <a:spcPct val="15000"/>
              </a:spcBef>
              <a:buFont typeface="Wingdings" pitchFamily="2" charset="2"/>
              <a:buAutoNum type="arabicPeriod" startAt="3"/>
              <a:tabLst/>
            </a:pPr>
            <a:r>
              <a:rPr lang="zh-CN" altLang="en-US" dirty="0">
                <a:solidFill>
                  <a:srgbClr val="3333FF"/>
                </a:solidFill>
              </a:rPr>
              <a:t>每一级的</a:t>
            </a:r>
            <a:r>
              <a:rPr lang="en-US" altLang="zh-CN" dirty="0">
                <a:solidFill>
                  <a:srgbClr val="3333FF"/>
                </a:solidFill>
              </a:rPr>
              <a:t>IM</a:t>
            </a:r>
            <a:r>
              <a:rPr lang="zh-CN" altLang="en-US" dirty="0">
                <a:solidFill>
                  <a:srgbClr val="3333FF"/>
                </a:solidFill>
              </a:rPr>
              <a:t>能否对某个优先级的个别设备单独进行屏蔽？如果不能，采取什么措施可以实现？</a:t>
            </a:r>
          </a:p>
          <a:p>
            <a:pPr marL="714375" lvl="1" indent="-271463" eaLnBrk="1" hangingPunct="1">
              <a:spcBef>
                <a:spcPct val="15000"/>
              </a:spcBef>
              <a:tabLst/>
            </a:pPr>
            <a:r>
              <a:rPr lang="zh-CN" altLang="en-US" dirty="0"/>
              <a:t>每一级的</a:t>
            </a:r>
            <a:r>
              <a:rPr lang="en-US" altLang="zh-CN" dirty="0"/>
              <a:t>IM</a:t>
            </a:r>
            <a:r>
              <a:rPr lang="zh-CN" altLang="en-US" dirty="0"/>
              <a:t>只能对同级所有设备进行屏蔽，无法实现对个别设备的单独屏蔽；</a:t>
            </a:r>
          </a:p>
          <a:p>
            <a:pPr marL="714375" lvl="1" indent="-271463" eaLnBrk="1" hangingPunct="1">
              <a:spcBef>
                <a:spcPct val="15000"/>
              </a:spcBef>
              <a:tabLst/>
            </a:pPr>
            <a:r>
              <a:rPr lang="zh-CN" altLang="en-US" dirty="0"/>
              <a:t>若要单独屏蔽个别设备，则可在该设备的接口中实现，将接口内的</a:t>
            </a:r>
            <a:r>
              <a:rPr lang="en-US" altLang="zh-CN" dirty="0"/>
              <a:t>EI</a:t>
            </a:r>
            <a:r>
              <a:rPr lang="zh-CN" altLang="en-US" dirty="0"/>
              <a:t>（中断允许标志）清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pPr marL="263525" indent="-263525" eaLnBrk="1" hangingPunct="1">
              <a:spcBef>
                <a:spcPct val="15000"/>
              </a:spcBef>
              <a:buFont typeface="Wingdings" pitchFamily="2" charset="2"/>
              <a:buAutoNum type="arabicPeriod" startAt="3"/>
              <a:tabLst/>
            </a:pPr>
            <a:r>
              <a:rPr lang="zh-CN" altLang="en-US" dirty="0">
                <a:solidFill>
                  <a:srgbClr val="3333FF"/>
                </a:solidFill>
              </a:rPr>
              <a:t>若要使设备</a:t>
            </a:r>
            <a:r>
              <a:rPr lang="en-US" altLang="zh-CN" dirty="0">
                <a:solidFill>
                  <a:srgbClr val="3333FF"/>
                </a:solidFill>
              </a:rPr>
              <a:t>C</a:t>
            </a:r>
            <a:r>
              <a:rPr lang="zh-CN" altLang="en-US" dirty="0">
                <a:solidFill>
                  <a:srgbClr val="3333FF"/>
                </a:solidFill>
              </a:rPr>
              <a:t>一提出中断请求，</a:t>
            </a:r>
            <a:r>
              <a:rPr lang="en-US" altLang="zh-CN" dirty="0">
                <a:solidFill>
                  <a:srgbClr val="3333FF"/>
                </a:solidFill>
              </a:rPr>
              <a:t>CPU</a:t>
            </a:r>
            <a:r>
              <a:rPr lang="zh-CN" altLang="en-US" dirty="0">
                <a:solidFill>
                  <a:srgbClr val="3333FF"/>
                </a:solidFill>
              </a:rPr>
              <a:t>立即响应，则应如何调整</a:t>
            </a:r>
            <a:r>
              <a:rPr lang="en-US" altLang="zh-CN" dirty="0">
                <a:solidFill>
                  <a:srgbClr val="3333FF"/>
                </a:solidFill>
              </a:rPr>
              <a:t>?</a:t>
            </a:r>
          </a:p>
          <a:p>
            <a:pPr marL="714375" lvl="1" indent="-271463" eaLnBrk="1" hangingPunct="1">
              <a:spcBef>
                <a:spcPct val="15000"/>
              </a:spcBef>
              <a:tabLst/>
            </a:pPr>
            <a:r>
              <a:rPr lang="zh-CN" altLang="en-US" dirty="0"/>
              <a:t>使设备</a:t>
            </a:r>
            <a:r>
              <a:rPr lang="en-US" altLang="zh-CN" dirty="0"/>
              <a:t>C</a:t>
            </a:r>
            <a:r>
              <a:rPr lang="zh-CN" altLang="en-US" dirty="0"/>
              <a:t>的优先权最高，即可满足题目要求；</a:t>
            </a:r>
          </a:p>
          <a:p>
            <a:pPr marL="714375" lvl="1" indent="-271463" eaLnBrk="1" hangingPunct="1">
              <a:spcBef>
                <a:spcPct val="15000"/>
              </a:spcBef>
              <a:tabLst/>
            </a:pPr>
            <a:r>
              <a:rPr lang="zh-CN" altLang="en-US" dirty="0"/>
              <a:t>可将设备</a:t>
            </a:r>
            <a:r>
              <a:rPr lang="en-US" altLang="zh-CN" dirty="0"/>
              <a:t>C</a:t>
            </a:r>
            <a:r>
              <a:rPr lang="zh-CN" altLang="en-US" dirty="0"/>
              <a:t>单独设置为第</a:t>
            </a:r>
            <a:r>
              <a:rPr lang="en-US" altLang="zh-CN" dirty="0"/>
              <a:t>3</a:t>
            </a:r>
            <a:r>
              <a:rPr lang="zh-CN" altLang="en-US" dirty="0"/>
              <a:t>级中断，并令</a:t>
            </a:r>
            <a:r>
              <a:rPr lang="en-US" altLang="zh-CN" dirty="0"/>
              <a:t>IM</a:t>
            </a:r>
            <a:r>
              <a:rPr lang="en-US" altLang="zh-CN" baseline="-18000" dirty="0"/>
              <a:t>3</a:t>
            </a:r>
            <a:r>
              <a:rPr lang="en-US" altLang="zh-CN" dirty="0"/>
              <a:t>=0</a:t>
            </a:r>
            <a:r>
              <a:rPr lang="zh-CN" altLang="en-US" dirty="0"/>
              <a:t>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6944B0-3AD1-4E50-8092-13D7F63CC812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417788F-30E8-4D1B-9BC0-12B399510EF6}" type="slidenum">
              <a:rPr lang="en-US" altLang="zh-CN" sz="1200" smtClean="0"/>
              <a:pPr eaLnBrk="1" hangingPunct="1"/>
              <a:t>43</a:t>
            </a:fld>
            <a:endParaRPr lang="en-US" altLang="zh-CN" sz="120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" y="333375"/>
            <a:ext cx="8642350" cy="1038225"/>
          </a:xfrm>
        </p:spPr>
        <p:txBody>
          <a:bodyPr/>
          <a:lstStyle/>
          <a:p>
            <a:pPr eaLnBrk="1" hangingPunct="1"/>
            <a:r>
              <a:rPr lang="zh-CN" altLang="en-US" sz="3400" dirty="0"/>
              <a:t>多级中断的中断屏蔽技术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95400"/>
            <a:ext cx="8378825" cy="4962525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tabLst>
                <a:tab pos="450850" algn="l"/>
              </a:tabLst>
            </a:pPr>
            <a:r>
              <a:rPr lang="zh-CN" altLang="en-US" dirty="0">
                <a:solidFill>
                  <a:srgbClr val="3333FF"/>
                </a:solidFill>
              </a:rPr>
              <a:t>关中断</a:t>
            </a:r>
          </a:p>
          <a:p>
            <a:pPr marL="450850" lvl="1" indent="-271463" eaLnBrk="1" hangingPunct="1">
              <a:lnSpc>
                <a:spcPct val="115000"/>
              </a:lnSpc>
              <a:tabLst>
                <a:tab pos="450850" algn="l"/>
              </a:tabLst>
            </a:pPr>
            <a:r>
              <a:rPr lang="zh-CN" altLang="en-US" dirty="0">
                <a:latin typeface="Times New Roman" pitchFamily="18" charset="0"/>
              </a:rPr>
              <a:t>即使存在中断请求，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也不会响应；</a:t>
            </a:r>
          </a:p>
          <a:p>
            <a:pPr marL="901700" lvl="2" indent="-271463" eaLnBrk="1" hangingPunct="1">
              <a:lnSpc>
                <a:spcPct val="115000"/>
              </a:lnSpc>
              <a:tabLst>
                <a:tab pos="450850" algn="l"/>
              </a:tabLst>
            </a:pPr>
            <a:r>
              <a:rPr lang="en-US" altLang="zh-CN" sz="2400" dirty="0">
                <a:latin typeface="Times New Roman" pitchFamily="18" charset="0"/>
              </a:rPr>
              <a:t>CPU</a:t>
            </a:r>
            <a:r>
              <a:rPr lang="zh-CN" altLang="en-US" sz="2400" dirty="0">
                <a:latin typeface="Times New Roman" pitchFamily="18" charset="0"/>
              </a:rPr>
              <a:t>关中断的条件：置</a:t>
            </a:r>
            <a:r>
              <a:rPr lang="en-US" altLang="zh-CN" sz="2400" dirty="0">
                <a:latin typeface="Times New Roman" pitchFamily="18" charset="0"/>
              </a:rPr>
              <a:t>IF=0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STI</a:t>
            </a:r>
            <a:r>
              <a:rPr lang="zh-CN" altLang="en-US" sz="2400" dirty="0">
                <a:latin typeface="Times New Roman" pitchFamily="18" charset="0"/>
              </a:rPr>
              <a:t>指令实现）</a:t>
            </a:r>
          </a:p>
          <a:p>
            <a:pPr marL="450850" lvl="1" indent="-271463" eaLnBrk="1" hangingPunct="1">
              <a:lnSpc>
                <a:spcPct val="115000"/>
              </a:lnSpc>
              <a:tabLst>
                <a:tab pos="450850" algn="l"/>
              </a:tabLst>
            </a:pPr>
            <a:r>
              <a:rPr lang="zh-CN" altLang="en-US" dirty="0"/>
              <a:t>仅对可屏蔽中断源而言；</a:t>
            </a:r>
          </a:p>
          <a:p>
            <a:pPr marL="0" indent="0" eaLnBrk="1" hangingPunct="1">
              <a:lnSpc>
                <a:spcPct val="115000"/>
              </a:lnSpc>
              <a:tabLst>
                <a:tab pos="450850" algn="l"/>
              </a:tabLst>
            </a:pPr>
            <a:r>
              <a:rPr lang="zh-CN" altLang="en-US" dirty="0">
                <a:solidFill>
                  <a:srgbClr val="3333FF"/>
                </a:solidFill>
              </a:rPr>
              <a:t>中断屏蔽</a:t>
            </a:r>
          </a:p>
          <a:p>
            <a:pPr marL="450850" lvl="1" indent="-271463" eaLnBrk="1" hangingPunct="1">
              <a:lnSpc>
                <a:spcPct val="115000"/>
              </a:lnSpc>
              <a:tabLst>
                <a:tab pos="450850" algn="l"/>
              </a:tabLst>
            </a:pPr>
            <a:r>
              <a:rPr lang="zh-CN" altLang="en-US" dirty="0"/>
              <a:t>用程序方式有选择地封锁某些中断源，而允许另一些中断响应。</a:t>
            </a:r>
          </a:p>
          <a:p>
            <a:pPr marL="0" indent="0" eaLnBrk="1" hangingPunct="1">
              <a:lnSpc>
                <a:spcPct val="115000"/>
              </a:lnSpc>
              <a:tabLst>
                <a:tab pos="450850" algn="l"/>
              </a:tabLst>
            </a:pPr>
            <a:r>
              <a:rPr lang="zh-CN" altLang="en-US" dirty="0">
                <a:solidFill>
                  <a:srgbClr val="3333FF"/>
                </a:solidFill>
              </a:rPr>
              <a:t>实现多级中断的条件</a:t>
            </a:r>
          </a:p>
          <a:p>
            <a:pPr marL="450850" lvl="1" indent="-271463" eaLnBrk="1" hangingPunct="1">
              <a:lnSpc>
                <a:spcPct val="115000"/>
              </a:lnSpc>
              <a:buFont typeface="Wingdings" pitchFamily="2" charset="2"/>
              <a:buAutoNum type="circleNumDbPlain"/>
              <a:tabLst>
                <a:tab pos="450850" algn="l"/>
              </a:tabLst>
            </a:pPr>
            <a:r>
              <a:rPr lang="zh-CN" altLang="en-US" dirty="0"/>
              <a:t>提前设置“开中断”指令。</a:t>
            </a:r>
          </a:p>
          <a:p>
            <a:pPr marL="450850" lvl="1" indent="-271463" eaLnBrk="1" hangingPunct="1">
              <a:lnSpc>
                <a:spcPct val="115000"/>
              </a:lnSpc>
              <a:buFont typeface="Wingdings" pitchFamily="2" charset="2"/>
              <a:buAutoNum type="circleNumDbPlain"/>
              <a:tabLst>
                <a:tab pos="450850" algn="l"/>
              </a:tabLst>
            </a:pPr>
            <a:r>
              <a:rPr lang="zh-CN" altLang="en-US" dirty="0"/>
              <a:t>优先级高的中断请求</a:t>
            </a:r>
            <a:r>
              <a:rPr lang="zh-CN" altLang="en-US" dirty="0">
                <a:solidFill>
                  <a:schemeClr val="hlink"/>
                </a:solidFill>
              </a:rPr>
              <a:t>有权</a:t>
            </a:r>
            <a:r>
              <a:rPr lang="zh-CN" altLang="en-US" dirty="0"/>
              <a:t>中断优先级低的中断服务。</a:t>
            </a:r>
          </a:p>
        </p:txBody>
      </p:sp>
      <p:sp>
        <p:nvSpPr>
          <p:cNvPr id="289796" name="AutoShape 4"/>
          <p:cNvSpPr>
            <a:spLocks noChangeArrowheads="1"/>
          </p:cNvSpPr>
          <p:nvPr/>
        </p:nvSpPr>
        <p:spPr bwMode="auto">
          <a:xfrm>
            <a:off x="4419600" y="4876800"/>
            <a:ext cx="4054475" cy="433388"/>
          </a:xfrm>
          <a:prstGeom prst="wedgeRoundRectCallout">
            <a:avLst>
              <a:gd name="adj1" fmla="val -53565"/>
              <a:gd name="adj2" fmla="val 158792"/>
              <a:gd name="adj3" fmla="val 16667"/>
            </a:avLst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200" b="1">
                <a:solidFill>
                  <a:srgbClr val="006600"/>
                </a:solidFill>
                <a:ea typeface="仿宋_GB2312" pitchFamily="49" charset="-122"/>
              </a:rPr>
              <a:t>由屏蔽字决定是否有权中断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  <p:bldP spid="28979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81A7273-596D-4A3A-94B5-F950C862A127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BDB72E3-B8BB-4FE8-AA77-6D123B491CA0}" type="slidenum">
              <a:rPr lang="en-US" altLang="zh-CN" sz="1200" smtClean="0"/>
              <a:pPr eaLnBrk="1" hangingPunct="1"/>
              <a:t>44</a:t>
            </a:fld>
            <a:endParaRPr lang="en-US" altLang="zh-CN" sz="12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2588"/>
            <a:ext cx="8229600" cy="757237"/>
          </a:xfrm>
        </p:spPr>
        <p:txBody>
          <a:bodyPr/>
          <a:lstStyle/>
          <a:p>
            <a:pPr eaLnBrk="1" hangingPunct="1"/>
            <a:r>
              <a:rPr lang="zh-CN" altLang="en-US" sz="3400"/>
              <a:t>多级中断的中断屏蔽技术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59825" cy="51054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Aft>
                <a:spcPct val="20000"/>
              </a:spcAft>
            </a:pPr>
            <a:r>
              <a:rPr lang="zh-CN" altLang="en-US" dirty="0"/>
              <a:t>中断屏蔽的实现方法：</a:t>
            </a:r>
          </a:p>
          <a:p>
            <a:pPr lvl="1" eaLnBrk="1" hangingPunct="1">
              <a:lnSpc>
                <a:spcPct val="130000"/>
              </a:lnSpc>
              <a:spcAft>
                <a:spcPct val="20000"/>
              </a:spcAft>
            </a:pPr>
            <a:r>
              <a:rPr lang="zh-CN" altLang="en-US" dirty="0"/>
              <a:t>设优先级从高到低依次为： 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pPr lvl="1" algn="just" eaLnBrk="1" hangingPunct="1">
              <a:lnSpc>
                <a:spcPct val="130000"/>
              </a:lnSpc>
              <a:spcAft>
                <a:spcPct val="20000"/>
              </a:spcAft>
            </a:pPr>
            <a:r>
              <a:rPr lang="zh-CN" altLang="en-US" dirty="0"/>
              <a:t>则当响应第</a:t>
            </a:r>
            <a:r>
              <a:rPr lang="en-US" altLang="zh-CN" dirty="0"/>
              <a:t>3</a:t>
            </a:r>
            <a:r>
              <a:rPr lang="zh-CN" altLang="en-US" dirty="0"/>
              <a:t>级中断时</a:t>
            </a:r>
          </a:p>
          <a:p>
            <a:pPr lvl="1" algn="just" eaLnBrk="1" hangingPunct="1">
              <a:lnSpc>
                <a:spcPct val="13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dirty="0"/>
              <a:t>			中断屏蔽字设为：</a:t>
            </a:r>
            <a:r>
              <a:rPr lang="en-US" altLang="zh-CN" dirty="0"/>
              <a:t>00001111</a:t>
            </a:r>
          </a:p>
          <a:p>
            <a:pPr algn="just" eaLnBrk="1" hangingPunct="1">
              <a:lnSpc>
                <a:spcPct val="130000"/>
              </a:lnSpc>
              <a:spcAft>
                <a:spcPct val="20000"/>
              </a:spcAft>
            </a:pPr>
            <a:r>
              <a:rPr lang="zh-CN" altLang="en-US" dirty="0"/>
              <a:t>改变优先级的方法：</a:t>
            </a:r>
            <a:r>
              <a:rPr lang="zh-CN" altLang="en-US" dirty="0">
                <a:solidFill>
                  <a:srgbClr val="FF0000"/>
                </a:solidFill>
              </a:rPr>
              <a:t>修改屏蔽字</a:t>
            </a:r>
          </a:p>
          <a:p>
            <a:pPr lvl="1" algn="just" eaLnBrk="1" hangingPunct="1">
              <a:lnSpc>
                <a:spcPct val="130000"/>
              </a:lnSpc>
              <a:spcAft>
                <a:spcPct val="20000"/>
              </a:spcAft>
            </a:pPr>
            <a:r>
              <a:rPr lang="zh-CN" altLang="en-US" dirty="0"/>
              <a:t>欲使第</a:t>
            </a:r>
            <a:r>
              <a:rPr lang="en-US" altLang="zh-CN" dirty="0"/>
              <a:t>2</a:t>
            </a:r>
            <a:r>
              <a:rPr lang="zh-CN" altLang="en-US" dirty="0"/>
              <a:t>级中断的优先权高于第</a:t>
            </a:r>
            <a:r>
              <a:rPr lang="en-US" altLang="zh-CN" dirty="0"/>
              <a:t>3</a:t>
            </a:r>
            <a:r>
              <a:rPr lang="zh-CN" altLang="en-US" dirty="0"/>
              <a:t>级；</a:t>
            </a:r>
          </a:p>
          <a:p>
            <a:pPr lvl="1" algn="just" eaLnBrk="1" hangingPunct="1">
              <a:lnSpc>
                <a:spcPct val="130000"/>
              </a:lnSpc>
              <a:spcAft>
                <a:spcPct val="20000"/>
              </a:spcAft>
            </a:pPr>
            <a:r>
              <a:rPr lang="zh-CN" altLang="en-US" dirty="0"/>
              <a:t>则可设置第</a:t>
            </a:r>
            <a:r>
              <a:rPr lang="en-US" altLang="zh-CN" dirty="0"/>
              <a:t>3</a:t>
            </a:r>
            <a:r>
              <a:rPr lang="zh-CN" altLang="en-US" dirty="0"/>
              <a:t>级中的屏蔽字设为： </a:t>
            </a:r>
            <a:r>
              <a:rPr lang="en-US" altLang="zh-CN" dirty="0"/>
              <a:t>00001011</a:t>
            </a:r>
          </a:p>
          <a:p>
            <a:pPr lvl="1" algn="just" eaLnBrk="1" hangingPunct="1">
              <a:lnSpc>
                <a:spcPct val="13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dirty="0"/>
              <a:t>	               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级中的屏蔽字设为： </a:t>
            </a:r>
            <a:r>
              <a:rPr lang="en-US" altLang="zh-CN" dirty="0"/>
              <a:t>00001111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4A4DE8B-65CA-4BAF-B30C-72E0C5A3D7DC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E59E193-13BF-4B09-B969-9C1688A7EEFE}" type="slidenum">
              <a:rPr lang="en-US" altLang="zh-CN" sz="1200" smtClean="0"/>
              <a:pPr eaLnBrk="1" hangingPunct="1"/>
              <a:t>45</a:t>
            </a:fld>
            <a:endParaRPr lang="en-US" altLang="zh-CN" sz="120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中断屏蔽技术举例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981075"/>
            <a:ext cx="8759825" cy="2374900"/>
          </a:xfrm>
        </p:spPr>
        <p:txBody>
          <a:bodyPr/>
          <a:lstStyle/>
          <a:p>
            <a:pPr marL="720725" indent="-720725" algn="just" eaLnBrk="1" hangingPunct="1">
              <a:spcAft>
                <a:spcPct val="20000"/>
              </a:spcAft>
              <a:buFont typeface="Wingdings" pitchFamily="2" charset="2"/>
              <a:buNone/>
              <a:tabLst/>
            </a:pPr>
            <a:r>
              <a:rPr lang="zh-CN" altLang="en-US" sz="2800"/>
              <a:t>例：某机有</a:t>
            </a:r>
            <a:r>
              <a:rPr lang="en-US" altLang="zh-CN" sz="2800"/>
              <a:t>5</a:t>
            </a:r>
            <a:r>
              <a:rPr lang="zh-CN" altLang="en-US" sz="2800"/>
              <a:t>个中断源</a:t>
            </a:r>
            <a:r>
              <a:rPr lang="en-US" altLang="zh-CN" sz="2800"/>
              <a:t>L0</a:t>
            </a:r>
            <a:r>
              <a:rPr lang="zh-CN" altLang="en-US" sz="2800"/>
              <a:t>～</a:t>
            </a:r>
            <a:r>
              <a:rPr lang="en-US" altLang="zh-CN" sz="2800"/>
              <a:t>L4</a:t>
            </a:r>
            <a:r>
              <a:rPr lang="zh-CN" altLang="en-US" sz="2800"/>
              <a:t>，按中断响应优先级从高到低为</a:t>
            </a:r>
            <a:r>
              <a:rPr lang="en-US" altLang="zh-CN" sz="2800"/>
              <a:t>L0→L1→L2→L3→L4</a:t>
            </a:r>
            <a:r>
              <a:rPr lang="zh-CN" altLang="en-US" sz="2800"/>
              <a:t>，现要求将中断处理次序改为</a:t>
            </a:r>
            <a:r>
              <a:rPr lang="en-US" altLang="zh-CN" sz="2800">
                <a:solidFill>
                  <a:srgbClr val="FF0000"/>
                </a:solidFill>
              </a:rPr>
              <a:t>L1→L3→L4→L0→L2</a:t>
            </a:r>
            <a:r>
              <a:rPr lang="zh-CN" altLang="en-US" sz="2800"/>
              <a:t>，请写出各中断源的屏蔽字。</a:t>
            </a:r>
          </a:p>
        </p:txBody>
      </p:sp>
      <p:graphicFrame>
        <p:nvGraphicFramePr>
          <p:cNvPr id="291869" name="Group 29"/>
          <p:cNvGraphicFramePr>
            <a:graphicFrameLocks noGrp="1"/>
          </p:cNvGraphicFramePr>
          <p:nvPr/>
        </p:nvGraphicFramePr>
        <p:xfrm>
          <a:off x="1524000" y="3295650"/>
          <a:ext cx="6172200" cy="3065472"/>
        </p:xfrm>
        <a:graphic>
          <a:graphicData uri="http://schemas.openxmlformats.org/drawingml/2006/table">
            <a:tbl>
              <a:tblPr/>
              <a:tblGrid>
                <a:gridCol w="25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中断源</a:t>
                      </a:r>
                    </a:p>
                  </a:txBody>
                  <a:tcPr marL="93600" marR="936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屏蔽字（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L0L1L2L3L4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93600" marR="936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L0</a:t>
                      </a:r>
                    </a:p>
                  </a:txBody>
                  <a:tcPr marL="93600" marR="936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3600" marR="936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L1</a:t>
                      </a:r>
                    </a:p>
                  </a:txBody>
                  <a:tcPr marL="93600" marR="936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3600" marR="936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L2</a:t>
                      </a:r>
                    </a:p>
                  </a:txBody>
                  <a:tcPr marL="93600" marR="936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3600" marR="936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L3</a:t>
                      </a:r>
                    </a:p>
                  </a:txBody>
                  <a:tcPr marL="93600" marR="936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3600" marR="936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L4</a:t>
                      </a:r>
                    </a:p>
                  </a:txBody>
                  <a:tcPr marL="93600" marR="936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3600" marR="936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1870" name="Rectangle 30"/>
          <p:cNvSpPr>
            <a:spLocks noChangeArrowheads="1"/>
          </p:cNvSpPr>
          <p:nvPr/>
        </p:nvSpPr>
        <p:spPr bwMode="auto">
          <a:xfrm>
            <a:off x="5181600" y="3832225"/>
            <a:ext cx="117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10100</a:t>
            </a:r>
          </a:p>
        </p:txBody>
      </p:sp>
      <p:sp>
        <p:nvSpPr>
          <p:cNvPr id="291871" name="Rectangle 31"/>
          <p:cNvSpPr>
            <a:spLocks noChangeArrowheads="1"/>
          </p:cNvSpPr>
          <p:nvPr/>
        </p:nvSpPr>
        <p:spPr bwMode="auto">
          <a:xfrm>
            <a:off x="5181600" y="4289425"/>
            <a:ext cx="117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11111</a:t>
            </a:r>
          </a:p>
        </p:txBody>
      </p:sp>
      <p:sp>
        <p:nvSpPr>
          <p:cNvPr id="291872" name="Rectangle 32"/>
          <p:cNvSpPr>
            <a:spLocks noChangeArrowheads="1"/>
          </p:cNvSpPr>
          <p:nvPr/>
        </p:nvSpPr>
        <p:spPr bwMode="auto">
          <a:xfrm>
            <a:off x="5181600" y="4822825"/>
            <a:ext cx="117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00100</a:t>
            </a:r>
          </a:p>
        </p:txBody>
      </p:sp>
      <p:sp>
        <p:nvSpPr>
          <p:cNvPr id="291873" name="Rectangle 33"/>
          <p:cNvSpPr>
            <a:spLocks noChangeArrowheads="1"/>
          </p:cNvSpPr>
          <p:nvPr/>
        </p:nvSpPr>
        <p:spPr bwMode="auto">
          <a:xfrm>
            <a:off x="5181600" y="5257800"/>
            <a:ext cx="11763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10111</a:t>
            </a:r>
          </a:p>
        </p:txBody>
      </p:sp>
      <p:sp>
        <p:nvSpPr>
          <p:cNvPr id="291874" name="Rectangle 34"/>
          <p:cNvSpPr>
            <a:spLocks noChangeArrowheads="1"/>
          </p:cNvSpPr>
          <p:nvPr/>
        </p:nvSpPr>
        <p:spPr bwMode="auto">
          <a:xfrm>
            <a:off x="5181600" y="5867400"/>
            <a:ext cx="117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10101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70" grpId="0"/>
      <p:bldP spid="291871" grpId="0"/>
      <p:bldP spid="291872" grpId="0"/>
      <p:bldP spid="291873" grpId="0"/>
      <p:bldP spid="29187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42184D-6EEE-4BA1-BBF1-4FBA8A8A407B}" type="datetime3">
              <a:rPr lang="zh-CN" altLang="en-US" smtClean="0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B8450-0035-4BD1-885F-3C1E1970F287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685800" y="914400"/>
            <a:ext cx="7848600" cy="30226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/>
              <a:t>2011</a:t>
            </a:r>
            <a:r>
              <a:rPr lang="zh-CN" altLang="en-US" sz="2800" dirty="0"/>
              <a:t>年考研统考第</a:t>
            </a:r>
            <a:r>
              <a:rPr lang="en-US" altLang="zh-CN" sz="2800" dirty="0"/>
              <a:t>21</a:t>
            </a:r>
            <a:r>
              <a:rPr lang="zh-CN" altLang="en-US" sz="2800" dirty="0"/>
              <a:t>题</a:t>
            </a:r>
            <a:endParaRPr lang="en-US" altLang="zh-CN" sz="2800" dirty="0"/>
          </a:p>
          <a:p>
            <a:r>
              <a:rPr lang="zh-CN" altLang="en-US" sz="2800" dirty="0"/>
              <a:t>某计算机有五级中断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~L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，中断屏蔽字为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。若中断响应优先级从高到低的顺序是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0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2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3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4</a:t>
            </a:r>
            <a:r>
              <a:rPr lang="zh-CN" altLang="en-US" sz="2800" dirty="0"/>
              <a:t>，且要求中断处理优先级从高到低的顺序是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4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0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2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3</a:t>
            </a:r>
            <a:r>
              <a:rPr lang="zh-CN" altLang="en-US" sz="2800" dirty="0"/>
              <a:t>，则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的中断处理程序中设置的中断屏蔽字是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1828800" y="4114800"/>
            <a:ext cx="25146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11110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5105400" y="4114800"/>
            <a:ext cx="25146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01101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5"/>
            </p:custDataLst>
          </p:nvPr>
        </p:nvSpPr>
        <p:spPr>
          <a:xfrm>
            <a:off x="1781175" y="5110162"/>
            <a:ext cx="25146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00011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>
            <p:custDataLst>
              <p:tags r:id="rId6"/>
            </p:custDataLst>
          </p:nvPr>
        </p:nvSpPr>
        <p:spPr>
          <a:xfrm>
            <a:off x="5057775" y="5105400"/>
            <a:ext cx="25146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01010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417909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391025" y="417909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066800" y="51744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343400" y="5169694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圆角矩形 15"/>
          <p:cNvSpPr/>
          <p:nvPr>
            <p:custDataLst>
              <p:tags r:id="rId11"/>
            </p:custDataLst>
          </p:nvPr>
        </p:nvSpPr>
        <p:spPr>
          <a:xfrm>
            <a:off x="61722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2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6" name="图片 5" descr="tmp8ED0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43390A8-2CF2-42FF-B1C6-64107D27C162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0BDEED4-A8D2-42AF-80F4-F8B796A610BC}" type="slidenum">
              <a:rPr lang="en-US" altLang="zh-CN" sz="1200" smtClean="0"/>
              <a:pPr eaLnBrk="1" hangingPunct="1"/>
              <a:t>47</a:t>
            </a:fld>
            <a:endParaRPr lang="en-US" altLang="zh-CN" sz="12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8.3.5   </a:t>
            </a:r>
            <a:r>
              <a:rPr lang="zh-CN" altLang="en-US" dirty="0"/>
              <a:t>中断控制器</a:t>
            </a:r>
            <a:r>
              <a:rPr lang="en-US" altLang="zh-CN" dirty="0"/>
              <a:t>（8259）</a:t>
            </a:r>
            <a:endParaRPr lang="zh-CN" altLang="en-US" dirty="0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95A928E-C24B-4D95-BE06-9731897195C5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A86FBA-CCFD-4B06-BD40-58CBB54097AB}" type="slidenum">
              <a:rPr lang="en-US" altLang="zh-CN" sz="1200" smtClean="0"/>
              <a:pPr eaLnBrk="1" hangingPunct="1"/>
              <a:t>48</a:t>
            </a:fld>
            <a:endParaRPr lang="en-US" altLang="zh-CN" sz="12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10425" cy="822325"/>
          </a:xfrm>
        </p:spPr>
        <p:txBody>
          <a:bodyPr/>
          <a:lstStyle/>
          <a:p>
            <a:pPr eaLnBrk="1" hangingPunct="1"/>
            <a:r>
              <a:rPr lang="en-US" altLang="zh-CN" sz="3600"/>
              <a:t>8.3.6</a:t>
            </a:r>
            <a:r>
              <a:rPr lang="zh-CN" altLang="en-US" sz="3600"/>
              <a:t>　</a:t>
            </a:r>
            <a:r>
              <a:rPr lang="en-US" altLang="zh-CN" sz="3600"/>
              <a:t>Pentium</a:t>
            </a:r>
            <a:r>
              <a:rPr lang="zh-CN" altLang="en-US" sz="3600"/>
              <a:t>中断机制</a:t>
            </a:r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76200" y="35052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中断类型</a:t>
            </a:r>
          </a:p>
        </p:txBody>
      </p:sp>
      <p:sp>
        <p:nvSpPr>
          <p:cNvPr id="356356" name="AutoShape 4"/>
          <p:cNvSpPr>
            <a:spLocks/>
          </p:cNvSpPr>
          <p:nvPr/>
        </p:nvSpPr>
        <p:spPr bwMode="auto">
          <a:xfrm>
            <a:off x="1524000" y="2417763"/>
            <a:ext cx="360363" cy="2665412"/>
          </a:xfrm>
          <a:prstGeom prst="leftBrace">
            <a:avLst>
              <a:gd name="adj1" fmla="val 6163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2057400" y="21336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中断</a:t>
            </a:r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2057400" y="47244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异常</a:t>
            </a:r>
          </a:p>
        </p:txBody>
      </p:sp>
      <p:sp>
        <p:nvSpPr>
          <p:cNvPr id="356359" name="AutoShape 7"/>
          <p:cNvSpPr>
            <a:spLocks/>
          </p:cNvSpPr>
          <p:nvPr/>
        </p:nvSpPr>
        <p:spPr bwMode="auto">
          <a:xfrm>
            <a:off x="3886200" y="1985963"/>
            <a:ext cx="360363" cy="1008062"/>
          </a:xfrm>
          <a:prstGeom prst="leftBrace">
            <a:avLst>
              <a:gd name="adj1" fmla="val 23311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6360" name="Rectangle 8"/>
          <p:cNvSpPr>
            <a:spLocks noChangeArrowheads="1"/>
          </p:cNvSpPr>
          <p:nvPr/>
        </p:nvSpPr>
        <p:spPr bwMode="auto">
          <a:xfrm>
            <a:off x="4343400" y="18923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不可屏蔽中断</a:t>
            </a:r>
            <a:r>
              <a:rPr lang="en-US" altLang="zh-CN" sz="2400" b="1">
                <a:latin typeface="Times New Roman" pitchFamily="18" charset="0"/>
              </a:rPr>
              <a:t>NMI</a:t>
            </a:r>
          </a:p>
        </p:txBody>
      </p:sp>
      <p:sp>
        <p:nvSpPr>
          <p:cNvPr id="356361" name="Rectangle 9"/>
          <p:cNvSpPr>
            <a:spLocks noChangeArrowheads="1"/>
          </p:cNvSpPr>
          <p:nvPr/>
        </p:nvSpPr>
        <p:spPr bwMode="auto">
          <a:xfrm>
            <a:off x="4391025" y="2670175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可屏蔽中断</a:t>
            </a:r>
            <a:r>
              <a:rPr lang="en-US" altLang="zh-CN" sz="2400" b="1">
                <a:latin typeface="Times New Roman" pitchFamily="18" charset="0"/>
              </a:rPr>
              <a:t>INTR</a:t>
            </a:r>
          </a:p>
        </p:txBody>
      </p:sp>
      <p:sp>
        <p:nvSpPr>
          <p:cNvPr id="356362" name="AutoShape 10"/>
          <p:cNvSpPr>
            <a:spLocks/>
          </p:cNvSpPr>
          <p:nvPr/>
        </p:nvSpPr>
        <p:spPr bwMode="auto">
          <a:xfrm>
            <a:off x="3886200" y="4203700"/>
            <a:ext cx="360363" cy="1560513"/>
          </a:xfrm>
          <a:prstGeom prst="leftBrace">
            <a:avLst>
              <a:gd name="adj1" fmla="val 3608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6363" name="Rectangle 11"/>
          <p:cNvSpPr>
            <a:spLocks noChangeArrowheads="1"/>
          </p:cNvSpPr>
          <p:nvPr/>
        </p:nvSpPr>
        <p:spPr bwMode="auto">
          <a:xfrm>
            <a:off x="4427538" y="4054475"/>
            <a:ext cx="1516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执行异常</a:t>
            </a:r>
          </a:p>
        </p:txBody>
      </p:sp>
      <p:sp>
        <p:nvSpPr>
          <p:cNvPr id="356364" name="Rectangle 12"/>
          <p:cNvSpPr>
            <a:spLocks noChangeArrowheads="1"/>
          </p:cNvSpPr>
          <p:nvPr/>
        </p:nvSpPr>
        <p:spPr bwMode="auto">
          <a:xfrm>
            <a:off x="4495800" y="5492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中断指令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356365" name="AutoShape 13"/>
          <p:cNvSpPr>
            <a:spLocks/>
          </p:cNvSpPr>
          <p:nvPr/>
        </p:nvSpPr>
        <p:spPr bwMode="auto">
          <a:xfrm>
            <a:off x="6011863" y="3498850"/>
            <a:ext cx="360362" cy="1727200"/>
          </a:xfrm>
          <a:prstGeom prst="leftBrace">
            <a:avLst>
              <a:gd name="adj1" fmla="val 39941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6366" name="Rectangle 14"/>
          <p:cNvSpPr>
            <a:spLocks noChangeArrowheads="1"/>
          </p:cNvSpPr>
          <p:nvPr/>
        </p:nvSpPr>
        <p:spPr bwMode="auto">
          <a:xfrm>
            <a:off x="6477000" y="333533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除法错</a:t>
            </a:r>
          </a:p>
        </p:txBody>
      </p:sp>
      <p:sp>
        <p:nvSpPr>
          <p:cNvPr id="356367" name="Rectangle 15"/>
          <p:cNvSpPr>
            <a:spLocks noChangeArrowheads="1"/>
          </p:cNvSpPr>
          <p:nvPr/>
        </p:nvSpPr>
        <p:spPr bwMode="auto">
          <a:xfrm>
            <a:off x="6477000" y="38385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单步</a:t>
            </a:r>
          </a:p>
        </p:txBody>
      </p:sp>
      <p:sp>
        <p:nvSpPr>
          <p:cNvPr id="356368" name="Rectangle 16"/>
          <p:cNvSpPr>
            <a:spLocks noChangeArrowheads="1"/>
          </p:cNvSpPr>
          <p:nvPr/>
        </p:nvSpPr>
        <p:spPr bwMode="auto">
          <a:xfrm>
            <a:off x="6516688" y="440055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断点</a:t>
            </a:r>
          </a:p>
        </p:txBody>
      </p:sp>
      <p:sp>
        <p:nvSpPr>
          <p:cNvPr id="356369" name="Rectangle 17"/>
          <p:cNvSpPr>
            <a:spLocks noChangeArrowheads="1"/>
          </p:cNvSpPr>
          <p:nvPr/>
        </p:nvSpPr>
        <p:spPr bwMode="auto">
          <a:xfrm>
            <a:off x="6516688" y="49752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溢出</a:t>
            </a:r>
          </a:p>
        </p:txBody>
      </p:sp>
      <p:sp>
        <p:nvSpPr>
          <p:cNvPr id="356371" name="Rectangle 19"/>
          <p:cNvSpPr>
            <a:spLocks noChangeArrowheads="1"/>
          </p:cNvSpPr>
          <p:nvPr/>
        </p:nvSpPr>
        <p:spPr bwMode="auto">
          <a:xfrm>
            <a:off x="1905000" y="5197475"/>
            <a:ext cx="2089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由执行指令引起的中断。</a:t>
            </a:r>
          </a:p>
        </p:txBody>
      </p:sp>
      <p:sp>
        <p:nvSpPr>
          <p:cNvPr id="356372" name="Rectangle 20"/>
          <p:cNvSpPr>
            <a:spLocks noChangeArrowheads="1"/>
          </p:cNvSpPr>
          <p:nvPr/>
        </p:nvSpPr>
        <p:spPr bwMode="auto">
          <a:xfrm>
            <a:off x="1905000" y="2667000"/>
            <a:ext cx="1905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由</a:t>
            </a:r>
            <a:r>
              <a:rPr lang="zh-CN" altLang="en-US" sz="24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随机的硬件信号</a:t>
            </a:r>
            <a:r>
              <a:rPr lang="zh-CN" altLang="en-US" sz="24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引起的中断；</a:t>
            </a:r>
          </a:p>
        </p:txBody>
      </p:sp>
      <p:sp>
        <p:nvSpPr>
          <p:cNvPr id="356373" name="Rectangle 21"/>
          <p:cNvSpPr>
            <a:spLocks noChangeArrowheads="1"/>
          </p:cNvSpPr>
          <p:nvPr/>
        </p:nvSpPr>
        <p:spPr bwMode="auto">
          <a:xfrm>
            <a:off x="5715000" y="914400"/>
            <a:ext cx="3429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hlinkClick r:id="rId2" action="ppaction://hlinkfile"/>
              </a:rPr>
              <a:t>动画演示： </a:t>
            </a:r>
            <a:br>
              <a:rPr lang="zh-CN" altLang="en-US" sz="2400" b="1">
                <a:solidFill>
                  <a:srgbClr val="0000FF"/>
                </a:solidFill>
                <a:hlinkClick r:id="rId2" action="ppaction://hlinkfile"/>
              </a:rPr>
            </a:br>
            <a:r>
              <a:rPr lang="zh-CN" altLang="en-US" sz="2400" b="1">
                <a:solidFill>
                  <a:srgbClr val="0000FF"/>
                </a:solidFill>
                <a:hlinkClick r:id="rId2" action="ppaction://hlinkfile"/>
              </a:rPr>
              <a:t>向量中断方式</a:t>
            </a:r>
            <a:r>
              <a:rPr lang="en-US" altLang="zh-CN" sz="2400" b="1">
                <a:solidFill>
                  <a:srgbClr val="0000FF"/>
                </a:solidFill>
                <a:hlinkClick r:id="rId2" action="ppaction://hlinkfile"/>
              </a:rPr>
              <a:t>.swf</a:t>
            </a:r>
            <a:endParaRPr lang="en-US" altLang="zh-CN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autoUpdateAnimBg="0"/>
      <p:bldP spid="356356" grpId="0" animBg="1"/>
      <p:bldP spid="356357" grpId="0" autoUpdateAnimBg="0"/>
      <p:bldP spid="356358" grpId="0" autoUpdateAnimBg="0"/>
      <p:bldP spid="356359" grpId="0" animBg="1"/>
      <p:bldP spid="356360" grpId="0" autoUpdateAnimBg="0"/>
      <p:bldP spid="356361" grpId="0" autoUpdateAnimBg="0"/>
      <p:bldP spid="356362" grpId="0" animBg="1"/>
      <p:bldP spid="356363" grpId="0" autoUpdateAnimBg="0"/>
      <p:bldP spid="356364" grpId="0" autoUpdateAnimBg="0"/>
      <p:bldP spid="356365" grpId="0" animBg="1"/>
      <p:bldP spid="356366" grpId="0" autoUpdateAnimBg="0"/>
      <p:bldP spid="356367" grpId="0" autoUpdateAnimBg="0"/>
      <p:bldP spid="356368" grpId="0" autoUpdateAnimBg="0"/>
      <p:bldP spid="356369" grpId="0" autoUpdateAnimBg="0"/>
      <p:bldP spid="356371" grpId="0" autoUpdateAnimBg="0"/>
      <p:bldP spid="356372" grpId="0" autoUpdateAnimBg="0"/>
      <p:bldP spid="35637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18CD42-E291-4999-99D8-314CD5B7CAE6}" type="datetime3">
              <a:rPr lang="zh-CN" altLang="en-US" smtClean="0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BD00E-F677-4FEF-B6F0-0CC74DC0E125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2009</a:t>
            </a:r>
            <a:r>
              <a:rPr lang="zh-CN" altLang="en-US" sz="28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年考研统考第</a:t>
            </a:r>
            <a:r>
              <a:rPr lang="en-US" altLang="zh-CN" sz="28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22</a:t>
            </a:r>
            <a:r>
              <a:rPr lang="zh-CN" altLang="en-US" sz="28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题</a:t>
            </a:r>
            <a:endParaRPr lang="en-US" altLang="zh-CN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下列选项中，能引起外部中断的事件是</a:t>
            </a: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3352800"/>
            <a:ext cx="27432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键盘输入</a:t>
            </a: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5181600" y="3386138"/>
            <a:ext cx="26670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除数为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2"/>
            <a:ext cx="26670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浮点运算下溢</a:t>
            </a: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5105400" y="4495800"/>
            <a:ext cx="259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访存缺页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417094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467225" y="3450432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391025" y="456009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4" name="图片 3" descr="tmp8ED0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E5280A6-E7AD-4F42-AE3A-F3403CD377C6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74079C-44EC-44EE-9B16-DA423E4353A1}" type="slidenum">
              <a:rPr lang="en-US" altLang="zh-CN" sz="1200" smtClean="0"/>
              <a:pPr eaLnBrk="1" hangingPunct="1"/>
              <a:t>5</a:t>
            </a:fld>
            <a:endParaRPr lang="en-US" altLang="zh-CN" sz="12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5187"/>
          </a:xfrm>
        </p:spPr>
        <p:txBody>
          <a:bodyPr/>
          <a:lstStyle/>
          <a:p>
            <a:pPr eaLnBrk="1" hangingPunct="1"/>
            <a:r>
              <a:rPr lang="en-US" altLang="zh-CN" sz="3400"/>
              <a:t>8.1.1   </a:t>
            </a:r>
            <a:r>
              <a:rPr lang="zh-CN" altLang="en-US" sz="3400"/>
              <a:t>外围设备的速度分级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371600"/>
            <a:ext cx="8707438" cy="4899025"/>
          </a:xfrm>
        </p:spPr>
        <p:txBody>
          <a:bodyPr/>
          <a:lstStyle/>
          <a:p>
            <a:pPr marL="0" indent="0" eaLnBrk="1" hangingPunct="1">
              <a:tabLst>
                <a:tab pos="538163" algn="l"/>
              </a:tabLst>
            </a:pPr>
            <a:r>
              <a:rPr lang="zh-CN" altLang="en-US" dirty="0"/>
              <a:t>根据外设的工作速度，</a:t>
            </a:r>
            <a:r>
              <a:rPr lang="en-US" altLang="zh-CN" dirty="0"/>
              <a:t>CPU</a:t>
            </a:r>
            <a:r>
              <a:rPr lang="zh-CN" altLang="en-US" dirty="0"/>
              <a:t>与外设的定时方式有以下</a:t>
            </a:r>
            <a:r>
              <a:rPr lang="en-US" altLang="zh-CN" dirty="0"/>
              <a:t>3</a:t>
            </a:r>
            <a:r>
              <a:rPr lang="zh-CN" altLang="en-US" dirty="0"/>
              <a:t>种：</a:t>
            </a:r>
          </a:p>
          <a:p>
            <a:pPr marL="538163" lvl="1" indent="-358775" eaLnBrk="1" hangingPunct="1">
              <a:buFont typeface="Wingdings" pitchFamily="2" charset="2"/>
              <a:buAutoNum type="circleNumDbPlain"/>
              <a:tabLst>
                <a:tab pos="538163" algn="l"/>
              </a:tabLst>
            </a:pPr>
            <a:r>
              <a:rPr lang="zh-CN" altLang="en-US" dirty="0"/>
              <a:t>速度极慢或简单的外围设备</a:t>
            </a:r>
          </a:p>
          <a:p>
            <a:pPr marL="989013" lvl="2" indent="-271463" eaLnBrk="1" hangingPunct="1">
              <a:tabLst>
                <a:tab pos="538163" algn="l"/>
              </a:tabLst>
            </a:pPr>
            <a:r>
              <a:rPr lang="en-US" altLang="zh-CN" dirty="0"/>
              <a:t>CPU</a:t>
            </a:r>
            <a:r>
              <a:rPr lang="zh-CN" altLang="en-US" dirty="0"/>
              <a:t>直接接收或发送数据。 </a:t>
            </a:r>
          </a:p>
          <a:p>
            <a:pPr marL="538163" lvl="1" indent="-358775" eaLnBrk="1" hangingPunct="1">
              <a:buFont typeface="Wingdings" pitchFamily="2" charset="2"/>
              <a:buAutoNum type="circleNumDbPlain"/>
              <a:tabLst>
                <a:tab pos="538163" algn="l"/>
              </a:tabLst>
            </a:pPr>
            <a:r>
              <a:rPr lang="zh-CN" altLang="en-US" dirty="0"/>
              <a:t>慢速或中速的外围设备</a:t>
            </a:r>
          </a:p>
          <a:p>
            <a:pPr marL="989013" lvl="2" indent="-271463" eaLnBrk="1" hangingPunct="1">
              <a:tabLst>
                <a:tab pos="538163" algn="l"/>
              </a:tabLst>
            </a:pPr>
            <a:r>
              <a:rPr lang="zh-CN" altLang="en-US" dirty="0"/>
              <a:t>采用异步定时方式，或称为应答式数据交换；</a:t>
            </a:r>
          </a:p>
          <a:p>
            <a:pPr marL="989013" lvl="2" indent="-271463" eaLnBrk="1" hangingPunct="1">
              <a:tabLst>
                <a:tab pos="538163" algn="l"/>
              </a:tabLst>
            </a:pPr>
            <a:r>
              <a:rPr lang="en-US" altLang="zh-CN" dirty="0"/>
              <a:t>CPU</a:t>
            </a:r>
            <a:r>
              <a:rPr lang="zh-CN" altLang="en-US" dirty="0"/>
              <a:t>与外设之间通过两个相互的联络信号来决定开始数据传送的时间。 </a:t>
            </a:r>
          </a:p>
          <a:p>
            <a:pPr marL="538163" lvl="1" indent="-358775" eaLnBrk="1" hangingPunct="1">
              <a:buFont typeface="Wingdings" pitchFamily="2" charset="2"/>
              <a:buAutoNum type="circleNumDbPlain"/>
              <a:tabLst>
                <a:tab pos="538163" algn="l"/>
              </a:tabLst>
            </a:pPr>
            <a:r>
              <a:rPr lang="zh-CN" altLang="en-US" dirty="0"/>
              <a:t>高速的外围设备</a:t>
            </a:r>
          </a:p>
          <a:p>
            <a:pPr marL="989013" lvl="2" indent="-271463" eaLnBrk="1" hangingPunct="1">
              <a:tabLst>
                <a:tab pos="538163" algn="l"/>
              </a:tabLst>
            </a:pPr>
            <a:r>
              <a:rPr lang="zh-CN" altLang="en-US" dirty="0"/>
              <a:t>采用同步定时方式；</a:t>
            </a:r>
          </a:p>
          <a:p>
            <a:pPr marL="989013" lvl="2" indent="-271463" eaLnBrk="1" hangingPunct="1">
              <a:tabLst>
                <a:tab pos="538163" algn="l"/>
              </a:tabLst>
            </a:pPr>
            <a:r>
              <a:rPr lang="en-US" altLang="zh-CN" dirty="0"/>
              <a:t>CPU</a:t>
            </a:r>
            <a:r>
              <a:rPr lang="zh-CN" altLang="en-US" dirty="0"/>
              <a:t>以等间隔的速率执行输入／输出指令。</a:t>
            </a:r>
          </a:p>
        </p:txBody>
      </p:sp>
      <p:sp>
        <p:nvSpPr>
          <p:cNvPr id="269316" name="AutoShape 4"/>
          <p:cNvSpPr>
            <a:spLocks noChangeArrowheads="1"/>
          </p:cNvSpPr>
          <p:nvPr/>
        </p:nvSpPr>
        <p:spPr bwMode="auto">
          <a:xfrm>
            <a:off x="7162800" y="2971800"/>
            <a:ext cx="1600200" cy="685800"/>
          </a:xfrm>
          <a:prstGeom prst="wedgeRoundRectCallout">
            <a:avLst>
              <a:gd name="adj1" fmla="val -90676"/>
              <a:gd name="adj2" fmla="val 92130"/>
              <a:gd name="adj3" fmla="val 16667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询问信号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应答信号</a:t>
            </a:r>
          </a:p>
        </p:txBody>
      </p:sp>
      <p:sp>
        <p:nvSpPr>
          <p:cNvPr id="269317" name="Oval 5"/>
          <p:cNvSpPr>
            <a:spLocks noChangeArrowheads="1"/>
          </p:cNvSpPr>
          <p:nvPr/>
        </p:nvSpPr>
        <p:spPr bwMode="auto">
          <a:xfrm>
            <a:off x="3886200" y="3832225"/>
            <a:ext cx="2667000" cy="6096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9318" name="AutoShape 6"/>
          <p:cNvSpPr>
            <a:spLocks noChangeArrowheads="1"/>
          </p:cNvSpPr>
          <p:nvPr/>
        </p:nvSpPr>
        <p:spPr bwMode="auto">
          <a:xfrm>
            <a:off x="5029200" y="5257800"/>
            <a:ext cx="2259013" cy="431800"/>
          </a:xfrm>
          <a:prstGeom prst="wedgeRoundRectCallout">
            <a:avLst>
              <a:gd name="adj1" fmla="val -97014"/>
              <a:gd name="adj2" fmla="val 71690"/>
              <a:gd name="adj3" fmla="val 16667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由时钟脉冲控制</a:t>
            </a:r>
          </a:p>
        </p:txBody>
      </p:sp>
      <p:sp>
        <p:nvSpPr>
          <p:cNvPr id="269319" name="Oval 7"/>
          <p:cNvSpPr>
            <a:spLocks noChangeArrowheads="1"/>
          </p:cNvSpPr>
          <p:nvPr/>
        </p:nvSpPr>
        <p:spPr bwMode="auto">
          <a:xfrm>
            <a:off x="2209800" y="5661025"/>
            <a:ext cx="1828800" cy="6096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9320" name="AutoShape 8"/>
          <p:cNvSpPr>
            <a:spLocks noChangeArrowheads="1"/>
          </p:cNvSpPr>
          <p:nvPr/>
        </p:nvSpPr>
        <p:spPr bwMode="auto">
          <a:xfrm>
            <a:off x="6248400" y="533400"/>
            <a:ext cx="2286000" cy="838200"/>
          </a:xfrm>
          <a:prstGeom prst="wedgeRoundRectCallout">
            <a:avLst>
              <a:gd name="adj1" fmla="val -60069"/>
              <a:gd name="adj2" fmla="val -19319"/>
              <a:gd name="adj3" fmla="val 16667"/>
            </a:avLst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如何使</a:t>
            </a:r>
            <a:r>
              <a:rPr kumimoji="1" lang="en-US" altLang="zh-CN" sz="24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CPU</a:t>
            </a:r>
            <a:r>
              <a:rPr kumimoji="1" lang="zh-CN" altLang="en-US" sz="24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与外设同步工作</a:t>
            </a: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4876800" y="1981200"/>
            <a:ext cx="3565525" cy="4365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339966"/>
                </a:solidFill>
                <a:ea typeface="楷体_GB2312" pitchFamily="49" charset="-122"/>
              </a:rPr>
              <a:t>如：机械开关、发光二极管</a:t>
            </a: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4114800" y="2971800"/>
            <a:ext cx="2441575" cy="4365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339966"/>
                </a:solidFill>
                <a:ea typeface="楷体_GB2312" pitchFamily="49" charset="-122"/>
              </a:rPr>
              <a:t>如：键盘、显示器</a:t>
            </a: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3200400" y="4800600"/>
            <a:ext cx="2160588" cy="4365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339966"/>
                </a:solidFill>
                <a:ea typeface="楷体_GB2312" pitchFamily="49" charset="-122"/>
              </a:rPr>
              <a:t>如：主存、辅存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16" grpId="0" animBg="1"/>
      <p:bldP spid="269317" grpId="0" animBg="1"/>
      <p:bldP spid="269318" grpId="0" animBg="1"/>
      <p:bldP spid="269319" grpId="0" animBg="1"/>
      <p:bldP spid="269320" grpId="0" animBg="1"/>
      <p:bldP spid="269321" grpId="0" animBg="1"/>
      <p:bldP spid="269322" grpId="0" animBg="1"/>
      <p:bldP spid="2693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42184D-6EEE-4BA1-BBF1-4FBA8A8A407B}" type="datetime3">
              <a:rPr lang="zh-CN" altLang="en-US" smtClean="0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B8450-0035-4BD1-885F-3C1E1970F287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914400" y="762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/>
              <a:t>2012</a:t>
            </a:r>
            <a:r>
              <a:rPr lang="zh-CN" altLang="en-US" sz="2800" b="1" dirty="0"/>
              <a:t>年考研统考第</a:t>
            </a:r>
            <a:r>
              <a:rPr lang="en-US" altLang="zh-CN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24</a:t>
            </a:r>
            <a:r>
              <a:rPr lang="zh-CN" altLang="en-US" sz="2800" b="1" dirty="0"/>
              <a:t>题</a:t>
            </a:r>
            <a:endParaRPr lang="en-US" altLang="zh-CN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中断处理和子程序调用都需要压栈以保护现场，中断处理一定会保存而子程序调用不需要保存其内容的是</a:t>
            </a: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1828800" y="3286125"/>
            <a:ext cx="32004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程序计数器</a:t>
            </a:r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5334000" y="3276600"/>
            <a:ext cx="32004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程序状态字寄存器</a:t>
            </a:r>
          </a:p>
        </p:txBody>
      </p:sp>
      <p:sp>
        <p:nvSpPr>
          <p:cNvPr id="10" name="TextBox 9"/>
          <p:cNvSpPr txBox="1"/>
          <p:nvPr>
            <p:custDataLst>
              <p:tags r:id="rId5"/>
            </p:custDataLst>
          </p:nvPr>
        </p:nvSpPr>
        <p:spPr>
          <a:xfrm>
            <a:off x="1828800" y="4500562"/>
            <a:ext cx="32766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通用数据寄存器</a:t>
            </a:r>
          </a:p>
        </p:txBody>
      </p:sp>
      <p:sp>
        <p:nvSpPr>
          <p:cNvPr id="11" name="TextBox 10"/>
          <p:cNvSpPr txBox="1"/>
          <p:nvPr>
            <p:custDataLst>
              <p:tags r:id="rId6"/>
            </p:custDataLst>
          </p:nvPr>
        </p:nvSpPr>
        <p:spPr>
          <a:xfrm>
            <a:off x="5410200" y="4495800"/>
            <a:ext cx="32004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通用地址寄存器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35041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619625" y="3340894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695825" y="456009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圆角矩形 15"/>
          <p:cNvSpPr/>
          <p:nvPr>
            <p:custDataLst>
              <p:tags r:id="rId11"/>
            </p:custDataLst>
          </p:nvPr>
        </p:nvSpPr>
        <p:spPr>
          <a:xfrm>
            <a:off x="61722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2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6" name="图片 5" descr="tmpC65F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8.4    DMA</a:t>
            </a:r>
            <a:r>
              <a:rPr lang="zh-CN" altLang="en-US" dirty="0"/>
              <a:t>方式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None/>
            </a:pPr>
            <a:r>
              <a:rPr lang="en-US" altLang="zh-CN" sz="2800" dirty="0"/>
              <a:t>（Direct Memory Access</a:t>
            </a:r>
            <a:r>
              <a:rPr lang="zh-CN" altLang="en-US" sz="2800" dirty="0"/>
              <a:t>，直接内存访问</a:t>
            </a:r>
            <a:r>
              <a:rPr lang="en-US" altLang="zh-CN" sz="2800" dirty="0"/>
              <a:t>）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sz="2800" dirty="0"/>
              <a:t>8.4.1	 DMA</a:t>
            </a:r>
            <a:r>
              <a:rPr lang="zh-CN" altLang="en-US" sz="2800" dirty="0"/>
              <a:t>的基本概念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sz="2800" dirty="0"/>
              <a:t>8.4.2	 DMA</a:t>
            </a:r>
            <a:r>
              <a:rPr lang="zh-CN" altLang="en-US" sz="2800" dirty="0"/>
              <a:t>传送方式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sz="2800" dirty="0"/>
              <a:t>8.4.3	 DMA</a:t>
            </a:r>
            <a:r>
              <a:rPr lang="zh-CN" altLang="en-US" sz="2800" dirty="0"/>
              <a:t>控制器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sz="2800" dirty="0"/>
              <a:t>8.4.4	 DMAC</a:t>
            </a:r>
            <a:r>
              <a:rPr lang="zh-CN" altLang="en-US" sz="2800" dirty="0"/>
              <a:t>的类型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8.4.1    DMA</a:t>
            </a:r>
            <a:r>
              <a:rPr lang="zh-CN" altLang="en-US" sz="4000"/>
              <a:t>的基本概念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6400800" cy="35814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en-US" altLang="zh-CN" sz="2800"/>
              <a:t>DMA</a:t>
            </a:r>
            <a:r>
              <a:rPr lang="zh-CN" altLang="en-US" sz="2800"/>
              <a:t>传送方式的特点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DMA</a:t>
            </a:r>
            <a:r>
              <a:rPr lang="zh-CN" altLang="en-US" sz="2800"/>
              <a:t>传送的实质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en-US" altLang="zh-CN" sz="2800"/>
              <a:t>DMA</a:t>
            </a:r>
            <a:r>
              <a:rPr lang="zh-CN" altLang="en-US" sz="2800"/>
              <a:t>控制器的两种状态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sz="2800"/>
              <a:t>4</a:t>
            </a:r>
            <a:r>
              <a:rPr lang="zh-CN" altLang="en-US" sz="2800"/>
              <a:t>、</a:t>
            </a:r>
            <a:r>
              <a:rPr lang="en-US" altLang="zh-CN" sz="2800"/>
              <a:t>DMA</a:t>
            </a:r>
            <a:r>
              <a:rPr lang="zh-CN" altLang="en-US" sz="2800"/>
              <a:t>传送过程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02D9D0D-42DE-49DC-848C-7F34E0CD12B1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7FA2B9C-C037-4E97-9ADF-1AC6C7FBF9B4}" type="slidenum">
              <a:rPr lang="en-US" altLang="zh-CN" sz="1200" smtClean="0"/>
              <a:pPr eaLnBrk="1" hangingPunct="1"/>
              <a:t>53</a:t>
            </a:fld>
            <a:endParaRPr lang="en-US" altLang="zh-CN" sz="12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112000" cy="954088"/>
          </a:xfrm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DMA</a:t>
            </a:r>
            <a:r>
              <a:rPr lang="zh-CN" altLang="en-US"/>
              <a:t>传送方式的特点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15400" cy="5105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Aft>
                <a:spcPct val="5000"/>
              </a:spcAft>
            </a:pPr>
            <a:r>
              <a:rPr lang="en-US" altLang="zh-CN" dirty="0"/>
              <a:t>DMA</a:t>
            </a:r>
            <a:r>
              <a:rPr lang="zh-CN" altLang="en-US" dirty="0"/>
              <a:t>（直接内存访问）方式</a:t>
            </a:r>
          </a:p>
          <a:p>
            <a:pPr marL="450850" lvl="1" indent="-271463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完全由</a:t>
            </a:r>
            <a:r>
              <a:rPr lang="zh-CN" altLang="en-US" dirty="0">
                <a:solidFill>
                  <a:srgbClr val="FF0000"/>
                </a:solidFill>
              </a:rPr>
              <a:t>硬件</a:t>
            </a:r>
            <a:r>
              <a:rPr lang="zh-CN" altLang="en-US" dirty="0">
                <a:solidFill>
                  <a:schemeClr val="hlink"/>
                </a:solidFill>
              </a:rPr>
              <a:t>（</a:t>
            </a:r>
            <a:r>
              <a:rPr lang="en-US" altLang="zh-CN" dirty="0">
                <a:solidFill>
                  <a:schemeClr val="hlink"/>
                </a:solidFill>
              </a:rPr>
              <a:t>DMA</a:t>
            </a:r>
            <a:r>
              <a:rPr lang="zh-CN" altLang="en-US" dirty="0">
                <a:solidFill>
                  <a:schemeClr val="hlink"/>
                </a:solidFill>
              </a:rPr>
              <a:t>控制器，</a:t>
            </a:r>
            <a:r>
              <a:rPr lang="en-US" altLang="zh-CN" dirty="0">
                <a:solidFill>
                  <a:schemeClr val="hlink"/>
                </a:solidFill>
              </a:rPr>
              <a:t>DMAC</a:t>
            </a:r>
            <a:r>
              <a:rPr lang="zh-CN" altLang="en-US" dirty="0">
                <a:solidFill>
                  <a:schemeClr val="hlink"/>
                </a:solidFill>
              </a:rPr>
              <a:t>）</a:t>
            </a:r>
            <a:r>
              <a:rPr lang="zh-CN" altLang="en-US" dirty="0"/>
              <a:t>控制的直接数据传送；</a:t>
            </a:r>
          </a:p>
          <a:p>
            <a:pPr marL="450850" lvl="1" indent="-271463" eaLnBrk="1" hangingPunct="1">
              <a:lnSpc>
                <a:spcPct val="110000"/>
              </a:lnSpc>
              <a:spcAft>
                <a:spcPct val="5000"/>
              </a:spcAft>
            </a:pPr>
            <a:r>
              <a:rPr lang="en-US" altLang="zh-CN" dirty="0"/>
              <a:t>DMAC</a:t>
            </a:r>
            <a:r>
              <a:rPr lang="zh-CN" altLang="en-US" dirty="0">
                <a:solidFill>
                  <a:srgbClr val="FF00FF"/>
                </a:solidFill>
              </a:rPr>
              <a:t>取代</a:t>
            </a:r>
            <a:r>
              <a:rPr lang="en-US" altLang="zh-CN" dirty="0">
                <a:solidFill>
                  <a:srgbClr val="FF00FF"/>
                </a:solidFill>
              </a:rPr>
              <a:t>CPU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hlink"/>
                </a:solidFill>
              </a:rPr>
              <a:t>接管系统总线</a:t>
            </a:r>
            <a:r>
              <a:rPr lang="zh-CN" altLang="en-US" dirty="0"/>
              <a:t>的使用权，负责</a:t>
            </a:r>
            <a:r>
              <a:rPr lang="en-US" altLang="zh-CN" dirty="0"/>
              <a:t>DMA</a:t>
            </a:r>
            <a:r>
              <a:rPr lang="zh-CN" altLang="en-US" dirty="0"/>
              <a:t>传送的全过程；</a:t>
            </a:r>
          </a:p>
          <a:p>
            <a:pPr marL="450850" lvl="1" indent="-271463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主存和外设之间</a:t>
            </a:r>
            <a:r>
              <a:rPr lang="zh-CN" altLang="en-US" dirty="0">
                <a:solidFill>
                  <a:srgbClr val="FF0000"/>
                </a:solidFill>
              </a:rPr>
              <a:t>直接利用系统总线</a:t>
            </a:r>
            <a:r>
              <a:rPr lang="zh-CN" altLang="en-US" dirty="0"/>
              <a:t>传送数据，</a:t>
            </a:r>
            <a:r>
              <a:rPr lang="zh-CN" altLang="en-US" dirty="0">
                <a:solidFill>
                  <a:schemeClr val="hlink"/>
                </a:solidFill>
              </a:rPr>
              <a:t>所交换的数据不经过</a:t>
            </a:r>
            <a:r>
              <a:rPr lang="en-US" altLang="zh-CN" dirty="0">
                <a:solidFill>
                  <a:schemeClr val="hlink"/>
                </a:solidFill>
              </a:rPr>
              <a:t>CPU</a:t>
            </a:r>
            <a:r>
              <a:rPr lang="zh-CN" altLang="en-US" dirty="0"/>
              <a:t>。</a:t>
            </a:r>
          </a:p>
          <a:p>
            <a:pPr marL="0" indent="0" eaLnBrk="1" hangingPunct="1">
              <a:lnSpc>
                <a:spcPct val="110000"/>
              </a:lnSpc>
              <a:spcAft>
                <a:spcPct val="5000"/>
              </a:spcAft>
            </a:pPr>
            <a:r>
              <a:rPr lang="en-US" altLang="zh-CN" dirty="0"/>
              <a:t>DMA</a:t>
            </a:r>
            <a:r>
              <a:rPr lang="zh-CN" altLang="en-US" dirty="0"/>
              <a:t>特点</a:t>
            </a:r>
          </a:p>
          <a:p>
            <a:pPr marL="450850" lvl="1" indent="-271463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以增加硬件的复杂性和成本为代价来提高数据传送效率的；</a:t>
            </a:r>
          </a:p>
          <a:p>
            <a:pPr marL="450850" lvl="1" indent="-271463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速度快，但硬件复杂度高。</a:t>
            </a:r>
          </a:p>
          <a:p>
            <a:pPr marL="0" indent="0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适用场合</a:t>
            </a:r>
          </a:p>
          <a:p>
            <a:pPr marL="450850" lvl="1" indent="-271463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适用于需要高速大批量数据传送的系统中。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EC8E61-CFC6-4FEF-9BD2-B45E5E84BEA3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278E913-AFD3-4883-952D-792C372A07C7}" type="slidenum">
              <a:rPr lang="en-US" altLang="zh-CN" sz="1200" smtClean="0"/>
              <a:pPr eaLnBrk="1" hangingPunct="1"/>
              <a:t>54</a:t>
            </a:fld>
            <a:endParaRPr lang="en-US" altLang="zh-CN" sz="12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DMA</a:t>
            </a:r>
            <a:r>
              <a:rPr lang="zh-CN" altLang="en-US"/>
              <a:t>传送的实质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114800"/>
            <a:ext cx="8820150" cy="2122488"/>
          </a:xfrm>
        </p:spPr>
        <p:txBody>
          <a:bodyPr/>
          <a:lstStyle/>
          <a:p>
            <a:pPr eaLnBrk="1" hangingPunct="1"/>
            <a:r>
              <a:rPr lang="en-US" altLang="zh-CN" dirty="0"/>
              <a:t>DMAC</a:t>
            </a:r>
            <a:r>
              <a:rPr lang="zh-CN" altLang="en-US" dirty="0"/>
              <a:t>对数据传送的控制是建立在</a:t>
            </a:r>
            <a:r>
              <a:rPr lang="zh-CN" altLang="en-US" dirty="0">
                <a:solidFill>
                  <a:schemeClr val="hlink"/>
                </a:solidFill>
              </a:rPr>
              <a:t>掌握系统总线的使用权</a:t>
            </a:r>
            <a:r>
              <a:rPr lang="zh-CN" altLang="en-US" dirty="0"/>
              <a:t>基础上的。</a:t>
            </a:r>
          </a:p>
          <a:p>
            <a:pPr lvl="1" eaLnBrk="1" hangingPunct="1"/>
            <a:r>
              <a:rPr lang="zh-CN" altLang="en-US" dirty="0"/>
              <a:t>正常工作下，系统总线的使用权归</a:t>
            </a:r>
            <a:r>
              <a:rPr lang="en-US" altLang="zh-CN" dirty="0"/>
              <a:t>CPU</a:t>
            </a:r>
            <a:r>
              <a:rPr lang="zh-CN" altLang="en-US" dirty="0"/>
              <a:t>所有；</a:t>
            </a:r>
          </a:p>
          <a:p>
            <a:pPr lvl="1" eaLnBrk="1" hangingPunct="1"/>
            <a:r>
              <a:rPr lang="en-US" altLang="zh-CN" dirty="0"/>
              <a:t>DMAC</a:t>
            </a:r>
            <a:r>
              <a:rPr lang="zh-CN" altLang="en-US" dirty="0"/>
              <a:t>要控制</a:t>
            </a:r>
            <a:r>
              <a:rPr lang="en-US" altLang="zh-CN" dirty="0"/>
              <a:t>DMA</a:t>
            </a:r>
            <a:r>
              <a:rPr lang="zh-CN" altLang="en-US" dirty="0"/>
              <a:t>传送，必须要从</a:t>
            </a:r>
            <a:r>
              <a:rPr lang="en-US" altLang="zh-CN" dirty="0"/>
              <a:t>CPU</a:t>
            </a:r>
            <a:r>
              <a:rPr lang="zh-CN" altLang="en-US" dirty="0"/>
              <a:t>得到总线使用权。</a:t>
            </a: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2484438" y="1397000"/>
            <a:ext cx="1276350" cy="612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50183" name="Rectangle 5"/>
          <p:cNvSpPr>
            <a:spLocks noChangeArrowheads="1"/>
          </p:cNvSpPr>
          <p:nvPr/>
        </p:nvSpPr>
        <p:spPr bwMode="auto">
          <a:xfrm>
            <a:off x="4787900" y="1433513"/>
            <a:ext cx="1203325" cy="5762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DMAC</a:t>
            </a:r>
          </a:p>
        </p:txBody>
      </p:sp>
      <p:sp>
        <p:nvSpPr>
          <p:cNvPr id="50184" name="Rectangle 6"/>
          <p:cNvSpPr>
            <a:spLocks noChangeArrowheads="1"/>
          </p:cNvSpPr>
          <p:nvPr/>
        </p:nvSpPr>
        <p:spPr bwMode="auto">
          <a:xfrm>
            <a:off x="2987675" y="3343275"/>
            <a:ext cx="1368425" cy="4667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FF0000"/>
                </a:solidFill>
              </a:rPr>
              <a:t>存 储 器</a:t>
            </a:r>
          </a:p>
        </p:txBody>
      </p:sp>
      <p:sp>
        <p:nvSpPr>
          <p:cNvPr id="50185" name="Rectangle 7"/>
          <p:cNvSpPr>
            <a:spLocks noChangeArrowheads="1"/>
          </p:cNvSpPr>
          <p:nvPr/>
        </p:nvSpPr>
        <p:spPr bwMode="auto">
          <a:xfrm>
            <a:off x="5651500" y="3343275"/>
            <a:ext cx="1296988" cy="4667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FF0000"/>
                </a:solidFill>
              </a:rPr>
              <a:t>外  设</a:t>
            </a:r>
          </a:p>
        </p:txBody>
      </p:sp>
      <p:sp>
        <p:nvSpPr>
          <p:cNvPr id="50186" name="AutoShape 8"/>
          <p:cNvSpPr>
            <a:spLocks noChangeArrowheads="1"/>
          </p:cNvSpPr>
          <p:nvPr/>
        </p:nvSpPr>
        <p:spPr bwMode="auto">
          <a:xfrm rot="5400000">
            <a:off x="2812256" y="2113757"/>
            <a:ext cx="423863" cy="215900"/>
          </a:xfrm>
          <a:prstGeom prst="leftRightArrow">
            <a:avLst>
              <a:gd name="adj1" fmla="val 50000"/>
              <a:gd name="adj2" fmla="val 39265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7" name="AutoShape 9"/>
          <p:cNvSpPr>
            <a:spLocks noChangeArrowheads="1"/>
          </p:cNvSpPr>
          <p:nvPr/>
        </p:nvSpPr>
        <p:spPr bwMode="auto">
          <a:xfrm rot="5400000">
            <a:off x="4226719" y="-1027906"/>
            <a:ext cx="620713" cy="7273925"/>
          </a:xfrm>
          <a:prstGeom prst="upDownArrow">
            <a:avLst>
              <a:gd name="adj1" fmla="val 50000"/>
              <a:gd name="adj2" fmla="val 234373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8" name="AutoShape 10"/>
          <p:cNvSpPr>
            <a:spLocks noChangeArrowheads="1"/>
          </p:cNvSpPr>
          <p:nvPr/>
        </p:nvSpPr>
        <p:spPr bwMode="auto">
          <a:xfrm rot="5400000">
            <a:off x="5993606" y="2964657"/>
            <a:ext cx="541337" cy="215900"/>
          </a:xfrm>
          <a:prstGeom prst="leftRightArrow">
            <a:avLst>
              <a:gd name="adj1" fmla="val 50000"/>
              <a:gd name="adj2" fmla="val 5014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9" name="AutoShape 11"/>
          <p:cNvSpPr>
            <a:spLocks noChangeArrowheads="1"/>
          </p:cNvSpPr>
          <p:nvPr/>
        </p:nvSpPr>
        <p:spPr bwMode="auto">
          <a:xfrm rot="5400000">
            <a:off x="5118100" y="2124075"/>
            <a:ext cx="431800" cy="203200"/>
          </a:xfrm>
          <a:prstGeom prst="leftRightArrow">
            <a:avLst>
              <a:gd name="adj1" fmla="val 50000"/>
              <a:gd name="adj2" fmla="val 425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1800"/>
          </a:p>
        </p:txBody>
      </p:sp>
      <p:sp>
        <p:nvSpPr>
          <p:cNvPr id="50190" name="AutoShape 12"/>
          <p:cNvSpPr>
            <a:spLocks noChangeArrowheads="1"/>
          </p:cNvSpPr>
          <p:nvPr/>
        </p:nvSpPr>
        <p:spPr bwMode="auto">
          <a:xfrm rot="5400000">
            <a:off x="3472656" y="2964657"/>
            <a:ext cx="541337" cy="215900"/>
          </a:xfrm>
          <a:prstGeom prst="leftRightArrow">
            <a:avLst>
              <a:gd name="adj1" fmla="val 50000"/>
              <a:gd name="adj2" fmla="val 50147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1" name="Text Box 13"/>
          <p:cNvSpPr txBox="1">
            <a:spLocks noChangeArrowheads="1"/>
          </p:cNvSpPr>
          <p:nvPr/>
        </p:nvSpPr>
        <p:spPr bwMode="auto">
          <a:xfrm>
            <a:off x="3779838" y="2435225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FF0000"/>
                </a:solidFill>
              </a:rPr>
              <a:t>系统总线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85BF2E-8E1A-4C22-BA83-90534B6E0F3E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5DDF294-6A59-494D-B4AE-72DE3600F34C}" type="slidenum">
              <a:rPr lang="en-US" altLang="zh-CN" sz="1200" smtClean="0"/>
              <a:pPr eaLnBrk="1" hangingPunct="1"/>
              <a:t>55</a:t>
            </a:fld>
            <a:endParaRPr lang="en-US" altLang="zh-CN" sz="12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3</a:t>
            </a:r>
            <a:r>
              <a:rPr lang="zh-CN" altLang="en-US" sz="3400"/>
              <a:t>、</a:t>
            </a:r>
            <a:r>
              <a:rPr lang="en-US" altLang="zh-CN" sz="3400"/>
              <a:t>DMAC</a:t>
            </a:r>
            <a:r>
              <a:rPr lang="zh-CN" altLang="en-US" sz="3400"/>
              <a:t>的两种工作状态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9530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Aft>
                <a:spcPct val="5000"/>
              </a:spcAft>
              <a:tabLst/>
            </a:pPr>
            <a:r>
              <a:rPr lang="zh-CN" altLang="en-US"/>
              <a:t>被动态</a:t>
            </a:r>
          </a:p>
          <a:p>
            <a:pPr marL="450850" lvl="1" indent="-271463" eaLnBrk="1" hangingPunct="1">
              <a:lnSpc>
                <a:spcPct val="115000"/>
              </a:lnSpc>
              <a:spcAft>
                <a:spcPct val="5000"/>
              </a:spcAft>
              <a:tabLst/>
            </a:pPr>
            <a:r>
              <a:rPr lang="zh-CN" altLang="en-US"/>
              <a:t>当</a:t>
            </a:r>
            <a:r>
              <a:rPr lang="en-US" altLang="zh-CN"/>
              <a:t>DMAC</a:t>
            </a:r>
            <a:r>
              <a:rPr lang="zh-CN" altLang="en-US"/>
              <a:t>没有获取总线控制权时，</a:t>
            </a:r>
            <a:r>
              <a:rPr lang="en-US" altLang="zh-CN"/>
              <a:t>DMAC</a:t>
            </a:r>
            <a:r>
              <a:rPr lang="zh-CN" altLang="en-US"/>
              <a:t>和系统中其他设备一样，也要接受</a:t>
            </a:r>
            <a:r>
              <a:rPr lang="en-US" altLang="zh-CN"/>
              <a:t>CPU</a:t>
            </a:r>
            <a:r>
              <a:rPr lang="zh-CN" altLang="en-US"/>
              <a:t>对它的控制，是系统的受控者。</a:t>
            </a:r>
          </a:p>
          <a:p>
            <a:pPr marL="450850" lvl="1" indent="-271463" eaLnBrk="1" hangingPunct="1">
              <a:lnSpc>
                <a:spcPct val="115000"/>
              </a:lnSpc>
              <a:spcAft>
                <a:spcPct val="5000"/>
              </a:spcAft>
              <a:tabLst/>
            </a:pPr>
            <a:r>
              <a:rPr lang="zh-CN" altLang="en-US"/>
              <a:t>被动态下，</a:t>
            </a:r>
            <a:r>
              <a:rPr lang="en-US" altLang="zh-CN"/>
              <a:t>CPU</a:t>
            </a:r>
            <a:r>
              <a:rPr lang="zh-CN" altLang="en-US"/>
              <a:t>对</a:t>
            </a:r>
            <a:r>
              <a:rPr lang="en-US" altLang="zh-CN"/>
              <a:t>DMAC</a:t>
            </a:r>
            <a:r>
              <a:rPr lang="zh-CN" altLang="en-US"/>
              <a:t>的操作：</a:t>
            </a:r>
          </a:p>
          <a:p>
            <a:pPr marL="901700" lvl="2" indent="-271463" eaLnBrk="1" hangingPunct="1">
              <a:lnSpc>
                <a:spcPct val="115000"/>
              </a:lnSpc>
              <a:spcAft>
                <a:spcPct val="5000"/>
              </a:spcAft>
              <a:tabLst/>
            </a:pPr>
            <a:r>
              <a:rPr lang="zh-CN" altLang="en-US" sz="2400"/>
              <a:t>在</a:t>
            </a:r>
            <a:r>
              <a:rPr lang="en-US" altLang="zh-CN" sz="2400"/>
              <a:t>DMA</a:t>
            </a:r>
            <a:r>
              <a:rPr lang="zh-CN" altLang="en-US" sz="2400"/>
              <a:t>传送之前，</a:t>
            </a:r>
            <a:r>
              <a:rPr lang="en-US" altLang="zh-CN" sz="2400"/>
              <a:t>CPU</a:t>
            </a:r>
            <a:r>
              <a:rPr lang="zh-CN" altLang="en-US" sz="2400"/>
              <a:t>要对</a:t>
            </a:r>
            <a:r>
              <a:rPr lang="en-US" altLang="zh-CN" sz="2400"/>
              <a:t>DMAC</a:t>
            </a:r>
            <a:r>
              <a:rPr lang="zh-CN" altLang="en-US" sz="2400"/>
              <a:t>进行初始化编程；</a:t>
            </a:r>
          </a:p>
          <a:p>
            <a:pPr marL="901700" lvl="2" indent="-271463" eaLnBrk="1" hangingPunct="1">
              <a:lnSpc>
                <a:spcPct val="115000"/>
              </a:lnSpc>
              <a:spcAft>
                <a:spcPct val="5000"/>
              </a:spcAft>
              <a:tabLst/>
            </a:pPr>
            <a:r>
              <a:rPr lang="zh-CN" altLang="en-US" sz="2400"/>
              <a:t>在</a:t>
            </a:r>
            <a:r>
              <a:rPr lang="en-US" altLang="zh-CN" sz="2400"/>
              <a:t>DMA</a:t>
            </a:r>
            <a:r>
              <a:rPr lang="zh-CN" altLang="en-US" sz="2400"/>
              <a:t>传送之后，</a:t>
            </a:r>
            <a:r>
              <a:rPr lang="en-US" altLang="zh-CN" sz="2400"/>
              <a:t>CPU</a:t>
            </a:r>
            <a:r>
              <a:rPr lang="zh-CN" altLang="en-US" sz="2400"/>
              <a:t>要读取</a:t>
            </a:r>
            <a:r>
              <a:rPr lang="en-US" altLang="zh-CN" sz="2400"/>
              <a:t>DMAC</a:t>
            </a:r>
            <a:r>
              <a:rPr lang="zh-CN" altLang="en-US" sz="2400"/>
              <a:t>的状态。 </a:t>
            </a:r>
          </a:p>
          <a:p>
            <a:pPr marL="0" indent="0" eaLnBrk="1" hangingPunct="1">
              <a:lnSpc>
                <a:spcPct val="115000"/>
              </a:lnSpc>
              <a:spcAft>
                <a:spcPct val="5000"/>
              </a:spcAft>
              <a:tabLst/>
            </a:pPr>
            <a:r>
              <a:rPr lang="zh-CN" altLang="en-US"/>
              <a:t>主动态</a:t>
            </a:r>
          </a:p>
          <a:p>
            <a:pPr marL="450850" lvl="1" indent="-271463" eaLnBrk="1" hangingPunct="1">
              <a:lnSpc>
                <a:spcPct val="115000"/>
              </a:lnSpc>
              <a:spcAft>
                <a:spcPct val="5000"/>
              </a:spcAft>
              <a:tabLst/>
            </a:pPr>
            <a:r>
              <a:rPr lang="zh-CN" altLang="en-US"/>
              <a:t>在</a:t>
            </a:r>
            <a:r>
              <a:rPr lang="en-US" altLang="zh-CN"/>
              <a:t>DMA</a:t>
            </a:r>
            <a:r>
              <a:rPr lang="zh-CN" altLang="en-US"/>
              <a:t>传送期间，</a:t>
            </a:r>
            <a:r>
              <a:rPr lang="en-US" altLang="zh-CN"/>
              <a:t>DMAC</a:t>
            </a:r>
            <a:r>
              <a:rPr lang="zh-CN" altLang="en-US"/>
              <a:t>取代</a:t>
            </a:r>
            <a:r>
              <a:rPr lang="en-US" altLang="zh-CN"/>
              <a:t>CPU</a:t>
            </a:r>
            <a:r>
              <a:rPr lang="zh-CN" altLang="en-US"/>
              <a:t>，获得系统总线的使用权，成为系统的主控者，使用系统总线控制存储器、外设之间的数据传送。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AB9CA7-53FC-41A7-9B3A-771C27E4774B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D89538E-9B0E-4ABD-9C78-F710E4086277}" type="slidenum">
              <a:rPr lang="en-US" altLang="zh-CN" sz="1200" smtClean="0"/>
              <a:pPr eaLnBrk="1" hangingPunct="1"/>
              <a:t>56</a:t>
            </a:fld>
            <a:endParaRPr lang="en-US" altLang="zh-CN" sz="1200"/>
          </a:p>
        </p:txBody>
      </p:sp>
      <p:pic>
        <p:nvPicPr>
          <p:cNvPr id="3932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63" y="1143000"/>
            <a:ext cx="418623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DMA</a:t>
            </a:r>
            <a:r>
              <a:rPr lang="zh-CN" altLang="en-US"/>
              <a:t>传送的过程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4800600" cy="5486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AutoNum type="circleNumDbPlain"/>
              <a:tabLst>
                <a:tab pos="541338" algn="l"/>
              </a:tabLst>
            </a:pPr>
            <a:r>
              <a:rPr lang="zh-CN" altLang="en-US" dirty="0">
                <a:hlinkClick r:id="rId3" action="ppaction://hlinksldjump"/>
              </a:rPr>
              <a:t>总线申请阶段</a:t>
            </a:r>
            <a:endParaRPr lang="zh-CN" altLang="en-US" dirty="0"/>
          </a:p>
          <a:p>
            <a:pPr marL="541338" lvl="1" indent="-361950" eaLnBrk="1" hangingPunct="1">
              <a:lnSpc>
                <a:spcPct val="110000"/>
              </a:lnSpc>
              <a:spcAft>
                <a:spcPct val="5000"/>
              </a:spcAft>
              <a:tabLst>
                <a:tab pos="541338" algn="l"/>
              </a:tabLst>
            </a:pPr>
            <a:r>
              <a:rPr lang="en-US" altLang="zh-CN" dirty="0"/>
              <a:t>DMA</a:t>
            </a:r>
            <a:r>
              <a:rPr lang="zh-CN" altLang="en-US" dirty="0"/>
              <a:t>传送之前，</a:t>
            </a:r>
            <a:r>
              <a:rPr lang="en-US" altLang="zh-CN" dirty="0"/>
              <a:t>DMAC</a:t>
            </a:r>
            <a:r>
              <a:rPr lang="zh-CN" altLang="en-US" dirty="0"/>
              <a:t>向</a:t>
            </a:r>
            <a:r>
              <a:rPr lang="en-US" altLang="zh-CN" dirty="0"/>
              <a:t>CPU</a:t>
            </a:r>
            <a:r>
              <a:rPr lang="zh-CN" altLang="en-US" dirty="0"/>
              <a:t>申请总线使用权；</a:t>
            </a:r>
          </a:p>
          <a:p>
            <a:pPr marL="0" indent="0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AutoNum type="circleNumDbPlain" startAt="2"/>
              <a:tabLst>
                <a:tab pos="541338" algn="l"/>
              </a:tabLst>
            </a:pPr>
            <a:r>
              <a:rPr lang="zh-CN" altLang="en-US" dirty="0">
                <a:hlinkClick r:id="rId4" action="ppaction://hlinksldjump"/>
              </a:rPr>
              <a:t>总线响应阶段</a:t>
            </a:r>
            <a:endParaRPr lang="zh-CN" altLang="en-US" dirty="0"/>
          </a:p>
          <a:p>
            <a:pPr marL="541338" lvl="1" indent="-361950" eaLnBrk="1" hangingPunct="1">
              <a:lnSpc>
                <a:spcPct val="110000"/>
              </a:lnSpc>
              <a:spcAft>
                <a:spcPct val="5000"/>
              </a:spcAft>
              <a:tabLst>
                <a:tab pos="541338" algn="l"/>
              </a:tabLst>
            </a:pPr>
            <a:r>
              <a:rPr lang="zh-CN" altLang="en-US" dirty="0"/>
              <a:t>总线建立阶段</a:t>
            </a:r>
            <a:r>
              <a:rPr lang="en-US" altLang="zh-CN" dirty="0"/>
              <a:t>——CPU</a:t>
            </a:r>
            <a:r>
              <a:rPr lang="zh-CN" altLang="en-US" dirty="0"/>
              <a:t>将总线使用权转让给</a:t>
            </a:r>
            <a:r>
              <a:rPr lang="en-US" altLang="zh-CN" dirty="0"/>
              <a:t>DAMC</a:t>
            </a:r>
            <a:r>
              <a:rPr lang="zh-CN" altLang="en-US" dirty="0"/>
              <a:t>；</a:t>
            </a:r>
          </a:p>
          <a:p>
            <a:pPr marL="0" indent="0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AutoNum type="circleNumDbPlain" startAt="3"/>
              <a:tabLst>
                <a:tab pos="541338" algn="l"/>
              </a:tabLst>
            </a:pPr>
            <a:r>
              <a:rPr lang="zh-CN" altLang="en-US" dirty="0">
                <a:hlinkClick r:id="rId5" action="ppaction://hlinksldjump"/>
              </a:rPr>
              <a:t>数据传送阶段</a:t>
            </a:r>
            <a:endParaRPr lang="zh-CN" altLang="en-US" dirty="0"/>
          </a:p>
          <a:p>
            <a:pPr marL="541338" lvl="1" indent="-361950" eaLnBrk="1" hangingPunct="1">
              <a:lnSpc>
                <a:spcPct val="110000"/>
              </a:lnSpc>
              <a:spcAft>
                <a:spcPct val="5000"/>
              </a:spcAft>
              <a:tabLst>
                <a:tab pos="541338" algn="l"/>
              </a:tabLst>
            </a:pPr>
            <a:r>
              <a:rPr lang="en-US" altLang="zh-CN" dirty="0"/>
              <a:t>DMAC</a:t>
            </a:r>
            <a:r>
              <a:rPr lang="zh-CN" altLang="en-US" dirty="0"/>
              <a:t>利用系统总线控制数据传送；</a:t>
            </a:r>
          </a:p>
          <a:p>
            <a:pPr marL="0" indent="0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AutoNum type="circleNumDbPlain" startAt="4"/>
              <a:tabLst>
                <a:tab pos="541338" algn="l"/>
              </a:tabLst>
            </a:pPr>
            <a:r>
              <a:rPr lang="zh-CN" altLang="en-US" dirty="0">
                <a:hlinkClick r:id="rId6" action="ppaction://hlinksldjump"/>
              </a:rPr>
              <a:t>传送结束阶段</a:t>
            </a:r>
            <a:endParaRPr lang="zh-CN" altLang="en-US" dirty="0"/>
          </a:p>
          <a:p>
            <a:pPr marL="541338" lvl="1" indent="-361950" eaLnBrk="1" hangingPunct="1">
              <a:lnSpc>
                <a:spcPct val="110000"/>
              </a:lnSpc>
              <a:spcAft>
                <a:spcPct val="5000"/>
              </a:spcAft>
              <a:tabLst>
                <a:tab pos="541338" algn="l"/>
              </a:tabLst>
            </a:pPr>
            <a:r>
              <a:rPr lang="en-US" altLang="zh-CN" dirty="0"/>
              <a:t>DMA</a:t>
            </a:r>
            <a:r>
              <a:rPr lang="zh-CN" altLang="en-US" dirty="0"/>
              <a:t>传送结束，</a:t>
            </a:r>
            <a:r>
              <a:rPr lang="en-US" altLang="zh-CN" dirty="0"/>
              <a:t>DMAC</a:t>
            </a:r>
            <a:r>
              <a:rPr lang="zh-CN" altLang="en-US" dirty="0"/>
              <a:t>归还系统总线使用权。</a:t>
            </a:r>
          </a:p>
        </p:txBody>
      </p:sp>
      <p:sp>
        <p:nvSpPr>
          <p:cNvPr id="7" name="AutoShape 36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96200" y="533400"/>
            <a:ext cx="914400" cy="6096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400" b="1">
                <a:solidFill>
                  <a:srgbClr val="CC00FF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200" b="1">
                <a:solidFill>
                  <a:srgbClr val="996633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charset="0"/>
              <a:buChar char="◊"/>
              <a:defRPr sz="2000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9812F5-2C10-40AF-B60C-FC273A075912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532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6536FFE-F929-43EC-B2F0-233145AA7DD0}" type="slidenum">
              <a:rPr lang="en-US" altLang="zh-CN" sz="1200" smtClean="0"/>
              <a:pPr eaLnBrk="1" hangingPunct="1"/>
              <a:t>57</a:t>
            </a:fld>
            <a:endParaRPr lang="en-US" altLang="zh-CN" sz="12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①</a:t>
            </a:r>
            <a:r>
              <a:rPr lang="zh-CN" altLang="en-US"/>
              <a:t>总线申请阶段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6482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申请第一步</a:t>
            </a:r>
          </a:p>
          <a:p>
            <a:pPr lvl="1" eaLnBrk="1" hangingPunct="1"/>
            <a:r>
              <a:rPr lang="zh-CN" altLang="en-US" sz="2800" dirty="0"/>
              <a:t>外设向</a:t>
            </a:r>
            <a:r>
              <a:rPr lang="en-US" altLang="zh-CN" sz="2800" dirty="0"/>
              <a:t>DMAC</a:t>
            </a:r>
            <a:r>
              <a:rPr lang="zh-CN" altLang="en-US" sz="2800" dirty="0"/>
              <a:t>申请</a:t>
            </a:r>
            <a:r>
              <a:rPr lang="en-US" altLang="zh-CN" sz="2800" dirty="0"/>
              <a:t>DMA</a:t>
            </a:r>
            <a:r>
              <a:rPr lang="zh-CN" altLang="en-US" sz="2800" dirty="0"/>
              <a:t>服务；</a:t>
            </a:r>
          </a:p>
          <a:p>
            <a:pPr lvl="1" eaLnBrk="1" hangingPunct="1"/>
            <a:r>
              <a:rPr lang="zh-CN" altLang="en-US" sz="2800" dirty="0"/>
              <a:t>需要</a:t>
            </a:r>
            <a:r>
              <a:rPr lang="en-US" altLang="zh-CN" sz="2800" dirty="0"/>
              <a:t>DMA</a:t>
            </a:r>
            <a:r>
              <a:rPr lang="zh-CN" altLang="en-US" sz="2800" dirty="0"/>
              <a:t>传送的</a:t>
            </a:r>
            <a:r>
              <a:rPr lang="zh-CN" altLang="en-US" sz="2800" dirty="0">
                <a:solidFill>
                  <a:srgbClr val="FF0000"/>
                </a:solidFill>
              </a:rPr>
              <a:t>外部设备向</a:t>
            </a:r>
            <a:r>
              <a:rPr lang="en-US" altLang="zh-CN" sz="2800" dirty="0">
                <a:solidFill>
                  <a:srgbClr val="FF0000"/>
                </a:solidFill>
              </a:rPr>
              <a:t>DMAC</a:t>
            </a:r>
            <a:r>
              <a:rPr lang="zh-CN" altLang="en-US" sz="2800" dirty="0"/>
              <a:t>发出</a:t>
            </a:r>
            <a:r>
              <a:rPr lang="en-US" altLang="zh-CN" sz="2800" dirty="0"/>
              <a:t>DMA</a:t>
            </a:r>
            <a:r>
              <a:rPr lang="zh-CN" altLang="en-US" sz="2800" dirty="0"/>
              <a:t>请求信号；</a:t>
            </a:r>
          </a:p>
          <a:p>
            <a:pPr eaLnBrk="1" hangingPunct="1"/>
            <a:r>
              <a:rPr lang="zh-CN" altLang="en-US" sz="2800" dirty="0"/>
              <a:t>申请第二步</a:t>
            </a:r>
          </a:p>
          <a:p>
            <a:pPr lvl="1" eaLnBrk="1" hangingPunct="1"/>
            <a:r>
              <a:rPr lang="en-US" altLang="zh-CN" sz="2800" dirty="0"/>
              <a:t>DMAC</a:t>
            </a:r>
            <a:r>
              <a:rPr lang="zh-CN" altLang="en-US" sz="2800" dirty="0"/>
              <a:t>向</a:t>
            </a:r>
            <a:r>
              <a:rPr lang="en-US" altLang="zh-CN" sz="2800" dirty="0"/>
              <a:t>CPU</a:t>
            </a:r>
            <a:r>
              <a:rPr lang="zh-CN" altLang="en-US" sz="2800" dirty="0"/>
              <a:t>申请总线使用权；</a:t>
            </a:r>
          </a:p>
          <a:p>
            <a:pPr lvl="1" eaLnBrk="1" hangingPunct="1"/>
            <a:r>
              <a:rPr lang="zh-CN" altLang="en-US" sz="2800" dirty="0"/>
              <a:t>若</a:t>
            </a:r>
            <a:r>
              <a:rPr lang="en-US" altLang="zh-CN" sz="2800" dirty="0">
                <a:solidFill>
                  <a:srgbClr val="CC00FF"/>
                </a:solidFill>
              </a:rPr>
              <a:t>DMAC</a:t>
            </a:r>
            <a:r>
              <a:rPr lang="zh-CN" altLang="en-US" sz="2800" dirty="0"/>
              <a:t>允许该请求，则</a:t>
            </a:r>
            <a:r>
              <a:rPr lang="zh-CN" altLang="en-US" sz="2800" dirty="0">
                <a:solidFill>
                  <a:srgbClr val="FF0000"/>
                </a:solidFill>
              </a:rPr>
              <a:t>向</a:t>
            </a:r>
            <a:r>
              <a:rPr lang="en-US" altLang="zh-CN" sz="2800" dirty="0">
                <a:solidFill>
                  <a:srgbClr val="FF0000"/>
                </a:solidFill>
              </a:rPr>
              <a:t>CPU</a:t>
            </a:r>
            <a:r>
              <a:rPr lang="zh-CN" altLang="en-US" sz="2800" dirty="0"/>
              <a:t>发出总线保持请求信号</a:t>
            </a:r>
            <a:r>
              <a:rPr lang="en-US" altLang="zh-CN" sz="2800" dirty="0"/>
              <a:t>HOLD</a:t>
            </a:r>
            <a:r>
              <a:rPr lang="zh-CN" altLang="en-US" sz="2800" dirty="0"/>
              <a:t>，申请总线的使用权。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9C9FA9-4DDD-4788-9EDF-4F0DAE7131A6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39EA3B5-17A9-4F6A-941B-3617A89DF79C}" type="slidenum">
              <a:rPr lang="en-US" altLang="zh-CN" sz="1200" smtClean="0"/>
              <a:pPr eaLnBrk="1" hangingPunct="1"/>
              <a:t>58</a:t>
            </a:fld>
            <a:endParaRPr lang="en-US" altLang="zh-CN" sz="120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②</a:t>
            </a:r>
            <a:r>
              <a:rPr lang="zh-CN" altLang="en-US"/>
              <a:t>总线响应阶段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19200"/>
            <a:ext cx="8821738" cy="5233988"/>
          </a:xfrm>
        </p:spPr>
        <p:txBody>
          <a:bodyPr/>
          <a:lstStyle/>
          <a:p>
            <a:pPr eaLnBrk="1" hangingPunct="1"/>
            <a:r>
              <a:rPr lang="zh-CN" altLang="en-US"/>
              <a:t>总线申请的响应时间</a:t>
            </a:r>
          </a:p>
          <a:p>
            <a:pPr lvl="1" eaLnBrk="1" hangingPunct="1"/>
            <a:r>
              <a:rPr lang="en-US" altLang="zh-CN"/>
              <a:t>CPU</a:t>
            </a:r>
            <a:r>
              <a:rPr lang="zh-CN" altLang="en-US"/>
              <a:t>在每个</a:t>
            </a:r>
            <a:r>
              <a:rPr lang="zh-CN" altLang="en-US">
                <a:solidFill>
                  <a:schemeClr val="hlink"/>
                </a:solidFill>
              </a:rPr>
              <a:t>总线周期</a:t>
            </a:r>
            <a:r>
              <a:rPr lang="zh-CN" altLang="en-US"/>
              <a:t>结束时检测</a:t>
            </a:r>
            <a:r>
              <a:rPr lang="en-US" altLang="zh-CN"/>
              <a:t>HOLD</a:t>
            </a:r>
            <a:r>
              <a:rPr lang="zh-CN" altLang="en-US"/>
              <a:t>引脚状态；</a:t>
            </a:r>
          </a:p>
          <a:p>
            <a:pPr eaLnBrk="1" hangingPunct="1"/>
            <a:r>
              <a:rPr lang="zh-CN" altLang="en-US"/>
              <a:t>总线申请的响应条件</a:t>
            </a:r>
          </a:p>
          <a:p>
            <a:pPr lvl="1" eaLnBrk="1" hangingPunct="1"/>
            <a:r>
              <a:rPr lang="zh-CN" altLang="en-US"/>
              <a:t>总线锁定信号</a:t>
            </a:r>
            <a:r>
              <a:rPr lang="en-US" altLang="zh-CN">
                <a:solidFill>
                  <a:schemeClr val="hlink"/>
                </a:solidFill>
              </a:rPr>
              <a:t>LOCK#</a:t>
            </a:r>
            <a:r>
              <a:rPr lang="zh-CN" altLang="en-US">
                <a:solidFill>
                  <a:schemeClr val="hlink"/>
                </a:solidFill>
              </a:rPr>
              <a:t>无效</a:t>
            </a:r>
            <a:r>
              <a:rPr lang="zh-CN" altLang="en-US"/>
              <a:t>；</a:t>
            </a:r>
          </a:p>
          <a:p>
            <a:pPr lvl="1" eaLnBrk="1" hangingPunct="1"/>
            <a:r>
              <a:rPr lang="zh-CN" altLang="en-US"/>
              <a:t>中断响应周期内， </a:t>
            </a:r>
            <a:r>
              <a:rPr lang="en-US" altLang="zh-CN"/>
              <a:t>LOCK#</a:t>
            </a:r>
            <a:r>
              <a:rPr lang="zh-CN" altLang="en-US"/>
              <a:t>信号有效，不允许转让总线；</a:t>
            </a:r>
          </a:p>
          <a:p>
            <a:pPr eaLnBrk="1" hangingPunct="1"/>
            <a:r>
              <a:rPr lang="zh-CN" altLang="en-US"/>
              <a:t>当</a:t>
            </a:r>
            <a:r>
              <a:rPr lang="en-US" altLang="zh-CN"/>
              <a:t>CPU</a:t>
            </a:r>
            <a:r>
              <a:rPr lang="zh-CN" altLang="en-US"/>
              <a:t>检测到有总线请求信号，且允许响应时，</a:t>
            </a:r>
            <a:r>
              <a:rPr lang="en-US" altLang="zh-CN"/>
              <a:t>CPU</a:t>
            </a:r>
            <a:r>
              <a:rPr lang="zh-CN" altLang="en-US"/>
              <a:t>进入总线保持状态；</a:t>
            </a:r>
          </a:p>
          <a:p>
            <a:pPr lvl="1" eaLnBrk="1" hangingPunct="1"/>
            <a:r>
              <a:rPr lang="en-US" altLang="zh-CN"/>
              <a:t>CPU</a:t>
            </a:r>
            <a:r>
              <a:rPr lang="zh-CN" altLang="en-US"/>
              <a:t>一侧的总线浮空；</a:t>
            </a:r>
          </a:p>
          <a:p>
            <a:pPr lvl="1" eaLnBrk="1" hangingPunct="1"/>
            <a:r>
              <a:rPr lang="zh-CN" altLang="en-US"/>
              <a:t>向</a:t>
            </a:r>
            <a:r>
              <a:rPr lang="en-US" altLang="zh-CN"/>
              <a:t>DMAC</a:t>
            </a:r>
            <a:r>
              <a:rPr lang="zh-CN" altLang="en-US"/>
              <a:t>发回总线保持响应信号</a:t>
            </a:r>
            <a:r>
              <a:rPr lang="en-US" altLang="zh-CN"/>
              <a:t>HLDA</a:t>
            </a:r>
            <a:r>
              <a:rPr lang="zh-CN" altLang="en-US"/>
              <a:t>；</a:t>
            </a:r>
          </a:p>
          <a:p>
            <a:pPr eaLnBrk="1" hangingPunct="1"/>
            <a:r>
              <a:rPr lang="en-US" altLang="zh-CN"/>
              <a:t>DMAC</a:t>
            </a:r>
            <a:r>
              <a:rPr lang="zh-CN" altLang="en-US"/>
              <a:t>收到</a:t>
            </a:r>
            <a:r>
              <a:rPr lang="en-US" altLang="zh-CN"/>
              <a:t>HLDA</a:t>
            </a:r>
            <a:r>
              <a:rPr lang="zh-CN" altLang="en-US"/>
              <a:t>信号，</a:t>
            </a:r>
            <a:r>
              <a:rPr lang="zh-CN" altLang="en-US">
                <a:solidFill>
                  <a:schemeClr val="hlink"/>
                </a:solidFill>
              </a:rPr>
              <a:t>占用总线</a:t>
            </a:r>
            <a:r>
              <a:rPr lang="zh-CN" altLang="en-US"/>
              <a:t>，准备</a:t>
            </a:r>
            <a:r>
              <a:rPr lang="en-US" altLang="zh-CN"/>
              <a:t>DMA</a:t>
            </a:r>
            <a:r>
              <a:rPr lang="zh-CN" altLang="en-US"/>
              <a:t>传送。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4D4B0E8-8418-4A27-86BD-6F532AA68CAF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BAFDF71-5F73-4056-9CD0-740C3181BEAD}" type="slidenum">
              <a:rPr lang="en-US" altLang="zh-CN" sz="1200" smtClean="0"/>
              <a:pPr eaLnBrk="1" hangingPunct="1"/>
              <a:t>59</a:t>
            </a:fld>
            <a:endParaRPr lang="en-US" altLang="zh-CN" sz="12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③</a:t>
            </a:r>
            <a:r>
              <a:rPr lang="zh-CN" altLang="en-US"/>
              <a:t>数据传送阶段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05400"/>
          </a:xfrm>
        </p:spPr>
        <p:txBody>
          <a:bodyPr/>
          <a:lstStyle/>
          <a:p>
            <a:pPr eaLnBrk="1" hangingPunct="1"/>
            <a:r>
              <a:rPr lang="en-US" altLang="zh-CN" dirty="0"/>
              <a:t>DMAC</a:t>
            </a:r>
            <a:r>
              <a:rPr lang="zh-CN" altLang="en-US" dirty="0"/>
              <a:t>寻址</a:t>
            </a:r>
            <a:r>
              <a:rPr lang="en-US" altLang="zh-CN" dirty="0"/>
              <a:t>DMA</a:t>
            </a:r>
            <a:r>
              <a:rPr lang="zh-CN" altLang="en-US" dirty="0"/>
              <a:t>传送的设备</a:t>
            </a:r>
          </a:p>
          <a:p>
            <a:pPr lvl="1" eaLnBrk="1" hangingPunct="1"/>
            <a:r>
              <a:rPr lang="zh-CN" altLang="en-US" dirty="0">
                <a:solidFill>
                  <a:schemeClr val="hlink"/>
                </a:solidFill>
              </a:rPr>
              <a:t>通知外设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DMAC</a:t>
            </a:r>
            <a:r>
              <a:rPr lang="zh-CN" altLang="en-US" dirty="0"/>
              <a:t>通过发回响应信号通知外设；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启动存储器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DMAC</a:t>
            </a:r>
            <a:r>
              <a:rPr lang="zh-CN" altLang="en-US" dirty="0"/>
              <a:t>使用系统总线，向存储器发出地址及控制信号；</a:t>
            </a:r>
          </a:p>
          <a:p>
            <a:pPr eaLnBrk="1" hangingPunct="1"/>
            <a:r>
              <a:rPr lang="zh-CN" altLang="en-US" dirty="0"/>
              <a:t>开始数据传送</a:t>
            </a:r>
          </a:p>
          <a:p>
            <a:pPr lvl="1" eaLnBrk="1" hangingPunct="1"/>
            <a:r>
              <a:rPr lang="zh-CN" altLang="en-US" dirty="0"/>
              <a:t> </a:t>
            </a:r>
            <a:r>
              <a:rPr lang="en-US" altLang="zh-CN" dirty="0"/>
              <a:t>DMAC</a:t>
            </a:r>
            <a:r>
              <a:rPr lang="zh-CN" altLang="en-US" dirty="0"/>
              <a:t>按照初始化所确定的工作方式，利用系统总线，控制外设与存储器之间直接的数据传送。</a:t>
            </a:r>
          </a:p>
          <a:p>
            <a:pPr lvl="2" eaLnBrk="1" hangingPunct="1"/>
            <a:r>
              <a:rPr lang="zh-CN" altLang="en-US" dirty="0"/>
              <a:t>初始化</a:t>
            </a:r>
            <a:r>
              <a:rPr lang="en-US" altLang="zh-CN" dirty="0"/>
              <a:t>DMAC</a:t>
            </a:r>
            <a:r>
              <a:rPr lang="zh-CN" altLang="en-US" dirty="0"/>
              <a:t>时，应指定所要传送的数据块的位置和大小；</a:t>
            </a:r>
          </a:p>
          <a:p>
            <a:pPr lvl="1" eaLnBrk="1" hangingPunct="1"/>
            <a:r>
              <a:rPr lang="zh-CN" altLang="en-US" dirty="0"/>
              <a:t>每个数据的传送使用一个总线周期；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FA4300E-5BDF-4D65-87E6-D4EDD80CBA02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AA295FB-9B76-4B80-A9A9-452DA2962EB6}" type="slidenum">
              <a:rPr lang="en-US" altLang="zh-CN" sz="1200" smtClean="0"/>
              <a:pPr eaLnBrk="1" hangingPunct="1"/>
              <a:t>6</a:t>
            </a:fld>
            <a:endParaRPr lang="en-US" altLang="zh-CN" sz="12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5187"/>
          </a:xfrm>
        </p:spPr>
        <p:txBody>
          <a:bodyPr/>
          <a:lstStyle/>
          <a:p>
            <a:pPr eaLnBrk="1" hangingPunct="1"/>
            <a:r>
              <a:rPr lang="en-US" altLang="zh-CN" sz="3400" dirty="0"/>
              <a:t>8.1.2</a:t>
            </a:r>
            <a:r>
              <a:rPr lang="zh-CN" altLang="en-US" sz="3400" dirty="0"/>
              <a:t>　外设信息交换方式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1413"/>
            <a:ext cx="8378825" cy="5259387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zh-CN" altLang="en-US" dirty="0">
                <a:hlinkClick r:id="rId2" action="ppaction://hlinksldjump"/>
              </a:rPr>
              <a:t>程序查询方式</a:t>
            </a:r>
            <a:endParaRPr lang="zh-CN" altLang="en-US" dirty="0"/>
          </a:p>
          <a:p>
            <a:pPr lvl="1" eaLnBrk="1" hangingPunct="1">
              <a:spcAft>
                <a:spcPct val="0"/>
              </a:spcAft>
            </a:pPr>
            <a:r>
              <a:rPr lang="zh-CN" altLang="en-US" dirty="0"/>
              <a:t>早期计算机中使用的一种方式，效率低。</a:t>
            </a:r>
          </a:p>
          <a:p>
            <a:pPr eaLnBrk="1" hangingPunct="1">
              <a:spcAft>
                <a:spcPct val="0"/>
              </a:spcAft>
            </a:pPr>
            <a:r>
              <a:rPr lang="zh-CN" altLang="en-US" dirty="0">
                <a:hlinkClick r:id="rId3" action="ppaction://hlinksldjump"/>
              </a:rPr>
              <a:t>程序中断方式</a:t>
            </a:r>
            <a:endParaRPr lang="zh-CN" altLang="en-US" dirty="0"/>
          </a:p>
          <a:p>
            <a:pPr lvl="1" eaLnBrk="1" hangingPunct="1">
              <a:spcAft>
                <a:spcPct val="0"/>
              </a:spcAft>
            </a:pPr>
            <a:r>
              <a:rPr lang="zh-CN" altLang="en-US" dirty="0"/>
              <a:t>适用于随机出现的服务。</a:t>
            </a:r>
          </a:p>
          <a:p>
            <a:pPr eaLnBrk="1" hangingPunct="1">
              <a:spcAft>
                <a:spcPct val="0"/>
              </a:spcAft>
            </a:pPr>
            <a:r>
              <a:rPr lang="zh-CN" altLang="en-US" dirty="0">
                <a:hlinkClick r:id="rId4" action="ppaction://hlinksldjump"/>
              </a:rPr>
              <a:t>直接内存访问（</a:t>
            </a:r>
            <a:r>
              <a:rPr lang="en-US" altLang="zh-CN" dirty="0">
                <a:hlinkClick r:id="rId4" action="ppaction://hlinksldjump"/>
              </a:rPr>
              <a:t>DMA</a:t>
            </a:r>
            <a:r>
              <a:rPr lang="zh-CN" altLang="en-US" dirty="0">
                <a:hlinkClick r:id="rId4" action="ppaction://hlinksldjump"/>
              </a:rPr>
              <a:t>）方式</a:t>
            </a:r>
            <a:endParaRPr lang="zh-CN" altLang="en-US" dirty="0"/>
          </a:p>
          <a:p>
            <a:pPr lvl="1" eaLnBrk="1" hangingPunct="1">
              <a:spcAft>
                <a:spcPct val="0"/>
              </a:spcAft>
            </a:pPr>
            <a:r>
              <a:rPr lang="zh-CN" altLang="en-US" dirty="0"/>
              <a:t>适用于内存和高速外围设备之间大批数据交换的场合。 </a:t>
            </a:r>
          </a:p>
          <a:p>
            <a:pPr eaLnBrk="1" hangingPunct="1">
              <a:spcAft>
                <a:spcPct val="0"/>
              </a:spcAft>
            </a:pPr>
            <a:r>
              <a:rPr lang="zh-CN" altLang="en-US" dirty="0">
                <a:hlinkClick r:id="rId5" action="ppaction://hlinksldjump"/>
              </a:rPr>
              <a:t>通道方式</a:t>
            </a:r>
            <a:endParaRPr lang="zh-CN" altLang="en-US" dirty="0"/>
          </a:p>
          <a:p>
            <a:pPr lvl="1" eaLnBrk="1" hangingPunct="1">
              <a:spcAft>
                <a:spcPct val="0"/>
              </a:spcAft>
            </a:pPr>
            <a:r>
              <a:rPr lang="zh-CN" altLang="en-US" dirty="0"/>
              <a:t>增加一个具有特殊功能的处理器</a:t>
            </a:r>
            <a:r>
              <a:rPr lang="en-US" altLang="zh-CN" dirty="0"/>
              <a:t>——</a:t>
            </a:r>
            <a:r>
              <a:rPr lang="zh-CN" altLang="en-US" dirty="0"/>
              <a:t>通道，将</a:t>
            </a:r>
            <a:r>
              <a:rPr lang="en-US" altLang="zh-CN" dirty="0"/>
              <a:t>CPU</a:t>
            </a:r>
            <a:r>
              <a:rPr lang="zh-CN" altLang="en-US" dirty="0"/>
              <a:t>的输入输出权力下放。</a:t>
            </a:r>
          </a:p>
          <a:p>
            <a:pPr eaLnBrk="1" hangingPunct="1">
              <a:spcAft>
                <a:spcPct val="0"/>
              </a:spcAft>
            </a:pPr>
            <a:r>
              <a:rPr lang="zh-CN" altLang="en-US" dirty="0"/>
              <a:t>外围处理机方式</a:t>
            </a:r>
            <a:r>
              <a:rPr lang="en-US" altLang="zh-CN" dirty="0"/>
              <a:t>(PPU)</a:t>
            </a:r>
          </a:p>
          <a:p>
            <a:pPr lvl="1" eaLnBrk="1" hangingPunct="1">
              <a:spcAft>
                <a:spcPct val="0"/>
              </a:spcAft>
            </a:pPr>
            <a:r>
              <a:rPr lang="zh-CN" altLang="en-US" dirty="0"/>
              <a:t>是通道方式的进一步发展。</a:t>
            </a:r>
          </a:p>
        </p:txBody>
      </p:sp>
      <p:sp>
        <p:nvSpPr>
          <p:cNvPr id="6" name="AutoShape 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914400" cy="6096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400" b="1">
                <a:solidFill>
                  <a:srgbClr val="CC00FF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200" b="1">
                <a:solidFill>
                  <a:srgbClr val="996633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charset="0"/>
              <a:buChar char="◊"/>
              <a:defRPr sz="2000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286FC4F-29DB-41E7-AB2E-7CD5D6FA3095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07E1B53-1D5D-45DE-8A7F-2AD3584209CC}" type="slidenum">
              <a:rPr lang="en-US" altLang="zh-CN" sz="1200" smtClean="0"/>
              <a:pPr eaLnBrk="1" hangingPunct="1"/>
              <a:t>60</a:t>
            </a:fld>
            <a:endParaRPr lang="en-US" altLang="zh-CN" sz="1200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④</a:t>
            </a:r>
            <a:r>
              <a:rPr lang="zh-CN" altLang="en-US"/>
              <a:t>传送结束阶段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8006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传送结束控制由</a:t>
            </a:r>
            <a:r>
              <a:rPr lang="en-US" altLang="zh-CN" sz="2800" dirty="0"/>
              <a:t>DMAC</a:t>
            </a:r>
            <a:r>
              <a:rPr lang="zh-CN" altLang="en-US" sz="2800" dirty="0"/>
              <a:t>完成；</a:t>
            </a:r>
          </a:p>
          <a:p>
            <a:pPr lvl="1" eaLnBrk="1" hangingPunct="1"/>
            <a:r>
              <a:rPr lang="en-US" altLang="zh-CN" sz="2800" dirty="0"/>
              <a:t>DMAC</a:t>
            </a:r>
            <a:r>
              <a:rPr lang="zh-CN" altLang="en-US" sz="2800" dirty="0"/>
              <a:t>只传送初始化设定的字节数；</a:t>
            </a:r>
          </a:p>
          <a:p>
            <a:pPr eaLnBrk="1" hangingPunct="1"/>
            <a:r>
              <a:rPr lang="zh-CN" altLang="en-US" sz="2800" dirty="0"/>
              <a:t>数据块传送完毕后</a:t>
            </a:r>
          </a:p>
          <a:p>
            <a:pPr lvl="1" eaLnBrk="1" hangingPunct="1"/>
            <a:r>
              <a:rPr lang="en-US" altLang="zh-CN" sz="2800" dirty="0">
                <a:solidFill>
                  <a:schemeClr val="hlink"/>
                </a:solidFill>
              </a:rPr>
              <a:t>DMAC</a:t>
            </a:r>
            <a:r>
              <a:rPr lang="zh-CN" altLang="en-US" sz="2800" dirty="0">
                <a:solidFill>
                  <a:schemeClr val="hlink"/>
                </a:solidFill>
              </a:rPr>
              <a:t>产生</a:t>
            </a:r>
            <a:r>
              <a:rPr lang="zh-CN" altLang="en-US" sz="2800" dirty="0"/>
              <a:t>过程结束信号</a:t>
            </a:r>
            <a:r>
              <a:rPr lang="en-US" altLang="zh-CN" sz="2800" dirty="0"/>
              <a:t>EOP# </a:t>
            </a:r>
            <a:r>
              <a:rPr lang="zh-CN" altLang="en-US" sz="2800" dirty="0"/>
              <a:t>，发送至外设；</a:t>
            </a:r>
          </a:p>
          <a:p>
            <a:pPr lvl="1" eaLnBrk="1" hangingPunct="1"/>
            <a:r>
              <a:rPr lang="zh-CN" altLang="en-US" sz="2800" dirty="0"/>
              <a:t>外设收到此信号，撤销向</a:t>
            </a:r>
            <a:r>
              <a:rPr lang="en-US" altLang="zh-CN" sz="2800" dirty="0"/>
              <a:t>DMAC</a:t>
            </a:r>
            <a:r>
              <a:rPr lang="zh-CN" altLang="en-US" sz="2800" dirty="0"/>
              <a:t>的请求信号；</a:t>
            </a:r>
          </a:p>
          <a:p>
            <a:pPr lvl="1" eaLnBrk="1" hangingPunct="1"/>
            <a:r>
              <a:rPr lang="en-US" altLang="zh-CN" sz="2800" dirty="0"/>
              <a:t>DMAC</a:t>
            </a:r>
            <a:r>
              <a:rPr lang="zh-CN" altLang="en-US" sz="2800" dirty="0"/>
              <a:t>撤销发给</a:t>
            </a:r>
            <a:r>
              <a:rPr lang="en-US" altLang="zh-CN" sz="2800" dirty="0"/>
              <a:t>CPU</a:t>
            </a:r>
            <a:r>
              <a:rPr lang="zh-CN" altLang="en-US" sz="2800" dirty="0"/>
              <a:t>的总线保持请求信号；</a:t>
            </a:r>
          </a:p>
          <a:p>
            <a:pPr lvl="1" eaLnBrk="1" hangingPunct="1"/>
            <a:r>
              <a:rPr lang="en-US" altLang="zh-CN" sz="2800" dirty="0"/>
              <a:t>CPU</a:t>
            </a:r>
            <a:r>
              <a:rPr lang="zh-CN" altLang="en-US" sz="2800" dirty="0"/>
              <a:t>发回</a:t>
            </a:r>
            <a:r>
              <a:rPr lang="en-US" altLang="zh-CN" sz="2800" dirty="0"/>
              <a:t>DMAC</a:t>
            </a:r>
            <a:r>
              <a:rPr lang="zh-CN" altLang="en-US" sz="2800" dirty="0"/>
              <a:t>的总线保持响应信号相继无效；</a:t>
            </a:r>
          </a:p>
          <a:p>
            <a:pPr eaLnBrk="1" hangingPunct="1"/>
            <a:r>
              <a:rPr lang="en-US" altLang="zh-CN" sz="2800" dirty="0">
                <a:solidFill>
                  <a:schemeClr val="hlink"/>
                </a:solidFill>
              </a:rPr>
              <a:t>DMAC</a:t>
            </a:r>
            <a:r>
              <a:rPr lang="zh-CN" altLang="en-US" sz="2800" dirty="0">
                <a:solidFill>
                  <a:schemeClr val="hlink"/>
                </a:solidFill>
              </a:rPr>
              <a:t>释放总线</a:t>
            </a:r>
            <a:r>
              <a:rPr lang="zh-CN" altLang="en-US" sz="2800" dirty="0"/>
              <a:t>，</a:t>
            </a:r>
            <a:r>
              <a:rPr lang="en-US" altLang="zh-CN" sz="2800" dirty="0"/>
              <a:t>CPU</a:t>
            </a:r>
            <a:r>
              <a:rPr lang="zh-CN" altLang="en-US" sz="2800" dirty="0"/>
              <a:t>重新恢复对总线的控制权。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E72A8FB-1154-4174-801F-624287F93F96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2A9F72F-4DD0-4C30-B71A-DA3E95BD8D6E}" type="slidenum">
              <a:rPr lang="en-US" altLang="zh-CN" sz="1200" smtClean="0"/>
              <a:pPr eaLnBrk="1" hangingPunct="1"/>
              <a:t>61</a:t>
            </a:fld>
            <a:endParaRPr lang="en-US" altLang="zh-CN" sz="120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626" y="951247"/>
            <a:ext cx="8955088" cy="5373353"/>
          </a:xfrm>
          <a:solidFill>
            <a:schemeClr val="bg1"/>
          </a:solidFill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57349" name="AutoShape 3"/>
          <p:cNvSpPr>
            <a:spLocks noChangeArrowheads="1"/>
          </p:cNvSpPr>
          <p:nvPr/>
        </p:nvSpPr>
        <p:spPr bwMode="auto">
          <a:xfrm>
            <a:off x="3128963" y="4797425"/>
            <a:ext cx="1371600" cy="228600"/>
          </a:xfrm>
          <a:prstGeom prst="leftRightArrow">
            <a:avLst>
              <a:gd name="adj1" fmla="val 50000"/>
              <a:gd name="adj2" fmla="val 12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14313"/>
            <a:ext cx="4608512" cy="622300"/>
          </a:xfrm>
        </p:spPr>
        <p:txBody>
          <a:bodyPr/>
          <a:lstStyle/>
          <a:p>
            <a:pPr eaLnBrk="1" hangingPunct="1"/>
            <a:r>
              <a:rPr lang="en-US" altLang="zh-CN"/>
              <a:t>DMA</a:t>
            </a:r>
            <a:r>
              <a:rPr lang="zh-CN" altLang="en-US"/>
              <a:t>传送过程演示</a:t>
            </a:r>
          </a:p>
        </p:txBody>
      </p:sp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990600" y="1447800"/>
            <a:ext cx="1905000" cy="2362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57352" name="Rectangle 6"/>
          <p:cNvSpPr>
            <a:spLocks noChangeArrowheads="1"/>
          </p:cNvSpPr>
          <p:nvPr/>
        </p:nvSpPr>
        <p:spPr bwMode="auto">
          <a:xfrm>
            <a:off x="6248400" y="1447800"/>
            <a:ext cx="1981200" cy="2362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DMAC</a:t>
            </a:r>
          </a:p>
        </p:txBody>
      </p:sp>
      <p:sp>
        <p:nvSpPr>
          <p:cNvPr id="57353" name="Rectangle 7"/>
          <p:cNvSpPr>
            <a:spLocks noChangeArrowheads="1"/>
          </p:cNvSpPr>
          <p:nvPr/>
        </p:nvSpPr>
        <p:spPr bwMode="auto">
          <a:xfrm>
            <a:off x="685800" y="4495800"/>
            <a:ext cx="2373313" cy="1066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</a:rPr>
              <a:t>存 储 器</a:t>
            </a:r>
          </a:p>
        </p:txBody>
      </p:sp>
      <p:sp>
        <p:nvSpPr>
          <p:cNvPr id="57354" name="Rectangle 8"/>
          <p:cNvSpPr>
            <a:spLocks noChangeArrowheads="1"/>
          </p:cNvSpPr>
          <p:nvPr/>
        </p:nvSpPr>
        <p:spPr bwMode="auto">
          <a:xfrm>
            <a:off x="6156325" y="4876800"/>
            <a:ext cx="2835275" cy="1066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</a:rPr>
              <a:t>外  设</a:t>
            </a:r>
          </a:p>
        </p:txBody>
      </p:sp>
      <p:sp>
        <p:nvSpPr>
          <p:cNvPr id="57355" name="Line 9"/>
          <p:cNvSpPr>
            <a:spLocks noChangeShapeType="1"/>
          </p:cNvSpPr>
          <p:nvPr/>
        </p:nvSpPr>
        <p:spPr bwMode="auto">
          <a:xfrm flipV="1">
            <a:off x="6705600" y="3810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6" name="Line 10"/>
          <p:cNvSpPr>
            <a:spLocks noChangeShapeType="1"/>
          </p:cNvSpPr>
          <p:nvPr/>
        </p:nvSpPr>
        <p:spPr bwMode="auto">
          <a:xfrm>
            <a:off x="7848600" y="3810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7" name="AutoShape 11"/>
          <p:cNvSpPr>
            <a:spLocks noChangeArrowheads="1"/>
          </p:cNvSpPr>
          <p:nvPr/>
        </p:nvSpPr>
        <p:spPr bwMode="auto">
          <a:xfrm>
            <a:off x="4495800" y="457200"/>
            <a:ext cx="457200" cy="6019800"/>
          </a:xfrm>
          <a:prstGeom prst="upDownArrow">
            <a:avLst>
              <a:gd name="adj1" fmla="val 50000"/>
              <a:gd name="adj2" fmla="val 26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8" name="AutoShape 12"/>
          <p:cNvSpPr>
            <a:spLocks noChangeArrowheads="1"/>
          </p:cNvSpPr>
          <p:nvPr/>
        </p:nvSpPr>
        <p:spPr bwMode="auto">
          <a:xfrm>
            <a:off x="3048000" y="1752600"/>
            <a:ext cx="1524000" cy="228600"/>
          </a:xfrm>
          <a:prstGeom prst="leftRightArrow">
            <a:avLst>
              <a:gd name="adj1" fmla="val 50000"/>
              <a:gd name="adj2" fmla="val 1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9" name="AutoShape 13"/>
          <p:cNvSpPr>
            <a:spLocks noChangeArrowheads="1"/>
          </p:cNvSpPr>
          <p:nvPr/>
        </p:nvSpPr>
        <p:spPr bwMode="auto">
          <a:xfrm>
            <a:off x="4953000" y="1981200"/>
            <a:ext cx="1219200" cy="228600"/>
          </a:xfrm>
          <a:prstGeom prst="leftRightArrow">
            <a:avLst>
              <a:gd name="adj1" fmla="val 50000"/>
              <a:gd name="adj2" fmla="val 106667"/>
            </a:avLst>
          </a:prstGeom>
          <a:noFill/>
          <a:ln w="28575">
            <a:solidFill>
              <a:srgbClr val="FFF2D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60" name="Text Box 14"/>
          <p:cNvSpPr txBox="1">
            <a:spLocks noChangeArrowheads="1"/>
          </p:cNvSpPr>
          <p:nvPr/>
        </p:nvSpPr>
        <p:spPr bwMode="auto">
          <a:xfrm>
            <a:off x="6248400" y="3429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DREQ</a:t>
            </a:r>
          </a:p>
        </p:txBody>
      </p:sp>
      <p:sp>
        <p:nvSpPr>
          <p:cNvPr id="57361" name="Line 15"/>
          <p:cNvSpPr>
            <a:spLocks noChangeShapeType="1"/>
          </p:cNvSpPr>
          <p:nvPr/>
        </p:nvSpPr>
        <p:spPr bwMode="auto">
          <a:xfrm flipH="1">
            <a:off x="2895600" y="2362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2" name="Line 16"/>
          <p:cNvSpPr>
            <a:spLocks noChangeShapeType="1"/>
          </p:cNvSpPr>
          <p:nvPr/>
        </p:nvSpPr>
        <p:spPr bwMode="auto">
          <a:xfrm>
            <a:off x="4876800" y="23622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3" name="Text Box 17"/>
          <p:cNvSpPr txBox="1">
            <a:spLocks noChangeArrowheads="1"/>
          </p:cNvSpPr>
          <p:nvPr/>
        </p:nvSpPr>
        <p:spPr bwMode="auto">
          <a:xfrm>
            <a:off x="6248400" y="2133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HRQ</a:t>
            </a:r>
          </a:p>
        </p:txBody>
      </p:sp>
      <p:sp>
        <p:nvSpPr>
          <p:cNvPr id="57364" name="Line 18"/>
          <p:cNvSpPr>
            <a:spLocks noChangeShapeType="1"/>
          </p:cNvSpPr>
          <p:nvPr/>
        </p:nvSpPr>
        <p:spPr bwMode="auto">
          <a:xfrm>
            <a:off x="2895600" y="2971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5" name="Line 19"/>
          <p:cNvSpPr>
            <a:spLocks noChangeShapeType="1"/>
          </p:cNvSpPr>
          <p:nvPr/>
        </p:nvSpPr>
        <p:spPr bwMode="auto">
          <a:xfrm>
            <a:off x="4876800" y="2971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6" name="Text Box 20"/>
          <p:cNvSpPr txBox="1">
            <a:spLocks noChangeArrowheads="1"/>
          </p:cNvSpPr>
          <p:nvPr/>
        </p:nvSpPr>
        <p:spPr bwMode="auto">
          <a:xfrm>
            <a:off x="6248400" y="28194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HLDA</a:t>
            </a:r>
          </a:p>
        </p:txBody>
      </p:sp>
      <p:sp>
        <p:nvSpPr>
          <p:cNvPr id="57367" name="Text Box 21"/>
          <p:cNvSpPr txBox="1">
            <a:spLocks noChangeArrowheads="1"/>
          </p:cNvSpPr>
          <p:nvPr/>
        </p:nvSpPr>
        <p:spPr bwMode="auto">
          <a:xfrm>
            <a:off x="7239000" y="3429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DMACK</a:t>
            </a:r>
          </a:p>
        </p:txBody>
      </p:sp>
      <p:sp>
        <p:nvSpPr>
          <p:cNvPr id="57368" name="Text Box 22"/>
          <p:cNvSpPr txBox="1">
            <a:spLocks noChangeArrowheads="1"/>
          </p:cNvSpPr>
          <p:nvPr/>
        </p:nvSpPr>
        <p:spPr bwMode="auto">
          <a:xfrm>
            <a:off x="7543800" y="2819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EOP</a:t>
            </a:r>
          </a:p>
        </p:txBody>
      </p:sp>
      <p:sp>
        <p:nvSpPr>
          <p:cNvPr id="57369" name="Line 23"/>
          <p:cNvSpPr>
            <a:spLocks noChangeShapeType="1"/>
          </p:cNvSpPr>
          <p:nvPr/>
        </p:nvSpPr>
        <p:spPr bwMode="auto">
          <a:xfrm>
            <a:off x="8229600" y="2971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0" name="Line 24"/>
          <p:cNvSpPr>
            <a:spLocks noChangeShapeType="1"/>
          </p:cNvSpPr>
          <p:nvPr/>
        </p:nvSpPr>
        <p:spPr bwMode="auto">
          <a:xfrm>
            <a:off x="8686800" y="29718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1" name="AutoShape 25"/>
          <p:cNvSpPr>
            <a:spLocks noChangeArrowheads="1"/>
          </p:cNvSpPr>
          <p:nvPr/>
        </p:nvSpPr>
        <p:spPr bwMode="auto">
          <a:xfrm>
            <a:off x="4876800" y="4953000"/>
            <a:ext cx="1219200" cy="228600"/>
          </a:xfrm>
          <a:prstGeom prst="leftRightArrow">
            <a:avLst>
              <a:gd name="adj1" fmla="val 50000"/>
              <a:gd name="adj2" fmla="val 10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386" name="Line 26"/>
          <p:cNvSpPr>
            <a:spLocks noChangeShapeType="1"/>
          </p:cNvSpPr>
          <p:nvPr/>
        </p:nvSpPr>
        <p:spPr bwMode="auto">
          <a:xfrm flipV="1">
            <a:off x="6705600" y="3810000"/>
            <a:ext cx="0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3" name="Text Box 27"/>
          <p:cNvSpPr txBox="1">
            <a:spLocks noChangeArrowheads="1"/>
          </p:cNvSpPr>
          <p:nvPr/>
        </p:nvSpPr>
        <p:spPr bwMode="auto">
          <a:xfrm>
            <a:off x="1371600" y="336708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LOCK#</a:t>
            </a:r>
          </a:p>
        </p:txBody>
      </p:sp>
      <p:sp>
        <p:nvSpPr>
          <p:cNvPr id="399388" name="Line 28"/>
          <p:cNvSpPr>
            <a:spLocks noChangeShapeType="1"/>
          </p:cNvSpPr>
          <p:nvPr/>
        </p:nvSpPr>
        <p:spPr bwMode="auto">
          <a:xfrm>
            <a:off x="4876800" y="2362200"/>
            <a:ext cx="1371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89" name="Line 29"/>
          <p:cNvSpPr>
            <a:spLocks noChangeShapeType="1"/>
          </p:cNvSpPr>
          <p:nvPr/>
        </p:nvSpPr>
        <p:spPr bwMode="auto">
          <a:xfrm flipH="1">
            <a:off x="2895600" y="2362200"/>
            <a:ext cx="1676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90" name="Text Box 30"/>
          <p:cNvSpPr txBox="1">
            <a:spLocks noChangeArrowheads="1"/>
          </p:cNvSpPr>
          <p:nvPr/>
        </p:nvSpPr>
        <p:spPr bwMode="auto">
          <a:xfrm>
            <a:off x="2319338" y="3352800"/>
            <a:ext cx="381000" cy="385763"/>
          </a:xfrm>
          <a:prstGeom prst="rect">
            <a:avLst/>
          </a:prstGeom>
          <a:noFill/>
          <a:ln w="1905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9391" name="Line 31"/>
          <p:cNvSpPr>
            <a:spLocks noChangeShapeType="1"/>
          </p:cNvSpPr>
          <p:nvPr/>
        </p:nvSpPr>
        <p:spPr bwMode="auto">
          <a:xfrm>
            <a:off x="2895600" y="2971800"/>
            <a:ext cx="1676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92" name="Line 32"/>
          <p:cNvSpPr>
            <a:spLocks noChangeShapeType="1"/>
          </p:cNvSpPr>
          <p:nvPr/>
        </p:nvSpPr>
        <p:spPr bwMode="auto">
          <a:xfrm>
            <a:off x="4876800" y="2971800"/>
            <a:ext cx="1371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93" name="AutoShape 33"/>
          <p:cNvSpPr>
            <a:spLocks noChangeArrowheads="1"/>
          </p:cNvSpPr>
          <p:nvPr/>
        </p:nvSpPr>
        <p:spPr bwMode="auto">
          <a:xfrm>
            <a:off x="4953000" y="1981200"/>
            <a:ext cx="1219200" cy="228600"/>
          </a:xfrm>
          <a:prstGeom prst="leftRightArrow">
            <a:avLst>
              <a:gd name="adj1" fmla="val 50000"/>
              <a:gd name="adj2" fmla="val 106667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1800"/>
          </a:p>
        </p:txBody>
      </p:sp>
      <p:sp>
        <p:nvSpPr>
          <p:cNvPr id="399394" name="Line 34"/>
          <p:cNvSpPr>
            <a:spLocks noChangeShapeType="1"/>
          </p:cNvSpPr>
          <p:nvPr/>
        </p:nvSpPr>
        <p:spPr bwMode="auto">
          <a:xfrm>
            <a:off x="7848600" y="3810000"/>
            <a:ext cx="0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95" name="AutoShape 35"/>
          <p:cNvSpPr>
            <a:spLocks noChangeArrowheads="1"/>
          </p:cNvSpPr>
          <p:nvPr/>
        </p:nvSpPr>
        <p:spPr bwMode="auto">
          <a:xfrm>
            <a:off x="4495800" y="457200"/>
            <a:ext cx="457200" cy="6019800"/>
          </a:xfrm>
          <a:prstGeom prst="upDownArrow">
            <a:avLst>
              <a:gd name="adj1" fmla="val 50000"/>
              <a:gd name="adj2" fmla="val 263333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396" name="AutoShape 36"/>
          <p:cNvSpPr>
            <a:spLocks noChangeArrowheads="1"/>
          </p:cNvSpPr>
          <p:nvPr/>
        </p:nvSpPr>
        <p:spPr bwMode="auto">
          <a:xfrm>
            <a:off x="3132138" y="4784725"/>
            <a:ext cx="1371600" cy="228600"/>
          </a:xfrm>
          <a:prstGeom prst="leftRightArrow">
            <a:avLst>
              <a:gd name="adj1" fmla="val 50000"/>
              <a:gd name="adj2" fmla="val 120000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397" name="Text Box 37"/>
          <p:cNvSpPr txBox="1">
            <a:spLocks noChangeArrowheads="1"/>
          </p:cNvSpPr>
          <p:nvPr/>
        </p:nvSpPr>
        <p:spPr bwMode="auto">
          <a:xfrm>
            <a:off x="3429000" y="3886200"/>
            <a:ext cx="914400" cy="915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FF0000"/>
                </a:solidFill>
              </a:rPr>
              <a:t>存储单元地址信息</a:t>
            </a:r>
          </a:p>
        </p:txBody>
      </p:sp>
      <p:sp>
        <p:nvSpPr>
          <p:cNvPr id="399398" name="AutoShape 38"/>
          <p:cNvSpPr>
            <a:spLocks noChangeArrowheads="1"/>
          </p:cNvSpPr>
          <p:nvPr/>
        </p:nvSpPr>
        <p:spPr bwMode="auto">
          <a:xfrm>
            <a:off x="4876800" y="4953000"/>
            <a:ext cx="1219200" cy="228600"/>
          </a:xfrm>
          <a:prstGeom prst="leftRightArrow">
            <a:avLst>
              <a:gd name="adj1" fmla="val 50000"/>
              <a:gd name="adj2" fmla="val 106667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399" name="Line 39"/>
          <p:cNvSpPr>
            <a:spLocks noChangeShapeType="1"/>
          </p:cNvSpPr>
          <p:nvPr/>
        </p:nvSpPr>
        <p:spPr bwMode="auto">
          <a:xfrm>
            <a:off x="8229600" y="2971800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0" name="Line 40"/>
          <p:cNvSpPr>
            <a:spLocks noChangeShapeType="1"/>
          </p:cNvSpPr>
          <p:nvPr/>
        </p:nvSpPr>
        <p:spPr bwMode="auto">
          <a:xfrm>
            <a:off x="8686800" y="2971800"/>
            <a:ext cx="0" cy="1905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1" name="Line 41"/>
          <p:cNvSpPr>
            <a:spLocks noChangeShapeType="1"/>
          </p:cNvSpPr>
          <p:nvPr/>
        </p:nvSpPr>
        <p:spPr bwMode="auto">
          <a:xfrm>
            <a:off x="7812088" y="3810000"/>
            <a:ext cx="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2" name="Line 42"/>
          <p:cNvSpPr>
            <a:spLocks noChangeShapeType="1"/>
          </p:cNvSpPr>
          <p:nvPr/>
        </p:nvSpPr>
        <p:spPr bwMode="auto">
          <a:xfrm flipV="1">
            <a:off x="6732588" y="3789363"/>
            <a:ext cx="0" cy="10668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3" name="Line 43"/>
          <p:cNvSpPr>
            <a:spLocks noChangeShapeType="1"/>
          </p:cNvSpPr>
          <p:nvPr/>
        </p:nvSpPr>
        <p:spPr bwMode="auto">
          <a:xfrm>
            <a:off x="4856163" y="23495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4" name="Line 44"/>
          <p:cNvSpPr>
            <a:spLocks noChangeShapeType="1"/>
          </p:cNvSpPr>
          <p:nvPr/>
        </p:nvSpPr>
        <p:spPr bwMode="auto">
          <a:xfrm flipH="1">
            <a:off x="2874963" y="2349500"/>
            <a:ext cx="1676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5" name="Line 45"/>
          <p:cNvSpPr>
            <a:spLocks noChangeShapeType="1"/>
          </p:cNvSpPr>
          <p:nvPr/>
        </p:nvSpPr>
        <p:spPr bwMode="auto">
          <a:xfrm>
            <a:off x="2916238" y="2997200"/>
            <a:ext cx="1676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6" name="Line 46"/>
          <p:cNvSpPr>
            <a:spLocks noChangeShapeType="1"/>
          </p:cNvSpPr>
          <p:nvPr/>
        </p:nvSpPr>
        <p:spPr bwMode="auto">
          <a:xfrm>
            <a:off x="4897438" y="2997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7" name="AutoShape 47"/>
          <p:cNvSpPr>
            <a:spLocks noChangeArrowheads="1"/>
          </p:cNvSpPr>
          <p:nvPr/>
        </p:nvSpPr>
        <p:spPr bwMode="auto">
          <a:xfrm>
            <a:off x="3048000" y="1752600"/>
            <a:ext cx="1524000" cy="228600"/>
          </a:xfrm>
          <a:prstGeom prst="leftRightArrow">
            <a:avLst>
              <a:gd name="adj1" fmla="val 50000"/>
              <a:gd name="adj2" fmla="val 133333"/>
            </a:avLst>
          </a:prstGeom>
          <a:noFill/>
          <a:ln w="28575">
            <a:solidFill>
              <a:srgbClr val="FFF2D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08" name="AutoShape 48"/>
          <p:cNvSpPr>
            <a:spLocks noChangeArrowheads="1"/>
          </p:cNvSpPr>
          <p:nvPr/>
        </p:nvSpPr>
        <p:spPr bwMode="auto">
          <a:xfrm>
            <a:off x="3048000" y="1752600"/>
            <a:ext cx="1524000" cy="228600"/>
          </a:xfrm>
          <a:prstGeom prst="leftRightArrow">
            <a:avLst>
              <a:gd name="adj1" fmla="val 50000"/>
              <a:gd name="adj2" fmla="val 1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09" name="Text Box 49"/>
          <p:cNvSpPr txBox="1">
            <a:spLocks noChangeArrowheads="1"/>
          </p:cNvSpPr>
          <p:nvPr/>
        </p:nvSpPr>
        <p:spPr bwMode="auto">
          <a:xfrm>
            <a:off x="3203575" y="3789363"/>
            <a:ext cx="12192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en-US" altLang="zh-CN" sz="2000" b="1">
              <a:solidFill>
                <a:srgbClr val="FF0000"/>
              </a:solidFill>
            </a:endParaRPr>
          </a:p>
          <a:p>
            <a:r>
              <a:rPr lang="zh-CN" altLang="en-US" sz="2000" b="1">
                <a:solidFill>
                  <a:srgbClr val="FF0000"/>
                </a:solidFill>
              </a:rPr>
              <a:t>数据传送</a:t>
            </a:r>
          </a:p>
          <a:p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399410" name="AutoShape 50"/>
          <p:cNvSpPr>
            <a:spLocks noChangeArrowheads="1"/>
          </p:cNvSpPr>
          <p:nvPr/>
        </p:nvSpPr>
        <p:spPr bwMode="auto">
          <a:xfrm>
            <a:off x="4500563" y="457200"/>
            <a:ext cx="457200" cy="6019800"/>
          </a:xfrm>
          <a:prstGeom prst="upDownArrow">
            <a:avLst>
              <a:gd name="adj1" fmla="val 50000"/>
              <a:gd name="adj2" fmla="val 26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11" name="AutoShape 51"/>
          <p:cNvSpPr>
            <a:spLocks noChangeArrowheads="1"/>
          </p:cNvSpPr>
          <p:nvPr/>
        </p:nvSpPr>
        <p:spPr bwMode="auto">
          <a:xfrm>
            <a:off x="4876800" y="4941888"/>
            <a:ext cx="1219200" cy="228600"/>
          </a:xfrm>
          <a:prstGeom prst="leftRightArrow">
            <a:avLst>
              <a:gd name="adj1" fmla="val 50000"/>
              <a:gd name="adj2" fmla="val 10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12" name="AutoShape 52"/>
          <p:cNvSpPr>
            <a:spLocks noChangeArrowheads="1"/>
          </p:cNvSpPr>
          <p:nvPr/>
        </p:nvSpPr>
        <p:spPr bwMode="auto">
          <a:xfrm>
            <a:off x="4953000" y="1989138"/>
            <a:ext cx="1219200" cy="228600"/>
          </a:xfrm>
          <a:prstGeom prst="leftRightArrow">
            <a:avLst>
              <a:gd name="adj1" fmla="val 50000"/>
              <a:gd name="adj2" fmla="val 106667"/>
            </a:avLst>
          </a:prstGeom>
          <a:noFill/>
          <a:ln w="28575">
            <a:solidFill>
              <a:srgbClr val="FFF2D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1800"/>
          </a:p>
        </p:txBody>
      </p:sp>
      <p:sp>
        <p:nvSpPr>
          <p:cNvPr id="399413" name="Line 53"/>
          <p:cNvSpPr>
            <a:spLocks noChangeShapeType="1"/>
          </p:cNvSpPr>
          <p:nvPr/>
        </p:nvSpPr>
        <p:spPr bwMode="auto">
          <a:xfrm>
            <a:off x="8218488" y="29972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14" name="Line 54"/>
          <p:cNvSpPr>
            <a:spLocks noChangeShapeType="1"/>
          </p:cNvSpPr>
          <p:nvPr/>
        </p:nvSpPr>
        <p:spPr bwMode="auto">
          <a:xfrm>
            <a:off x="8691563" y="2971800"/>
            <a:ext cx="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01" name="Text Box 55"/>
          <p:cNvSpPr txBox="1">
            <a:spLocks noChangeArrowheads="1"/>
          </p:cNvSpPr>
          <p:nvPr/>
        </p:nvSpPr>
        <p:spPr bwMode="auto">
          <a:xfrm>
            <a:off x="2133600" y="28194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HLDA</a:t>
            </a:r>
          </a:p>
        </p:txBody>
      </p:sp>
      <p:sp>
        <p:nvSpPr>
          <p:cNvPr id="57402" name="Text Box 56"/>
          <p:cNvSpPr txBox="1">
            <a:spLocks noChangeArrowheads="1"/>
          </p:cNvSpPr>
          <p:nvPr/>
        </p:nvSpPr>
        <p:spPr bwMode="auto">
          <a:xfrm>
            <a:off x="2133600" y="214788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HOLD</a:t>
            </a:r>
          </a:p>
        </p:txBody>
      </p:sp>
      <p:sp>
        <p:nvSpPr>
          <p:cNvPr id="399417" name="Text Box 57"/>
          <p:cNvSpPr txBox="1">
            <a:spLocks noChangeArrowheads="1"/>
          </p:cNvSpPr>
          <p:nvPr/>
        </p:nvSpPr>
        <p:spPr bwMode="auto">
          <a:xfrm>
            <a:off x="3203575" y="3789363"/>
            <a:ext cx="12192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en-US" altLang="zh-CN" sz="2000" b="1">
              <a:solidFill>
                <a:srgbClr val="FF0000"/>
              </a:solidFill>
            </a:endParaRPr>
          </a:p>
          <a:p>
            <a:r>
              <a:rPr lang="en-US" altLang="zh-CN" sz="2000" b="1">
                <a:solidFill>
                  <a:srgbClr val="FF0000"/>
                </a:solidFill>
              </a:rPr>
              <a:t> </a:t>
            </a:r>
          </a:p>
          <a:p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399418" name="AutoShape 58"/>
          <p:cNvSpPr>
            <a:spLocks noChangeArrowheads="1"/>
          </p:cNvSpPr>
          <p:nvPr/>
        </p:nvSpPr>
        <p:spPr bwMode="auto">
          <a:xfrm>
            <a:off x="3128963" y="4797425"/>
            <a:ext cx="1371600" cy="228600"/>
          </a:xfrm>
          <a:prstGeom prst="leftRightArrow">
            <a:avLst>
              <a:gd name="adj1" fmla="val 50000"/>
              <a:gd name="adj2" fmla="val 12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6" grpId="0" animBg="1"/>
      <p:bldP spid="399388" grpId="0" animBg="1"/>
      <p:bldP spid="399389" grpId="0" animBg="1"/>
      <p:bldP spid="399390" grpId="0" animBg="1" autoUpdateAnimBg="0"/>
      <p:bldP spid="399391" grpId="0" animBg="1"/>
      <p:bldP spid="399392" grpId="0" animBg="1"/>
      <p:bldP spid="399393" grpId="0" animBg="1" autoUpdateAnimBg="0"/>
      <p:bldP spid="399394" grpId="0" animBg="1"/>
      <p:bldP spid="399395" grpId="0" animBg="1"/>
      <p:bldP spid="399396" grpId="0" animBg="1"/>
      <p:bldP spid="399397" grpId="0" animBg="1" autoUpdateAnimBg="0"/>
      <p:bldP spid="399398" grpId="0" animBg="1"/>
      <p:bldP spid="399399" grpId="0" animBg="1"/>
      <p:bldP spid="399400" grpId="0" animBg="1"/>
      <p:bldP spid="399401" grpId="0" animBg="1"/>
      <p:bldP spid="399402" grpId="0" animBg="1"/>
      <p:bldP spid="399403" grpId="0" animBg="1"/>
      <p:bldP spid="399404" grpId="0" animBg="1"/>
      <p:bldP spid="399405" grpId="0" animBg="1"/>
      <p:bldP spid="399406" grpId="0" animBg="1"/>
      <p:bldP spid="399407" grpId="0" animBg="1"/>
      <p:bldP spid="399408" grpId="0" animBg="1"/>
      <p:bldP spid="399409" grpId="0" animBg="1" autoUpdateAnimBg="0"/>
      <p:bldP spid="399410" grpId="0" animBg="1"/>
      <p:bldP spid="399411" grpId="0" animBg="1"/>
      <p:bldP spid="399412" grpId="0" animBg="1" autoUpdateAnimBg="0"/>
      <p:bldP spid="399413" grpId="0" animBg="1"/>
      <p:bldP spid="399414" grpId="0" animBg="1"/>
      <p:bldP spid="399417" grpId="0" animBg="1" autoUpdateAnimBg="0"/>
      <p:bldP spid="3994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3A28565-54BF-47F2-BE88-E6142942BA25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4856CEB-43EF-4A0F-9CAF-ECA3CA48D0B2}" type="slidenum">
              <a:rPr lang="en-US" altLang="zh-CN" sz="1200" smtClean="0"/>
              <a:pPr eaLnBrk="1" hangingPunct="1"/>
              <a:t>62</a:t>
            </a:fld>
            <a:endParaRPr lang="en-US" altLang="zh-CN" sz="120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526" y="19802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/>
              <a:t>DMA</a:t>
            </a:r>
            <a:r>
              <a:rPr lang="zh-CN" altLang="en-US" dirty="0"/>
              <a:t>方式和中断控制方式的区别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3" y="1143000"/>
            <a:ext cx="8891587" cy="5572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数据传送的实现方式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中断</a:t>
            </a:r>
            <a:r>
              <a:rPr lang="en-US" altLang="zh-CN" dirty="0"/>
              <a:t>——</a:t>
            </a:r>
            <a:r>
              <a:rPr lang="zh-CN" altLang="en-US" dirty="0"/>
              <a:t>程序传送；</a:t>
            </a:r>
            <a:r>
              <a:rPr lang="en-US" altLang="zh-CN" dirty="0"/>
              <a:t>DMA——</a:t>
            </a:r>
            <a:r>
              <a:rPr lang="zh-CN" altLang="en-US" dirty="0"/>
              <a:t>硬件实现；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CPU</a:t>
            </a:r>
            <a:r>
              <a:rPr lang="zh-CN" altLang="en-US" dirty="0"/>
              <a:t>响应请求的时间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中断</a:t>
            </a:r>
            <a:r>
              <a:rPr lang="en-US" altLang="zh-CN" dirty="0"/>
              <a:t>——</a:t>
            </a:r>
            <a:r>
              <a:rPr lang="zh-CN" altLang="en-US" dirty="0"/>
              <a:t>一个指令周期结束；</a:t>
            </a:r>
            <a:r>
              <a:rPr lang="en-US" altLang="zh-CN" dirty="0"/>
              <a:t>DMA——</a:t>
            </a:r>
            <a:r>
              <a:rPr lang="zh-CN" altLang="en-US" dirty="0"/>
              <a:t>一个总线周期结束；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请求的目的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中断</a:t>
            </a:r>
            <a:r>
              <a:rPr lang="en-US" altLang="zh-CN" dirty="0"/>
              <a:t>——CPU</a:t>
            </a:r>
            <a:r>
              <a:rPr lang="zh-CN" altLang="en-US" dirty="0"/>
              <a:t>的服务；</a:t>
            </a:r>
            <a:r>
              <a:rPr lang="en-US" altLang="zh-CN" dirty="0"/>
              <a:t>DMA——</a:t>
            </a:r>
            <a:r>
              <a:rPr lang="zh-CN" altLang="en-US" dirty="0"/>
              <a:t>总线的使用权；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是否需要保护现场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中断</a:t>
            </a:r>
            <a:r>
              <a:rPr lang="en-US" altLang="zh-CN" dirty="0"/>
              <a:t>——</a:t>
            </a:r>
            <a:r>
              <a:rPr lang="zh-CN" altLang="en-US" dirty="0"/>
              <a:t>需要；</a:t>
            </a:r>
            <a:r>
              <a:rPr lang="en-US" altLang="zh-CN" dirty="0"/>
              <a:t>DMA——</a:t>
            </a:r>
            <a:r>
              <a:rPr lang="zh-CN" altLang="en-US" dirty="0"/>
              <a:t>不需要（</a:t>
            </a:r>
            <a:r>
              <a:rPr lang="en-US" altLang="zh-CN" dirty="0"/>
              <a:t>CPU</a:t>
            </a:r>
            <a:r>
              <a:rPr lang="zh-CN" altLang="en-US" dirty="0"/>
              <a:t>不参与数据传送）；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对于不需要访存的现行程序的影响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中断</a:t>
            </a:r>
            <a:r>
              <a:rPr lang="en-US" altLang="zh-CN" dirty="0"/>
              <a:t>——</a:t>
            </a:r>
            <a:r>
              <a:rPr lang="zh-CN" altLang="en-US" dirty="0"/>
              <a:t>延迟现行程序的执行；</a:t>
            </a:r>
            <a:r>
              <a:rPr lang="en-US" altLang="zh-CN" dirty="0"/>
              <a:t>DMA——</a:t>
            </a:r>
            <a:r>
              <a:rPr lang="zh-CN" altLang="en-US" dirty="0"/>
              <a:t>无影响。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DMA</a:t>
            </a:r>
            <a:r>
              <a:rPr lang="zh-CN" altLang="en-US" dirty="0"/>
              <a:t>的优先权高于中断的优先权。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1686BC2-3986-497F-8A04-51653928A1D9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593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46F4156-8B23-48A3-8380-D003AD7733F8}" type="slidenum">
              <a:rPr lang="en-US" altLang="zh-CN" sz="1200" smtClean="0"/>
              <a:pPr eaLnBrk="1" hangingPunct="1"/>
              <a:t>63</a:t>
            </a:fld>
            <a:endParaRPr lang="en-US" altLang="zh-CN" sz="1200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8.4.2  DMA</a:t>
            </a:r>
            <a:r>
              <a:rPr lang="zh-CN" altLang="en-US" dirty="0"/>
              <a:t>传送方式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05400"/>
          </a:xfrm>
        </p:spPr>
        <p:txBody>
          <a:bodyPr/>
          <a:lstStyle/>
          <a:p>
            <a:pPr eaLnBrk="1" hangingPunct="1"/>
            <a:r>
              <a:rPr lang="en-US" altLang="zh-CN" dirty="0"/>
              <a:t>DMA</a:t>
            </a:r>
            <a:r>
              <a:rPr lang="zh-CN" altLang="en-US" dirty="0"/>
              <a:t>传送时，</a:t>
            </a:r>
            <a:r>
              <a:rPr lang="en-US" altLang="zh-CN" dirty="0"/>
              <a:t>CPU</a:t>
            </a:r>
            <a:r>
              <a:rPr lang="zh-CN" altLang="en-US" dirty="0"/>
              <a:t>不能使用总线，会影响</a:t>
            </a:r>
            <a:r>
              <a:rPr lang="en-US" altLang="zh-CN" dirty="0"/>
              <a:t>CPU</a:t>
            </a:r>
            <a:r>
              <a:rPr lang="zh-CN" altLang="en-US" dirty="0"/>
              <a:t>的工作效率；</a:t>
            </a:r>
          </a:p>
          <a:p>
            <a:pPr lvl="1" eaLnBrk="1" hangingPunct="1"/>
            <a:r>
              <a:rPr lang="zh-CN" altLang="en-US" dirty="0"/>
              <a:t>当</a:t>
            </a:r>
            <a:r>
              <a:rPr lang="en-US" altLang="zh-CN" dirty="0"/>
              <a:t>CPU</a:t>
            </a:r>
            <a:r>
              <a:rPr lang="zh-CN" altLang="en-US" dirty="0"/>
              <a:t>需要访存，或者访问外设时，程序会阻塞；</a:t>
            </a:r>
          </a:p>
          <a:p>
            <a:pPr lvl="1" eaLnBrk="1" hangingPunct="1"/>
            <a:r>
              <a:rPr lang="zh-CN" altLang="en-US" dirty="0"/>
              <a:t>可使</a:t>
            </a:r>
            <a:r>
              <a:rPr lang="en-US" altLang="zh-CN" dirty="0"/>
              <a:t>DMAC</a:t>
            </a:r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分时复用总线；</a:t>
            </a:r>
          </a:p>
          <a:p>
            <a:pPr eaLnBrk="1" hangingPunct="1"/>
            <a:r>
              <a:rPr lang="zh-CN" altLang="en-US" dirty="0"/>
              <a:t>常用的</a:t>
            </a:r>
            <a:r>
              <a:rPr lang="en-US" altLang="zh-CN" dirty="0"/>
              <a:t>DMA</a:t>
            </a:r>
            <a:r>
              <a:rPr lang="zh-CN" altLang="en-US" dirty="0"/>
              <a:t>传送方式</a:t>
            </a:r>
          </a:p>
          <a:p>
            <a:pPr lvl="1" eaLnBrk="1" hangingPunct="1"/>
            <a:r>
              <a:rPr lang="zh-CN" altLang="en-US" dirty="0">
                <a:hlinkClick r:id="rId2" action="ppaction://hlinksldjump"/>
              </a:rPr>
              <a:t>停止</a:t>
            </a:r>
            <a:r>
              <a:rPr lang="en-US" altLang="zh-CN" dirty="0">
                <a:hlinkClick r:id="rId2" action="ppaction://hlinksldjump"/>
              </a:rPr>
              <a:t>CPU</a:t>
            </a:r>
            <a:r>
              <a:rPr lang="zh-CN" altLang="en-US" dirty="0">
                <a:hlinkClick r:id="rId2" action="ppaction://hlinksldjump"/>
              </a:rPr>
              <a:t>访问方式</a:t>
            </a:r>
            <a:r>
              <a:rPr lang="zh-CN" altLang="en-US" dirty="0"/>
              <a:t>（连续方式）</a:t>
            </a:r>
          </a:p>
          <a:p>
            <a:pPr lvl="2" eaLnBrk="1" hangingPunct="1"/>
            <a:r>
              <a:rPr lang="zh-CN" altLang="en-US" dirty="0"/>
              <a:t>早期使用的一种方式；</a:t>
            </a:r>
          </a:p>
          <a:p>
            <a:pPr lvl="1" eaLnBrk="1" hangingPunct="1"/>
            <a:r>
              <a:rPr lang="zh-CN" altLang="en-US" dirty="0">
                <a:hlinkClick r:id="rId3" action="ppaction://hlinksldjump"/>
              </a:rPr>
              <a:t>周期挪用方式</a:t>
            </a:r>
            <a:r>
              <a:rPr lang="zh-CN" altLang="en-US" dirty="0"/>
              <a:t>（单字节方式）</a:t>
            </a:r>
          </a:p>
          <a:p>
            <a:pPr lvl="2" eaLnBrk="1" hangingPunct="1"/>
            <a:r>
              <a:rPr lang="zh-CN" altLang="en-US" dirty="0"/>
              <a:t>适用于外设读写周期大于主存的存取周期的系统中；</a:t>
            </a:r>
          </a:p>
          <a:p>
            <a:pPr lvl="1" eaLnBrk="1" hangingPunct="1"/>
            <a:r>
              <a:rPr lang="en-US" altLang="zh-CN" dirty="0">
                <a:hlinkClick r:id="rId4" action="ppaction://hlinksldjump"/>
              </a:rPr>
              <a:t>DMA</a:t>
            </a:r>
            <a:r>
              <a:rPr lang="zh-CN" altLang="en-US" dirty="0">
                <a:hlinkClick r:id="rId4" action="ppaction://hlinksldjump"/>
              </a:rPr>
              <a:t>与</a:t>
            </a:r>
            <a:r>
              <a:rPr lang="en-US" altLang="zh-CN" dirty="0">
                <a:hlinkClick r:id="rId4" action="ppaction://hlinksldjump"/>
              </a:rPr>
              <a:t>CPU</a:t>
            </a:r>
            <a:r>
              <a:rPr lang="zh-CN" altLang="en-US" dirty="0">
                <a:hlinkClick r:id="rId4" action="ppaction://hlinksldjump"/>
              </a:rPr>
              <a:t>交替访问方式</a:t>
            </a:r>
            <a:r>
              <a:rPr lang="zh-CN" altLang="en-US" dirty="0"/>
              <a:t>（透明</a:t>
            </a:r>
            <a:r>
              <a:rPr lang="en-US" altLang="zh-CN" dirty="0"/>
              <a:t>DMA</a:t>
            </a:r>
            <a:r>
              <a:rPr lang="zh-CN" altLang="en-US" dirty="0"/>
              <a:t>方式）</a:t>
            </a:r>
          </a:p>
          <a:p>
            <a:pPr lvl="2" eaLnBrk="1" hangingPunct="1"/>
            <a:r>
              <a:rPr lang="zh-CN" altLang="en-US" dirty="0"/>
              <a:t>适用于</a:t>
            </a:r>
            <a:r>
              <a:rPr lang="en-US" altLang="zh-CN" dirty="0"/>
              <a:t>CPU</a:t>
            </a:r>
            <a:r>
              <a:rPr lang="zh-CN" altLang="en-US" dirty="0"/>
              <a:t>周期大于主存存取周期的系统中。</a:t>
            </a:r>
          </a:p>
        </p:txBody>
      </p:sp>
      <p:sp>
        <p:nvSpPr>
          <p:cNvPr id="364548" name="AutoShape 4"/>
          <p:cNvSpPr>
            <a:spLocks noChangeArrowheads="1"/>
          </p:cNvSpPr>
          <p:nvPr/>
        </p:nvSpPr>
        <p:spPr bwMode="auto">
          <a:xfrm>
            <a:off x="6019800" y="3124200"/>
            <a:ext cx="2971800" cy="1676400"/>
          </a:xfrm>
          <a:prstGeom prst="wedgeRoundRectCallout">
            <a:avLst>
              <a:gd name="adj1" fmla="val -77940"/>
              <a:gd name="adj2" fmla="val 37782"/>
              <a:gd name="adj3" fmla="val 16667"/>
            </a:avLst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200" b="1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每次挪用的一个总线周期，对于</a:t>
            </a:r>
            <a:r>
              <a:rPr lang="en-US" altLang="zh-CN" sz="2200" b="1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DMAC</a:t>
            </a:r>
            <a:r>
              <a:rPr lang="zh-CN" altLang="en-US" sz="2200" b="1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来说需要</a:t>
            </a:r>
            <a:r>
              <a:rPr lang="en-US" altLang="zh-CN" sz="2200" b="1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2-5</a:t>
            </a:r>
            <a:r>
              <a:rPr lang="zh-CN" altLang="en-US" sz="2200" b="1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个周期，用于总线控制权的申请、建立和归还。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  <p:bldP spid="36454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703DAFC-5A78-4389-9A86-39F277FABC9C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E41B66C-403D-4834-A9E4-C08368D3479B}" type="slidenum">
              <a:rPr lang="en-US" altLang="zh-CN" sz="1200" smtClean="0"/>
              <a:pPr eaLnBrk="1" hangingPunct="1"/>
              <a:t>64</a:t>
            </a:fld>
            <a:endParaRPr lang="en-US" altLang="zh-CN" sz="120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47700"/>
          </a:xfrm>
        </p:spPr>
        <p:txBody>
          <a:bodyPr/>
          <a:lstStyle/>
          <a:p>
            <a:pPr eaLnBrk="1" hangingPunct="1"/>
            <a:r>
              <a:rPr lang="zh-CN" altLang="en-US" sz="3400"/>
              <a:t>停止</a:t>
            </a:r>
            <a:r>
              <a:rPr lang="en-US" altLang="zh-CN" sz="3400"/>
              <a:t>CPU</a:t>
            </a:r>
            <a:r>
              <a:rPr lang="zh-CN" altLang="en-US" sz="3400"/>
              <a:t>访问方式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996950"/>
            <a:ext cx="8943975" cy="273685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Aft>
                <a:spcPct val="0"/>
              </a:spcAft>
              <a:tabLst>
                <a:tab pos="444500" algn="l"/>
              </a:tabLst>
            </a:pPr>
            <a:r>
              <a:rPr lang="en-US" altLang="zh-CN"/>
              <a:t> </a:t>
            </a:r>
            <a:r>
              <a:rPr lang="zh-CN" altLang="en-US"/>
              <a:t>工作过程</a:t>
            </a:r>
          </a:p>
          <a:p>
            <a:pPr marL="444500" lvl="1" eaLnBrk="1" hangingPunct="1">
              <a:lnSpc>
                <a:spcPct val="115000"/>
              </a:lnSpc>
              <a:spcAft>
                <a:spcPct val="0"/>
              </a:spcAft>
              <a:tabLst>
                <a:tab pos="444500" algn="l"/>
              </a:tabLst>
            </a:pPr>
            <a:r>
              <a:rPr lang="en-US" altLang="zh-CN"/>
              <a:t>DMA</a:t>
            </a:r>
            <a:r>
              <a:rPr lang="zh-CN" altLang="en-US"/>
              <a:t>传送期间，由</a:t>
            </a:r>
            <a:r>
              <a:rPr lang="en-US" altLang="zh-CN"/>
              <a:t>DMAC</a:t>
            </a:r>
            <a:r>
              <a:rPr lang="zh-CN" altLang="en-US"/>
              <a:t>长期占用总线，</a:t>
            </a:r>
            <a:r>
              <a:rPr lang="en-US" altLang="zh-CN"/>
              <a:t>CPU</a:t>
            </a:r>
            <a:r>
              <a:rPr lang="zh-CN" altLang="en-US"/>
              <a:t>不能访存，只有</a:t>
            </a:r>
            <a:r>
              <a:rPr lang="en-US" altLang="zh-CN"/>
              <a:t>DMA</a:t>
            </a:r>
            <a:r>
              <a:rPr lang="zh-CN" altLang="en-US"/>
              <a:t>传送结束时才将总线归还给</a:t>
            </a:r>
            <a:r>
              <a:rPr lang="en-US" altLang="zh-CN"/>
              <a:t>CPU</a:t>
            </a:r>
            <a:r>
              <a:rPr lang="zh-CN" altLang="en-US"/>
              <a:t>使用；</a:t>
            </a:r>
          </a:p>
          <a:p>
            <a:pPr marL="0" indent="0" eaLnBrk="1" hangingPunct="1">
              <a:lnSpc>
                <a:spcPct val="115000"/>
              </a:lnSpc>
              <a:spcAft>
                <a:spcPct val="0"/>
              </a:spcAft>
              <a:tabLst>
                <a:tab pos="444500" algn="l"/>
              </a:tabLst>
            </a:pPr>
            <a:r>
              <a:rPr lang="zh-CN" altLang="en-US"/>
              <a:t>特点</a:t>
            </a:r>
          </a:p>
          <a:p>
            <a:pPr marL="444500" lvl="1" eaLnBrk="1" hangingPunct="1">
              <a:lnSpc>
                <a:spcPct val="115000"/>
              </a:lnSpc>
              <a:spcAft>
                <a:spcPct val="0"/>
              </a:spcAft>
              <a:tabLst>
                <a:tab pos="444500" algn="l"/>
              </a:tabLst>
            </a:pPr>
            <a:r>
              <a:rPr lang="zh-CN" altLang="en-US"/>
              <a:t>控制简单，适于高速外设的数据成组传送；</a:t>
            </a:r>
          </a:p>
          <a:p>
            <a:pPr marL="444500" lvl="1" eaLnBrk="1" hangingPunct="1">
              <a:lnSpc>
                <a:spcPct val="115000"/>
              </a:lnSpc>
              <a:spcAft>
                <a:spcPct val="0"/>
              </a:spcAft>
              <a:tabLst>
                <a:tab pos="444500" algn="l"/>
              </a:tabLst>
            </a:pPr>
            <a:r>
              <a:rPr lang="en-US" altLang="zh-CN"/>
              <a:t>DMA</a:t>
            </a:r>
            <a:r>
              <a:rPr lang="zh-CN" altLang="en-US"/>
              <a:t>期间，</a:t>
            </a:r>
            <a:r>
              <a:rPr lang="en-US" altLang="zh-CN"/>
              <a:t>CPU</a:t>
            </a:r>
            <a:r>
              <a:rPr lang="zh-CN" altLang="en-US"/>
              <a:t>不能访存，影响其工作效率。</a:t>
            </a:r>
            <a:endParaRPr lang="zh-CN" altLang="en-US">
              <a:solidFill>
                <a:srgbClr val="006600"/>
              </a:solidFill>
            </a:endParaRPr>
          </a:p>
        </p:txBody>
      </p:sp>
      <p:pic>
        <p:nvPicPr>
          <p:cNvPr id="293892" name="Picture 4" descr="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703638"/>
            <a:ext cx="6607175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F2C8271-2B8C-4B65-B8AA-A9B21A5954E0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614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84CF89-B823-4839-BD21-2807F6F0B2CD}" type="slidenum">
              <a:rPr lang="en-US" altLang="zh-CN" sz="1200" smtClean="0"/>
              <a:pPr eaLnBrk="1" hangingPunct="1"/>
              <a:t>65</a:t>
            </a:fld>
            <a:endParaRPr lang="en-US" altLang="zh-CN" sz="1200"/>
          </a:p>
        </p:txBody>
      </p:sp>
      <p:pic>
        <p:nvPicPr>
          <p:cNvPr id="294914" name="Picture 2" descr="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3835400"/>
            <a:ext cx="7180262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ctangle 3"/>
          <p:cNvSpPr>
            <a:spLocks noGrp="1" noChangeArrowheads="1"/>
          </p:cNvSpPr>
          <p:nvPr>
            <p:ph type="title"/>
          </p:nvPr>
        </p:nvSpPr>
        <p:spPr>
          <a:xfrm>
            <a:off x="420270" y="76201"/>
            <a:ext cx="7112000" cy="838200"/>
          </a:xfrm>
        </p:spPr>
        <p:txBody>
          <a:bodyPr/>
          <a:lstStyle/>
          <a:p>
            <a:pPr eaLnBrk="1" hangingPunct="1"/>
            <a:r>
              <a:rPr lang="zh-CN" altLang="en-US" sz="3400" dirty="0">
                <a:solidFill>
                  <a:schemeClr val="tx1"/>
                </a:solidFill>
              </a:rPr>
              <a:t>周期挪用方式</a:t>
            </a:r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165" y="914401"/>
            <a:ext cx="8611436" cy="3124199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dirty="0"/>
              <a:t>工作过程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dirty="0"/>
              <a:t>每次</a:t>
            </a:r>
            <a:r>
              <a:rPr lang="en-US" altLang="zh-CN" dirty="0"/>
              <a:t>DMA</a:t>
            </a:r>
            <a:r>
              <a:rPr lang="zh-CN" altLang="en-US" dirty="0"/>
              <a:t>传送，都是通过外设挪用一个或几个主存周期，分别完成数据的成块传送。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dirty="0"/>
              <a:t>特点：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dirty="0"/>
              <a:t>主存使用效率较高，常用；</a:t>
            </a:r>
          </a:p>
          <a:p>
            <a:pPr lvl="2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en-US" altLang="zh-CN" sz="2400" dirty="0"/>
              <a:t>CPU</a:t>
            </a:r>
            <a:r>
              <a:rPr lang="zh-CN" altLang="en-US" sz="2400" dirty="0"/>
              <a:t>和外设访存冲突时，外设优先访问。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dirty="0"/>
              <a:t>每次</a:t>
            </a:r>
            <a:r>
              <a:rPr lang="en-US" altLang="zh-CN" dirty="0"/>
              <a:t>DMA</a:t>
            </a:r>
            <a:r>
              <a:rPr lang="zh-CN" altLang="en-US" dirty="0"/>
              <a:t>传送需要重新申请、建立、归还总线。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4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4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4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4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77DFF8-B590-4134-B4F4-1107F441E52D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624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94F9D19-4317-42DF-891D-9833B413B8CF}" type="slidenum">
              <a:rPr lang="en-US" altLang="zh-CN" sz="1200" smtClean="0"/>
              <a:pPr eaLnBrk="1" hangingPunct="1"/>
              <a:t>66</a:t>
            </a:fld>
            <a:endParaRPr lang="en-US" altLang="zh-CN" sz="120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zh-CN" sz="3400"/>
              <a:t>DMA</a:t>
            </a:r>
            <a:r>
              <a:rPr lang="zh-CN" altLang="en-US" sz="3400"/>
              <a:t>与</a:t>
            </a:r>
            <a:r>
              <a:rPr lang="en-US" altLang="zh-CN" sz="3400"/>
              <a:t>CPU</a:t>
            </a:r>
            <a:r>
              <a:rPr lang="zh-CN" altLang="en-US" sz="3400"/>
              <a:t>交替访存方式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9013"/>
            <a:ext cx="8759825" cy="29733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工作过程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将</a:t>
            </a:r>
            <a:r>
              <a:rPr lang="en-US" altLang="zh-CN" dirty="0"/>
              <a:t>CPU</a:t>
            </a:r>
            <a:r>
              <a:rPr lang="zh-CN" altLang="en-US" dirty="0"/>
              <a:t>的工作周期一分为二，分别用于</a:t>
            </a:r>
            <a:r>
              <a:rPr lang="en-US" altLang="zh-CN" dirty="0"/>
              <a:t>DMA</a:t>
            </a:r>
            <a:r>
              <a:rPr lang="zh-CN" altLang="en-US" dirty="0"/>
              <a:t>和</a:t>
            </a:r>
            <a:r>
              <a:rPr lang="en-US" altLang="zh-CN" dirty="0"/>
              <a:t>CPU</a:t>
            </a:r>
            <a:r>
              <a:rPr lang="zh-CN" altLang="en-US" dirty="0"/>
              <a:t>访存；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特点：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对主存的访问时间不会发生冲突，也</a:t>
            </a:r>
            <a:r>
              <a:rPr lang="zh-CN" altLang="en-US" dirty="0">
                <a:solidFill>
                  <a:srgbClr val="FF0000"/>
                </a:solidFill>
              </a:rPr>
              <a:t>不需要总线控制权的申请建立和归还过程</a:t>
            </a:r>
            <a:r>
              <a:rPr lang="zh-CN" altLang="en-US" dirty="0"/>
              <a:t>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透明</a:t>
            </a:r>
            <a:r>
              <a:rPr lang="en-US" altLang="zh-CN" dirty="0"/>
              <a:t>DMA</a:t>
            </a:r>
            <a:r>
              <a:rPr lang="zh-CN" altLang="en-US" dirty="0"/>
              <a:t>方式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DMA</a:t>
            </a:r>
            <a:r>
              <a:rPr lang="zh-CN" altLang="en-US" dirty="0"/>
              <a:t>传送不影响</a:t>
            </a:r>
            <a:r>
              <a:rPr lang="en-US" altLang="zh-CN" dirty="0"/>
              <a:t>CPU</a:t>
            </a:r>
            <a:r>
              <a:rPr lang="zh-CN" altLang="en-US" dirty="0"/>
              <a:t>的工作。</a:t>
            </a:r>
          </a:p>
        </p:txBody>
      </p:sp>
      <p:pic>
        <p:nvPicPr>
          <p:cNvPr id="295940" name="Picture 4" descr="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70453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8760971-6836-4AF9-9591-F516DA1F6F8C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634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53C5A5C-11E4-4359-94BE-04BF656A9F85}" type="slidenum">
              <a:rPr lang="en-US" altLang="zh-CN" sz="1200" smtClean="0"/>
              <a:pPr eaLnBrk="1" hangingPunct="1"/>
              <a:t>67</a:t>
            </a:fld>
            <a:endParaRPr lang="en-US" altLang="zh-CN" sz="1200"/>
          </a:p>
        </p:txBody>
      </p:sp>
      <p:sp>
        <p:nvSpPr>
          <p:cNvPr id="634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8.4.3   DMA</a:t>
            </a:r>
            <a:r>
              <a:rPr lang="zh-CN" altLang="en-US" sz="3600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33588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3429000" cy="4419600"/>
          </a:xfrm>
        </p:spPr>
        <p:txBody>
          <a:bodyPr/>
          <a:lstStyle/>
          <a:p>
            <a:pPr marL="0" indent="0" eaLnBrk="1" hangingPunct="1">
              <a:tabLst>
                <a:tab pos="360363" algn="l"/>
              </a:tabLst>
            </a:pPr>
            <a:r>
              <a:rPr lang="en-US" altLang="zh-CN"/>
              <a:t>DMAC</a:t>
            </a:r>
            <a:r>
              <a:rPr lang="zh-CN" altLang="en-US"/>
              <a:t>的工作：</a:t>
            </a:r>
          </a:p>
          <a:p>
            <a:pPr marL="450850" lvl="1" indent="-271463" eaLnBrk="1" hangingPunct="1">
              <a:tabLst>
                <a:tab pos="360363" algn="l"/>
              </a:tabLst>
            </a:pPr>
            <a:r>
              <a:rPr lang="zh-CN" altLang="en-US"/>
              <a:t>接受外设的</a:t>
            </a:r>
            <a:r>
              <a:rPr lang="en-US" altLang="zh-CN"/>
              <a:t>DMA</a:t>
            </a:r>
            <a:r>
              <a:rPr lang="zh-CN" altLang="en-US"/>
              <a:t>请求，并提交给</a:t>
            </a:r>
            <a:r>
              <a:rPr lang="en-US" altLang="zh-CN"/>
              <a:t>CPU</a:t>
            </a:r>
            <a:r>
              <a:rPr lang="zh-CN" altLang="en-US"/>
              <a:t>；</a:t>
            </a:r>
          </a:p>
          <a:p>
            <a:pPr marL="450850" lvl="1" indent="-271463" eaLnBrk="1" hangingPunct="1">
              <a:tabLst>
                <a:tab pos="360363" algn="l"/>
              </a:tabLst>
            </a:pPr>
            <a:r>
              <a:rPr lang="zh-CN" altLang="en-US"/>
              <a:t>接管总线的控制权，控制主存和外设之间的数据传送；</a:t>
            </a:r>
          </a:p>
          <a:p>
            <a:pPr marL="450850" lvl="1" indent="-271463" eaLnBrk="1" hangingPunct="1">
              <a:tabLst>
                <a:tab pos="360363" algn="l"/>
              </a:tabLst>
            </a:pPr>
            <a:r>
              <a:rPr lang="zh-CN" altLang="en-US"/>
              <a:t>完成数据传送后，交还总线使用权。</a:t>
            </a:r>
          </a:p>
          <a:p>
            <a:pPr marL="0" indent="0" eaLnBrk="1" hangingPunct="1">
              <a:tabLst>
                <a:tab pos="360363" algn="l"/>
              </a:tabLst>
            </a:pPr>
            <a:endParaRPr lang="en-US" altLang="zh-CN"/>
          </a:p>
        </p:txBody>
      </p:sp>
      <p:pic>
        <p:nvPicPr>
          <p:cNvPr id="33587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5791200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77" name="Oval 5"/>
          <p:cNvSpPr>
            <a:spLocks noChangeArrowheads="1"/>
          </p:cNvSpPr>
          <p:nvPr/>
        </p:nvSpPr>
        <p:spPr bwMode="auto">
          <a:xfrm>
            <a:off x="7467600" y="2971800"/>
            <a:ext cx="1371600" cy="6096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5878" name="Oval 6"/>
          <p:cNvSpPr>
            <a:spLocks noChangeArrowheads="1"/>
          </p:cNvSpPr>
          <p:nvPr/>
        </p:nvSpPr>
        <p:spPr bwMode="auto">
          <a:xfrm>
            <a:off x="7467600" y="3657600"/>
            <a:ext cx="1447800" cy="6096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5884" name="Oval 12"/>
          <p:cNvSpPr>
            <a:spLocks noChangeArrowheads="1"/>
          </p:cNvSpPr>
          <p:nvPr/>
        </p:nvSpPr>
        <p:spPr bwMode="auto">
          <a:xfrm>
            <a:off x="6096000" y="5181600"/>
            <a:ext cx="2514600" cy="9144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5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5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5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2" grpId="0" build="p"/>
      <p:bldP spid="335877" grpId="0" animBg="1"/>
      <p:bldP spid="335878" grpId="0" animBg="1"/>
      <p:bldP spid="33588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6187F17-2B4F-47C9-BD8F-6BCCA6DDD2D3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645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F521148-174B-4300-B67B-59F901AC832C}" type="slidenum">
              <a:rPr lang="en-US" altLang="zh-CN" sz="1200" smtClean="0"/>
              <a:pPr eaLnBrk="1" hangingPunct="1"/>
              <a:t>68</a:t>
            </a:fld>
            <a:endParaRPr lang="en-US" altLang="zh-CN" sz="12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DMAC</a:t>
            </a:r>
            <a:r>
              <a:rPr lang="zh-CN" altLang="en-US"/>
              <a:t>的组成部件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hlinkClick r:id="rId2" action="ppaction://hlinksldjump"/>
              </a:rPr>
              <a:t>地址寄存器和字节计数器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初始化时，写入初值，用于</a:t>
            </a:r>
            <a:r>
              <a:rPr lang="en-US" altLang="zh-CN" dirty="0"/>
              <a:t>DMA</a:t>
            </a:r>
            <a:r>
              <a:rPr lang="zh-CN" altLang="en-US" dirty="0"/>
              <a:t>传送时，发出访存地址，控制</a:t>
            </a:r>
            <a:r>
              <a:rPr lang="en-US" altLang="zh-CN" dirty="0"/>
              <a:t>DMA</a:t>
            </a:r>
            <a:r>
              <a:rPr lang="zh-CN" altLang="en-US" dirty="0"/>
              <a:t>传送的长度；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数据暂存器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外设与主存交换数据时，直接通过数据总线传送；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主存与主存交换数据时，需要将数据在</a:t>
            </a:r>
            <a:r>
              <a:rPr lang="en-US" altLang="zh-CN" dirty="0"/>
              <a:t>DMAC</a:t>
            </a:r>
            <a:r>
              <a:rPr lang="zh-CN" altLang="en-US" dirty="0"/>
              <a:t>内部中转；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DMA</a:t>
            </a:r>
            <a:r>
              <a:rPr lang="zh-CN" altLang="en-US" dirty="0"/>
              <a:t>请求标志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记录</a:t>
            </a:r>
            <a:r>
              <a:rPr lang="en-US" altLang="zh-CN" dirty="0"/>
              <a:t>DMA</a:t>
            </a:r>
            <a:r>
              <a:rPr lang="zh-CN" altLang="en-US" dirty="0"/>
              <a:t>传送外设的请求信号；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DMA</a:t>
            </a:r>
            <a:r>
              <a:rPr lang="zh-CN" altLang="en-US" dirty="0"/>
              <a:t>传送终止机制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控制</a:t>
            </a:r>
            <a:r>
              <a:rPr lang="en-US" altLang="zh-CN" dirty="0"/>
              <a:t>DMA</a:t>
            </a:r>
            <a:r>
              <a:rPr lang="zh-CN" altLang="en-US" dirty="0"/>
              <a:t>传送结束时的完成信号</a:t>
            </a:r>
            <a:r>
              <a:rPr lang="en-US" altLang="zh-CN" dirty="0"/>
              <a:t>EOP</a:t>
            </a:r>
            <a:r>
              <a:rPr lang="zh-CN" altLang="en-US" dirty="0"/>
              <a:t>的产生。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/>
              <a:t>由字节计数器的计数结束产生信号。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46F10D-FA0B-439B-AAC4-875F16A04EFF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655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D0592DD-0CC5-4FDC-AD91-0510CA42A0E2}" type="slidenum">
              <a:rPr lang="en-US" altLang="zh-CN" sz="1200" smtClean="0"/>
              <a:pPr eaLnBrk="1" hangingPunct="1"/>
              <a:t>69</a:t>
            </a:fld>
            <a:endParaRPr lang="en-US" altLang="zh-CN" sz="12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zh-CN"/>
              <a:t>DMAC</a:t>
            </a:r>
            <a:r>
              <a:rPr lang="zh-CN" altLang="en-US"/>
              <a:t>的地址寄存器和字节计数器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486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en-US" altLang="zh-CN"/>
              <a:t>DMA</a:t>
            </a:r>
            <a:r>
              <a:rPr lang="zh-CN" altLang="en-US"/>
              <a:t>传送本质</a:t>
            </a: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/>
              <a:t>成块数据的传送是经过</a:t>
            </a:r>
            <a:r>
              <a:rPr lang="en-US" altLang="zh-CN"/>
              <a:t>N</a:t>
            </a:r>
            <a:r>
              <a:rPr lang="zh-CN" altLang="en-US"/>
              <a:t>个总线周期完成的；</a:t>
            </a: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/>
              <a:t>每个数据的传送需要</a:t>
            </a:r>
            <a:r>
              <a:rPr lang="en-US" altLang="zh-CN"/>
              <a:t>1</a:t>
            </a:r>
            <a:r>
              <a:rPr lang="zh-CN" altLang="en-US"/>
              <a:t>个总线周期；</a:t>
            </a:r>
          </a:p>
          <a:p>
            <a:pPr lvl="2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/>
              <a:t>程序查询、中断方式中，每个数据需要</a:t>
            </a:r>
            <a:r>
              <a:rPr lang="en-US" altLang="zh-CN"/>
              <a:t>N</a:t>
            </a:r>
            <a:r>
              <a:rPr lang="zh-CN" altLang="en-US"/>
              <a:t>个指令周期；</a:t>
            </a:r>
          </a:p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en-US" altLang="zh-CN"/>
              <a:t>DMAC</a:t>
            </a:r>
            <a:r>
              <a:rPr lang="zh-CN" altLang="en-US"/>
              <a:t>内部寄存器</a:t>
            </a: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/>
              <a:t>地址寄存器</a:t>
            </a:r>
          </a:p>
          <a:p>
            <a:pPr lvl="2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/>
              <a:t>存放在</a:t>
            </a:r>
            <a:r>
              <a:rPr lang="en-US" altLang="zh-CN"/>
              <a:t>DMA</a:t>
            </a:r>
            <a:r>
              <a:rPr lang="zh-CN" altLang="en-US"/>
              <a:t>传送期间，所要发出的主存地址；</a:t>
            </a:r>
          </a:p>
          <a:p>
            <a:pPr lvl="2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/>
              <a:t>初始化时，写入初值，</a:t>
            </a:r>
            <a:r>
              <a:rPr lang="en-US" altLang="zh-CN"/>
              <a:t>DMA</a:t>
            </a:r>
            <a:r>
              <a:rPr lang="zh-CN" altLang="en-US"/>
              <a:t>传送过程中可自动更改其值；</a:t>
            </a: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/>
              <a:t>字节计数器</a:t>
            </a:r>
          </a:p>
          <a:p>
            <a:pPr lvl="2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/>
              <a:t>存放该</a:t>
            </a:r>
            <a:r>
              <a:rPr lang="en-US" altLang="zh-CN"/>
              <a:t>DMA</a:t>
            </a:r>
            <a:r>
              <a:rPr lang="zh-CN" altLang="en-US"/>
              <a:t>传送的总的字节数；</a:t>
            </a:r>
          </a:p>
          <a:p>
            <a:pPr lvl="2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/>
              <a:t>初始化时，写入初值，</a:t>
            </a:r>
            <a:r>
              <a:rPr lang="en-US" altLang="zh-CN"/>
              <a:t>DMA</a:t>
            </a:r>
            <a:r>
              <a:rPr lang="zh-CN" altLang="en-US"/>
              <a:t>传送过程中可自动更改其值；</a:t>
            </a:r>
          </a:p>
          <a:p>
            <a:pPr lvl="2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/>
              <a:t>一般常采用减法计数的方法。</a:t>
            </a:r>
          </a:p>
        </p:txBody>
      </p:sp>
      <p:sp>
        <p:nvSpPr>
          <p:cNvPr id="6" name="动作按钮: 后退或前一项 5">
            <a:hlinkClick r:id="" action="ppaction://hlinkshowjump?jump=previousslide" highlightClick="1"/>
          </p:cNvPr>
          <p:cNvSpPr/>
          <p:nvPr/>
        </p:nvSpPr>
        <p:spPr>
          <a:xfrm>
            <a:off x="7888941" y="609600"/>
            <a:ext cx="762000" cy="609600"/>
          </a:xfrm>
          <a:prstGeom prst="actionButtonBackPrevious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7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7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7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39FEFB8-835D-462B-8243-ADA14454C22E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FA6E5E-D52F-4992-A4AA-B2422151FFC7}" type="slidenum">
              <a:rPr lang="en-US" altLang="zh-CN" sz="1200" smtClean="0"/>
              <a:pPr eaLnBrk="1" hangingPunct="1"/>
              <a:t>7</a:t>
            </a:fld>
            <a:endParaRPr lang="en-US" altLang="zh-CN" sz="1200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150" y="1293813"/>
            <a:ext cx="8793163" cy="5106987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lnSpc>
                <a:spcPct val="110000"/>
              </a:lnSpc>
              <a:tabLst/>
            </a:pPr>
            <a:r>
              <a:rPr lang="zh-CN" altLang="en-US" dirty="0"/>
              <a:t>工作过程</a:t>
            </a:r>
          </a:p>
          <a:p>
            <a:pPr marL="450850" lvl="1" indent="-271463" eaLnBrk="1" hangingPunct="1">
              <a:lnSpc>
                <a:spcPct val="110000"/>
              </a:lnSpc>
              <a:tabLst/>
            </a:pP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分配总线使用权</a:t>
            </a:r>
            <a:r>
              <a:rPr lang="zh-CN" altLang="en-US" dirty="0"/>
              <a:t>之后，在硬件</a:t>
            </a:r>
            <a:r>
              <a:rPr lang="en-US" altLang="zh-CN" dirty="0"/>
              <a:t>DMA</a:t>
            </a:r>
            <a:r>
              <a:rPr lang="zh-CN" altLang="en-US" dirty="0"/>
              <a:t>控制器（</a:t>
            </a:r>
            <a:r>
              <a:rPr lang="en-US" altLang="zh-CN" dirty="0"/>
              <a:t>DMAC</a:t>
            </a:r>
            <a:r>
              <a:rPr lang="zh-CN" altLang="en-US" dirty="0"/>
              <a:t>）的控制下完成存储器与高速外设之间的大量数据的传送。</a:t>
            </a:r>
          </a:p>
          <a:p>
            <a:pPr marL="0" indent="0" eaLnBrk="1" hangingPunct="1">
              <a:lnSpc>
                <a:spcPct val="110000"/>
              </a:lnSpc>
              <a:tabLst/>
            </a:pPr>
            <a:r>
              <a:rPr lang="zh-CN" altLang="en-US" dirty="0"/>
              <a:t>硬件要求</a:t>
            </a:r>
          </a:p>
          <a:p>
            <a:pPr marL="450850" lvl="1" indent="-271463" eaLnBrk="1" hangingPunct="1">
              <a:lnSpc>
                <a:spcPct val="110000"/>
              </a:lnSpc>
              <a:tabLst/>
            </a:pPr>
            <a:r>
              <a:rPr lang="zh-CN" altLang="en-US" dirty="0"/>
              <a:t>需要相应的</a:t>
            </a:r>
            <a:r>
              <a:rPr lang="en-US" altLang="zh-CN" dirty="0">
                <a:solidFill>
                  <a:srgbClr val="FF0000"/>
                </a:solidFill>
              </a:rPr>
              <a:t>DMA</a:t>
            </a:r>
            <a:r>
              <a:rPr lang="zh-CN" altLang="en-US" dirty="0">
                <a:solidFill>
                  <a:srgbClr val="FF0000"/>
                </a:solidFill>
              </a:rPr>
              <a:t>控制器及数据通路</a:t>
            </a:r>
            <a:r>
              <a:rPr lang="zh-CN" altLang="en-US" dirty="0"/>
              <a:t>，电路结构复杂，硬件开销大。</a:t>
            </a:r>
          </a:p>
          <a:p>
            <a:pPr marL="0" indent="0" eaLnBrk="1" hangingPunct="1">
              <a:lnSpc>
                <a:spcPct val="110000"/>
              </a:lnSpc>
              <a:tabLst/>
            </a:pPr>
            <a:r>
              <a:rPr lang="zh-CN" altLang="en-US" dirty="0"/>
              <a:t>特点</a:t>
            </a:r>
          </a:p>
          <a:p>
            <a:pPr marL="450850" lvl="1" indent="-271463" eaLnBrk="1" hangingPunct="1">
              <a:lnSpc>
                <a:spcPct val="110000"/>
              </a:lnSpc>
              <a:tabLst/>
            </a:pPr>
            <a:r>
              <a:rPr lang="zh-CN" altLang="en-US" dirty="0"/>
              <a:t>数据传送不需要经过</a:t>
            </a:r>
            <a:r>
              <a:rPr lang="en-US" altLang="zh-CN" dirty="0"/>
              <a:t>CPU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直接由硬件控制</a:t>
            </a:r>
            <a:r>
              <a:rPr lang="zh-CN" altLang="en-US" dirty="0"/>
              <a:t>；</a:t>
            </a:r>
          </a:p>
          <a:p>
            <a:pPr marL="450850" lvl="1" indent="-271463" eaLnBrk="1" hangingPunct="1">
              <a:lnSpc>
                <a:spcPct val="110000"/>
              </a:lnSpc>
              <a:tabLst/>
            </a:pPr>
            <a:r>
              <a:rPr lang="zh-CN" altLang="en-US" dirty="0"/>
              <a:t>外设与存储器之间的数据传送量大。</a:t>
            </a:r>
          </a:p>
          <a:p>
            <a:pPr marL="0" indent="0" eaLnBrk="1" hangingPunct="1">
              <a:lnSpc>
                <a:spcPct val="110000"/>
              </a:lnSpc>
              <a:tabLst/>
            </a:pPr>
            <a:r>
              <a:rPr lang="zh-CN" altLang="en-US" dirty="0"/>
              <a:t>适用场合</a:t>
            </a:r>
          </a:p>
          <a:p>
            <a:pPr marL="450850" lvl="1" indent="-271463" eaLnBrk="1" hangingPunct="1">
              <a:lnSpc>
                <a:spcPct val="110000"/>
              </a:lnSpc>
              <a:tabLst/>
            </a:pPr>
            <a:r>
              <a:rPr lang="zh-CN" altLang="en-US" dirty="0"/>
              <a:t>包含有高速外设的系统中。</a:t>
            </a:r>
          </a:p>
        </p:txBody>
      </p:sp>
      <p:sp>
        <p:nvSpPr>
          <p:cNvPr id="273411" name="AutoShape 3"/>
          <p:cNvSpPr>
            <a:spLocks noChangeArrowheads="1"/>
          </p:cNvSpPr>
          <p:nvPr/>
        </p:nvSpPr>
        <p:spPr bwMode="auto">
          <a:xfrm>
            <a:off x="6019800" y="304800"/>
            <a:ext cx="2895600" cy="914400"/>
          </a:xfrm>
          <a:prstGeom prst="wedgeRoundRectCallout">
            <a:avLst>
              <a:gd name="adj1" fmla="val -66940"/>
              <a:gd name="adj2" fmla="val -22741"/>
              <a:gd name="adj3" fmla="val 16667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FF"/>
                </a:solidFill>
                <a:ea typeface="仿宋_GB2312" pitchFamily="49" charset="-122"/>
              </a:rPr>
              <a:t>存储器与外设之间数据交换时使用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5184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zh-CN" sz="1800" b="1"/>
          </a:p>
        </p:txBody>
      </p:sp>
      <p:sp>
        <p:nvSpPr>
          <p:cNvPr id="10247" name="Rectangle 5"/>
          <p:cNvSpPr>
            <a:spLocks noGrp="1" noChangeArrowheads="1"/>
          </p:cNvSpPr>
          <p:nvPr>
            <p:ph type="title"/>
          </p:nvPr>
        </p:nvSpPr>
        <p:spPr>
          <a:xfrm>
            <a:off x="317500" y="188913"/>
            <a:ext cx="6248400" cy="1106487"/>
          </a:xfrm>
        </p:spPr>
        <p:txBody>
          <a:bodyPr/>
          <a:lstStyle/>
          <a:p>
            <a:pPr eaLnBrk="1" hangingPunct="1"/>
            <a:r>
              <a:rPr lang="zh-CN" altLang="en-US" sz="3400"/>
              <a:t>直接内存访问（</a:t>
            </a:r>
            <a:r>
              <a:rPr lang="en-US" altLang="zh-CN" sz="3400"/>
              <a:t>DMA</a:t>
            </a:r>
            <a:r>
              <a:rPr lang="zh-CN" altLang="en-US" sz="3400"/>
              <a:t>）方式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3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3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3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3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3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3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 build="p"/>
      <p:bldP spid="2734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B2F0C82-7B0D-4424-9B1A-C44CCD288814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665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466EF0-370F-4B56-9B93-588ED6E44406}" type="slidenum">
              <a:rPr lang="en-US" altLang="zh-CN" sz="1200" smtClean="0"/>
              <a:pPr eaLnBrk="1" hangingPunct="1"/>
              <a:t>70</a:t>
            </a:fld>
            <a:endParaRPr lang="en-US" altLang="zh-CN" sz="120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主存之间的</a:t>
            </a:r>
            <a:r>
              <a:rPr lang="en-US" altLang="zh-CN"/>
              <a:t>DMA</a:t>
            </a:r>
            <a:r>
              <a:rPr lang="zh-CN" altLang="en-US"/>
              <a:t>传送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 eaLnBrk="1" hangingPunct="1"/>
            <a:r>
              <a:rPr lang="zh-CN" altLang="en-US"/>
              <a:t>主存与外设</a:t>
            </a:r>
            <a:r>
              <a:rPr lang="en-US" altLang="zh-CN"/>
              <a:t>DMA</a:t>
            </a:r>
            <a:r>
              <a:rPr lang="zh-CN" altLang="en-US"/>
              <a:t>传送</a:t>
            </a:r>
          </a:p>
          <a:p>
            <a:pPr lvl="1" eaLnBrk="1" hangingPunct="1"/>
            <a:r>
              <a:rPr lang="en-US" altLang="zh-CN"/>
              <a:t>DMAC</a:t>
            </a:r>
            <a:r>
              <a:rPr lang="zh-CN" altLang="en-US"/>
              <a:t>通过系统总线中的地址总线发出地址，选中主存；</a:t>
            </a:r>
          </a:p>
          <a:p>
            <a:pPr lvl="1" eaLnBrk="1" hangingPunct="1"/>
            <a:r>
              <a:rPr lang="en-US" altLang="zh-CN"/>
              <a:t>DMAC</a:t>
            </a:r>
            <a:r>
              <a:rPr lang="zh-CN" altLang="en-US"/>
              <a:t>通过与外设之间的请求和应答信号联络，选中外设；</a:t>
            </a:r>
          </a:p>
          <a:p>
            <a:pPr eaLnBrk="1" hangingPunct="1"/>
            <a:r>
              <a:rPr lang="zh-CN" altLang="en-US"/>
              <a:t>主存之间的</a:t>
            </a:r>
            <a:r>
              <a:rPr lang="en-US" altLang="zh-CN"/>
              <a:t>DMA</a:t>
            </a:r>
            <a:r>
              <a:rPr lang="zh-CN" altLang="en-US"/>
              <a:t>传送</a:t>
            </a:r>
          </a:p>
          <a:p>
            <a:pPr lvl="1" eaLnBrk="1" hangingPunct="1"/>
            <a:r>
              <a:rPr lang="en-US" altLang="zh-CN"/>
              <a:t>DMAC</a:t>
            </a:r>
            <a:r>
              <a:rPr lang="zh-CN" altLang="en-US"/>
              <a:t>在传送一个数据时，需发出两个主存地址，因此需要两个总线周期；</a:t>
            </a:r>
          </a:p>
          <a:p>
            <a:pPr lvl="1" eaLnBrk="1" hangingPunct="1"/>
            <a:r>
              <a:rPr lang="zh-CN" altLang="en-US"/>
              <a:t>第一个总线周期</a:t>
            </a:r>
          </a:p>
          <a:p>
            <a:pPr lvl="2" eaLnBrk="1" hangingPunct="1"/>
            <a:r>
              <a:rPr lang="zh-CN" altLang="en-US"/>
              <a:t>将数据从源数据区送往</a:t>
            </a:r>
            <a:r>
              <a:rPr lang="en-US" altLang="zh-CN"/>
              <a:t>DMAC</a:t>
            </a:r>
            <a:r>
              <a:rPr lang="zh-CN" altLang="en-US"/>
              <a:t>中的暂存器；</a:t>
            </a:r>
          </a:p>
          <a:p>
            <a:pPr lvl="1" eaLnBrk="1" hangingPunct="1"/>
            <a:r>
              <a:rPr lang="zh-CN" altLang="en-US"/>
              <a:t>第二个总线周期</a:t>
            </a:r>
          </a:p>
          <a:p>
            <a:pPr lvl="2" eaLnBrk="1" hangingPunct="1"/>
            <a:r>
              <a:rPr lang="zh-CN" altLang="en-US"/>
              <a:t>将数据从</a:t>
            </a:r>
            <a:r>
              <a:rPr lang="en-US" altLang="zh-CN"/>
              <a:t>DMAC</a:t>
            </a:r>
            <a:r>
              <a:rPr lang="zh-CN" altLang="en-US"/>
              <a:t>送往目的数据区；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42184D-6EEE-4BA1-BBF1-4FBA8A8A407B}" type="datetime3">
              <a:rPr lang="zh-CN" altLang="en-US" smtClean="0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B8450-0035-4BD1-885F-3C1E1970F287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/>
              <a:t>2013</a:t>
            </a:r>
            <a:r>
              <a:rPr lang="zh-CN" altLang="en-US" sz="2800" b="1" dirty="0"/>
              <a:t>年考研统考第</a:t>
            </a:r>
            <a:r>
              <a:rPr lang="en-US" altLang="zh-CN" sz="2800" b="1" dirty="0"/>
              <a:t>22</a:t>
            </a:r>
            <a:r>
              <a:rPr lang="zh-CN" altLang="en-US" sz="2800" b="1" dirty="0"/>
              <a:t>题</a:t>
            </a:r>
            <a:endParaRPr lang="en-US" altLang="zh-CN" sz="2800" b="1" dirty="0"/>
          </a:p>
          <a:p>
            <a:r>
              <a:rPr lang="zh-CN" altLang="en-US" sz="2800" b="1" dirty="0"/>
              <a:t>下列</a:t>
            </a:r>
            <a:r>
              <a:rPr lang="zh-CN" altLang="zh-CN" sz="2800" b="1" dirty="0"/>
              <a:t>关于中断</a:t>
            </a:r>
            <a:r>
              <a:rPr lang="en-US" altLang="zh-CN" sz="2800" b="1" dirty="0"/>
              <a:t>I/O</a:t>
            </a:r>
            <a:r>
              <a:rPr lang="zh-CN" altLang="zh-CN" sz="2800" b="1" dirty="0"/>
              <a:t>方式和</a:t>
            </a:r>
            <a:r>
              <a:rPr lang="en-US" altLang="zh-CN" sz="2800" b="1" dirty="0"/>
              <a:t>DMA</a:t>
            </a:r>
            <a:r>
              <a:rPr lang="zh-CN" altLang="zh-CN" sz="2800" b="1" dirty="0"/>
              <a:t>方式比较的叙述中，错误的是</a:t>
            </a:r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1828800" y="2590800"/>
            <a:ext cx="640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中断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I/O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方式请求的是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CPU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处理时间，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DMA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方式请求的是总线使用权。</a:t>
            </a:r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1828800" y="3505200"/>
            <a:ext cx="640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中断响应发生在一条指令执行结束后，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DMA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响应发生在一个总线事务完成后。</a:t>
            </a:r>
          </a:p>
        </p:txBody>
      </p:sp>
      <p:sp>
        <p:nvSpPr>
          <p:cNvPr id="10" name="TextBox 9"/>
          <p:cNvSpPr txBox="1"/>
          <p:nvPr>
            <p:custDataLst>
              <p:tags r:id="rId5"/>
            </p:custDataLst>
          </p:nvPr>
        </p:nvSpPr>
        <p:spPr>
          <a:xfrm>
            <a:off x="1828800" y="4500562"/>
            <a:ext cx="640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中断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I/O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方式下数据传送通过软件完成，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DMA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方式下数据传送由硬件完成。</a:t>
            </a:r>
          </a:p>
        </p:txBody>
      </p:sp>
      <p:sp>
        <p:nvSpPr>
          <p:cNvPr id="11" name="TextBox 10"/>
          <p:cNvSpPr txBox="1"/>
          <p:nvPr>
            <p:custDataLst>
              <p:tags r:id="rId6"/>
            </p:custDataLst>
          </p:nvPr>
        </p:nvSpPr>
        <p:spPr>
          <a:xfrm>
            <a:off x="1828800" y="5453063"/>
            <a:ext cx="6400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中断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I/O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方式适用于所有外部设备，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DMA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方式仅适用于快速外部设备。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65509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56949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517357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圆角矩形 15"/>
          <p:cNvSpPr/>
          <p:nvPr>
            <p:custDataLst>
              <p:tags r:id="rId11"/>
            </p:custDataLst>
          </p:nvPr>
        </p:nvSpPr>
        <p:spPr>
          <a:xfrm>
            <a:off x="61722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2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6" name="图片 5" descr="tmp8ED0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E430C4-AB03-46C0-8EF8-95D189E395FD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675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A691B5C-76FD-4469-B9CD-77E4C9AC0281}" type="slidenum">
              <a:rPr lang="en-US" altLang="zh-CN" sz="1200" smtClean="0"/>
              <a:pPr eaLnBrk="1" hangingPunct="1"/>
              <a:t>72</a:t>
            </a:fld>
            <a:endParaRPr lang="en-US" altLang="zh-CN" sz="1200"/>
          </a:p>
        </p:txBody>
      </p:sp>
      <p:pic>
        <p:nvPicPr>
          <p:cNvPr id="366637" name="Picture 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2578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4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12838"/>
          </a:xfrm>
        </p:spPr>
        <p:txBody>
          <a:bodyPr/>
          <a:lstStyle/>
          <a:p>
            <a:pPr eaLnBrk="1" hangingPunct="1"/>
            <a:r>
              <a:rPr kumimoji="1" lang="en-US" altLang="zh-CN" dirty="0">
                <a:solidFill>
                  <a:schemeClr val="tx1"/>
                </a:solidFill>
              </a:rPr>
              <a:t>8.4.4   DMAC</a:t>
            </a:r>
            <a:r>
              <a:rPr kumimoji="1" lang="zh-CN" altLang="en-US" dirty="0">
                <a:solidFill>
                  <a:schemeClr val="tx1"/>
                </a:solidFill>
              </a:rPr>
              <a:t>的类型</a:t>
            </a:r>
          </a:p>
        </p:txBody>
      </p:sp>
      <p:sp>
        <p:nvSpPr>
          <p:cNvPr id="36663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257800"/>
          </a:xfrm>
        </p:spPr>
        <p:txBody>
          <a:bodyPr/>
          <a:lstStyle/>
          <a:p>
            <a:pPr marL="360363" indent="-360363" eaLnBrk="1" hangingPunct="1">
              <a:lnSpc>
                <a:spcPct val="110000"/>
              </a:lnSpc>
              <a:buFont typeface="Wingdings" pitchFamily="2" charset="2"/>
              <a:buAutoNum type="arabicPeriod"/>
              <a:tabLst>
                <a:tab pos="541338" algn="l"/>
              </a:tabLst>
            </a:pPr>
            <a:r>
              <a:rPr kumimoji="1" lang="en-US" altLang="zh-CN" dirty="0">
                <a:solidFill>
                  <a:srgbClr val="3333FF"/>
                </a:solidFill>
              </a:rPr>
              <a:t> </a:t>
            </a:r>
            <a:r>
              <a:rPr kumimoji="1" lang="zh-CN" altLang="en-US" dirty="0">
                <a:solidFill>
                  <a:srgbClr val="3333FF"/>
                </a:solidFill>
              </a:rPr>
              <a:t>选择型</a:t>
            </a:r>
            <a:r>
              <a:rPr kumimoji="1" lang="en-US" altLang="zh-CN" dirty="0">
                <a:solidFill>
                  <a:srgbClr val="3333FF"/>
                </a:solidFill>
              </a:rPr>
              <a:t>DMAC</a:t>
            </a:r>
          </a:p>
          <a:p>
            <a:pPr marL="360363" indent="-360363" eaLnBrk="1" hangingPunct="1">
              <a:lnSpc>
                <a:spcPct val="110000"/>
              </a:lnSpc>
              <a:tabLst>
                <a:tab pos="541338" algn="l"/>
              </a:tabLst>
            </a:pPr>
            <a:r>
              <a:rPr kumimoji="1" lang="zh-CN" altLang="en-US" dirty="0"/>
              <a:t>特点</a:t>
            </a:r>
          </a:p>
          <a:p>
            <a:pPr marL="901700" lvl="1" indent="-361950" eaLnBrk="1" hangingPunct="1">
              <a:lnSpc>
                <a:spcPct val="110000"/>
              </a:lnSpc>
              <a:tabLst>
                <a:tab pos="541338" algn="l"/>
              </a:tabLst>
            </a:pPr>
            <a:r>
              <a:rPr kumimoji="1" lang="zh-CN" altLang="en-US" dirty="0"/>
              <a:t>物理上，可以连接</a:t>
            </a:r>
            <a:br>
              <a:rPr kumimoji="1" lang="zh-CN" altLang="en-US" dirty="0"/>
            </a:br>
            <a:r>
              <a:rPr kumimoji="1" lang="zh-CN" altLang="en-US" dirty="0"/>
              <a:t>多个设备；</a:t>
            </a:r>
          </a:p>
          <a:p>
            <a:pPr marL="901700" lvl="1" indent="-361950" eaLnBrk="1" hangingPunct="1">
              <a:lnSpc>
                <a:spcPct val="110000"/>
              </a:lnSpc>
              <a:tabLst>
                <a:tab pos="541338" algn="l"/>
              </a:tabLst>
            </a:pPr>
            <a:r>
              <a:rPr kumimoji="1" lang="zh-CN" altLang="en-US" dirty="0"/>
              <a:t>逻辑上，只允许连</a:t>
            </a:r>
            <a:br>
              <a:rPr kumimoji="1" lang="zh-CN" altLang="en-US" dirty="0"/>
            </a:br>
            <a:r>
              <a:rPr kumimoji="1" lang="zh-CN" altLang="en-US" dirty="0"/>
              <a:t>接一个设备；</a:t>
            </a:r>
          </a:p>
          <a:p>
            <a:pPr marL="360363" indent="-360363" eaLnBrk="1" hangingPunct="1">
              <a:lnSpc>
                <a:spcPct val="110000"/>
              </a:lnSpc>
              <a:tabLst>
                <a:tab pos="541338" algn="l"/>
              </a:tabLst>
            </a:pPr>
            <a:r>
              <a:rPr kumimoji="1" lang="zh-CN" altLang="en-US" dirty="0"/>
              <a:t>选择型</a:t>
            </a:r>
            <a:r>
              <a:rPr kumimoji="1" lang="en-US" altLang="zh-CN" dirty="0"/>
              <a:t>DMAC</a:t>
            </a:r>
            <a:r>
              <a:rPr kumimoji="1" lang="zh-CN" altLang="en-US" dirty="0"/>
              <a:t>相当于一个</a:t>
            </a:r>
            <a:br>
              <a:rPr kumimoji="1" lang="zh-CN" altLang="en-US" dirty="0"/>
            </a:br>
            <a:r>
              <a:rPr kumimoji="1" lang="zh-CN" altLang="en-US" dirty="0"/>
              <a:t>逻辑开关；</a:t>
            </a:r>
          </a:p>
          <a:p>
            <a:pPr marL="901700" lvl="1" indent="-361950" eaLnBrk="1" hangingPunct="1">
              <a:lnSpc>
                <a:spcPct val="110000"/>
              </a:lnSpc>
              <a:tabLst>
                <a:tab pos="541338" algn="l"/>
              </a:tabLst>
            </a:pPr>
            <a:r>
              <a:rPr kumimoji="1" lang="zh-CN" altLang="en-US" dirty="0"/>
              <a:t>只增加少量硬件，</a:t>
            </a:r>
            <a:br>
              <a:rPr kumimoji="1" lang="zh-CN" altLang="en-US" dirty="0"/>
            </a:br>
            <a:r>
              <a:rPr kumimoji="1" lang="zh-CN" altLang="en-US" dirty="0"/>
              <a:t>可实现为多个设备服务的目的；</a:t>
            </a:r>
          </a:p>
          <a:p>
            <a:pPr marL="360363" indent="-360363" eaLnBrk="1" hangingPunct="1">
              <a:lnSpc>
                <a:spcPct val="110000"/>
              </a:lnSpc>
              <a:tabLst>
                <a:tab pos="541338" algn="l"/>
              </a:tabLst>
            </a:pPr>
            <a:r>
              <a:rPr kumimoji="1" lang="zh-CN" altLang="en-US" dirty="0"/>
              <a:t>适用于数据传输率很高的设备。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6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6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6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6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6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6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36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78AFAEB-47FB-4552-8C99-482CF96406D5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394618-072C-4ABA-B822-A7E1CCAE7853}" type="slidenum">
              <a:rPr lang="en-US" altLang="zh-CN" sz="1200" smtClean="0"/>
              <a:pPr eaLnBrk="1" hangingPunct="1"/>
              <a:t>73</a:t>
            </a:fld>
            <a:endParaRPr lang="en-US" altLang="zh-CN" sz="1200"/>
          </a:p>
        </p:txBody>
      </p:sp>
      <p:pic>
        <p:nvPicPr>
          <p:cNvPr id="37069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810000"/>
            <a:ext cx="5805487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>
                <a:solidFill>
                  <a:schemeClr val="tx1"/>
                </a:solidFill>
              </a:rPr>
              <a:t>2. </a:t>
            </a:r>
            <a:r>
              <a:rPr kumimoji="1" lang="zh-CN" altLang="en-US">
                <a:solidFill>
                  <a:schemeClr val="tx1"/>
                </a:solidFill>
              </a:rPr>
              <a:t>多路型</a:t>
            </a:r>
            <a:r>
              <a:rPr kumimoji="1" lang="en-US" altLang="zh-CN">
                <a:solidFill>
                  <a:schemeClr val="tx1"/>
                </a:solidFill>
              </a:rPr>
              <a:t>DMAC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34290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0"/>
              </a:spcAft>
            </a:pPr>
            <a:r>
              <a:rPr lang="zh-CN" altLang="en-US" dirty="0"/>
              <a:t>特点</a:t>
            </a:r>
          </a:p>
          <a:p>
            <a:pPr lvl="1" eaLnBrk="1" hangingPunct="1">
              <a:lnSpc>
                <a:spcPct val="110000"/>
              </a:lnSpc>
              <a:spcAft>
                <a:spcPct val="0"/>
              </a:spcAft>
            </a:pPr>
            <a:r>
              <a:rPr lang="zh-CN" altLang="en-US" dirty="0"/>
              <a:t> 物理上，可以连接多个设备；</a:t>
            </a:r>
          </a:p>
          <a:p>
            <a:pPr lvl="1" eaLnBrk="1" hangingPunct="1">
              <a:lnSpc>
                <a:spcPct val="110000"/>
              </a:lnSpc>
              <a:spcAft>
                <a:spcPct val="0"/>
              </a:spcAft>
            </a:pPr>
            <a:r>
              <a:rPr lang="zh-CN" altLang="en-US" dirty="0"/>
              <a:t>逻辑上，也允许多个 设备同时工作；</a:t>
            </a:r>
          </a:p>
          <a:p>
            <a:pPr eaLnBrk="1" hangingPunct="1">
              <a:lnSpc>
                <a:spcPct val="110000"/>
              </a:lnSpc>
              <a:spcAft>
                <a:spcPct val="0"/>
              </a:spcAft>
            </a:pPr>
            <a:r>
              <a:rPr lang="zh-CN" altLang="en-US" dirty="0"/>
              <a:t>各设备以字节交叉方式进行数据传送；</a:t>
            </a:r>
          </a:p>
          <a:p>
            <a:pPr lvl="1" eaLnBrk="1" hangingPunct="1">
              <a:lnSpc>
                <a:spcPct val="110000"/>
              </a:lnSpc>
              <a:spcAft>
                <a:spcPct val="0"/>
              </a:spcAft>
            </a:pPr>
            <a:r>
              <a:rPr lang="en-US" altLang="zh-CN" dirty="0"/>
              <a:t>DMAC</a:t>
            </a:r>
            <a:r>
              <a:rPr lang="zh-CN" altLang="en-US" dirty="0"/>
              <a:t>内部需要多组寄存器；</a:t>
            </a:r>
          </a:p>
          <a:p>
            <a:pPr eaLnBrk="1" hangingPunct="1">
              <a:lnSpc>
                <a:spcPct val="110000"/>
              </a:lnSpc>
              <a:spcAft>
                <a:spcPct val="0"/>
              </a:spcAft>
            </a:pPr>
            <a:r>
              <a:rPr lang="zh-CN" altLang="en-US" dirty="0"/>
              <a:t>设备对</a:t>
            </a:r>
            <a:r>
              <a:rPr lang="en-US" altLang="zh-CN" dirty="0"/>
              <a:t>DMAC</a:t>
            </a:r>
            <a:r>
              <a:rPr lang="zh-CN" altLang="en-US" dirty="0"/>
              <a:t>的请求可采用</a:t>
            </a:r>
            <a:r>
              <a:rPr lang="zh-CN" altLang="en-US" dirty="0">
                <a:solidFill>
                  <a:schemeClr val="hlink"/>
                </a:solidFill>
              </a:rPr>
              <a:t>链式</a:t>
            </a:r>
            <a:r>
              <a:rPr lang="zh-CN" altLang="en-US" dirty="0"/>
              <a:t>，或</a:t>
            </a:r>
            <a:r>
              <a:rPr lang="zh-CN" altLang="en-US" dirty="0">
                <a:solidFill>
                  <a:schemeClr val="hlink"/>
                </a:solidFill>
              </a:rPr>
              <a:t>独立请求方式</a:t>
            </a:r>
            <a:r>
              <a:rPr lang="zh-CN" altLang="en-US" dirty="0"/>
              <a:t>。</a:t>
            </a:r>
          </a:p>
        </p:txBody>
      </p:sp>
      <p:pic>
        <p:nvPicPr>
          <p:cNvPr id="3706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71600"/>
            <a:ext cx="56388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4F4A5DE-C307-43A9-B250-F6EEEDAB31F6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696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C695B5B-F0CB-48E6-81D2-E6AB38533FFD}" type="slidenum">
              <a:rPr lang="en-US" altLang="zh-CN" sz="1200" smtClean="0"/>
              <a:pPr eaLnBrk="1" hangingPunct="1"/>
              <a:t>74</a:t>
            </a:fld>
            <a:endParaRPr lang="en-US" altLang="zh-CN" sz="120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课本</a:t>
            </a:r>
            <a:r>
              <a:rPr lang="en-US" altLang="zh-CN" dirty="0"/>
              <a:t>P257【</a:t>
            </a:r>
            <a:r>
              <a:rPr lang="zh-CN" altLang="en-US" dirty="0"/>
              <a:t>例</a:t>
            </a:r>
            <a:r>
              <a:rPr lang="en-US" altLang="zh-CN" dirty="0"/>
              <a:t>4】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Times New Roman" pitchFamily="18" charset="0"/>
              </a:rPr>
              <a:t>设有磁盘、磁带、打印机三个设备同时工作。</a:t>
            </a:r>
          </a:p>
          <a:p>
            <a:pPr eaLnBrk="1" hangingPunct="1"/>
            <a:r>
              <a:rPr lang="zh-CN" altLang="en-US" sz="2800">
                <a:latin typeface="Times New Roman" pitchFamily="18" charset="0"/>
              </a:rPr>
              <a:t>各设备</a:t>
            </a:r>
            <a:r>
              <a:rPr lang="zh-CN" altLang="en-US" sz="2800">
                <a:latin typeface="Times New Roman" pitchFamily="18" charset="0"/>
                <a:cs typeface="Arial" charset="0"/>
              </a:rPr>
              <a:t>发出</a:t>
            </a:r>
            <a:r>
              <a:rPr lang="en-US" altLang="zh-CN" sz="2800">
                <a:latin typeface="Times New Roman" pitchFamily="18" charset="0"/>
                <a:cs typeface="Arial" charset="0"/>
              </a:rPr>
              <a:t>DMA</a:t>
            </a:r>
            <a:r>
              <a:rPr lang="zh-CN" altLang="en-US" sz="2800">
                <a:latin typeface="Times New Roman" pitchFamily="18" charset="0"/>
                <a:cs typeface="Arial" charset="0"/>
              </a:rPr>
              <a:t>请求的时间间隔如下</a:t>
            </a:r>
          </a:p>
          <a:p>
            <a:pPr lvl="1" eaLnBrk="1" hangingPunct="1"/>
            <a:r>
              <a:rPr lang="zh-CN" altLang="en-US" sz="2600">
                <a:latin typeface="Times New Roman" pitchFamily="18" charset="0"/>
              </a:rPr>
              <a:t>磁盘</a:t>
            </a:r>
            <a:r>
              <a:rPr lang="en-US" altLang="zh-CN" sz="2600">
                <a:latin typeface="Times New Roman" pitchFamily="18" charset="0"/>
              </a:rPr>
              <a:t>——30</a:t>
            </a:r>
            <a:r>
              <a:rPr lang="el-GR" altLang="zh-CN" sz="2600">
                <a:latin typeface="Times New Roman" pitchFamily="18" charset="0"/>
                <a:cs typeface="Arial" charset="0"/>
              </a:rPr>
              <a:t>μ</a:t>
            </a:r>
            <a:r>
              <a:rPr lang="en-US" altLang="zh-CN" sz="2600">
                <a:latin typeface="Times New Roman" pitchFamily="18" charset="0"/>
                <a:cs typeface="Arial" charset="0"/>
              </a:rPr>
              <a:t>s</a:t>
            </a:r>
            <a:r>
              <a:rPr lang="zh-CN" altLang="en-US" sz="2600">
                <a:latin typeface="Times New Roman" pitchFamily="18" charset="0"/>
                <a:cs typeface="Arial" charset="0"/>
              </a:rPr>
              <a:t>；</a:t>
            </a:r>
            <a:r>
              <a:rPr lang="zh-CN" altLang="en-US" sz="2600">
                <a:latin typeface="Times New Roman" pitchFamily="18" charset="0"/>
              </a:rPr>
              <a:t>磁带</a:t>
            </a:r>
            <a:r>
              <a:rPr lang="en-US" altLang="zh-CN" sz="2600">
                <a:latin typeface="Times New Roman" pitchFamily="18" charset="0"/>
              </a:rPr>
              <a:t>——45</a:t>
            </a:r>
            <a:r>
              <a:rPr lang="el-GR" altLang="zh-CN" sz="2600">
                <a:latin typeface="Times New Roman" pitchFamily="18" charset="0"/>
                <a:cs typeface="Arial" charset="0"/>
              </a:rPr>
              <a:t>μ</a:t>
            </a:r>
            <a:r>
              <a:rPr lang="en-US" altLang="zh-CN" sz="2600">
                <a:latin typeface="Times New Roman" pitchFamily="18" charset="0"/>
                <a:cs typeface="Arial" charset="0"/>
              </a:rPr>
              <a:t>s</a:t>
            </a:r>
            <a:r>
              <a:rPr lang="zh-CN" altLang="en-US" sz="2600">
                <a:latin typeface="Times New Roman" pitchFamily="18" charset="0"/>
                <a:cs typeface="Arial" charset="0"/>
              </a:rPr>
              <a:t>；</a:t>
            </a:r>
            <a:r>
              <a:rPr lang="zh-CN" altLang="en-US" sz="2600">
                <a:latin typeface="Times New Roman" pitchFamily="18" charset="0"/>
              </a:rPr>
              <a:t>打印机</a:t>
            </a:r>
            <a:r>
              <a:rPr lang="en-US" altLang="zh-CN" sz="2600">
                <a:latin typeface="Times New Roman" pitchFamily="18" charset="0"/>
              </a:rPr>
              <a:t>——150</a:t>
            </a:r>
            <a:r>
              <a:rPr lang="el-GR" altLang="zh-CN" sz="2600">
                <a:latin typeface="Times New Roman" pitchFamily="18" charset="0"/>
                <a:cs typeface="Arial" charset="0"/>
              </a:rPr>
              <a:t>μ</a:t>
            </a:r>
            <a:r>
              <a:rPr lang="en-US" altLang="zh-CN" sz="2600">
                <a:latin typeface="Times New Roman" pitchFamily="18" charset="0"/>
                <a:cs typeface="Arial" charset="0"/>
              </a:rPr>
              <a:t>s</a:t>
            </a:r>
            <a:r>
              <a:rPr lang="zh-CN" altLang="en-US" sz="2600">
                <a:latin typeface="Times New Roman" pitchFamily="18" charset="0"/>
                <a:cs typeface="Arial" charset="0"/>
              </a:rPr>
              <a:t>；</a:t>
            </a:r>
          </a:p>
          <a:p>
            <a:pPr eaLnBrk="1" hangingPunct="1"/>
            <a:r>
              <a:rPr lang="zh-CN" altLang="en-US" sz="2800">
                <a:latin typeface="Times New Roman" pitchFamily="18" charset="0"/>
                <a:cs typeface="Arial" charset="0"/>
              </a:rPr>
              <a:t>设优先权为磁盘最高，磁带次之，打印机最低；</a:t>
            </a:r>
          </a:p>
          <a:p>
            <a:pPr eaLnBrk="1" hangingPunct="1"/>
            <a:r>
              <a:rPr lang="zh-CN" altLang="en-US" sz="2800">
                <a:latin typeface="Times New Roman" pitchFamily="18" charset="0"/>
                <a:cs typeface="Arial" charset="0"/>
              </a:rPr>
              <a:t>已知</a:t>
            </a:r>
            <a:r>
              <a:rPr lang="en-US" altLang="zh-CN" sz="2800">
                <a:latin typeface="Times New Roman" pitchFamily="18" charset="0"/>
                <a:cs typeface="Arial" charset="0"/>
              </a:rPr>
              <a:t>DMAC</a:t>
            </a:r>
            <a:r>
              <a:rPr lang="zh-CN" altLang="en-US" sz="2800">
                <a:latin typeface="Times New Roman" pitchFamily="18" charset="0"/>
                <a:cs typeface="Arial" charset="0"/>
              </a:rPr>
              <a:t>每完成一次</a:t>
            </a:r>
            <a:r>
              <a:rPr lang="en-US" altLang="zh-CN" sz="2800">
                <a:latin typeface="Times New Roman" pitchFamily="18" charset="0"/>
                <a:cs typeface="Arial" charset="0"/>
              </a:rPr>
              <a:t>DMA</a:t>
            </a:r>
            <a:r>
              <a:rPr lang="zh-CN" altLang="en-US" sz="2800">
                <a:latin typeface="Times New Roman" pitchFamily="18" charset="0"/>
                <a:cs typeface="Arial" charset="0"/>
              </a:rPr>
              <a:t>传送所需的时间是</a:t>
            </a:r>
            <a:r>
              <a:rPr lang="en-US" altLang="zh-CN" sz="2800">
                <a:latin typeface="Times New Roman" pitchFamily="18" charset="0"/>
                <a:cs typeface="Arial" charset="0"/>
              </a:rPr>
              <a:t>5</a:t>
            </a:r>
            <a:r>
              <a:rPr lang="el-GR" altLang="zh-CN" sz="2800">
                <a:latin typeface="Times New Roman" pitchFamily="18" charset="0"/>
                <a:cs typeface="Arial" charset="0"/>
              </a:rPr>
              <a:t>μ</a:t>
            </a:r>
            <a:r>
              <a:rPr lang="en-US" altLang="zh-CN" sz="2800">
                <a:latin typeface="Times New Roman" pitchFamily="18" charset="0"/>
                <a:cs typeface="Arial" charset="0"/>
              </a:rPr>
              <a:t>s</a:t>
            </a:r>
            <a:r>
              <a:rPr lang="zh-CN" altLang="en-US" sz="2800">
                <a:latin typeface="Times New Roman" pitchFamily="18" charset="0"/>
                <a:cs typeface="Arial" charset="0"/>
              </a:rPr>
              <a:t>。</a:t>
            </a:r>
          </a:p>
          <a:p>
            <a:pPr eaLnBrk="1" hangingPunct="1"/>
            <a:r>
              <a:rPr lang="zh-CN" altLang="en-US" sz="2800">
                <a:latin typeface="Times New Roman" pitchFamily="18" charset="0"/>
                <a:cs typeface="Arial" charset="0"/>
              </a:rPr>
              <a:t>若采用多路型</a:t>
            </a:r>
            <a:r>
              <a:rPr lang="en-US" altLang="zh-CN" sz="2800">
                <a:latin typeface="Times New Roman" pitchFamily="18" charset="0"/>
                <a:cs typeface="Arial" charset="0"/>
              </a:rPr>
              <a:t>DMAC</a:t>
            </a:r>
            <a:r>
              <a:rPr lang="zh-CN" altLang="en-US" sz="2800">
                <a:latin typeface="Times New Roman" pitchFamily="18" charset="0"/>
                <a:cs typeface="Arial" charset="0"/>
              </a:rPr>
              <a:t>，则请画出</a:t>
            </a:r>
            <a:r>
              <a:rPr lang="en-US" altLang="zh-CN" sz="2800">
                <a:latin typeface="Times New Roman" pitchFamily="18" charset="0"/>
                <a:cs typeface="Arial" charset="0"/>
              </a:rPr>
              <a:t>DMAC</a:t>
            </a:r>
            <a:r>
              <a:rPr lang="zh-CN" altLang="en-US" sz="2800">
                <a:latin typeface="Times New Roman" pitchFamily="18" charset="0"/>
                <a:cs typeface="Arial" charset="0"/>
              </a:rPr>
              <a:t>为三个设备服务的工作时间图。</a:t>
            </a:r>
            <a:endParaRPr lang="zh-CN" altLang="el-GR" sz="280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00E5407-5071-4A2F-9807-121371EC1CD3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7065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F6E745-EC76-43B0-A7EC-3E5E49B9C9D7}" type="slidenum">
              <a:rPr lang="en-US" altLang="zh-CN" sz="1200" smtClean="0"/>
              <a:pPr eaLnBrk="1" hangingPunct="1"/>
              <a:t>75</a:t>
            </a:fld>
            <a:endParaRPr lang="en-US" altLang="zh-CN" sz="1200"/>
          </a:p>
        </p:txBody>
      </p:sp>
      <p:grpSp>
        <p:nvGrpSpPr>
          <p:cNvPr id="368643" name="Group 3"/>
          <p:cNvGrpSpPr>
            <a:grpSpLocks/>
          </p:cNvGrpSpPr>
          <p:nvPr/>
        </p:nvGrpSpPr>
        <p:grpSpPr bwMode="auto">
          <a:xfrm>
            <a:off x="2347913" y="5322888"/>
            <a:ext cx="1892300" cy="409575"/>
            <a:chOff x="1479" y="3353"/>
            <a:chExt cx="1192" cy="258"/>
          </a:xfrm>
        </p:grpSpPr>
        <p:sp>
          <p:nvSpPr>
            <p:cNvPr id="70744" name="Freeform 4"/>
            <p:cNvSpPr>
              <a:spLocks/>
            </p:cNvSpPr>
            <p:nvPr/>
          </p:nvSpPr>
          <p:spPr bwMode="auto">
            <a:xfrm>
              <a:off x="1479" y="3353"/>
              <a:ext cx="1173" cy="211"/>
            </a:xfrm>
            <a:custGeom>
              <a:avLst/>
              <a:gdLst>
                <a:gd name="T0" fmla="*/ 0 w 1173"/>
                <a:gd name="T1" fmla="*/ 205 h 211"/>
                <a:gd name="T2" fmla="*/ 927 w 1173"/>
                <a:gd name="T3" fmla="*/ 202 h 211"/>
                <a:gd name="T4" fmla="*/ 927 w 1173"/>
                <a:gd name="T5" fmla="*/ 1 h 211"/>
                <a:gd name="T6" fmla="*/ 1173 w 1173"/>
                <a:gd name="T7" fmla="*/ 0 h 211"/>
                <a:gd name="T8" fmla="*/ 1170 w 1173"/>
                <a:gd name="T9" fmla="*/ 211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3" h="211">
                  <a:moveTo>
                    <a:pt x="0" y="205"/>
                  </a:moveTo>
                  <a:lnTo>
                    <a:pt x="927" y="202"/>
                  </a:lnTo>
                  <a:lnTo>
                    <a:pt x="927" y="1"/>
                  </a:lnTo>
                  <a:lnTo>
                    <a:pt x="1173" y="0"/>
                  </a:lnTo>
                  <a:cubicBezTo>
                    <a:pt x="1172" y="65"/>
                    <a:pt x="1170" y="169"/>
                    <a:pt x="1170" y="211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45" name="Text Box 5"/>
            <p:cNvSpPr txBox="1">
              <a:spLocks noChangeArrowheads="1"/>
            </p:cNvSpPr>
            <p:nvPr/>
          </p:nvSpPr>
          <p:spPr bwMode="auto">
            <a:xfrm>
              <a:off x="2365" y="3361"/>
              <a:ext cx="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latin typeface="Times New Roman" pitchFamily="18" charset="0"/>
                </a:rPr>
                <a:t> T</a:t>
              </a:r>
              <a:r>
                <a:rPr kumimoji="1" lang="en-US" altLang="zh-CN" sz="2000" b="1" baseline="-25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368646" name="Group 6"/>
          <p:cNvGrpSpPr>
            <a:grpSpLocks/>
          </p:cNvGrpSpPr>
          <p:nvPr/>
        </p:nvGrpSpPr>
        <p:grpSpPr bwMode="auto">
          <a:xfrm>
            <a:off x="4205288" y="5319713"/>
            <a:ext cx="1855787" cy="396875"/>
            <a:chOff x="2649" y="3351"/>
            <a:chExt cx="1169" cy="250"/>
          </a:xfrm>
        </p:grpSpPr>
        <p:sp>
          <p:nvSpPr>
            <p:cNvPr id="70742" name="Freeform 7"/>
            <p:cNvSpPr>
              <a:spLocks/>
            </p:cNvSpPr>
            <p:nvPr/>
          </p:nvSpPr>
          <p:spPr bwMode="auto">
            <a:xfrm>
              <a:off x="2649" y="3351"/>
              <a:ext cx="1155" cy="209"/>
            </a:xfrm>
            <a:custGeom>
              <a:avLst/>
              <a:gdLst>
                <a:gd name="T0" fmla="*/ 0 w 1155"/>
                <a:gd name="T1" fmla="*/ 204 h 209"/>
                <a:gd name="T2" fmla="*/ 900 w 1155"/>
                <a:gd name="T3" fmla="*/ 204 h 209"/>
                <a:gd name="T4" fmla="*/ 906 w 1155"/>
                <a:gd name="T5" fmla="*/ 198 h 209"/>
                <a:gd name="T6" fmla="*/ 906 w 1155"/>
                <a:gd name="T7" fmla="*/ 0 h 209"/>
                <a:gd name="T8" fmla="*/ 1155 w 1155"/>
                <a:gd name="T9" fmla="*/ 0 h 209"/>
                <a:gd name="T10" fmla="*/ 1154 w 1155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55" h="209">
                  <a:moveTo>
                    <a:pt x="0" y="204"/>
                  </a:moveTo>
                  <a:lnTo>
                    <a:pt x="900" y="204"/>
                  </a:lnTo>
                  <a:lnTo>
                    <a:pt x="906" y="198"/>
                  </a:lnTo>
                  <a:lnTo>
                    <a:pt x="906" y="0"/>
                  </a:lnTo>
                  <a:lnTo>
                    <a:pt x="1155" y="0"/>
                  </a:lnTo>
                  <a:cubicBezTo>
                    <a:pt x="1155" y="0"/>
                    <a:pt x="1154" y="166"/>
                    <a:pt x="1154" y="209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43" name="Text Box 8"/>
            <p:cNvSpPr txBox="1">
              <a:spLocks noChangeArrowheads="1"/>
            </p:cNvSpPr>
            <p:nvPr/>
          </p:nvSpPr>
          <p:spPr bwMode="auto">
            <a:xfrm>
              <a:off x="3552" y="3351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latin typeface="Times New Roman" pitchFamily="18" charset="0"/>
                </a:rPr>
                <a:t>T</a:t>
              </a:r>
              <a:r>
                <a:rPr kumimoji="1" lang="en-US" altLang="zh-CN" sz="2000" b="1" baseline="-25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368649" name="Group 9"/>
          <p:cNvGrpSpPr>
            <a:grpSpLocks/>
          </p:cNvGrpSpPr>
          <p:nvPr/>
        </p:nvGrpSpPr>
        <p:grpSpPr bwMode="auto">
          <a:xfrm>
            <a:off x="6024563" y="5327650"/>
            <a:ext cx="2357437" cy="404813"/>
            <a:chOff x="3795" y="3356"/>
            <a:chExt cx="1485" cy="255"/>
          </a:xfrm>
        </p:grpSpPr>
        <p:sp>
          <p:nvSpPr>
            <p:cNvPr id="70739" name="Freeform 10"/>
            <p:cNvSpPr>
              <a:spLocks/>
            </p:cNvSpPr>
            <p:nvPr/>
          </p:nvSpPr>
          <p:spPr bwMode="auto">
            <a:xfrm>
              <a:off x="3795" y="3356"/>
              <a:ext cx="1154" cy="204"/>
            </a:xfrm>
            <a:custGeom>
              <a:avLst/>
              <a:gdLst>
                <a:gd name="T0" fmla="*/ 0 w 1154"/>
                <a:gd name="T1" fmla="*/ 199 h 204"/>
                <a:gd name="T2" fmla="*/ 915 w 1154"/>
                <a:gd name="T3" fmla="*/ 198 h 204"/>
                <a:gd name="T4" fmla="*/ 915 w 1154"/>
                <a:gd name="T5" fmla="*/ 1 h 204"/>
                <a:gd name="T6" fmla="*/ 1152 w 1154"/>
                <a:gd name="T7" fmla="*/ 0 h 204"/>
                <a:gd name="T8" fmla="*/ 1154 w 1154"/>
                <a:gd name="T9" fmla="*/ 204 h 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4" h="204">
                  <a:moveTo>
                    <a:pt x="0" y="199"/>
                  </a:moveTo>
                  <a:lnTo>
                    <a:pt x="915" y="198"/>
                  </a:lnTo>
                  <a:lnTo>
                    <a:pt x="915" y="1"/>
                  </a:lnTo>
                  <a:lnTo>
                    <a:pt x="1152" y="0"/>
                  </a:lnTo>
                  <a:cubicBezTo>
                    <a:pt x="1151" y="65"/>
                    <a:pt x="1154" y="162"/>
                    <a:pt x="1154" y="20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40" name="Freeform 11"/>
            <p:cNvSpPr>
              <a:spLocks/>
            </p:cNvSpPr>
            <p:nvPr/>
          </p:nvSpPr>
          <p:spPr bwMode="auto">
            <a:xfrm>
              <a:off x="4941" y="3554"/>
              <a:ext cx="339" cy="1"/>
            </a:xfrm>
            <a:custGeom>
              <a:avLst/>
              <a:gdLst>
                <a:gd name="T0" fmla="*/ 0 w 339"/>
                <a:gd name="T1" fmla="*/ 1 h 1"/>
                <a:gd name="T2" fmla="*/ 339 w 339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9" h="1">
                  <a:moveTo>
                    <a:pt x="0" y="1"/>
                  </a:moveTo>
                  <a:lnTo>
                    <a:pt x="339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41" name="Text Box 12"/>
            <p:cNvSpPr txBox="1">
              <a:spLocks noChangeArrowheads="1"/>
            </p:cNvSpPr>
            <p:nvPr/>
          </p:nvSpPr>
          <p:spPr bwMode="auto">
            <a:xfrm>
              <a:off x="4669" y="3361"/>
              <a:ext cx="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latin typeface="Times New Roman" pitchFamily="18" charset="0"/>
                </a:rPr>
                <a:t> T</a:t>
              </a:r>
              <a:r>
                <a:rPr kumimoji="1" lang="en-US" altLang="zh-CN" sz="2000" b="1" baseline="-2500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368653" name="Group 13"/>
          <p:cNvGrpSpPr>
            <a:grpSpLocks/>
          </p:cNvGrpSpPr>
          <p:nvPr/>
        </p:nvGrpSpPr>
        <p:grpSpPr bwMode="auto">
          <a:xfrm>
            <a:off x="0" y="5319713"/>
            <a:ext cx="2403475" cy="701675"/>
            <a:chOff x="0" y="3351"/>
            <a:chExt cx="1514" cy="442"/>
          </a:xfrm>
        </p:grpSpPr>
        <p:grpSp>
          <p:nvGrpSpPr>
            <p:cNvPr id="70735" name="Group 14"/>
            <p:cNvGrpSpPr>
              <a:grpSpLocks/>
            </p:cNvGrpSpPr>
            <p:nvPr/>
          </p:nvGrpSpPr>
          <p:grpSpPr bwMode="auto">
            <a:xfrm>
              <a:off x="522" y="3351"/>
              <a:ext cx="992" cy="250"/>
              <a:chOff x="522" y="3351"/>
              <a:chExt cx="992" cy="250"/>
            </a:xfrm>
          </p:grpSpPr>
          <p:sp>
            <p:nvSpPr>
              <p:cNvPr id="70737" name="Freeform 15"/>
              <p:cNvSpPr>
                <a:spLocks/>
              </p:cNvSpPr>
              <p:nvPr/>
            </p:nvSpPr>
            <p:spPr bwMode="auto">
              <a:xfrm>
                <a:off x="522" y="3354"/>
                <a:ext cx="964" cy="204"/>
              </a:xfrm>
              <a:custGeom>
                <a:avLst/>
                <a:gdLst>
                  <a:gd name="T0" fmla="*/ 0 w 964"/>
                  <a:gd name="T1" fmla="*/ 201 h 204"/>
                  <a:gd name="T2" fmla="*/ 729 w 964"/>
                  <a:gd name="T3" fmla="*/ 201 h 204"/>
                  <a:gd name="T4" fmla="*/ 732 w 964"/>
                  <a:gd name="T5" fmla="*/ 0 h 204"/>
                  <a:gd name="T6" fmla="*/ 963 w 964"/>
                  <a:gd name="T7" fmla="*/ 0 h 204"/>
                  <a:gd name="T8" fmla="*/ 963 w 964"/>
                  <a:gd name="T9" fmla="*/ 204 h 2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4" h="204">
                    <a:moveTo>
                      <a:pt x="0" y="201"/>
                    </a:moveTo>
                    <a:lnTo>
                      <a:pt x="729" y="201"/>
                    </a:lnTo>
                    <a:lnTo>
                      <a:pt x="732" y="0"/>
                    </a:lnTo>
                    <a:lnTo>
                      <a:pt x="963" y="0"/>
                    </a:lnTo>
                    <a:cubicBezTo>
                      <a:pt x="962" y="65"/>
                      <a:pt x="964" y="162"/>
                      <a:pt x="963" y="204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38" name="Text Box 16"/>
              <p:cNvSpPr txBox="1">
                <a:spLocks noChangeArrowheads="1"/>
              </p:cNvSpPr>
              <p:nvPr/>
            </p:nvSpPr>
            <p:spPr bwMode="auto">
              <a:xfrm>
                <a:off x="1248" y="3351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i="1">
                    <a:latin typeface="Times New Roman" pitchFamily="18" charset="0"/>
                  </a:rPr>
                  <a:t>T</a:t>
                </a:r>
                <a:r>
                  <a:rPr kumimoji="1" lang="en-US" altLang="zh-CN" sz="2000" b="1" baseline="-25000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70736" name="Text Box 17"/>
            <p:cNvSpPr txBox="1">
              <a:spLocks noChangeArrowheads="1"/>
            </p:cNvSpPr>
            <p:nvPr/>
          </p:nvSpPr>
          <p:spPr bwMode="auto">
            <a:xfrm>
              <a:off x="0" y="3351"/>
              <a:ext cx="5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为磁盘</a:t>
              </a:r>
            </a:p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  服务</a:t>
              </a:r>
            </a:p>
          </p:txBody>
        </p:sp>
      </p:grpSp>
      <p:grpSp>
        <p:nvGrpSpPr>
          <p:cNvPr id="368658" name="Group 18"/>
          <p:cNvGrpSpPr>
            <a:grpSpLocks/>
          </p:cNvGrpSpPr>
          <p:nvPr/>
        </p:nvGrpSpPr>
        <p:grpSpPr bwMode="auto">
          <a:xfrm>
            <a:off x="2733675" y="6096000"/>
            <a:ext cx="2417763" cy="396875"/>
            <a:chOff x="1722" y="3840"/>
            <a:chExt cx="1523" cy="250"/>
          </a:xfrm>
        </p:grpSpPr>
        <p:sp>
          <p:nvSpPr>
            <p:cNvPr id="70733" name="Freeform 19"/>
            <p:cNvSpPr>
              <a:spLocks/>
            </p:cNvSpPr>
            <p:nvPr/>
          </p:nvSpPr>
          <p:spPr bwMode="auto">
            <a:xfrm>
              <a:off x="1722" y="3850"/>
              <a:ext cx="1494" cy="194"/>
            </a:xfrm>
            <a:custGeom>
              <a:avLst/>
              <a:gdLst>
                <a:gd name="T0" fmla="*/ 0 w 1494"/>
                <a:gd name="T1" fmla="*/ 194 h 194"/>
                <a:gd name="T2" fmla="*/ 1251 w 1494"/>
                <a:gd name="T3" fmla="*/ 194 h 194"/>
                <a:gd name="T4" fmla="*/ 1254 w 1494"/>
                <a:gd name="T5" fmla="*/ 0 h 194"/>
                <a:gd name="T6" fmla="*/ 1494 w 1494"/>
                <a:gd name="T7" fmla="*/ 0 h 194"/>
                <a:gd name="T8" fmla="*/ 1494 w 1494"/>
                <a:gd name="T9" fmla="*/ 194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4" h="194">
                  <a:moveTo>
                    <a:pt x="0" y="194"/>
                  </a:moveTo>
                  <a:lnTo>
                    <a:pt x="1251" y="194"/>
                  </a:lnTo>
                  <a:lnTo>
                    <a:pt x="1254" y="0"/>
                  </a:lnTo>
                  <a:lnTo>
                    <a:pt x="1494" y="0"/>
                  </a:lnTo>
                  <a:cubicBezTo>
                    <a:pt x="1493" y="65"/>
                    <a:pt x="1494" y="154"/>
                    <a:pt x="1494" y="19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34" name="Text Box 20"/>
            <p:cNvSpPr txBox="1">
              <a:spLocks noChangeArrowheads="1"/>
            </p:cNvSpPr>
            <p:nvPr/>
          </p:nvSpPr>
          <p:spPr bwMode="auto">
            <a:xfrm>
              <a:off x="2979" y="3840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latin typeface="Times New Roman" pitchFamily="18" charset="0"/>
                </a:rPr>
                <a:t>T</a:t>
              </a:r>
              <a:r>
                <a:rPr kumimoji="1" lang="en-US" altLang="zh-CN" sz="2000" b="1" baseline="-25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368661" name="Group 21"/>
          <p:cNvGrpSpPr>
            <a:grpSpLocks/>
          </p:cNvGrpSpPr>
          <p:nvPr/>
        </p:nvGrpSpPr>
        <p:grpSpPr bwMode="auto">
          <a:xfrm>
            <a:off x="5105400" y="6096000"/>
            <a:ext cx="3352800" cy="396875"/>
            <a:chOff x="3216" y="3840"/>
            <a:chExt cx="2112" cy="250"/>
          </a:xfrm>
        </p:grpSpPr>
        <p:grpSp>
          <p:nvGrpSpPr>
            <p:cNvPr id="70729" name="Group 22"/>
            <p:cNvGrpSpPr>
              <a:grpSpLocks/>
            </p:cNvGrpSpPr>
            <p:nvPr/>
          </p:nvGrpSpPr>
          <p:grpSpPr bwMode="auto">
            <a:xfrm>
              <a:off x="3216" y="3840"/>
              <a:ext cx="1994" cy="250"/>
              <a:chOff x="3216" y="3840"/>
              <a:chExt cx="1994" cy="250"/>
            </a:xfrm>
          </p:grpSpPr>
          <p:sp>
            <p:nvSpPr>
              <p:cNvPr id="70731" name="Freeform 23"/>
              <p:cNvSpPr>
                <a:spLocks/>
              </p:cNvSpPr>
              <p:nvPr/>
            </p:nvSpPr>
            <p:spPr bwMode="auto">
              <a:xfrm>
                <a:off x="3216" y="3850"/>
                <a:ext cx="1968" cy="200"/>
              </a:xfrm>
              <a:custGeom>
                <a:avLst/>
                <a:gdLst>
                  <a:gd name="T0" fmla="*/ 0 w 1968"/>
                  <a:gd name="T1" fmla="*/ 197 h 200"/>
                  <a:gd name="T2" fmla="*/ 1728 w 1968"/>
                  <a:gd name="T3" fmla="*/ 197 h 200"/>
                  <a:gd name="T4" fmla="*/ 1728 w 1968"/>
                  <a:gd name="T5" fmla="*/ 0 h 200"/>
                  <a:gd name="T6" fmla="*/ 1968 w 1968"/>
                  <a:gd name="T7" fmla="*/ 0 h 200"/>
                  <a:gd name="T8" fmla="*/ 1968 w 1968"/>
                  <a:gd name="T9" fmla="*/ 20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68" h="200">
                    <a:moveTo>
                      <a:pt x="0" y="197"/>
                    </a:moveTo>
                    <a:lnTo>
                      <a:pt x="1728" y="197"/>
                    </a:lnTo>
                    <a:lnTo>
                      <a:pt x="1728" y="0"/>
                    </a:lnTo>
                    <a:lnTo>
                      <a:pt x="1968" y="0"/>
                    </a:lnTo>
                    <a:cubicBezTo>
                      <a:pt x="1967" y="65"/>
                      <a:pt x="1968" y="158"/>
                      <a:pt x="1968" y="20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32" name="Text Box 24"/>
              <p:cNvSpPr txBox="1">
                <a:spLocks noChangeArrowheads="1"/>
              </p:cNvSpPr>
              <p:nvPr/>
            </p:nvSpPr>
            <p:spPr bwMode="auto">
              <a:xfrm>
                <a:off x="4944" y="3840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i="1">
                    <a:latin typeface="Times New Roman" pitchFamily="18" charset="0"/>
                  </a:rPr>
                  <a:t>T</a:t>
                </a:r>
                <a:r>
                  <a:rPr kumimoji="1" lang="en-US" altLang="zh-CN" sz="2000" b="1" baseline="-25000">
                    <a:latin typeface="Times New Roman" pitchFamily="18" charset="0"/>
                  </a:rPr>
                  <a:t>8</a:t>
                </a:r>
              </a:p>
            </p:txBody>
          </p:sp>
        </p:grpSp>
        <p:sp>
          <p:nvSpPr>
            <p:cNvPr id="70730" name="Line 25"/>
            <p:cNvSpPr>
              <a:spLocks noChangeShapeType="1"/>
            </p:cNvSpPr>
            <p:nvPr/>
          </p:nvSpPr>
          <p:spPr bwMode="auto">
            <a:xfrm>
              <a:off x="5184" y="404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8666" name="Group 26"/>
          <p:cNvGrpSpPr>
            <a:grpSpLocks/>
          </p:cNvGrpSpPr>
          <p:nvPr/>
        </p:nvGrpSpPr>
        <p:grpSpPr bwMode="auto">
          <a:xfrm>
            <a:off x="0" y="6080125"/>
            <a:ext cx="2784475" cy="717550"/>
            <a:chOff x="0" y="3830"/>
            <a:chExt cx="1754" cy="452"/>
          </a:xfrm>
        </p:grpSpPr>
        <p:grpSp>
          <p:nvGrpSpPr>
            <p:cNvPr id="70725" name="Group 27"/>
            <p:cNvGrpSpPr>
              <a:grpSpLocks/>
            </p:cNvGrpSpPr>
            <p:nvPr/>
          </p:nvGrpSpPr>
          <p:grpSpPr bwMode="auto">
            <a:xfrm>
              <a:off x="528" y="3830"/>
              <a:ext cx="1226" cy="250"/>
              <a:chOff x="528" y="3830"/>
              <a:chExt cx="1226" cy="250"/>
            </a:xfrm>
          </p:grpSpPr>
          <p:sp>
            <p:nvSpPr>
              <p:cNvPr id="70727" name="Freeform 28"/>
              <p:cNvSpPr>
                <a:spLocks/>
              </p:cNvSpPr>
              <p:nvPr/>
            </p:nvSpPr>
            <p:spPr bwMode="auto">
              <a:xfrm>
                <a:off x="528" y="3846"/>
                <a:ext cx="1194" cy="201"/>
              </a:xfrm>
              <a:custGeom>
                <a:avLst/>
                <a:gdLst>
                  <a:gd name="T0" fmla="*/ 0 w 1194"/>
                  <a:gd name="T1" fmla="*/ 193 h 201"/>
                  <a:gd name="T2" fmla="*/ 954 w 1194"/>
                  <a:gd name="T3" fmla="*/ 192 h 201"/>
                  <a:gd name="T4" fmla="*/ 954 w 1194"/>
                  <a:gd name="T5" fmla="*/ 0 h 201"/>
                  <a:gd name="T6" fmla="*/ 1194 w 1194"/>
                  <a:gd name="T7" fmla="*/ 0 h 201"/>
                  <a:gd name="T8" fmla="*/ 1194 w 1194"/>
                  <a:gd name="T9" fmla="*/ 201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94" h="201">
                    <a:moveTo>
                      <a:pt x="0" y="193"/>
                    </a:moveTo>
                    <a:lnTo>
                      <a:pt x="954" y="192"/>
                    </a:lnTo>
                    <a:lnTo>
                      <a:pt x="954" y="0"/>
                    </a:lnTo>
                    <a:lnTo>
                      <a:pt x="1194" y="0"/>
                    </a:lnTo>
                    <a:cubicBezTo>
                      <a:pt x="1193" y="65"/>
                      <a:pt x="1194" y="159"/>
                      <a:pt x="1194" y="201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28" name="Text Box 29"/>
              <p:cNvSpPr txBox="1">
                <a:spLocks noChangeArrowheads="1"/>
              </p:cNvSpPr>
              <p:nvPr/>
            </p:nvSpPr>
            <p:spPr bwMode="auto">
              <a:xfrm>
                <a:off x="1488" y="3830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i="1">
                    <a:latin typeface="Times New Roman" pitchFamily="18" charset="0"/>
                  </a:rPr>
                  <a:t>T</a:t>
                </a:r>
                <a:r>
                  <a:rPr kumimoji="1" lang="en-US" altLang="zh-CN" sz="2000" b="1" baseline="-25000"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70726" name="Text Box 30"/>
            <p:cNvSpPr txBox="1">
              <a:spLocks noChangeArrowheads="1"/>
            </p:cNvSpPr>
            <p:nvPr/>
          </p:nvSpPr>
          <p:spPr bwMode="auto">
            <a:xfrm>
              <a:off x="0" y="3840"/>
              <a:ext cx="5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为磁带</a:t>
              </a:r>
            </a:p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  服务</a:t>
              </a:r>
            </a:p>
          </p:txBody>
        </p:sp>
      </p:grpSp>
      <p:grpSp>
        <p:nvGrpSpPr>
          <p:cNvPr id="368671" name="Group 31"/>
          <p:cNvGrpSpPr>
            <a:grpSpLocks/>
          </p:cNvGrpSpPr>
          <p:nvPr/>
        </p:nvGrpSpPr>
        <p:grpSpPr bwMode="auto">
          <a:xfrm>
            <a:off x="0" y="4191000"/>
            <a:ext cx="8382000" cy="1023938"/>
            <a:chOff x="0" y="2640"/>
            <a:chExt cx="5280" cy="645"/>
          </a:xfrm>
        </p:grpSpPr>
        <p:sp>
          <p:nvSpPr>
            <p:cNvPr id="70715" name="Text Box 32"/>
            <p:cNvSpPr txBox="1">
              <a:spLocks noChangeArrowheads="1"/>
            </p:cNvSpPr>
            <p:nvPr/>
          </p:nvSpPr>
          <p:spPr bwMode="auto">
            <a:xfrm>
              <a:off x="0" y="2843"/>
              <a:ext cx="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为打印</a:t>
              </a:r>
            </a:p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机服务</a:t>
              </a:r>
            </a:p>
          </p:txBody>
        </p:sp>
        <p:grpSp>
          <p:nvGrpSpPr>
            <p:cNvPr id="70716" name="Group 33"/>
            <p:cNvGrpSpPr>
              <a:grpSpLocks/>
            </p:cNvGrpSpPr>
            <p:nvPr/>
          </p:nvGrpSpPr>
          <p:grpSpPr bwMode="auto">
            <a:xfrm>
              <a:off x="528" y="2640"/>
              <a:ext cx="4752" cy="491"/>
              <a:chOff x="528" y="2640"/>
              <a:chExt cx="4752" cy="491"/>
            </a:xfrm>
          </p:grpSpPr>
          <p:sp>
            <p:nvSpPr>
              <p:cNvPr id="70717" name="Freeform 34"/>
              <p:cNvSpPr>
                <a:spLocks/>
              </p:cNvSpPr>
              <p:nvPr/>
            </p:nvSpPr>
            <p:spPr bwMode="auto">
              <a:xfrm>
                <a:off x="528" y="2891"/>
                <a:ext cx="4752" cy="192"/>
              </a:xfrm>
              <a:custGeom>
                <a:avLst/>
                <a:gdLst>
                  <a:gd name="T0" fmla="*/ 0 w 4752"/>
                  <a:gd name="T1" fmla="*/ 192 h 192"/>
                  <a:gd name="T2" fmla="*/ 432 w 4752"/>
                  <a:gd name="T3" fmla="*/ 192 h 192"/>
                  <a:gd name="T4" fmla="*/ 432 w 4752"/>
                  <a:gd name="T5" fmla="*/ 0 h 192"/>
                  <a:gd name="T6" fmla="*/ 672 w 4752"/>
                  <a:gd name="T7" fmla="*/ 0 h 192"/>
                  <a:gd name="T8" fmla="*/ 672 w 4752"/>
                  <a:gd name="T9" fmla="*/ 192 h 192"/>
                  <a:gd name="T10" fmla="*/ 4752 w 4752"/>
                  <a:gd name="T11" fmla="*/ 192 h 1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52" h="192">
                    <a:moveTo>
                      <a:pt x="0" y="192"/>
                    </a:moveTo>
                    <a:lnTo>
                      <a:pt x="432" y="192"/>
                    </a:lnTo>
                    <a:lnTo>
                      <a:pt x="432" y="0"/>
                    </a:lnTo>
                    <a:lnTo>
                      <a:pt x="672" y="0"/>
                    </a:lnTo>
                    <a:lnTo>
                      <a:pt x="672" y="192"/>
                    </a:lnTo>
                    <a:lnTo>
                      <a:pt x="4752" y="192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18" name="Text Box 35"/>
              <p:cNvSpPr txBox="1">
                <a:spLocks noChangeArrowheads="1"/>
              </p:cNvSpPr>
              <p:nvPr/>
            </p:nvSpPr>
            <p:spPr bwMode="auto">
              <a:xfrm>
                <a:off x="973" y="2881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i="1">
                    <a:latin typeface="Times New Roman" pitchFamily="18" charset="0"/>
                  </a:rPr>
                  <a:t>T</a:t>
                </a:r>
                <a:r>
                  <a:rPr kumimoji="1" lang="en-US" altLang="zh-CN" sz="20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0719" name="Line 36"/>
              <p:cNvSpPr>
                <a:spLocks noChangeShapeType="1"/>
              </p:cNvSpPr>
              <p:nvPr/>
            </p:nvSpPr>
            <p:spPr bwMode="auto">
              <a:xfrm>
                <a:off x="960" y="2757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20" name="Line 37"/>
              <p:cNvSpPr>
                <a:spLocks noChangeShapeType="1"/>
              </p:cNvSpPr>
              <p:nvPr/>
            </p:nvSpPr>
            <p:spPr bwMode="auto">
              <a:xfrm>
                <a:off x="1200" y="2757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21" name="Line 38"/>
              <p:cNvSpPr>
                <a:spLocks noChangeShapeType="1"/>
              </p:cNvSpPr>
              <p:nvPr/>
            </p:nvSpPr>
            <p:spPr bwMode="auto">
              <a:xfrm>
                <a:off x="960" y="2805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22" name="Line 39"/>
              <p:cNvSpPr>
                <a:spLocks noChangeShapeType="1"/>
              </p:cNvSpPr>
              <p:nvPr/>
            </p:nvSpPr>
            <p:spPr bwMode="auto">
              <a:xfrm>
                <a:off x="816" y="28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23" name="Line 40"/>
              <p:cNvSpPr>
                <a:spLocks noChangeShapeType="1"/>
              </p:cNvSpPr>
              <p:nvPr/>
            </p:nvSpPr>
            <p:spPr bwMode="auto">
              <a:xfrm rot="10800000">
                <a:off x="1200" y="28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24" name="Text Box 41"/>
              <p:cNvSpPr txBox="1">
                <a:spLocks noChangeArrowheads="1"/>
              </p:cNvSpPr>
              <p:nvPr/>
            </p:nvSpPr>
            <p:spPr bwMode="auto">
              <a:xfrm>
                <a:off x="1344" y="264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5μ</a:t>
                </a:r>
                <a:r>
                  <a:rPr kumimoji="1" lang="en-US" altLang="zh-CN" sz="2400" b="1">
                    <a:latin typeface="Times New Roman" pitchFamily="18" charset="0"/>
                  </a:rPr>
                  <a:t>s</a:t>
                </a:r>
              </a:p>
            </p:txBody>
          </p:sp>
        </p:grpSp>
      </p:grpSp>
      <p:sp>
        <p:nvSpPr>
          <p:cNvPr id="368682" name="Line 42"/>
          <p:cNvSpPr>
            <a:spLocks noChangeShapeType="1"/>
          </p:cNvSpPr>
          <p:nvPr/>
        </p:nvSpPr>
        <p:spPr bwMode="auto">
          <a:xfrm>
            <a:off x="1981200" y="3124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683" name="Line 43"/>
          <p:cNvSpPr>
            <a:spLocks noChangeShapeType="1"/>
          </p:cNvSpPr>
          <p:nvPr/>
        </p:nvSpPr>
        <p:spPr bwMode="auto">
          <a:xfrm>
            <a:off x="3810000" y="2209800"/>
            <a:ext cx="0" cy="449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684" name="Line 44"/>
          <p:cNvSpPr>
            <a:spLocks noChangeShapeType="1"/>
          </p:cNvSpPr>
          <p:nvPr/>
        </p:nvSpPr>
        <p:spPr bwMode="auto">
          <a:xfrm>
            <a:off x="5638800" y="21336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685" name="Line 45"/>
          <p:cNvSpPr>
            <a:spLocks noChangeShapeType="1"/>
          </p:cNvSpPr>
          <p:nvPr/>
        </p:nvSpPr>
        <p:spPr bwMode="auto">
          <a:xfrm>
            <a:off x="7467600" y="32004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686" name="Line 46"/>
          <p:cNvSpPr>
            <a:spLocks noChangeShapeType="1"/>
          </p:cNvSpPr>
          <p:nvPr/>
        </p:nvSpPr>
        <p:spPr bwMode="auto">
          <a:xfrm>
            <a:off x="4724400" y="3124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687" name="Line 47"/>
          <p:cNvSpPr>
            <a:spLocks noChangeShapeType="1"/>
          </p:cNvSpPr>
          <p:nvPr/>
        </p:nvSpPr>
        <p:spPr bwMode="auto">
          <a:xfrm>
            <a:off x="1524000" y="4027488"/>
            <a:ext cx="0" cy="26781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688" name="Line 48"/>
          <p:cNvSpPr>
            <a:spLocks noChangeShapeType="1"/>
          </p:cNvSpPr>
          <p:nvPr/>
        </p:nvSpPr>
        <p:spPr bwMode="auto">
          <a:xfrm flipV="1">
            <a:off x="2362200" y="53340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689" name="Line 49"/>
          <p:cNvSpPr>
            <a:spLocks noChangeShapeType="1"/>
          </p:cNvSpPr>
          <p:nvPr/>
        </p:nvSpPr>
        <p:spPr bwMode="auto">
          <a:xfrm>
            <a:off x="7848600" y="5418138"/>
            <a:ext cx="0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68691" name="Group 51"/>
          <p:cNvGrpSpPr>
            <a:grpSpLocks/>
          </p:cNvGrpSpPr>
          <p:nvPr/>
        </p:nvGrpSpPr>
        <p:grpSpPr bwMode="auto">
          <a:xfrm>
            <a:off x="-36513" y="3340100"/>
            <a:ext cx="8672513" cy="866775"/>
            <a:chOff x="-23" y="2104"/>
            <a:chExt cx="5463" cy="546"/>
          </a:xfrm>
        </p:grpSpPr>
        <p:grpSp>
          <p:nvGrpSpPr>
            <p:cNvPr id="70708" name="Group 52"/>
            <p:cNvGrpSpPr>
              <a:grpSpLocks/>
            </p:cNvGrpSpPr>
            <p:nvPr/>
          </p:nvGrpSpPr>
          <p:grpSpPr bwMode="auto">
            <a:xfrm>
              <a:off x="-23" y="2104"/>
              <a:ext cx="5303" cy="538"/>
              <a:chOff x="-23" y="2144"/>
              <a:chExt cx="5303" cy="538"/>
            </a:xfrm>
          </p:grpSpPr>
          <p:grpSp>
            <p:nvGrpSpPr>
              <p:cNvPr id="70710" name="Group 53"/>
              <p:cNvGrpSpPr>
                <a:grpSpLocks/>
              </p:cNvGrpSpPr>
              <p:nvPr/>
            </p:nvGrpSpPr>
            <p:grpSpPr bwMode="auto">
              <a:xfrm>
                <a:off x="528" y="2144"/>
                <a:ext cx="4752" cy="442"/>
                <a:chOff x="528" y="2144"/>
                <a:chExt cx="4752" cy="442"/>
              </a:xfrm>
            </p:grpSpPr>
            <p:sp>
              <p:nvSpPr>
                <p:cNvPr id="70712" name="Line 54"/>
                <p:cNvSpPr>
                  <a:spLocks noChangeShapeType="1"/>
                </p:cNvSpPr>
                <p:nvPr/>
              </p:nvSpPr>
              <p:spPr bwMode="auto">
                <a:xfrm>
                  <a:off x="528" y="2586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713" name="Line 55"/>
                <p:cNvSpPr>
                  <a:spLocks noChangeShapeType="1"/>
                </p:cNvSpPr>
                <p:nvPr/>
              </p:nvSpPr>
              <p:spPr bwMode="auto">
                <a:xfrm>
                  <a:off x="960" y="234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71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72" y="2144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latin typeface="Times New Roman" pitchFamily="18" charset="0"/>
                    </a:rPr>
                    <a:t>DMA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请求</a:t>
                  </a:r>
                </a:p>
              </p:txBody>
            </p:sp>
          </p:grpSp>
          <p:sp>
            <p:nvSpPr>
              <p:cNvPr id="70711" name="Text Box 57"/>
              <p:cNvSpPr txBox="1">
                <a:spLocks noChangeArrowheads="1"/>
              </p:cNvSpPr>
              <p:nvPr/>
            </p:nvSpPr>
            <p:spPr bwMode="auto">
              <a:xfrm>
                <a:off x="-23" y="243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>
                    <a:latin typeface="Times New Roman" pitchFamily="18" charset="0"/>
                  </a:rPr>
                  <a:t>打印机</a:t>
                </a:r>
              </a:p>
            </p:txBody>
          </p:sp>
        </p:grpSp>
        <p:sp>
          <p:nvSpPr>
            <p:cNvPr id="70709" name="Text Box 58"/>
            <p:cNvSpPr txBox="1">
              <a:spLocks noChangeArrowheads="1"/>
            </p:cNvSpPr>
            <p:nvPr/>
          </p:nvSpPr>
          <p:spPr bwMode="auto">
            <a:xfrm>
              <a:off x="5280" y="240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368699" name="Group 59"/>
          <p:cNvGrpSpPr>
            <a:grpSpLocks/>
          </p:cNvGrpSpPr>
          <p:nvPr/>
        </p:nvGrpSpPr>
        <p:grpSpPr bwMode="auto">
          <a:xfrm>
            <a:off x="0" y="2346325"/>
            <a:ext cx="8636000" cy="946150"/>
            <a:chOff x="0" y="1478"/>
            <a:chExt cx="5440" cy="596"/>
          </a:xfrm>
        </p:grpSpPr>
        <p:grpSp>
          <p:nvGrpSpPr>
            <p:cNvPr id="70695" name="Group 60"/>
            <p:cNvGrpSpPr>
              <a:grpSpLocks/>
            </p:cNvGrpSpPr>
            <p:nvPr/>
          </p:nvGrpSpPr>
          <p:grpSpPr bwMode="auto">
            <a:xfrm>
              <a:off x="0" y="1478"/>
              <a:ext cx="5280" cy="594"/>
              <a:chOff x="0" y="1475"/>
              <a:chExt cx="5280" cy="594"/>
            </a:xfrm>
          </p:grpSpPr>
          <p:grpSp>
            <p:nvGrpSpPr>
              <p:cNvPr id="70697" name="Group 61"/>
              <p:cNvGrpSpPr>
                <a:grpSpLocks/>
              </p:cNvGrpSpPr>
              <p:nvPr/>
            </p:nvGrpSpPr>
            <p:grpSpPr bwMode="auto">
              <a:xfrm>
                <a:off x="528" y="1475"/>
                <a:ext cx="4752" cy="490"/>
                <a:chOff x="528" y="1475"/>
                <a:chExt cx="4752" cy="490"/>
              </a:xfrm>
            </p:grpSpPr>
            <p:sp>
              <p:nvSpPr>
                <p:cNvPr id="70699" name="Line 62"/>
                <p:cNvSpPr>
                  <a:spLocks noChangeShapeType="1"/>
                </p:cNvSpPr>
                <p:nvPr/>
              </p:nvSpPr>
              <p:spPr bwMode="auto">
                <a:xfrm>
                  <a:off x="528" y="1965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700" name="Line 63"/>
                <p:cNvSpPr>
                  <a:spLocks noChangeShapeType="1"/>
                </p:cNvSpPr>
                <p:nvPr/>
              </p:nvSpPr>
              <p:spPr bwMode="auto">
                <a:xfrm>
                  <a:off x="1248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701" name="Line 64"/>
                <p:cNvSpPr>
                  <a:spLocks noChangeShapeType="1"/>
                </p:cNvSpPr>
                <p:nvPr/>
              </p:nvSpPr>
              <p:spPr bwMode="auto">
                <a:xfrm>
                  <a:off x="2976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702" name="Line 65"/>
                <p:cNvSpPr>
                  <a:spLocks noChangeShapeType="1"/>
                </p:cNvSpPr>
                <p:nvPr/>
              </p:nvSpPr>
              <p:spPr bwMode="auto">
                <a:xfrm>
                  <a:off x="4704" y="172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70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867" y="1475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latin typeface="Times New Roman" pitchFamily="18" charset="0"/>
                    </a:rPr>
                    <a:t>DMA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请求</a:t>
                  </a:r>
                </a:p>
              </p:txBody>
            </p:sp>
            <p:sp>
              <p:nvSpPr>
                <p:cNvPr id="7070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595" y="1475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latin typeface="Times New Roman" pitchFamily="18" charset="0"/>
                    </a:rPr>
                    <a:t>DMA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请求</a:t>
                  </a:r>
                </a:p>
              </p:txBody>
            </p:sp>
            <p:sp>
              <p:nvSpPr>
                <p:cNvPr id="7070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323" y="1475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latin typeface="Times New Roman" pitchFamily="18" charset="0"/>
                    </a:rPr>
                    <a:t>DMA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请求</a:t>
                  </a:r>
                </a:p>
              </p:txBody>
            </p:sp>
            <p:sp>
              <p:nvSpPr>
                <p:cNvPr id="70706" name="Line 69"/>
                <p:cNvSpPr>
                  <a:spLocks noChangeShapeType="1"/>
                </p:cNvSpPr>
                <p:nvPr/>
              </p:nvSpPr>
              <p:spPr bwMode="auto">
                <a:xfrm>
                  <a:off x="1248" y="1869"/>
                  <a:ext cx="1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707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936" y="1636"/>
                  <a:ext cx="5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latin typeface="Times New Roman" pitchFamily="18" charset="0"/>
                    </a:rPr>
                    <a:t>45μ</a:t>
                  </a:r>
                  <a:r>
                    <a:rPr kumimoji="1" lang="en-US" altLang="zh-CN" sz="2400" b="1">
                      <a:latin typeface="Times New Roman" pitchFamily="18" charset="0"/>
                    </a:rPr>
                    <a:t>s</a:t>
                  </a:r>
                </a:p>
              </p:txBody>
            </p:sp>
          </p:grpSp>
          <p:sp>
            <p:nvSpPr>
              <p:cNvPr id="70698" name="Text Box 71"/>
              <p:cNvSpPr txBox="1">
                <a:spLocks noChangeArrowheads="1"/>
              </p:cNvSpPr>
              <p:nvPr/>
            </p:nvSpPr>
            <p:spPr bwMode="auto">
              <a:xfrm>
                <a:off x="0" y="1819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>
                    <a:latin typeface="Times New Roman" pitchFamily="18" charset="0"/>
                  </a:rPr>
                  <a:t>磁带</a:t>
                </a:r>
              </a:p>
            </p:txBody>
          </p:sp>
        </p:grpSp>
        <p:sp>
          <p:nvSpPr>
            <p:cNvPr id="70696" name="Text Box 72"/>
            <p:cNvSpPr txBox="1">
              <a:spLocks noChangeArrowheads="1"/>
            </p:cNvSpPr>
            <p:nvPr/>
          </p:nvSpPr>
          <p:spPr bwMode="auto">
            <a:xfrm>
              <a:off x="5280" y="182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368713" name="Group 73"/>
          <p:cNvGrpSpPr>
            <a:grpSpLocks/>
          </p:cNvGrpSpPr>
          <p:nvPr/>
        </p:nvGrpSpPr>
        <p:grpSpPr bwMode="auto">
          <a:xfrm>
            <a:off x="0" y="1295400"/>
            <a:ext cx="8636000" cy="1006475"/>
            <a:chOff x="0" y="816"/>
            <a:chExt cx="5440" cy="634"/>
          </a:xfrm>
        </p:grpSpPr>
        <p:grpSp>
          <p:nvGrpSpPr>
            <p:cNvPr id="70680" name="Group 74"/>
            <p:cNvGrpSpPr>
              <a:grpSpLocks/>
            </p:cNvGrpSpPr>
            <p:nvPr/>
          </p:nvGrpSpPr>
          <p:grpSpPr bwMode="auto">
            <a:xfrm>
              <a:off x="0" y="816"/>
              <a:ext cx="5280" cy="584"/>
              <a:chOff x="0" y="816"/>
              <a:chExt cx="5280" cy="584"/>
            </a:xfrm>
          </p:grpSpPr>
          <p:grpSp>
            <p:nvGrpSpPr>
              <p:cNvPr id="70682" name="Group 75"/>
              <p:cNvGrpSpPr>
                <a:grpSpLocks/>
              </p:cNvGrpSpPr>
              <p:nvPr/>
            </p:nvGrpSpPr>
            <p:grpSpPr bwMode="auto">
              <a:xfrm>
                <a:off x="528" y="816"/>
                <a:ext cx="4752" cy="528"/>
                <a:chOff x="528" y="816"/>
                <a:chExt cx="4752" cy="528"/>
              </a:xfrm>
            </p:grpSpPr>
            <p:sp>
              <p:nvSpPr>
                <p:cNvPr id="70684" name="Line 76"/>
                <p:cNvSpPr>
                  <a:spLocks noChangeShapeType="1"/>
                </p:cNvSpPr>
                <p:nvPr/>
              </p:nvSpPr>
              <p:spPr bwMode="auto">
                <a:xfrm>
                  <a:off x="528" y="1344"/>
                  <a:ext cx="4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685" name="Line 77"/>
                <p:cNvSpPr>
                  <a:spLocks noChangeShapeType="1"/>
                </p:cNvSpPr>
                <p:nvPr/>
              </p:nvSpPr>
              <p:spPr bwMode="auto">
                <a:xfrm>
                  <a:off x="1248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686" name="Line 78"/>
                <p:cNvSpPr>
                  <a:spLocks noChangeShapeType="1"/>
                </p:cNvSpPr>
                <p:nvPr/>
              </p:nvSpPr>
              <p:spPr bwMode="auto">
                <a:xfrm>
                  <a:off x="2400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687" name="Line 79"/>
                <p:cNvSpPr>
                  <a:spLocks noChangeShapeType="1"/>
                </p:cNvSpPr>
                <p:nvPr/>
              </p:nvSpPr>
              <p:spPr bwMode="auto">
                <a:xfrm>
                  <a:off x="3552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688" name="Line 80"/>
                <p:cNvSpPr>
                  <a:spLocks noChangeShapeType="1"/>
                </p:cNvSpPr>
                <p:nvPr/>
              </p:nvSpPr>
              <p:spPr bwMode="auto">
                <a:xfrm>
                  <a:off x="4704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68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867" y="825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latin typeface="Times New Roman" pitchFamily="18" charset="0"/>
                    </a:rPr>
                    <a:t>DMA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请求</a:t>
                  </a:r>
                </a:p>
              </p:txBody>
            </p:sp>
            <p:sp>
              <p:nvSpPr>
                <p:cNvPr id="7069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016" y="816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latin typeface="Times New Roman" pitchFamily="18" charset="0"/>
                    </a:rPr>
                    <a:t>DMA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请求</a:t>
                  </a:r>
                </a:p>
              </p:txBody>
            </p:sp>
            <p:sp>
              <p:nvSpPr>
                <p:cNvPr id="7069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171" y="816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latin typeface="Times New Roman" pitchFamily="18" charset="0"/>
                    </a:rPr>
                    <a:t>DMA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请求</a:t>
                  </a:r>
                </a:p>
              </p:txBody>
            </p:sp>
            <p:sp>
              <p:nvSpPr>
                <p:cNvPr id="7069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323" y="816"/>
                  <a:ext cx="8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latin typeface="Times New Roman" pitchFamily="18" charset="0"/>
                    </a:rPr>
                    <a:t>DMA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请求</a:t>
                  </a:r>
                </a:p>
              </p:txBody>
            </p:sp>
            <p:sp>
              <p:nvSpPr>
                <p:cNvPr id="70693" name="Line 85"/>
                <p:cNvSpPr>
                  <a:spLocks noChangeShapeType="1"/>
                </p:cNvSpPr>
                <p:nvPr/>
              </p:nvSpPr>
              <p:spPr bwMode="auto">
                <a:xfrm>
                  <a:off x="1248" y="1248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69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536" y="1015"/>
                  <a:ext cx="5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latin typeface="Times New Roman" pitchFamily="18" charset="0"/>
                    </a:rPr>
                    <a:t>30μ</a:t>
                  </a:r>
                  <a:r>
                    <a:rPr kumimoji="1" lang="en-US" altLang="zh-CN" sz="2400" b="1">
                      <a:latin typeface="Times New Roman" pitchFamily="18" charset="0"/>
                    </a:rPr>
                    <a:t>s</a:t>
                  </a:r>
                </a:p>
              </p:txBody>
            </p:sp>
          </p:grpSp>
          <p:sp>
            <p:nvSpPr>
              <p:cNvPr id="70683" name="Text Box 87"/>
              <p:cNvSpPr txBox="1">
                <a:spLocks noChangeArrowheads="1"/>
              </p:cNvSpPr>
              <p:nvPr/>
            </p:nvSpPr>
            <p:spPr bwMode="auto">
              <a:xfrm>
                <a:off x="0" y="1150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>
                    <a:latin typeface="Times New Roman" pitchFamily="18" charset="0"/>
                  </a:rPr>
                  <a:t>磁盘</a:t>
                </a:r>
              </a:p>
            </p:txBody>
          </p:sp>
        </p:grpSp>
        <p:sp>
          <p:nvSpPr>
            <p:cNvPr id="70681" name="Text Box 88"/>
            <p:cNvSpPr txBox="1">
              <a:spLocks noChangeArrowheads="1"/>
            </p:cNvSpPr>
            <p:nvPr/>
          </p:nvSpPr>
          <p:spPr bwMode="auto">
            <a:xfrm>
              <a:off x="5280" y="120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i="1">
                  <a:latin typeface="Times New Roman" pitchFamily="18" charset="0"/>
                </a:rPr>
                <a:t>t</a:t>
              </a:r>
            </a:p>
          </p:txBody>
        </p:sp>
      </p:grpSp>
      <p:sp>
        <p:nvSpPr>
          <p:cNvPr id="70679" name="Rectangle 89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课本</a:t>
            </a:r>
            <a:r>
              <a:rPr lang="en-US" altLang="zh-CN" dirty="0"/>
              <a:t>P257【</a:t>
            </a:r>
            <a:r>
              <a:rPr lang="zh-CN" altLang="en-US" dirty="0"/>
              <a:t>例</a:t>
            </a:r>
            <a:r>
              <a:rPr lang="en-US" altLang="zh-CN" dirty="0"/>
              <a:t>4】</a:t>
            </a:r>
            <a:r>
              <a:rPr lang="zh-CN" altLang="en-US" dirty="0"/>
              <a:t>图解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6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3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6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3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36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36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2" grpId="0" animBg="1"/>
      <p:bldP spid="368683" grpId="0" animBg="1"/>
      <p:bldP spid="368684" grpId="0" animBg="1"/>
      <p:bldP spid="368685" grpId="0" animBg="1"/>
      <p:bldP spid="368686" grpId="0" animBg="1"/>
      <p:bldP spid="368687" grpId="0" animBg="1"/>
      <p:bldP spid="368688" grpId="0" animBg="1"/>
      <p:bldP spid="36868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42184D-6EEE-4BA1-BBF1-4FBA8A8A407B}" type="datetime3">
              <a:rPr lang="zh-CN" altLang="en-US" smtClean="0"/>
              <a:pPr>
                <a:defRPr/>
              </a:pPr>
              <a:t>2022年5月30日星期一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B8450-0035-4BD1-885F-3C1E1970F287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914400" y="762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b="1" dirty="0"/>
              <a:t>某同步总线的时钟频率为</a:t>
            </a:r>
            <a:r>
              <a:rPr lang="en-US" altLang="zh-CN" sz="2800" b="1" dirty="0"/>
              <a:t>100MHz</a:t>
            </a:r>
            <a:r>
              <a:rPr lang="zh-CN" altLang="en-US" sz="2800" b="1" dirty="0"/>
              <a:t>，宽度为</a:t>
            </a:r>
            <a:r>
              <a:rPr lang="en-US" altLang="zh-CN" sz="2800" b="1" dirty="0"/>
              <a:t>32</a:t>
            </a:r>
            <a:r>
              <a:rPr lang="zh-CN" altLang="en-US" sz="2800" b="1" dirty="0"/>
              <a:t>位，地址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数据线复用，每传输一个地址或数据占用一个时钟周期。若该总线支持突发（猝发）传输方式，则一次“主存写”总线事务传输</a:t>
            </a:r>
            <a:r>
              <a:rPr lang="en-US" altLang="zh-CN" sz="2800" b="1" dirty="0"/>
              <a:t>128</a:t>
            </a:r>
            <a:r>
              <a:rPr lang="zh-CN" altLang="en-US" sz="2800" b="1" dirty="0"/>
              <a:t>位数据所需要的时间至少是</a:t>
            </a:r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1828800" y="3505200"/>
            <a:ext cx="25146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20ns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4800600" y="3462338"/>
            <a:ext cx="25146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/>
              <a:t>40ns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5"/>
            </p:custDataLst>
          </p:nvPr>
        </p:nvSpPr>
        <p:spPr>
          <a:xfrm>
            <a:off x="1828800" y="4500562"/>
            <a:ext cx="25146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50ns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>
            <p:custDataLst>
              <p:tags r:id="rId6"/>
            </p:custDataLst>
          </p:nvPr>
        </p:nvSpPr>
        <p:spPr>
          <a:xfrm>
            <a:off x="4800600" y="4495800"/>
            <a:ext cx="25146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/>
              <a:t>80ns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56949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086225" y="3526632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086225" y="456009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圆角矩形 15"/>
          <p:cNvSpPr/>
          <p:nvPr>
            <p:custDataLst>
              <p:tags r:id="rId11"/>
            </p:custDataLst>
          </p:nvPr>
        </p:nvSpPr>
        <p:spPr>
          <a:xfrm>
            <a:off x="61722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2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6" name="图片 5" descr="tmp8ED0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2012</a:t>
            </a:r>
            <a:r>
              <a:rPr lang="zh-CN" altLang="en-US"/>
              <a:t>年考研真题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4800600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19.</a:t>
            </a:r>
            <a:r>
              <a:rPr lang="zh-CN" altLang="en-US" dirty="0"/>
              <a:t>某同步总线的时钟频率为</a:t>
            </a:r>
            <a:r>
              <a:rPr lang="en-US" altLang="zh-CN" dirty="0"/>
              <a:t>100MHz</a:t>
            </a:r>
            <a:r>
              <a:rPr lang="zh-CN" altLang="en-US" dirty="0"/>
              <a:t>，宽度为</a:t>
            </a:r>
            <a:r>
              <a:rPr lang="en-US" altLang="zh-CN" dirty="0"/>
              <a:t>32</a:t>
            </a:r>
            <a:r>
              <a:rPr lang="zh-CN" altLang="en-US" dirty="0"/>
              <a:t>位，地址</a:t>
            </a:r>
            <a:r>
              <a:rPr lang="en-US" altLang="zh-CN" dirty="0"/>
              <a:t>/</a:t>
            </a:r>
            <a:r>
              <a:rPr lang="zh-CN" altLang="en-US" dirty="0"/>
              <a:t>数据线复用，每传输一个地址或数据占用一个时钟周期。若该总线支持突发（猝发）传输方式，则一次“主存写”总线事务传输</a:t>
            </a:r>
            <a:r>
              <a:rPr lang="en-US" altLang="zh-CN" dirty="0"/>
              <a:t>128</a:t>
            </a:r>
            <a:r>
              <a:rPr lang="zh-CN" altLang="en-US" dirty="0"/>
              <a:t>位数据所需要的时间至少是（     ）</a:t>
            </a:r>
          </a:p>
          <a:p>
            <a:pPr marL="357187" lvl="1" inden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  A. 20ns        B. 40ns       C. 50ns        D. 80ns</a:t>
            </a:r>
            <a:endParaRPr lang="zh-CN" altLang="en-US" dirty="0"/>
          </a:p>
          <a:p>
            <a:pPr marL="0" inden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解答</a:t>
            </a:r>
            <a:r>
              <a:rPr lang="en-US" altLang="zh-CN" dirty="0"/>
              <a:t>】</a:t>
            </a:r>
          </a:p>
          <a:p>
            <a:pPr marL="357187" lvl="1" inden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128</a:t>
            </a:r>
            <a:r>
              <a:rPr lang="zh-CN" altLang="en-US" dirty="0"/>
              <a:t>位数据的猝发传输，需要传输</a:t>
            </a:r>
            <a:r>
              <a:rPr lang="en-US" altLang="zh-CN" dirty="0"/>
              <a:t>1</a:t>
            </a:r>
            <a:r>
              <a:rPr lang="zh-CN" altLang="en-US" dirty="0"/>
              <a:t>次地址和</a:t>
            </a:r>
            <a:r>
              <a:rPr lang="en-US" altLang="zh-CN" dirty="0"/>
              <a:t>128/32</a:t>
            </a:r>
            <a:r>
              <a:rPr lang="zh-CN" altLang="en-US" dirty="0"/>
              <a:t>次数据；</a:t>
            </a:r>
            <a:endParaRPr lang="en-US" altLang="zh-CN" dirty="0"/>
          </a:p>
          <a:p>
            <a:pPr marL="357187" lvl="1" inden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所需的时间为：（</a:t>
            </a:r>
            <a:r>
              <a:rPr lang="en-US" altLang="zh-CN" dirty="0"/>
              <a:t>1+4</a:t>
            </a:r>
            <a:r>
              <a:rPr lang="zh-CN" altLang="en-US" dirty="0"/>
              <a:t>）</a:t>
            </a:r>
            <a:r>
              <a:rPr lang="en-US" altLang="zh-CN" dirty="0"/>
              <a:t>T=5 / f = 5 /</a:t>
            </a:r>
            <a:r>
              <a:rPr lang="zh-CN" altLang="en-US" dirty="0"/>
              <a:t>（</a:t>
            </a:r>
            <a:r>
              <a:rPr lang="en-US" altLang="zh-CN" dirty="0"/>
              <a:t>100 *10</a:t>
            </a:r>
            <a:r>
              <a:rPr lang="en-US" altLang="zh-CN" baseline="30000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= 50ns</a:t>
            </a:r>
            <a:endParaRPr lang="zh-CN" altLang="en-US" dirty="0"/>
          </a:p>
        </p:txBody>
      </p:sp>
      <p:sp>
        <p:nvSpPr>
          <p:cNvPr id="8090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A3AC5A4-D1B7-4B59-93DB-5A5C640A5598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8090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7E1C6B-DB34-44EB-88A6-3466B334CEEA}" type="slidenum">
              <a:rPr lang="en-US" altLang="zh-CN" sz="1200" smtClean="0"/>
              <a:pPr eaLnBrk="1" hangingPunct="1"/>
              <a:t>77</a:t>
            </a:fld>
            <a:endParaRPr lang="en-US" altLang="zh-CN" sz="12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05400" y="2768600"/>
            <a:ext cx="4810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hlink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pPr eaLnBrk="1" hangingPunct="1"/>
            <a:r>
              <a:rPr lang="en-US" altLang="zh-CN"/>
              <a:t>8.5   </a:t>
            </a:r>
            <a:r>
              <a:rPr lang="zh-CN" altLang="en-US"/>
              <a:t>通道方式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5486400" cy="3505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3200"/>
              <a:t>8.5.1 </a:t>
            </a:r>
            <a:r>
              <a:rPr lang="zh-CN" altLang="en-US" sz="3200"/>
              <a:t>通道的功能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3200"/>
              <a:t>8.5.2 </a:t>
            </a:r>
            <a:r>
              <a:rPr lang="zh-CN" altLang="en-US" sz="3200"/>
              <a:t>通道的类型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3200"/>
              <a:t>8.5.3 </a:t>
            </a:r>
            <a:r>
              <a:rPr lang="zh-CN" altLang="en-US" sz="3200"/>
              <a:t>通道结构的发展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C41E4E8-1BE0-416A-AD1A-54B73B742E4F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727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488C557-25FD-454F-94F8-CBCEAA1BBB7B}" type="slidenum">
              <a:rPr lang="en-US" altLang="zh-CN" sz="1200" smtClean="0"/>
              <a:pPr eaLnBrk="1" hangingPunct="1"/>
              <a:t>79</a:t>
            </a:fld>
            <a:endParaRPr lang="en-US" altLang="zh-CN" sz="12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8.5.1 </a:t>
            </a:r>
            <a:r>
              <a:rPr lang="zh-CN" altLang="en-US"/>
              <a:t>通道的功能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zh-CN" altLang="en-US" dirty="0"/>
              <a:t>通道的功能</a:t>
            </a:r>
          </a:p>
          <a:p>
            <a:pPr marL="814388" lvl="1" indent="-457200" eaLnBrk="1" hangingPunct="1"/>
            <a:r>
              <a:rPr lang="zh-CN" altLang="en-US" dirty="0"/>
              <a:t>执行通道指令、组织外围设备和内存进行数据传输</a:t>
            </a:r>
            <a:r>
              <a:rPr lang="en-US" altLang="zh-CN" dirty="0"/>
              <a:t>;</a:t>
            </a:r>
          </a:p>
          <a:p>
            <a:pPr marL="814388" lvl="1" indent="-457200" eaLnBrk="1" hangingPunct="1"/>
            <a:r>
              <a:rPr lang="zh-CN" altLang="en-US" dirty="0"/>
              <a:t>按</a:t>
            </a:r>
            <a:r>
              <a:rPr lang="en-US" altLang="zh-CN" dirty="0"/>
              <a:t>I/O</a:t>
            </a:r>
            <a:r>
              <a:rPr lang="zh-CN" altLang="en-US" dirty="0"/>
              <a:t>指令要求启动外围设备，向</a:t>
            </a:r>
            <a:r>
              <a:rPr lang="en-US" altLang="zh-CN" dirty="0"/>
              <a:t>CPU</a:t>
            </a:r>
            <a:r>
              <a:rPr lang="zh-CN" altLang="en-US" dirty="0"/>
              <a:t>报告中断。</a:t>
            </a:r>
          </a:p>
          <a:p>
            <a:pPr marL="457200" indent="-457200" eaLnBrk="1" hangingPunct="1">
              <a:buFont typeface="Wingdings" pitchFamily="2" charset="2"/>
              <a:buAutoNum type="arabicPeriod" startAt="2"/>
            </a:pPr>
            <a:r>
              <a:rPr lang="en-US" altLang="zh-CN" dirty="0"/>
              <a:t>CPU</a:t>
            </a:r>
            <a:r>
              <a:rPr lang="zh-CN" altLang="en-US" dirty="0"/>
              <a:t>对通道的管理</a:t>
            </a:r>
          </a:p>
          <a:p>
            <a:pPr marL="814388" lvl="1" indent="-457200" eaLnBrk="1" hangingPunct="1"/>
            <a:r>
              <a:rPr lang="en-US" altLang="zh-CN" dirty="0"/>
              <a:t>CPU</a:t>
            </a:r>
            <a:r>
              <a:rPr lang="zh-CN" altLang="en-US" dirty="0"/>
              <a:t>通过执行</a:t>
            </a:r>
            <a:r>
              <a:rPr lang="en-US" altLang="zh-CN" dirty="0">
                <a:solidFill>
                  <a:srgbClr val="FF0000"/>
                </a:solidFill>
              </a:rPr>
              <a:t>I/O</a:t>
            </a:r>
            <a:r>
              <a:rPr lang="zh-CN" altLang="en-US" dirty="0">
                <a:solidFill>
                  <a:srgbClr val="FF0000"/>
                </a:solidFill>
              </a:rPr>
              <a:t>指令</a:t>
            </a:r>
            <a:r>
              <a:rPr lang="zh-CN" altLang="en-US" dirty="0"/>
              <a:t>控制通道的数据传送；</a:t>
            </a:r>
          </a:p>
          <a:p>
            <a:pPr marL="814388" lvl="1" indent="-457200" eaLnBrk="1" hangingPunct="1"/>
            <a:r>
              <a:rPr lang="en-US" altLang="zh-CN" dirty="0"/>
              <a:t>CPU</a:t>
            </a:r>
            <a:r>
              <a:rPr lang="zh-CN" altLang="en-US" dirty="0"/>
              <a:t>处理来自</a:t>
            </a:r>
            <a:r>
              <a:rPr lang="zh-CN" altLang="en-US" dirty="0">
                <a:solidFill>
                  <a:srgbClr val="FF0000"/>
                </a:solidFill>
              </a:rPr>
              <a:t>通道的中断</a:t>
            </a:r>
            <a:r>
              <a:rPr lang="zh-CN" altLang="en-US" dirty="0"/>
              <a:t>，实现对通道的管理；</a:t>
            </a:r>
          </a:p>
          <a:p>
            <a:pPr marL="1220788" lvl="2" indent="-419100" eaLnBrk="1" hangingPunct="1"/>
            <a:r>
              <a:rPr lang="zh-CN" altLang="en-US" sz="2400" dirty="0"/>
              <a:t>一种是数据传送结束中断；一种是故障中断。</a:t>
            </a:r>
          </a:p>
          <a:p>
            <a:pPr marL="457200" indent="-457200" eaLnBrk="1" hangingPunct="1">
              <a:buFont typeface="Wingdings" pitchFamily="2" charset="2"/>
              <a:buAutoNum type="arabicPeriod" startAt="2"/>
            </a:pPr>
            <a:r>
              <a:rPr lang="zh-CN" altLang="en-US" dirty="0"/>
              <a:t>通道对设备控制器的管理</a:t>
            </a:r>
          </a:p>
          <a:p>
            <a:pPr marL="814388" lvl="1" indent="-457200" eaLnBrk="1" hangingPunct="1"/>
            <a:r>
              <a:rPr lang="zh-CN" altLang="en-US" dirty="0"/>
              <a:t>通道使用</a:t>
            </a:r>
            <a:r>
              <a:rPr lang="zh-CN" altLang="en-US" dirty="0">
                <a:solidFill>
                  <a:srgbClr val="FF0000"/>
                </a:solidFill>
              </a:rPr>
              <a:t>通道指令</a:t>
            </a:r>
            <a:r>
              <a:rPr lang="zh-CN" altLang="en-US" dirty="0"/>
              <a:t>控制</a:t>
            </a:r>
            <a:r>
              <a:rPr lang="en-US" altLang="zh-CN" dirty="0"/>
              <a:t>I/O</a:t>
            </a:r>
            <a:r>
              <a:rPr lang="zh-CN" altLang="en-US" dirty="0"/>
              <a:t>模块进行数据传送操作；</a:t>
            </a:r>
          </a:p>
          <a:p>
            <a:pPr marL="814388" lvl="1" indent="-457200" eaLnBrk="1" hangingPunct="1"/>
            <a:r>
              <a:rPr lang="zh-CN" altLang="en-US" dirty="0"/>
              <a:t>通道接收</a:t>
            </a:r>
            <a:r>
              <a:rPr lang="zh-CN" altLang="en-US" dirty="0">
                <a:solidFill>
                  <a:srgbClr val="FF0000"/>
                </a:solidFill>
              </a:rPr>
              <a:t>通道状态字</a:t>
            </a:r>
            <a:r>
              <a:rPr lang="zh-CN" altLang="en-US" dirty="0"/>
              <a:t>了解外设的状态。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6E3E68D-7B8F-419C-A15F-6E5F6A46E6ED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135AC3C-B7AB-4ACC-A937-DEE74235086A}" type="slidenum">
              <a:rPr lang="en-US" altLang="zh-CN" sz="1200" smtClean="0"/>
              <a:pPr eaLnBrk="1" hangingPunct="1"/>
              <a:t>8</a:t>
            </a:fld>
            <a:endParaRPr lang="en-US" altLang="zh-CN" sz="12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通道方式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工作过程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/>
              <a:t>CPU</a:t>
            </a:r>
            <a:r>
              <a:rPr lang="zh-CN" altLang="en-US" dirty="0"/>
              <a:t>将</a:t>
            </a:r>
            <a:r>
              <a:rPr lang="en-US" altLang="zh-CN" dirty="0"/>
              <a:t>IO</a:t>
            </a:r>
            <a:r>
              <a:rPr lang="zh-CN" altLang="en-US" dirty="0"/>
              <a:t>控制的权利下放给通道，由</a:t>
            </a:r>
            <a:r>
              <a:rPr lang="zh-CN" altLang="en-US" dirty="0">
                <a:solidFill>
                  <a:schemeClr val="hlink"/>
                </a:solidFill>
              </a:rPr>
              <a:t>通道统一管理所有的输入输出操作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硬件要求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需要</a:t>
            </a:r>
            <a:r>
              <a:rPr lang="en-US" altLang="zh-CN" dirty="0"/>
              <a:t>IO</a:t>
            </a:r>
            <a:r>
              <a:rPr lang="zh-CN" altLang="en-US" dirty="0"/>
              <a:t>通道（也称</a:t>
            </a:r>
            <a:r>
              <a:rPr lang="en-US" altLang="zh-CN" dirty="0"/>
              <a:t>IO</a:t>
            </a:r>
            <a:r>
              <a:rPr lang="zh-CN" altLang="en-US" dirty="0"/>
              <a:t>处理器，</a:t>
            </a:r>
            <a:r>
              <a:rPr lang="en-US" altLang="zh-CN" dirty="0"/>
              <a:t>IOP</a:t>
            </a:r>
            <a:r>
              <a:rPr lang="zh-CN" altLang="en-US" dirty="0"/>
              <a:t>）；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通道是一个具有</a:t>
            </a:r>
            <a:r>
              <a:rPr lang="zh-CN" altLang="en-US" dirty="0">
                <a:solidFill>
                  <a:schemeClr val="hlink"/>
                </a:solidFill>
              </a:rPr>
              <a:t>特殊功能的处理器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特点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硬件代价较高；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/>
              <a:t>IO</a:t>
            </a:r>
            <a:r>
              <a:rPr lang="zh-CN" altLang="en-US" dirty="0"/>
              <a:t>传送的效率高，并且减轻了</a:t>
            </a:r>
            <a:r>
              <a:rPr lang="en-US" altLang="zh-CN" dirty="0"/>
              <a:t>CPU</a:t>
            </a:r>
            <a:r>
              <a:rPr lang="zh-CN" altLang="en-US" dirty="0"/>
              <a:t>的工作负担。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适用场合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高性能要求的系统中。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5A9C3A-6ED5-47C2-B1E1-619B2AE93235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FC02A94-F539-41F1-8580-1D8F1D9BDAB0}" type="slidenum">
              <a:rPr lang="en-US" altLang="zh-CN" sz="1200" smtClean="0"/>
              <a:pPr eaLnBrk="1" hangingPunct="1"/>
              <a:t>80</a:t>
            </a:fld>
            <a:endParaRPr lang="en-US" altLang="zh-CN" sz="120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41338"/>
            <a:ext cx="8229600" cy="70326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通道结构</a:t>
            </a:r>
          </a:p>
        </p:txBody>
      </p:sp>
      <p:pic>
        <p:nvPicPr>
          <p:cNvPr id="7373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5029200" y="533400"/>
            <a:ext cx="3124200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20725" indent="-720725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hlinkClick r:id="rId3" action="ppaction://hlinkfile"/>
              </a:rPr>
              <a:t>动画演示：  </a:t>
            </a:r>
            <a:br>
              <a:rPr lang="zh-CN" altLang="en-US" sz="2400" b="1">
                <a:solidFill>
                  <a:srgbClr val="FF0000"/>
                </a:solidFill>
                <a:hlinkClick r:id="rId3" action="ppaction://hlinkfile"/>
              </a:rPr>
            </a:br>
            <a:r>
              <a:rPr lang="zh-CN" altLang="en-US" sz="2400" b="1">
                <a:solidFill>
                  <a:srgbClr val="FF0000"/>
                </a:solidFill>
                <a:hlinkClick r:id="rId3" action="ppaction://hlinkfile"/>
              </a:rPr>
              <a:t>通道结构</a:t>
            </a:r>
            <a:r>
              <a:rPr lang="en-US" altLang="zh-CN" sz="2400" b="1">
                <a:solidFill>
                  <a:srgbClr val="FF0000"/>
                </a:solidFill>
                <a:hlinkClick r:id="rId3" action="ppaction://hlinkfile"/>
              </a:rPr>
              <a:t>.swf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7829225-08B6-4EE1-934F-200F338C3B06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747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BEE53E-EF0D-4EB1-8B04-807AFD872D21}" type="slidenum">
              <a:rPr lang="en-US" altLang="zh-CN" sz="1200" smtClean="0"/>
              <a:pPr eaLnBrk="1" hangingPunct="1"/>
              <a:t>81</a:t>
            </a:fld>
            <a:endParaRPr lang="en-US" altLang="zh-CN" sz="12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8.5.2   </a:t>
            </a:r>
            <a:r>
              <a:rPr lang="zh-CN" altLang="en-US"/>
              <a:t>通道的类型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334000"/>
          </a:xfrm>
        </p:spPr>
        <p:txBody>
          <a:bodyPr/>
          <a:lstStyle/>
          <a:p>
            <a:pPr marL="0" indent="0" eaLnBrk="1" hangingPunct="1">
              <a:tabLst>
                <a:tab pos="900113" algn="l"/>
              </a:tabLst>
            </a:pPr>
            <a:r>
              <a:rPr lang="zh-CN" altLang="en-US" dirty="0"/>
              <a:t>选择通道</a:t>
            </a:r>
          </a:p>
          <a:p>
            <a:pPr marL="442913" lvl="1" indent="-263525" eaLnBrk="1" hangingPunct="1">
              <a:tabLst>
                <a:tab pos="900113" algn="l"/>
              </a:tabLst>
            </a:pPr>
            <a:r>
              <a:rPr lang="zh-CN" altLang="en-US" dirty="0"/>
              <a:t>物理上可以连接多个设备，但这些设备不能同时工作；</a:t>
            </a:r>
          </a:p>
          <a:p>
            <a:pPr marL="900113" lvl="2" indent="-277813" eaLnBrk="1" hangingPunct="1">
              <a:tabLst>
                <a:tab pos="900113" algn="l"/>
              </a:tabLst>
            </a:pPr>
            <a:r>
              <a:rPr lang="zh-CN" altLang="en-US" sz="2400" dirty="0"/>
              <a:t>某一段时间内通道只能选择一个设备进行工作。</a:t>
            </a:r>
          </a:p>
          <a:p>
            <a:pPr marL="0" indent="0" eaLnBrk="1" hangingPunct="1">
              <a:tabLst>
                <a:tab pos="900113" algn="l"/>
              </a:tabLst>
            </a:pPr>
            <a:r>
              <a:rPr lang="zh-CN" altLang="en-US" dirty="0"/>
              <a:t>多路通道</a:t>
            </a:r>
          </a:p>
          <a:p>
            <a:pPr marL="442913" lvl="1" indent="-263525" eaLnBrk="1" hangingPunct="1">
              <a:tabLst>
                <a:tab pos="900113" algn="l"/>
              </a:tabLst>
            </a:pPr>
            <a:r>
              <a:rPr lang="zh-CN" altLang="en-US" dirty="0"/>
              <a:t>同一时间能处理多个</a:t>
            </a:r>
            <a:r>
              <a:rPr lang="en-US" altLang="zh-CN" dirty="0"/>
              <a:t>I/O</a:t>
            </a:r>
            <a:r>
              <a:rPr lang="zh-CN" altLang="en-US" dirty="0"/>
              <a:t>设备的数据传输。</a:t>
            </a:r>
          </a:p>
          <a:p>
            <a:pPr marL="442913" lvl="1" indent="-263525" eaLnBrk="1" hangingPunct="1">
              <a:tabLst>
                <a:tab pos="900113" algn="l"/>
              </a:tabLst>
            </a:pPr>
            <a:r>
              <a:rPr lang="zh-CN" altLang="en-US" dirty="0"/>
              <a:t>多路通道的类型</a:t>
            </a:r>
          </a:p>
          <a:p>
            <a:pPr marL="900113" lvl="2" indent="-277813" eaLnBrk="1" hangingPunct="1">
              <a:tabLst>
                <a:tab pos="900113" algn="l"/>
              </a:tabLst>
            </a:pPr>
            <a:r>
              <a:rPr lang="zh-CN" altLang="en-US" sz="2400" dirty="0">
                <a:solidFill>
                  <a:srgbClr val="006600"/>
                </a:solidFill>
              </a:rPr>
              <a:t>数组多路通道</a:t>
            </a:r>
          </a:p>
          <a:p>
            <a:pPr marL="900113" lvl="2" indent="-277813" eaLnBrk="1" hangingPunct="1">
              <a:buFont typeface="Wingdings" pitchFamily="2" charset="2"/>
              <a:buNone/>
              <a:tabLst>
                <a:tab pos="900113" algn="l"/>
              </a:tabLst>
            </a:pPr>
            <a:r>
              <a:rPr lang="zh-CN" altLang="en-US" sz="2400" dirty="0"/>
              <a:t>   利用设备寻址的空隙为其他设备服务；</a:t>
            </a:r>
          </a:p>
          <a:p>
            <a:pPr marL="900113" lvl="2" indent="-277813" eaLnBrk="1" hangingPunct="1">
              <a:tabLst>
                <a:tab pos="900113" algn="l"/>
              </a:tabLst>
            </a:pPr>
            <a:r>
              <a:rPr lang="zh-CN" altLang="en-US" sz="2400" dirty="0">
                <a:solidFill>
                  <a:srgbClr val="006600"/>
                </a:solidFill>
              </a:rPr>
              <a:t>字节多路通道</a:t>
            </a:r>
          </a:p>
          <a:p>
            <a:pPr marL="900113" lvl="2" indent="-277813" eaLnBrk="1" hangingPunct="1">
              <a:buFont typeface="Wingdings" pitchFamily="2" charset="2"/>
              <a:buNone/>
              <a:tabLst>
                <a:tab pos="900113" algn="l"/>
              </a:tabLst>
            </a:pPr>
            <a:r>
              <a:rPr lang="zh-CN" altLang="en-US" sz="2400" dirty="0"/>
              <a:t>   利用设备数据传送中字节之间的空隙为其他设备服务。</a:t>
            </a: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1905000" y="1295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hlink"/>
                </a:solidFill>
                <a:ea typeface="仿宋_GB2312" pitchFamily="49" charset="-122"/>
              </a:rPr>
              <a:t>高速通道</a:t>
            </a:r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1981200" y="2819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hlink"/>
                </a:solidFill>
                <a:ea typeface="仿宋_GB2312" pitchFamily="49" charset="-122"/>
              </a:rPr>
              <a:t>多路转换通路</a:t>
            </a: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3200400" y="4343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hlink"/>
                </a:solidFill>
                <a:ea typeface="仿宋_GB2312" pitchFamily="49" charset="-122"/>
              </a:rPr>
              <a:t>连接高速设备</a:t>
            </a:r>
          </a:p>
        </p:txBody>
      </p:sp>
      <p:sp>
        <p:nvSpPr>
          <p:cNvPr id="375815" name="Rectangle 7"/>
          <p:cNvSpPr>
            <a:spLocks noChangeArrowheads="1"/>
          </p:cNvSpPr>
          <p:nvPr/>
        </p:nvSpPr>
        <p:spPr bwMode="auto">
          <a:xfrm>
            <a:off x="3200400" y="5410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hlink"/>
                </a:solidFill>
                <a:ea typeface="仿宋_GB2312" pitchFamily="49" charset="-122"/>
              </a:rPr>
              <a:t>连接低速设备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/>
      <p:bldP spid="375812" grpId="0"/>
      <p:bldP spid="375813" grpId="0"/>
      <p:bldP spid="375814" grpId="0"/>
      <p:bldP spid="37581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4021CC-E752-4C0D-94C1-A07D5CBF111D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A80819-F692-4310-9830-F855161DA879}" type="slidenum">
              <a:rPr lang="en-US" altLang="zh-CN" sz="1200" smtClean="0"/>
              <a:pPr eaLnBrk="1" hangingPunct="1"/>
              <a:t>82</a:t>
            </a:fld>
            <a:endParaRPr lang="en-US" altLang="zh-CN" sz="1200"/>
          </a:p>
        </p:txBody>
      </p:sp>
      <p:sp>
        <p:nvSpPr>
          <p:cNvPr id="75780" name="标题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8229600" cy="889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8.5.3   </a:t>
            </a:r>
            <a:r>
              <a:rPr lang="zh-CN" altLang="en-US"/>
              <a:t>通道结构的发展</a:t>
            </a:r>
          </a:p>
        </p:txBody>
      </p:sp>
      <p:sp>
        <p:nvSpPr>
          <p:cNvPr id="345091" name="内容占位符 2"/>
          <p:cNvSpPr>
            <a:spLocks noGrp="1"/>
          </p:cNvSpPr>
          <p:nvPr>
            <p:ph idx="4294967295"/>
          </p:nvPr>
        </p:nvSpPr>
        <p:spPr>
          <a:xfrm>
            <a:off x="165100" y="1600200"/>
            <a:ext cx="8813800" cy="452596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通道结构的</a:t>
            </a:r>
            <a:r>
              <a:rPr lang="en-US" altLang="zh-CN" sz="2800" dirty="0"/>
              <a:t>I/O</a:t>
            </a:r>
            <a:r>
              <a:rPr lang="zh-CN" altLang="en-US" sz="2800" dirty="0"/>
              <a:t>处理器</a:t>
            </a:r>
          </a:p>
          <a:p>
            <a:pPr lvl="1" eaLnBrk="1" hangingPunct="1"/>
            <a:r>
              <a:rPr lang="zh-CN" altLang="en-US" sz="2800" dirty="0"/>
              <a:t>输入输出处理器</a:t>
            </a:r>
            <a:r>
              <a:rPr lang="en-US" altLang="zh-CN" sz="2800" dirty="0"/>
              <a:t>(IOP)</a:t>
            </a:r>
          </a:p>
          <a:p>
            <a:pPr lvl="1" eaLnBrk="1" hangingPunct="1"/>
            <a:r>
              <a:rPr lang="en-US" altLang="zh-CN" sz="2800" dirty="0"/>
              <a:t>IOP</a:t>
            </a:r>
            <a:r>
              <a:rPr lang="zh-CN" altLang="en-US" sz="2800" dirty="0"/>
              <a:t>可以和</a:t>
            </a:r>
            <a:r>
              <a:rPr lang="en-US" altLang="zh-CN" sz="2800" dirty="0"/>
              <a:t>CPU</a:t>
            </a:r>
            <a:r>
              <a:rPr lang="zh-CN" altLang="en-US" sz="2800" dirty="0"/>
              <a:t>并行工作，提供高速的</a:t>
            </a:r>
            <a:r>
              <a:rPr lang="en-US" altLang="zh-CN" sz="2800" dirty="0"/>
              <a:t>DMA</a:t>
            </a:r>
            <a:r>
              <a:rPr lang="zh-CN" altLang="en-US" sz="2800" dirty="0"/>
              <a:t>处理能力，实现数据的高速传送；</a:t>
            </a:r>
          </a:p>
          <a:p>
            <a:pPr lvl="1" eaLnBrk="1" hangingPunct="1"/>
            <a:r>
              <a:rPr lang="en-US" altLang="zh-CN" sz="2800" dirty="0"/>
              <a:t>IOP</a:t>
            </a:r>
            <a:r>
              <a:rPr lang="zh-CN" altLang="en-US" sz="2800" dirty="0"/>
              <a:t>不独立于</a:t>
            </a:r>
            <a:r>
              <a:rPr lang="en-US" altLang="zh-CN" sz="2800" dirty="0"/>
              <a:t>CPU</a:t>
            </a:r>
            <a:r>
              <a:rPr lang="zh-CN" altLang="en-US" sz="2800" dirty="0"/>
              <a:t>工作，它是主机的一个部件。</a:t>
            </a:r>
          </a:p>
          <a:p>
            <a:pPr eaLnBrk="1" hangingPunct="1"/>
            <a:r>
              <a:rPr lang="zh-CN" altLang="en-US" sz="2800" dirty="0"/>
              <a:t>外围处理机（</a:t>
            </a:r>
            <a:r>
              <a:rPr lang="en-US" altLang="zh-CN" sz="2800" dirty="0"/>
              <a:t>PPU</a:t>
            </a:r>
            <a:r>
              <a:rPr lang="zh-CN" altLang="en-US" sz="2800" dirty="0"/>
              <a:t>）</a:t>
            </a:r>
          </a:p>
          <a:p>
            <a:pPr lvl="1" eaLnBrk="1" hangingPunct="1"/>
            <a:r>
              <a:rPr lang="en-US" altLang="zh-CN" sz="2800" dirty="0"/>
              <a:t>PPU</a:t>
            </a:r>
            <a:r>
              <a:rPr lang="zh-CN" altLang="en-US" sz="2800" dirty="0"/>
              <a:t>独立于主机工作的。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53C41A-943F-4FBC-B740-6023DF30110D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768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F390690-2E0C-4255-8DF4-059E5863775B}" type="slidenum">
              <a:rPr lang="en-US" altLang="zh-CN" sz="1200" smtClean="0"/>
              <a:pPr eaLnBrk="1" hangingPunct="1"/>
              <a:t>83</a:t>
            </a:fld>
            <a:endParaRPr lang="en-US" altLang="zh-CN" sz="12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229600" cy="1173162"/>
          </a:xfrm>
        </p:spPr>
        <p:txBody>
          <a:bodyPr/>
          <a:lstStyle/>
          <a:p>
            <a:pPr eaLnBrk="1" hangingPunct="1"/>
            <a:r>
              <a:rPr lang="en-US" altLang="zh-CN" sz="3400"/>
              <a:t>8.6   </a:t>
            </a:r>
            <a:r>
              <a:rPr lang="zh-CN" altLang="en-US" sz="3400"/>
              <a:t>通用</a:t>
            </a:r>
            <a:r>
              <a:rPr lang="en-US" altLang="zh-CN" sz="3400"/>
              <a:t>I/O</a:t>
            </a:r>
            <a:r>
              <a:rPr lang="zh-CN" altLang="en-US" sz="3400"/>
              <a:t>标准接口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3" y="1582738"/>
            <a:ext cx="8891587" cy="4513262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dirty="0">
                <a:solidFill>
                  <a:srgbClr val="3333FF"/>
                </a:solidFill>
              </a:rPr>
              <a:t>并行</a:t>
            </a:r>
            <a:r>
              <a:rPr lang="en-US" altLang="zh-CN" dirty="0">
                <a:solidFill>
                  <a:srgbClr val="3333FF"/>
                </a:solidFill>
              </a:rPr>
              <a:t>I/O</a:t>
            </a:r>
            <a:r>
              <a:rPr lang="zh-CN" altLang="en-US" dirty="0">
                <a:solidFill>
                  <a:srgbClr val="3333FF"/>
                </a:solidFill>
              </a:rPr>
              <a:t>标准接口</a:t>
            </a:r>
            <a:r>
              <a:rPr lang="en-US" altLang="zh-CN" dirty="0">
                <a:solidFill>
                  <a:srgbClr val="3333FF"/>
                </a:solidFill>
              </a:rPr>
              <a:t>SCSI</a:t>
            </a:r>
            <a:r>
              <a:rPr lang="zh-CN" altLang="en-US" dirty="0">
                <a:solidFill>
                  <a:srgbClr val="3333FF"/>
                </a:solidFill>
              </a:rPr>
              <a:t>（小型计算机系统接口）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/>
              <a:t>设计思想来源于</a:t>
            </a:r>
            <a:r>
              <a:rPr lang="en-US" altLang="zh-CN" dirty="0"/>
              <a:t>IBM</a:t>
            </a:r>
            <a:r>
              <a:rPr lang="zh-CN" altLang="en-US" dirty="0"/>
              <a:t>大型机系统的</a:t>
            </a:r>
            <a:r>
              <a:rPr lang="en-US" altLang="zh-CN" dirty="0"/>
              <a:t>I/O</a:t>
            </a:r>
            <a:r>
              <a:rPr lang="zh-CN" altLang="en-US" dirty="0"/>
              <a:t>通道结构；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/>
              <a:t>目的是使</a:t>
            </a:r>
            <a:r>
              <a:rPr lang="en-US" altLang="zh-CN" dirty="0"/>
              <a:t>CPU</a:t>
            </a:r>
            <a:r>
              <a:rPr lang="zh-CN" altLang="en-US" dirty="0"/>
              <a:t>摆脱对各种设备的繁杂控制。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/>
              <a:t>它是一个高速智能接口，可以混接各种磁盘、光盘等设备。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dirty="0">
                <a:solidFill>
                  <a:srgbClr val="3333FF"/>
                </a:solidFill>
              </a:rPr>
              <a:t>高速串行</a:t>
            </a:r>
            <a:r>
              <a:rPr lang="en-US" altLang="zh-CN" dirty="0">
                <a:solidFill>
                  <a:srgbClr val="3333FF"/>
                </a:solidFill>
              </a:rPr>
              <a:t>I/O</a:t>
            </a:r>
            <a:r>
              <a:rPr lang="zh-CN" altLang="en-US" dirty="0">
                <a:solidFill>
                  <a:srgbClr val="3333FF"/>
                </a:solidFill>
              </a:rPr>
              <a:t>标准接口</a:t>
            </a:r>
            <a:r>
              <a:rPr lang="en-US" altLang="zh-CN" dirty="0">
                <a:solidFill>
                  <a:srgbClr val="3333FF"/>
                </a:solidFill>
              </a:rPr>
              <a:t>IEEE 1394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/>
              <a:t>苹果公司开发的高速串行</a:t>
            </a:r>
            <a:r>
              <a:rPr lang="en-US" altLang="zh-CN" dirty="0"/>
              <a:t>I/O</a:t>
            </a:r>
            <a:r>
              <a:rPr lang="zh-CN" altLang="en-US" dirty="0"/>
              <a:t>标准接口； 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/>
              <a:t>具有数据传送速度高、实时性好、连接方便等特点。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/>
              <a:t>1394</a:t>
            </a:r>
            <a:r>
              <a:rPr lang="zh-CN" altLang="en-US" dirty="0"/>
              <a:t>接口在家电等消费类设备的连接应用方面有很好的前景。 </a:t>
            </a:r>
          </a:p>
        </p:txBody>
      </p:sp>
      <p:pic>
        <p:nvPicPr>
          <p:cNvPr id="2990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343400"/>
            <a:ext cx="53340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901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800"/>
            <a:ext cx="37338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9015" name="Picture 7" descr="0130000031269312290776379825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716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9017" name="Picture 9" descr="0130000031269312290781222612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06680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3" t="8824" r="11451" b="9646"/>
          <a:stretch/>
        </p:blipFill>
        <p:spPr bwMode="auto">
          <a:xfrm>
            <a:off x="4572000" y="1237129"/>
            <a:ext cx="4383741" cy="310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906AD8-9F48-450B-AFA9-89C544D7CA1B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849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05A31E-03BE-4EE0-A3BF-1F2E86BC1C3E}" type="slidenum">
              <a:rPr lang="en-US" altLang="zh-CN" sz="1200" smtClean="0"/>
              <a:pPr eaLnBrk="1" hangingPunct="1"/>
              <a:t>84</a:t>
            </a:fld>
            <a:endParaRPr lang="en-US" altLang="zh-CN" sz="12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868362"/>
          </a:xfrm>
        </p:spPr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</a:rPr>
              <a:t>2009</a:t>
            </a:r>
            <a:r>
              <a:rPr lang="zh-CN" altLang="en-US" sz="4000">
                <a:solidFill>
                  <a:schemeClr val="tx1"/>
                </a:solidFill>
              </a:rPr>
              <a:t>年考研真题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42913" algn="l"/>
              </a:tabLst>
            </a:pPr>
            <a:r>
              <a:rPr lang="en-US" altLang="zh-CN"/>
              <a:t>43.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分）某计算机主频为</a:t>
            </a:r>
            <a:r>
              <a:rPr lang="en-US" altLang="zh-CN"/>
              <a:t>500MHz</a:t>
            </a:r>
            <a:r>
              <a:rPr lang="zh-CN" altLang="en-US"/>
              <a:t>，</a:t>
            </a:r>
            <a:r>
              <a:rPr lang="en-US" altLang="zh-CN"/>
              <a:t>CPI</a:t>
            </a:r>
            <a:r>
              <a:rPr lang="zh-CN" altLang="en-US"/>
              <a:t>为</a:t>
            </a:r>
            <a:r>
              <a:rPr lang="en-US" altLang="zh-CN"/>
              <a:t>5</a:t>
            </a:r>
            <a:r>
              <a:rPr lang="zh-CN" altLang="en-US"/>
              <a:t>（即执行每条指令平均需要</a:t>
            </a:r>
            <a:r>
              <a:rPr lang="en-US" altLang="zh-CN"/>
              <a:t>5</a:t>
            </a:r>
            <a:r>
              <a:rPr lang="zh-CN" altLang="en-US"/>
              <a:t>个时钟周期）。假设某外设的数据传速率为</a:t>
            </a:r>
            <a:r>
              <a:rPr lang="en-US" altLang="zh-CN"/>
              <a:t>0.5MB/S,</a:t>
            </a:r>
            <a:r>
              <a:rPr lang="zh-CN" altLang="en-US"/>
              <a:t>采用中断方式与主机进行数据传送，以</a:t>
            </a:r>
            <a:r>
              <a:rPr lang="en-US" altLang="zh-CN"/>
              <a:t>32</a:t>
            </a:r>
            <a:r>
              <a:rPr lang="zh-CN" altLang="en-US"/>
              <a:t>位为传输单位，对应的中断服务程序包含</a:t>
            </a:r>
            <a:r>
              <a:rPr lang="en-US" altLang="zh-CN"/>
              <a:t>18</a:t>
            </a:r>
            <a:r>
              <a:rPr lang="zh-CN" altLang="en-US"/>
              <a:t>条指令，中断服务的其他开销相当于</a:t>
            </a:r>
            <a:r>
              <a:rPr lang="en-US" altLang="zh-CN"/>
              <a:t>2</a:t>
            </a:r>
            <a:r>
              <a:rPr lang="zh-CN" altLang="en-US"/>
              <a:t>条指令的执行时间。</a:t>
            </a:r>
          </a:p>
          <a:p>
            <a:pPr marL="179388" lvl="1" indent="0">
              <a:buFont typeface="Wingdings" pitchFamily="2" charset="2"/>
              <a:buNone/>
              <a:tabLst>
                <a:tab pos="442913" algn="l"/>
              </a:tabLst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）在中断方式下，</a:t>
            </a:r>
            <a:r>
              <a:rPr lang="en-US" altLang="zh-CN"/>
              <a:t>CPU</a:t>
            </a:r>
            <a:r>
              <a:rPr lang="zh-CN" altLang="en-US"/>
              <a:t>用于该外设</a:t>
            </a:r>
            <a:r>
              <a:rPr lang="en-US" altLang="zh-CN"/>
              <a:t>I/O</a:t>
            </a:r>
            <a:r>
              <a:rPr lang="zh-CN" altLang="en-US"/>
              <a:t>的时间占整个</a:t>
            </a:r>
            <a:r>
              <a:rPr lang="en-US" altLang="zh-CN"/>
              <a:t>CPU</a:t>
            </a:r>
            <a:r>
              <a:rPr lang="zh-CN" altLang="en-US"/>
              <a:t>时间的百分比是多少？</a:t>
            </a:r>
          </a:p>
          <a:p>
            <a:pPr marL="179388" lvl="1" indent="0">
              <a:buFont typeface="Wingdings" pitchFamily="2" charset="2"/>
              <a:buNone/>
              <a:tabLst>
                <a:tab pos="442913" algn="l"/>
              </a:tabLst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）当该外设的数据传输率达到</a:t>
            </a:r>
            <a:r>
              <a:rPr lang="en-US" altLang="zh-CN"/>
              <a:t>5MB/S</a:t>
            </a:r>
            <a:r>
              <a:rPr lang="zh-CN" altLang="en-US"/>
              <a:t>时，改用</a:t>
            </a:r>
            <a:r>
              <a:rPr lang="en-US" altLang="zh-CN"/>
              <a:t>DMA</a:t>
            </a:r>
            <a:r>
              <a:rPr lang="zh-CN" altLang="en-US"/>
              <a:t>方式传送数据。假定每次</a:t>
            </a:r>
            <a:r>
              <a:rPr lang="en-US" altLang="zh-CN"/>
              <a:t>DMA</a:t>
            </a:r>
            <a:r>
              <a:rPr lang="zh-CN" altLang="en-US"/>
              <a:t>传送块大小为</a:t>
            </a:r>
            <a:r>
              <a:rPr lang="en-US" altLang="zh-CN"/>
              <a:t>5000B</a:t>
            </a:r>
            <a:r>
              <a:rPr lang="zh-CN" altLang="en-US"/>
              <a:t>，且</a:t>
            </a:r>
            <a:r>
              <a:rPr lang="en-US" altLang="zh-CN"/>
              <a:t>DMA</a:t>
            </a:r>
            <a:r>
              <a:rPr lang="zh-CN" altLang="en-US"/>
              <a:t>预处理和后处理的总开销为</a:t>
            </a:r>
            <a:r>
              <a:rPr lang="en-US" altLang="zh-CN"/>
              <a:t>500</a:t>
            </a:r>
            <a:r>
              <a:rPr lang="zh-CN" altLang="en-US"/>
              <a:t>个时钟周期，则</a:t>
            </a:r>
            <a:r>
              <a:rPr lang="en-US" altLang="zh-CN"/>
              <a:t>CPU</a:t>
            </a:r>
            <a:r>
              <a:rPr lang="zh-CN" altLang="en-US"/>
              <a:t>用于该外设</a:t>
            </a:r>
            <a:r>
              <a:rPr lang="en-US" altLang="zh-CN"/>
              <a:t>I/O</a:t>
            </a:r>
            <a:r>
              <a:rPr lang="zh-CN" altLang="en-US"/>
              <a:t>的时间占整个</a:t>
            </a:r>
            <a:r>
              <a:rPr lang="en-US" altLang="zh-CN"/>
              <a:t>CPU</a:t>
            </a:r>
            <a:r>
              <a:rPr lang="zh-CN" altLang="en-US"/>
              <a:t>时间的百分比是多少？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15C82-AC96-4756-A53B-F13FBD49C18D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860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5CDDEE-44C1-4F6E-9B69-9AF60188E23C}" type="slidenum">
              <a:rPr lang="en-US" altLang="zh-CN" sz="1200" smtClean="0"/>
              <a:pPr eaLnBrk="1" hangingPunct="1"/>
              <a:t>85</a:t>
            </a:fld>
            <a:endParaRPr lang="en-US" altLang="zh-CN" sz="120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（</a:t>
            </a:r>
            <a:r>
              <a:rPr lang="en-US" altLang="zh-CN" sz="3200"/>
              <a:t>1</a:t>
            </a:r>
            <a:r>
              <a:rPr lang="zh-CN" altLang="en-US" sz="3200"/>
              <a:t>）在中断方式下，</a:t>
            </a:r>
            <a:r>
              <a:rPr lang="en-US" altLang="zh-CN" sz="3200"/>
              <a:t>CPU</a:t>
            </a:r>
            <a:r>
              <a:rPr lang="zh-CN" altLang="en-US" sz="3200"/>
              <a:t>用于该外设</a:t>
            </a:r>
            <a:r>
              <a:rPr lang="en-US" altLang="zh-CN" sz="3200"/>
              <a:t>I/O</a:t>
            </a:r>
            <a:r>
              <a:rPr lang="zh-CN" altLang="en-US" sz="3200"/>
              <a:t>的时间占整个</a:t>
            </a:r>
            <a:r>
              <a:rPr lang="en-US" altLang="zh-CN" sz="3200"/>
              <a:t>CPU</a:t>
            </a:r>
            <a:r>
              <a:rPr lang="zh-CN" altLang="en-US" sz="3200"/>
              <a:t>时间的百分比是多少？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每次中断所需的时钟周期数为：</a:t>
            </a:r>
          </a:p>
          <a:p>
            <a:pPr lvl="1"/>
            <a:r>
              <a:rPr lang="zh-CN" altLang="en-US"/>
              <a:t>（</a:t>
            </a:r>
            <a:r>
              <a:rPr lang="en-US" altLang="zh-CN"/>
              <a:t>18+2</a:t>
            </a:r>
            <a:r>
              <a:rPr lang="zh-CN" altLang="en-US"/>
              <a:t>）* </a:t>
            </a:r>
            <a:r>
              <a:rPr lang="en-US" altLang="zh-CN"/>
              <a:t>5 =100</a:t>
            </a:r>
          </a:p>
          <a:p>
            <a:r>
              <a:rPr lang="zh-CN" altLang="en-US"/>
              <a:t>外设数据传输率</a:t>
            </a:r>
            <a:r>
              <a:rPr lang="en-US" altLang="zh-CN"/>
              <a:t>0.5MB/s</a:t>
            </a:r>
            <a:r>
              <a:rPr lang="zh-CN" altLang="en-US"/>
              <a:t>，每次中断传送</a:t>
            </a:r>
            <a:r>
              <a:rPr lang="en-US" altLang="zh-CN"/>
              <a:t>32</a:t>
            </a:r>
            <a:r>
              <a:rPr lang="zh-CN" altLang="en-US"/>
              <a:t>位数据；</a:t>
            </a:r>
          </a:p>
          <a:p>
            <a:pPr lvl="1"/>
            <a:r>
              <a:rPr lang="zh-CN" altLang="en-US"/>
              <a:t>外设每秒申请中断的次数为：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			 </a:t>
            </a:r>
            <a:r>
              <a:rPr lang="en-US" altLang="zh-CN"/>
              <a:t>0.5MB/4B=125000</a:t>
            </a:r>
          </a:p>
          <a:p>
            <a:r>
              <a:rPr lang="en-US" altLang="zh-CN"/>
              <a:t>1</a:t>
            </a:r>
            <a:r>
              <a:rPr lang="zh-CN" altLang="en-US"/>
              <a:t>秒钟内用于中断的时钟周期数为：</a:t>
            </a:r>
          </a:p>
          <a:p>
            <a:pPr lvl="1"/>
            <a:r>
              <a:rPr lang="en-US" altLang="zh-CN"/>
              <a:t>100*125000=12.5M</a:t>
            </a:r>
          </a:p>
          <a:p>
            <a:r>
              <a:rPr lang="en-US" altLang="zh-CN"/>
              <a:t>CPU</a:t>
            </a:r>
            <a:r>
              <a:rPr lang="zh-CN" altLang="en-US"/>
              <a:t>用于外设</a:t>
            </a:r>
            <a:r>
              <a:rPr lang="en-US" altLang="zh-CN"/>
              <a:t>I/O</a:t>
            </a:r>
            <a:r>
              <a:rPr lang="zh-CN" altLang="en-US"/>
              <a:t>的时间占整个</a:t>
            </a:r>
            <a:r>
              <a:rPr lang="en-US" altLang="zh-CN"/>
              <a:t>CPU</a:t>
            </a:r>
            <a:r>
              <a:rPr lang="zh-CN" altLang="en-US"/>
              <a:t>时间的百分比：</a:t>
            </a:r>
          </a:p>
          <a:p>
            <a:pPr lvl="1"/>
            <a:r>
              <a:rPr lang="en-US" altLang="zh-CN"/>
              <a:t>12.5M / 500M=2.5%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52134B1-1067-407F-881F-7948807C8BDB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870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4D48D54-8989-447F-99B9-2F212316457B}" type="slidenum">
              <a:rPr lang="en-US" altLang="zh-CN" sz="1200" smtClean="0"/>
              <a:pPr eaLnBrk="1" hangingPunct="1"/>
              <a:t>86</a:t>
            </a:fld>
            <a:endParaRPr lang="en-US" altLang="zh-CN" sz="120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2773363"/>
          </a:xfrm>
        </p:spPr>
        <p:txBody>
          <a:bodyPr/>
          <a:lstStyle/>
          <a:p>
            <a:r>
              <a:rPr lang="zh-CN" altLang="en-US" sz="3200"/>
              <a:t>（</a:t>
            </a:r>
            <a:r>
              <a:rPr lang="en-US" altLang="zh-CN" sz="3200"/>
              <a:t>2</a:t>
            </a:r>
            <a:r>
              <a:rPr lang="zh-CN" altLang="en-US" sz="3200"/>
              <a:t>）当该外设的数据传输率达到</a:t>
            </a:r>
            <a:r>
              <a:rPr lang="en-US" altLang="zh-CN" sz="3200"/>
              <a:t>5MB/S</a:t>
            </a:r>
            <a:r>
              <a:rPr lang="zh-CN" altLang="en-US" sz="3200"/>
              <a:t>时，改用</a:t>
            </a:r>
            <a:r>
              <a:rPr lang="en-US" altLang="zh-CN" sz="3200"/>
              <a:t>DMA</a:t>
            </a:r>
            <a:r>
              <a:rPr lang="zh-CN" altLang="en-US" sz="3200"/>
              <a:t>方式传送数据。假定每次</a:t>
            </a:r>
            <a:r>
              <a:rPr lang="en-US" altLang="zh-CN" sz="3200"/>
              <a:t>DMA</a:t>
            </a:r>
            <a:r>
              <a:rPr lang="zh-CN" altLang="en-US" sz="3200"/>
              <a:t>传送块大小为</a:t>
            </a:r>
            <a:r>
              <a:rPr lang="en-US" altLang="zh-CN" sz="3200"/>
              <a:t>5000B</a:t>
            </a:r>
            <a:r>
              <a:rPr lang="zh-CN" altLang="en-US" sz="3200"/>
              <a:t>，且</a:t>
            </a:r>
            <a:r>
              <a:rPr lang="en-US" altLang="zh-CN" sz="3200"/>
              <a:t>DMA</a:t>
            </a:r>
            <a:r>
              <a:rPr lang="zh-CN" altLang="en-US" sz="3200"/>
              <a:t>预处理和后处理的总开销为</a:t>
            </a:r>
            <a:r>
              <a:rPr lang="en-US" altLang="zh-CN" sz="3200"/>
              <a:t>500</a:t>
            </a:r>
            <a:r>
              <a:rPr lang="zh-CN" altLang="en-US" sz="3200"/>
              <a:t>个时钟周期，则</a:t>
            </a:r>
            <a:r>
              <a:rPr lang="en-US" altLang="zh-CN" sz="3200"/>
              <a:t>CPU</a:t>
            </a:r>
            <a:r>
              <a:rPr lang="zh-CN" altLang="en-US" sz="3200"/>
              <a:t>用于该外设</a:t>
            </a:r>
            <a:r>
              <a:rPr lang="en-US" altLang="zh-CN" sz="3200"/>
              <a:t>I/O</a:t>
            </a:r>
            <a:r>
              <a:rPr lang="zh-CN" altLang="en-US" sz="3200"/>
              <a:t>的时间占整个</a:t>
            </a:r>
            <a:r>
              <a:rPr lang="en-US" altLang="zh-CN" sz="3200"/>
              <a:t>CPU</a:t>
            </a:r>
            <a:r>
              <a:rPr lang="zh-CN" altLang="en-US" sz="3200"/>
              <a:t>时间的百分比是多少？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895600"/>
            <a:ext cx="8763000" cy="3429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/>
              <a:t>1</a:t>
            </a:r>
            <a:r>
              <a:rPr lang="zh-CN" altLang="en-US" sz="2800"/>
              <a:t>秒钟内需产生的</a:t>
            </a:r>
            <a:r>
              <a:rPr lang="en-US" altLang="zh-CN" sz="2800"/>
              <a:t>DMA</a:t>
            </a:r>
            <a:r>
              <a:rPr lang="zh-CN" altLang="en-US" sz="2800"/>
              <a:t>次数为：</a:t>
            </a:r>
          </a:p>
          <a:p>
            <a:pPr lvl="1">
              <a:lnSpc>
                <a:spcPct val="110000"/>
              </a:lnSpc>
            </a:pPr>
            <a:r>
              <a:rPr lang="en-US" altLang="zh-CN" sz="2600"/>
              <a:t>5MB/5000B=1000</a:t>
            </a:r>
            <a:r>
              <a:rPr lang="zh-CN" altLang="en-US" sz="2600"/>
              <a:t>次</a:t>
            </a:r>
          </a:p>
          <a:p>
            <a:pPr>
              <a:lnSpc>
                <a:spcPct val="110000"/>
              </a:lnSpc>
            </a:pPr>
            <a:r>
              <a:rPr lang="en-US" altLang="zh-CN" sz="2800"/>
              <a:t>1</a:t>
            </a:r>
            <a:r>
              <a:rPr lang="zh-CN" altLang="en-US" sz="2800"/>
              <a:t>秒钟内</a:t>
            </a:r>
            <a:r>
              <a:rPr lang="en-US" altLang="zh-CN" sz="2800"/>
              <a:t>CPU</a:t>
            </a:r>
            <a:r>
              <a:rPr lang="zh-CN" altLang="en-US" sz="2800"/>
              <a:t>用于</a:t>
            </a:r>
            <a:r>
              <a:rPr lang="en-US" altLang="zh-CN" sz="2800"/>
              <a:t>DMA</a:t>
            </a:r>
            <a:r>
              <a:rPr lang="zh-CN" altLang="en-US" sz="2800"/>
              <a:t>处理的总时钟周期数为：</a:t>
            </a:r>
          </a:p>
          <a:p>
            <a:pPr lvl="1">
              <a:lnSpc>
                <a:spcPct val="110000"/>
              </a:lnSpc>
            </a:pPr>
            <a:r>
              <a:rPr lang="en-US" altLang="zh-CN" sz="2600"/>
              <a:t>1000*500=0.5M</a:t>
            </a:r>
            <a:r>
              <a:rPr lang="zh-CN" altLang="en-US" sz="2600"/>
              <a:t>个时钟周期</a:t>
            </a:r>
          </a:p>
          <a:p>
            <a:pPr>
              <a:lnSpc>
                <a:spcPct val="110000"/>
              </a:lnSpc>
            </a:pPr>
            <a:r>
              <a:rPr lang="en-US" altLang="zh-CN" sz="2800"/>
              <a:t>CPU</a:t>
            </a:r>
            <a:r>
              <a:rPr lang="zh-CN" altLang="en-US" sz="2800"/>
              <a:t>用于外设的时间占整个</a:t>
            </a:r>
            <a:r>
              <a:rPr lang="en-US" altLang="zh-CN" sz="2800"/>
              <a:t>CPU</a:t>
            </a:r>
            <a:r>
              <a:rPr lang="zh-CN" altLang="en-US" sz="2800"/>
              <a:t>时间的百分比为：</a:t>
            </a:r>
          </a:p>
          <a:p>
            <a:pPr lvl="1">
              <a:lnSpc>
                <a:spcPct val="110000"/>
              </a:lnSpc>
            </a:pPr>
            <a:r>
              <a:rPr lang="en-US" altLang="zh-CN" sz="2600"/>
              <a:t>0.5M/500M=0.1%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9220200" cy="1981200"/>
          </a:xfrm>
        </p:spPr>
        <p:txBody>
          <a:bodyPr/>
          <a:lstStyle/>
          <a:p>
            <a:r>
              <a:rPr lang="en-US" altLang="zh-CN" sz="3200"/>
              <a:t>2012</a:t>
            </a:r>
            <a:r>
              <a:rPr lang="zh-CN" altLang="en-US" sz="3200"/>
              <a:t>年考研真题   第</a:t>
            </a:r>
            <a:r>
              <a:rPr lang="en-US" altLang="zh-CN" sz="3200"/>
              <a:t>43</a:t>
            </a:r>
            <a:r>
              <a:rPr lang="zh-CN" altLang="en-US" sz="3200"/>
              <a:t>题</a:t>
            </a:r>
            <a:r>
              <a:rPr lang="en-US" altLang="zh-CN" sz="3200"/>
              <a:t/>
            </a:r>
            <a:br>
              <a:rPr lang="en-US" altLang="zh-CN" sz="3200"/>
            </a:br>
            <a:r>
              <a:rPr lang="zh-CN" altLang="en-US" sz="2800"/>
              <a:t>假定某计算机的</a:t>
            </a:r>
            <a:r>
              <a:rPr lang="en-US" altLang="zh-CN" sz="2800"/>
              <a:t>CPU</a:t>
            </a:r>
            <a:r>
              <a:rPr lang="zh-CN" altLang="en-US" sz="2800"/>
              <a:t>主频为</a:t>
            </a:r>
            <a:r>
              <a:rPr lang="en-US" altLang="zh-CN" sz="2800"/>
              <a:t>80MHz</a:t>
            </a:r>
            <a:r>
              <a:rPr lang="zh-CN" altLang="en-US" sz="2800"/>
              <a:t>，</a:t>
            </a:r>
            <a:r>
              <a:rPr lang="en-US" altLang="zh-CN" sz="2800"/>
              <a:t>CPI</a:t>
            </a:r>
            <a:r>
              <a:rPr lang="zh-CN" altLang="en-US" sz="2800"/>
              <a:t>为</a:t>
            </a:r>
            <a:r>
              <a:rPr lang="en-US" altLang="zh-CN" sz="2800"/>
              <a:t>4</a:t>
            </a:r>
            <a:r>
              <a:rPr lang="zh-CN" altLang="en-US" sz="2800"/>
              <a:t>，并且平均每条指令访存</a:t>
            </a:r>
            <a:r>
              <a:rPr lang="en-US" altLang="zh-CN" sz="2800"/>
              <a:t>1.5</a:t>
            </a:r>
            <a:r>
              <a:rPr lang="zh-CN" altLang="en-US" sz="2800"/>
              <a:t>次，主存与</a:t>
            </a:r>
            <a:r>
              <a:rPr lang="en-US" altLang="zh-CN" sz="2800"/>
              <a:t>Cache</a:t>
            </a:r>
            <a:r>
              <a:rPr lang="zh-CN" altLang="en-US" sz="2800"/>
              <a:t>之间交换的块大小为</a:t>
            </a:r>
            <a:r>
              <a:rPr lang="en-US" altLang="zh-CN" sz="2800"/>
              <a:t>16B</a:t>
            </a:r>
            <a:r>
              <a:rPr lang="zh-CN" altLang="en-US" sz="2800"/>
              <a:t>，</a:t>
            </a:r>
            <a:r>
              <a:rPr lang="en-US" altLang="zh-CN" sz="2800"/>
              <a:t>Cache</a:t>
            </a:r>
            <a:r>
              <a:rPr lang="zh-CN" altLang="en-US" sz="2800"/>
              <a:t>的命中率为</a:t>
            </a:r>
            <a:r>
              <a:rPr lang="en-US" altLang="zh-CN" sz="2800"/>
              <a:t>99%</a:t>
            </a:r>
            <a:r>
              <a:rPr lang="zh-CN" altLang="en-US" sz="2800"/>
              <a:t>，存储器总线宽度为</a:t>
            </a:r>
            <a:r>
              <a:rPr lang="en-US" altLang="zh-CN" sz="2800"/>
              <a:t>32</a:t>
            </a:r>
            <a:r>
              <a:rPr lang="zh-CN" altLang="en-US" sz="2800"/>
              <a:t>位。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05000"/>
            <a:ext cx="8915400" cy="4572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该计算机的</a:t>
            </a:r>
            <a:r>
              <a:rPr lang="en-US" altLang="zh-CN" dirty="0"/>
              <a:t>MIPS</a:t>
            </a:r>
            <a:r>
              <a:rPr lang="zh-CN" altLang="en-US" dirty="0"/>
              <a:t>数是多少？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MIPS = f / CPI = 80M / 4 = 20 MIPS</a:t>
            </a:r>
          </a:p>
          <a:p>
            <a:pPr>
              <a:defRPr/>
            </a:pPr>
            <a:r>
              <a:rPr lang="zh-CN" altLang="en-US" dirty="0"/>
              <a:t>平均每秒</a:t>
            </a:r>
            <a:r>
              <a:rPr lang="en-US" altLang="zh-CN" dirty="0"/>
              <a:t>Cache</a:t>
            </a:r>
            <a:r>
              <a:rPr lang="zh-CN" altLang="en-US" dirty="0"/>
              <a:t>缺失的次数是多少？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每秒访存次数 </a:t>
            </a:r>
            <a:r>
              <a:rPr lang="en-US" altLang="zh-CN" dirty="0"/>
              <a:t>* Cache</a:t>
            </a:r>
            <a:r>
              <a:rPr lang="zh-CN" altLang="en-US" dirty="0"/>
              <a:t>失效率</a:t>
            </a:r>
            <a:endParaRPr lang="en-US" altLang="zh-CN" dirty="0"/>
          </a:p>
          <a:p>
            <a:pPr marL="357187" lvl="1" indent="0">
              <a:buFont typeface="Wingdings" pitchFamily="2" charset="2"/>
              <a:buNone/>
              <a:defRPr/>
            </a:pPr>
            <a:r>
              <a:rPr lang="en-US" altLang="zh-CN" dirty="0"/>
              <a:t>   = </a:t>
            </a:r>
            <a:r>
              <a:rPr lang="zh-CN" altLang="en-US" dirty="0"/>
              <a:t>（</a:t>
            </a:r>
            <a:r>
              <a:rPr lang="en-US" altLang="zh-CN" dirty="0"/>
              <a:t>1.5 * MIPS</a:t>
            </a:r>
            <a:r>
              <a:rPr lang="zh-CN" altLang="en-US" dirty="0"/>
              <a:t>）</a:t>
            </a:r>
            <a:r>
              <a:rPr lang="en-US" altLang="zh-CN" dirty="0"/>
              <a:t>*</a:t>
            </a:r>
            <a:r>
              <a:rPr lang="zh-CN" altLang="en-US" dirty="0"/>
              <a:t>（</a:t>
            </a:r>
            <a:r>
              <a:rPr lang="en-US" altLang="zh-CN" dirty="0"/>
              <a:t>1 – 99%</a:t>
            </a:r>
            <a:r>
              <a:rPr lang="zh-CN" altLang="en-US" dirty="0"/>
              <a:t>）</a:t>
            </a:r>
            <a:r>
              <a:rPr lang="en-US" altLang="zh-CN" dirty="0"/>
              <a:t> = 30M * 0.01 = 0.3M</a:t>
            </a:r>
            <a:r>
              <a:rPr lang="zh-CN" altLang="en-US" dirty="0"/>
              <a:t>次</a:t>
            </a:r>
            <a:r>
              <a:rPr lang="en-US" altLang="zh-CN" dirty="0"/>
              <a:t>/s</a:t>
            </a:r>
          </a:p>
          <a:p>
            <a:pPr>
              <a:defRPr/>
            </a:pPr>
            <a:r>
              <a:rPr lang="zh-CN" altLang="en-US" dirty="0"/>
              <a:t>在不考虑</a:t>
            </a:r>
            <a:r>
              <a:rPr lang="en-US" altLang="zh-CN" dirty="0"/>
              <a:t>DMA</a:t>
            </a:r>
            <a:r>
              <a:rPr lang="zh-CN" altLang="en-US" dirty="0"/>
              <a:t>传送的情况下，主存带宽至少达到多少才能满足</a:t>
            </a:r>
            <a:r>
              <a:rPr lang="en-US" altLang="zh-CN" dirty="0"/>
              <a:t>CPU</a:t>
            </a:r>
            <a:r>
              <a:rPr lang="zh-CN" altLang="en-US" dirty="0"/>
              <a:t>的访存要求？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每次</a:t>
            </a:r>
            <a:r>
              <a:rPr lang="en-US" altLang="zh-CN" dirty="0"/>
              <a:t>Cache</a:t>
            </a:r>
            <a:r>
              <a:rPr lang="zh-CN" altLang="en-US" dirty="0"/>
              <a:t>缺失，主存都会将一块数据调入</a:t>
            </a:r>
            <a:r>
              <a:rPr lang="en-US" altLang="zh-CN" dirty="0"/>
              <a:t>Cache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主存带宽：</a:t>
            </a:r>
            <a:r>
              <a:rPr lang="en-US" altLang="zh-CN" dirty="0"/>
              <a:t>0.3M/s * 16B = 4.8MB/s</a:t>
            </a:r>
            <a:endParaRPr lang="zh-CN" altLang="en-US" dirty="0"/>
          </a:p>
        </p:txBody>
      </p:sp>
      <p:sp>
        <p:nvSpPr>
          <p:cNvPr id="8806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79086A6-BC15-4CDE-8044-AEA3CA75B93D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8806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3533714-D3B6-4EC5-9564-23F6A97CDE0C}" type="slidenum">
              <a:rPr lang="en-US" altLang="zh-CN" sz="1200" smtClean="0"/>
              <a:pPr eaLnBrk="1" hangingPunct="1"/>
              <a:t>87</a:t>
            </a:fld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9220200" cy="1981200"/>
          </a:xfrm>
        </p:spPr>
        <p:txBody>
          <a:bodyPr/>
          <a:lstStyle/>
          <a:p>
            <a:r>
              <a:rPr lang="en-US" altLang="zh-CN" sz="3200"/>
              <a:t>2012</a:t>
            </a:r>
            <a:r>
              <a:rPr lang="zh-CN" altLang="en-US" sz="3200"/>
              <a:t>年考研真题   第</a:t>
            </a:r>
            <a:r>
              <a:rPr lang="en-US" altLang="zh-CN" sz="3200"/>
              <a:t>43</a:t>
            </a:r>
            <a:r>
              <a:rPr lang="zh-CN" altLang="en-US" sz="3200"/>
              <a:t>题</a:t>
            </a:r>
            <a:r>
              <a:rPr lang="en-US" altLang="zh-CN" sz="3200"/>
              <a:t/>
            </a:r>
            <a:br>
              <a:rPr lang="en-US" altLang="zh-CN" sz="3200"/>
            </a:br>
            <a:r>
              <a:rPr lang="zh-CN" altLang="en-US" sz="2800"/>
              <a:t>假定某计算机的</a:t>
            </a:r>
            <a:r>
              <a:rPr lang="en-US" altLang="zh-CN" sz="2800"/>
              <a:t>CPU</a:t>
            </a:r>
            <a:r>
              <a:rPr lang="zh-CN" altLang="en-US" sz="2800"/>
              <a:t>主频为</a:t>
            </a:r>
            <a:r>
              <a:rPr lang="en-US" altLang="zh-CN" sz="2800"/>
              <a:t>80MHz</a:t>
            </a:r>
            <a:r>
              <a:rPr lang="zh-CN" altLang="en-US" sz="2800"/>
              <a:t>，</a:t>
            </a:r>
            <a:r>
              <a:rPr lang="en-US" altLang="zh-CN" sz="2800"/>
              <a:t>CPI</a:t>
            </a:r>
            <a:r>
              <a:rPr lang="zh-CN" altLang="en-US" sz="2800"/>
              <a:t>为</a:t>
            </a:r>
            <a:r>
              <a:rPr lang="en-US" altLang="zh-CN" sz="2800"/>
              <a:t>4</a:t>
            </a:r>
            <a:r>
              <a:rPr lang="zh-CN" altLang="en-US" sz="2800"/>
              <a:t>，并且平均每条指令访存</a:t>
            </a:r>
            <a:r>
              <a:rPr lang="en-US" altLang="zh-CN" sz="2800"/>
              <a:t>1.5</a:t>
            </a:r>
            <a:r>
              <a:rPr lang="zh-CN" altLang="en-US" sz="2800"/>
              <a:t>次，主存与</a:t>
            </a:r>
            <a:r>
              <a:rPr lang="en-US" altLang="zh-CN" sz="2800"/>
              <a:t>Cache</a:t>
            </a:r>
            <a:r>
              <a:rPr lang="zh-CN" altLang="en-US" sz="2800"/>
              <a:t>之间交换的块大小为</a:t>
            </a:r>
            <a:r>
              <a:rPr lang="en-US" altLang="zh-CN" sz="2800"/>
              <a:t>16B</a:t>
            </a:r>
            <a:r>
              <a:rPr lang="zh-CN" altLang="en-US" sz="2800"/>
              <a:t>，</a:t>
            </a:r>
            <a:r>
              <a:rPr lang="en-US" altLang="zh-CN" sz="2800"/>
              <a:t>Cache</a:t>
            </a:r>
            <a:r>
              <a:rPr lang="zh-CN" altLang="en-US" sz="2800"/>
              <a:t>的命中率为</a:t>
            </a:r>
            <a:r>
              <a:rPr lang="en-US" altLang="zh-CN" sz="2800"/>
              <a:t>99%</a:t>
            </a:r>
            <a:r>
              <a:rPr lang="zh-CN" altLang="en-US" sz="2800"/>
              <a:t>，存储器总线宽度为</a:t>
            </a:r>
            <a:r>
              <a:rPr lang="en-US" altLang="zh-CN" sz="2800"/>
              <a:t>32</a:t>
            </a:r>
            <a:r>
              <a:rPr lang="zh-CN" altLang="en-US" sz="2800"/>
              <a:t>位。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81200"/>
            <a:ext cx="8915400" cy="4572000"/>
          </a:xfrm>
        </p:spPr>
        <p:txBody>
          <a:bodyPr/>
          <a:lstStyle/>
          <a:p>
            <a:pPr marL="231775" indent="-231775"/>
            <a:r>
              <a:rPr lang="zh-CN" altLang="en-US"/>
              <a:t>假定在</a:t>
            </a:r>
            <a:r>
              <a:rPr lang="en-US" altLang="zh-CN"/>
              <a:t>Cache</a:t>
            </a:r>
            <a:r>
              <a:rPr lang="zh-CN" altLang="en-US"/>
              <a:t>缺失的情况下访问主存时，存在</a:t>
            </a:r>
            <a:r>
              <a:rPr lang="en-US" altLang="zh-CN"/>
              <a:t>0.0005%</a:t>
            </a:r>
            <a:r>
              <a:rPr lang="zh-CN" altLang="en-US"/>
              <a:t>的缺页率，则</a:t>
            </a:r>
            <a:r>
              <a:rPr lang="en-US" altLang="zh-CN"/>
              <a:t>CPU</a:t>
            </a:r>
            <a:r>
              <a:rPr lang="zh-CN" altLang="en-US"/>
              <a:t>平均每秒产生多少次缺页异常？</a:t>
            </a:r>
            <a:endParaRPr lang="en-US" altLang="zh-CN"/>
          </a:p>
          <a:p>
            <a:pPr marL="511175" lvl="1" indent="-282575"/>
            <a:r>
              <a:rPr lang="zh-CN" altLang="en-US"/>
              <a:t>上题计算每秒</a:t>
            </a:r>
            <a:r>
              <a:rPr lang="en-US" altLang="zh-CN"/>
              <a:t>Cache</a:t>
            </a:r>
            <a:r>
              <a:rPr lang="zh-CN" altLang="en-US"/>
              <a:t>的缺失次数为</a:t>
            </a:r>
            <a:r>
              <a:rPr lang="en-US" altLang="zh-CN"/>
              <a:t>0.3M</a:t>
            </a:r>
            <a:r>
              <a:rPr lang="zh-CN" altLang="en-US"/>
              <a:t>；</a:t>
            </a:r>
            <a:endParaRPr lang="en-US" altLang="zh-CN"/>
          </a:p>
          <a:p>
            <a:pPr marL="511175" lvl="1" indent="-282575"/>
            <a:r>
              <a:rPr lang="zh-CN" altLang="en-US"/>
              <a:t>缺页异常：</a:t>
            </a:r>
            <a:r>
              <a:rPr lang="en-US" altLang="zh-CN"/>
              <a:t>0.3M /s* 0.0005% =1.5 </a:t>
            </a:r>
            <a:r>
              <a:rPr lang="zh-CN" altLang="en-US"/>
              <a:t>次</a:t>
            </a:r>
            <a:r>
              <a:rPr lang="en-US" altLang="zh-CN"/>
              <a:t>/s</a:t>
            </a:r>
          </a:p>
          <a:p>
            <a:pPr marL="231775" indent="-231775"/>
            <a:r>
              <a:rPr lang="zh-CN" altLang="en-US"/>
              <a:t>若页面大小</a:t>
            </a:r>
            <a:r>
              <a:rPr lang="en-US" altLang="zh-CN"/>
              <a:t>4KB</a:t>
            </a:r>
            <a:r>
              <a:rPr lang="zh-CN" altLang="en-US"/>
              <a:t>，每次缺页都需访问磁盘，访问磁盘时，</a:t>
            </a:r>
            <a:r>
              <a:rPr lang="en-US" altLang="zh-CN"/>
              <a:t>DMA</a:t>
            </a:r>
            <a:r>
              <a:rPr lang="zh-CN" altLang="en-US"/>
              <a:t>传送采用周期挪用方式，磁盘</a:t>
            </a:r>
            <a:r>
              <a:rPr lang="en-US" altLang="zh-CN"/>
              <a:t>I/O</a:t>
            </a:r>
            <a:r>
              <a:rPr lang="zh-CN" altLang="en-US"/>
              <a:t>接口的数据缓冲寄存器为</a:t>
            </a:r>
            <a:r>
              <a:rPr lang="en-US" altLang="zh-CN"/>
              <a:t>32</a:t>
            </a:r>
            <a:r>
              <a:rPr lang="zh-CN" altLang="en-US"/>
              <a:t>位，则磁盘</a:t>
            </a:r>
            <a:r>
              <a:rPr lang="en-US" altLang="zh-CN"/>
              <a:t>I/O</a:t>
            </a:r>
            <a:r>
              <a:rPr lang="zh-CN" altLang="en-US"/>
              <a:t>接口平均每秒发出的</a:t>
            </a:r>
            <a:r>
              <a:rPr lang="en-US" altLang="zh-CN"/>
              <a:t>DMA</a:t>
            </a:r>
            <a:r>
              <a:rPr lang="zh-CN" altLang="en-US"/>
              <a:t>请求次数至少是多少？</a:t>
            </a:r>
            <a:endParaRPr lang="en-US" altLang="zh-CN"/>
          </a:p>
          <a:p>
            <a:pPr marL="511175" lvl="1" indent="-282575"/>
            <a:r>
              <a:rPr lang="zh-CN" altLang="en-US"/>
              <a:t>周期挪用方式：每次</a:t>
            </a:r>
            <a:r>
              <a:rPr lang="en-US" altLang="zh-CN"/>
              <a:t>DMA</a:t>
            </a:r>
            <a:r>
              <a:rPr lang="zh-CN" altLang="en-US"/>
              <a:t>传送</a:t>
            </a:r>
            <a:r>
              <a:rPr lang="en-US" altLang="zh-CN"/>
              <a:t>4B</a:t>
            </a:r>
            <a:r>
              <a:rPr lang="zh-CN" altLang="en-US"/>
              <a:t>，则传送一页需</a:t>
            </a:r>
            <a:r>
              <a:rPr lang="en-US" altLang="zh-CN"/>
              <a:t>1K</a:t>
            </a:r>
            <a:r>
              <a:rPr lang="zh-CN" altLang="en-US"/>
              <a:t>次</a:t>
            </a:r>
            <a:r>
              <a:rPr lang="en-US" altLang="zh-CN"/>
              <a:t>DMA</a:t>
            </a:r>
          </a:p>
          <a:p>
            <a:pPr marL="511175" lvl="1" indent="-282575"/>
            <a:r>
              <a:rPr lang="zh-CN" altLang="en-US"/>
              <a:t>每秒钟</a:t>
            </a:r>
            <a:r>
              <a:rPr lang="en-US" altLang="zh-CN"/>
              <a:t>DMA</a:t>
            </a:r>
            <a:r>
              <a:rPr lang="zh-CN" altLang="en-US"/>
              <a:t>次数：</a:t>
            </a:r>
            <a:r>
              <a:rPr lang="en-US" altLang="zh-CN"/>
              <a:t>1K * 1.5</a:t>
            </a:r>
            <a:r>
              <a:rPr lang="zh-CN" altLang="en-US"/>
              <a:t>次 </a:t>
            </a:r>
            <a:r>
              <a:rPr lang="en-US" altLang="zh-CN"/>
              <a:t>= 1.5K</a:t>
            </a:r>
            <a:r>
              <a:rPr lang="zh-CN" altLang="en-US"/>
              <a:t>次</a:t>
            </a:r>
            <a:endParaRPr lang="en-US" altLang="zh-CN"/>
          </a:p>
        </p:txBody>
      </p:sp>
      <p:sp>
        <p:nvSpPr>
          <p:cNvPr id="8909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D1BE778-1C59-409F-B458-4A8E30689F81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8909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50E8303-CF43-4C52-B5F9-26B013B89930}" type="slidenum">
              <a:rPr lang="en-US" altLang="zh-CN" sz="1200" smtClean="0"/>
              <a:pPr eaLnBrk="1" hangingPunct="1"/>
              <a:t>88</a:t>
            </a:fld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9220200" cy="1981200"/>
          </a:xfrm>
        </p:spPr>
        <p:txBody>
          <a:bodyPr/>
          <a:lstStyle/>
          <a:p>
            <a:r>
              <a:rPr lang="en-US" altLang="zh-CN" sz="3200"/>
              <a:t>2012</a:t>
            </a:r>
            <a:r>
              <a:rPr lang="zh-CN" altLang="en-US" sz="3200"/>
              <a:t>年考研真题   第</a:t>
            </a:r>
            <a:r>
              <a:rPr lang="en-US" altLang="zh-CN" sz="3200"/>
              <a:t>43</a:t>
            </a:r>
            <a:r>
              <a:rPr lang="zh-CN" altLang="en-US" sz="3200"/>
              <a:t>题</a:t>
            </a:r>
            <a:r>
              <a:rPr lang="en-US" altLang="zh-CN" sz="3200"/>
              <a:t/>
            </a:r>
            <a:br>
              <a:rPr lang="en-US" altLang="zh-CN" sz="3200"/>
            </a:br>
            <a:r>
              <a:rPr lang="zh-CN" altLang="en-US" sz="2800"/>
              <a:t>假定某计算机的</a:t>
            </a:r>
            <a:r>
              <a:rPr lang="en-US" altLang="zh-CN" sz="2800"/>
              <a:t>CPU</a:t>
            </a:r>
            <a:r>
              <a:rPr lang="zh-CN" altLang="en-US" sz="2800"/>
              <a:t>主频为</a:t>
            </a:r>
            <a:r>
              <a:rPr lang="en-US" altLang="zh-CN" sz="2800"/>
              <a:t>80MHz</a:t>
            </a:r>
            <a:r>
              <a:rPr lang="zh-CN" altLang="en-US" sz="2800"/>
              <a:t>，</a:t>
            </a:r>
            <a:r>
              <a:rPr lang="en-US" altLang="zh-CN" sz="2800"/>
              <a:t>CPI</a:t>
            </a:r>
            <a:r>
              <a:rPr lang="zh-CN" altLang="en-US" sz="2800"/>
              <a:t>为</a:t>
            </a:r>
            <a:r>
              <a:rPr lang="en-US" altLang="zh-CN" sz="2800"/>
              <a:t>4</a:t>
            </a:r>
            <a:r>
              <a:rPr lang="zh-CN" altLang="en-US" sz="2800"/>
              <a:t>，并且平均每条指令访存</a:t>
            </a:r>
            <a:r>
              <a:rPr lang="en-US" altLang="zh-CN" sz="2800"/>
              <a:t>1.5</a:t>
            </a:r>
            <a:r>
              <a:rPr lang="zh-CN" altLang="en-US" sz="2800"/>
              <a:t>次，主存与</a:t>
            </a:r>
            <a:r>
              <a:rPr lang="en-US" altLang="zh-CN" sz="2800"/>
              <a:t>Cache</a:t>
            </a:r>
            <a:r>
              <a:rPr lang="zh-CN" altLang="en-US" sz="2800"/>
              <a:t>之间交换的块大小为</a:t>
            </a:r>
            <a:r>
              <a:rPr lang="en-US" altLang="zh-CN" sz="2800"/>
              <a:t>16B</a:t>
            </a:r>
            <a:r>
              <a:rPr lang="zh-CN" altLang="en-US" sz="2800"/>
              <a:t>，</a:t>
            </a:r>
            <a:r>
              <a:rPr lang="en-US" altLang="zh-CN" sz="2800"/>
              <a:t>Cache</a:t>
            </a:r>
            <a:r>
              <a:rPr lang="zh-CN" altLang="en-US" sz="2800"/>
              <a:t>的命中率为</a:t>
            </a:r>
            <a:r>
              <a:rPr lang="en-US" altLang="zh-CN" sz="2800"/>
              <a:t>99%</a:t>
            </a:r>
            <a:r>
              <a:rPr lang="zh-CN" altLang="en-US" sz="2800"/>
              <a:t>，存储器总线宽度为</a:t>
            </a:r>
            <a:r>
              <a:rPr lang="en-US" altLang="zh-CN" sz="2800"/>
              <a:t>32</a:t>
            </a:r>
            <a:r>
              <a:rPr lang="zh-CN" altLang="en-US" sz="2800"/>
              <a:t>位。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81200"/>
            <a:ext cx="8915400" cy="4572000"/>
          </a:xfrm>
        </p:spPr>
        <p:txBody>
          <a:bodyPr/>
          <a:lstStyle/>
          <a:p>
            <a:pPr marL="231775" indent="-231775">
              <a:defRPr/>
            </a:pP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DMA</a:t>
            </a:r>
            <a:r>
              <a:rPr lang="zh-CN" altLang="en-US" dirty="0"/>
              <a:t>控制器同时要求使用存储器总线时，哪个优先级更高？为什么？</a:t>
            </a:r>
            <a:endParaRPr lang="en-US" altLang="zh-CN" dirty="0"/>
          </a:p>
          <a:p>
            <a:pPr marL="501650" lvl="1" indent="-327025">
              <a:defRPr/>
            </a:pP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DMAC</a:t>
            </a:r>
            <a:r>
              <a:rPr lang="zh-CN" altLang="en-US" dirty="0"/>
              <a:t>同时申请总线时，</a:t>
            </a:r>
            <a:r>
              <a:rPr lang="en-US" altLang="zh-CN" dirty="0"/>
              <a:t>DMA</a:t>
            </a:r>
            <a:r>
              <a:rPr lang="zh-CN" altLang="en-US" dirty="0"/>
              <a:t>优先权更高；</a:t>
            </a:r>
            <a:endParaRPr lang="en-US" altLang="zh-CN" dirty="0"/>
          </a:p>
          <a:p>
            <a:pPr marL="501650" lvl="1" indent="-327025">
              <a:defRPr/>
            </a:pPr>
            <a:r>
              <a:rPr lang="zh-CN" altLang="en-US" dirty="0"/>
              <a:t>若</a:t>
            </a:r>
            <a:r>
              <a:rPr lang="en-US" altLang="zh-CN" dirty="0"/>
              <a:t>DMA</a:t>
            </a:r>
            <a:r>
              <a:rPr lang="zh-CN" altLang="en-US" dirty="0"/>
              <a:t>请求得不到及时响应，</a:t>
            </a:r>
            <a:r>
              <a:rPr lang="en-US" altLang="zh-CN" dirty="0"/>
              <a:t>I/O</a:t>
            </a:r>
            <a:r>
              <a:rPr lang="zh-CN" altLang="en-US" dirty="0"/>
              <a:t>传输数据可能会丢失。</a:t>
            </a:r>
            <a:endParaRPr lang="en-US" altLang="zh-CN" dirty="0"/>
          </a:p>
          <a:p>
            <a:pPr marL="231775" indent="-231775">
              <a:defRPr/>
            </a:pPr>
            <a:r>
              <a:rPr lang="zh-CN" altLang="en-US" dirty="0"/>
              <a:t>为了提高性能，主存采用</a:t>
            </a:r>
            <a:r>
              <a:rPr lang="en-US" altLang="zh-CN" dirty="0"/>
              <a:t>4</a:t>
            </a:r>
            <a:r>
              <a:rPr lang="zh-CN" altLang="en-US" dirty="0"/>
              <a:t>体交叉存储模式，工作时每</a:t>
            </a:r>
            <a:r>
              <a:rPr lang="en-US" altLang="zh-CN" dirty="0"/>
              <a:t>1/4</a:t>
            </a:r>
            <a:r>
              <a:rPr lang="zh-CN" altLang="en-US" dirty="0"/>
              <a:t>个存储周期启动一个体。若每个体的存储周期为</a:t>
            </a:r>
            <a:r>
              <a:rPr lang="en-US" altLang="zh-CN" dirty="0"/>
              <a:t>50ns</a:t>
            </a:r>
            <a:r>
              <a:rPr lang="zh-CN" altLang="en-US" dirty="0"/>
              <a:t>，则该主存能提供的最大带宽是多少？</a:t>
            </a:r>
            <a:endParaRPr lang="en-US" altLang="zh-CN" dirty="0"/>
          </a:p>
          <a:p>
            <a:pPr marL="511175" lvl="1" indent="-336550">
              <a:defRPr/>
            </a:pPr>
            <a:r>
              <a:rPr lang="zh-CN" altLang="en-US" dirty="0"/>
              <a:t>每个存储周期启动</a:t>
            </a:r>
            <a:r>
              <a:rPr lang="en-US" altLang="zh-CN" dirty="0"/>
              <a:t>4</a:t>
            </a:r>
            <a:r>
              <a:rPr lang="zh-CN" altLang="en-US" dirty="0"/>
              <a:t>个存储体，每个存储体读写</a:t>
            </a:r>
            <a:r>
              <a:rPr lang="en-US" altLang="zh-CN" dirty="0"/>
              <a:t>32</a:t>
            </a:r>
            <a:r>
              <a:rPr lang="zh-CN" altLang="en-US" dirty="0"/>
              <a:t>位数据；</a:t>
            </a:r>
            <a:endParaRPr lang="en-US" altLang="zh-CN" dirty="0"/>
          </a:p>
          <a:p>
            <a:pPr marL="511175" lvl="1" indent="-336550">
              <a:defRPr/>
            </a:pPr>
            <a:r>
              <a:rPr lang="zh-CN" altLang="en-US" dirty="0"/>
              <a:t>带宽：</a:t>
            </a:r>
            <a:r>
              <a:rPr lang="en-US" altLang="zh-CN" dirty="0"/>
              <a:t>4B * 4</a:t>
            </a:r>
            <a:r>
              <a:rPr lang="zh-CN" altLang="en-US" dirty="0"/>
              <a:t>体 </a:t>
            </a:r>
            <a:r>
              <a:rPr lang="en-US" altLang="zh-CN" dirty="0"/>
              <a:t>/ 50ns = 320MB/s</a:t>
            </a:r>
          </a:p>
        </p:txBody>
      </p:sp>
      <p:sp>
        <p:nvSpPr>
          <p:cNvPr id="9011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0D928CA-C379-477B-99FC-4EA4C0FA9DC3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9011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0FAEC37-693D-4557-8B42-205EC45AA042}" type="slidenum">
              <a:rPr lang="en-US" altLang="zh-CN" sz="1200" smtClean="0"/>
              <a:pPr eaLnBrk="1" hangingPunct="1"/>
              <a:t>89</a:t>
            </a:fld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1F87AE5-22D2-41BD-85E5-49C64341B573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30A0ADF-034D-4EE4-BB69-D94FF9150616}" type="slidenum">
              <a:rPr lang="en-US" altLang="zh-CN" sz="1200" smtClean="0"/>
              <a:pPr eaLnBrk="1" hangingPunct="1"/>
              <a:t>9</a:t>
            </a:fld>
            <a:endParaRPr lang="en-US" altLang="zh-CN" sz="12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8.2   </a:t>
            </a:r>
            <a:r>
              <a:rPr lang="zh-CN" altLang="en-US"/>
              <a:t>程序查询方式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28600" y="1905000"/>
            <a:ext cx="2743200" cy="37338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       CPU</a:t>
            </a:r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381000" y="2438400"/>
            <a:ext cx="182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FF"/>
                </a:solidFill>
              </a:rPr>
              <a:t>IN   AL , DX</a:t>
            </a:r>
          </a:p>
        </p:txBody>
      </p:sp>
      <p:sp>
        <p:nvSpPr>
          <p:cNvPr id="12295" name="AutoShape 6"/>
          <p:cNvSpPr>
            <a:spLocks noChangeArrowheads="1"/>
          </p:cNvSpPr>
          <p:nvPr/>
        </p:nvSpPr>
        <p:spPr bwMode="auto">
          <a:xfrm>
            <a:off x="3048000" y="2057400"/>
            <a:ext cx="2314575" cy="762000"/>
          </a:xfrm>
          <a:prstGeom prst="leftRightArrow">
            <a:avLst>
              <a:gd name="adj1" fmla="val 50000"/>
              <a:gd name="adj2" fmla="val 60750"/>
            </a:avLst>
          </a:prstGeom>
          <a:solidFill>
            <a:srgbClr val="006600"/>
          </a:solidFill>
          <a:ln w="9525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数据总线</a:t>
            </a:r>
          </a:p>
        </p:txBody>
      </p:sp>
      <p:sp>
        <p:nvSpPr>
          <p:cNvPr id="12296" name="AutoShape 7"/>
          <p:cNvSpPr>
            <a:spLocks noChangeArrowheads="1"/>
          </p:cNvSpPr>
          <p:nvPr/>
        </p:nvSpPr>
        <p:spPr bwMode="auto">
          <a:xfrm>
            <a:off x="3048000" y="3124200"/>
            <a:ext cx="2314575" cy="762000"/>
          </a:xfrm>
          <a:prstGeom prst="rightArrow">
            <a:avLst>
              <a:gd name="adj1" fmla="val 50000"/>
              <a:gd name="adj2" fmla="val 75938"/>
            </a:avLst>
          </a:prstGeom>
          <a:solidFill>
            <a:srgbClr val="006600"/>
          </a:solidFill>
          <a:ln w="9525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地址总线</a:t>
            </a:r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3048000" y="4267200"/>
            <a:ext cx="2314575" cy="1588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3657600" y="38862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/RD</a:t>
            </a:r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3048000" y="4724400"/>
            <a:ext cx="2314575" cy="1588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3657600" y="4343400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/WR</a:t>
            </a:r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3048000" y="5181600"/>
            <a:ext cx="2314575" cy="1588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Rectangle 13"/>
          <p:cNvSpPr>
            <a:spLocks noChangeArrowheads="1"/>
          </p:cNvSpPr>
          <p:nvPr/>
        </p:nvSpPr>
        <p:spPr bwMode="auto">
          <a:xfrm>
            <a:off x="3657600" y="4800600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/MIO</a:t>
            </a:r>
          </a:p>
        </p:txBody>
      </p:sp>
      <p:sp>
        <p:nvSpPr>
          <p:cNvPr id="12303" name="Rectangle 14"/>
          <p:cNvSpPr>
            <a:spLocks noChangeArrowheads="1"/>
          </p:cNvSpPr>
          <p:nvPr/>
        </p:nvSpPr>
        <p:spPr bwMode="auto">
          <a:xfrm>
            <a:off x="5486400" y="1981200"/>
            <a:ext cx="1371600" cy="37338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IO</a:t>
            </a:r>
          </a:p>
        </p:txBody>
      </p:sp>
      <p:sp>
        <p:nvSpPr>
          <p:cNvPr id="304143" name="Rectangle 15"/>
          <p:cNvSpPr>
            <a:spLocks noChangeArrowheads="1"/>
          </p:cNvSpPr>
          <p:nvPr/>
        </p:nvSpPr>
        <p:spPr bwMode="auto">
          <a:xfrm>
            <a:off x="3124200" y="4800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304144" name="Line 16"/>
          <p:cNvSpPr>
            <a:spLocks noChangeShapeType="1"/>
          </p:cNvSpPr>
          <p:nvPr/>
        </p:nvSpPr>
        <p:spPr bwMode="auto">
          <a:xfrm>
            <a:off x="3048000" y="5181600"/>
            <a:ext cx="2314575" cy="15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4146" name="AutoShape 18"/>
          <p:cNvSpPr>
            <a:spLocks noChangeArrowheads="1"/>
          </p:cNvSpPr>
          <p:nvPr/>
        </p:nvSpPr>
        <p:spPr bwMode="auto">
          <a:xfrm>
            <a:off x="3048000" y="3124200"/>
            <a:ext cx="2314575" cy="762000"/>
          </a:xfrm>
          <a:prstGeom prst="rightArrow">
            <a:avLst>
              <a:gd name="adj1" fmla="val 50000"/>
              <a:gd name="adj2" fmla="val 75938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地址信息</a:t>
            </a:r>
          </a:p>
        </p:txBody>
      </p:sp>
      <p:sp>
        <p:nvSpPr>
          <p:cNvPr id="304147" name="Rectangle 19"/>
          <p:cNvSpPr>
            <a:spLocks noChangeArrowheads="1"/>
          </p:cNvSpPr>
          <p:nvPr/>
        </p:nvSpPr>
        <p:spPr bwMode="auto">
          <a:xfrm>
            <a:off x="3124200" y="3886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304148" name="Line 20"/>
          <p:cNvSpPr>
            <a:spLocks noChangeShapeType="1"/>
          </p:cNvSpPr>
          <p:nvPr/>
        </p:nvSpPr>
        <p:spPr bwMode="auto">
          <a:xfrm>
            <a:off x="3048000" y="4267200"/>
            <a:ext cx="2314575" cy="15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4155" name="Group 27"/>
          <p:cNvGrpSpPr>
            <a:grpSpLocks/>
          </p:cNvGrpSpPr>
          <p:nvPr/>
        </p:nvGrpSpPr>
        <p:grpSpPr bwMode="auto">
          <a:xfrm>
            <a:off x="3048000" y="1905000"/>
            <a:ext cx="2400300" cy="954088"/>
            <a:chOff x="2448" y="1200"/>
            <a:chExt cx="1344" cy="601"/>
          </a:xfrm>
        </p:grpSpPr>
        <p:sp>
          <p:nvSpPr>
            <p:cNvPr id="12324" name="AutoShape 24"/>
            <p:cNvSpPr>
              <a:spLocks noChangeArrowheads="1"/>
            </p:cNvSpPr>
            <p:nvPr/>
          </p:nvSpPr>
          <p:spPr bwMode="auto">
            <a:xfrm>
              <a:off x="2448" y="1296"/>
              <a:ext cx="1344" cy="480"/>
            </a:xfrm>
            <a:prstGeom prst="rightArrow">
              <a:avLst>
                <a:gd name="adj1" fmla="val 50000"/>
                <a:gd name="adj2" fmla="val 70000"/>
              </a:avLst>
            </a:prstGeom>
            <a:solidFill>
              <a:schemeClr val="hlink"/>
            </a:solidFill>
            <a:ln w="9525" algn="ctr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ea typeface="楷体_GB2312" pitchFamily="49" charset="-122"/>
                </a:rPr>
                <a:t>数据</a:t>
              </a:r>
            </a:p>
          </p:txBody>
        </p:sp>
        <p:sp>
          <p:nvSpPr>
            <p:cNvPr id="12325" name="Rectangle 25"/>
            <p:cNvSpPr>
              <a:spLocks noChangeArrowheads="1"/>
            </p:cNvSpPr>
            <p:nvPr/>
          </p:nvSpPr>
          <p:spPr bwMode="auto">
            <a:xfrm>
              <a:off x="2496" y="1200"/>
              <a:ext cx="384" cy="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6" name="Rectangle 26"/>
            <p:cNvSpPr>
              <a:spLocks noChangeArrowheads="1"/>
            </p:cNvSpPr>
            <p:nvPr/>
          </p:nvSpPr>
          <p:spPr bwMode="auto">
            <a:xfrm>
              <a:off x="2496" y="1657"/>
              <a:ext cx="38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4156" name="Rectangle 28"/>
          <p:cNvSpPr>
            <a:spLocks noChangeArrowheads="1"/>
          </p:cNvSpPr>
          <p:nvPr/>
        </p:nvSpPr>
        <p:spPr bwMode="auto">
          <a:xfrm>
            <a:off x="228600" y="4876800"/>
            <a:ext cx="224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hlink"/>
                </a:solidFill>
              </a:rPr>
              <a:t>OUT    DX , AL</a:t>
            </a:r>
          </a:p>
        </p:txBody>
      </p:sp>
      <p:sp>
        <p:nvSpPr>
          <p:cNvPr id="304157" name="Rectangle 29"/>
          <p:cNvSpPr>
            <a:spLocks noChangeArrowheads="1"/>
          </p:cNvSpPr>
          <p:nvPr/>
        </p:nvSpPr>
        <p:spPr bwMode="auto">
          <a:xfrm>
            <a:off x="3124200" y="4800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4158" name="Line 30"/>
          <p:cNvSpPr>
            <a:spLocks noChangeShapeType="1"/>
          </p:cNvSpPr>
          <p:nvPr/>
        </p:nvSpPr>
        <p:spPr bwMode="auto">
          <a:xfrm>
            <a:off x="3048000" y="5181600"/>
            <a:ext cx="2314575" cy="15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4161" name="Rectangle 33"/>
          <p:cNvSpPr>
            <a:spLocks noChangeArrowheads="1"/>
          </p:cNvSpPr>
          <p:nvPr/>
        </p:nvSpPr>
        <p:spPr bwMode="auto">
          <a:xfrm>
            <a:off x="3124200" y="4343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4162" name="Line 34"/>
          <p:cNvSpPr>
            <a:spLocks noChangeShapeType="1"/>
          </p:cNvSpPr>
          <p:nvPr/>
        </p:nvSpPr>
        <p:spPr bwMode="auto">
          <a:xfrm>
            <a:off x="3048000" y="4724400"/>
            <a:ext cx="2314575" cy="15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4163" name="AutoShape 35"/>
          <p:cNvSpPr>
            <a:spLocks noChangeArrowheads="1"/>
          </p:cNvSpPr>
          <p:nvPr/>
        </p:nvSpPr>
        <p:spPr bwMode="auto">
          <a:xfrm>
            <a:off x="3048000" y="3124200"/>
            <a:ext cx="2314575" cy="762000"/>
          </a:xfrm>
          <a:prstGeom prst="rightArrow">
            <a:avLst>
              <a:gd name="adj1" fmla="val 50000"/>
              <a:gd name="adj2" fmla="val 75938"/>
            </a:avLst>
          </a:prstGeom>
          <a:solidFill>
            <a:schemeClr val="hlink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地址信息</a:t>
            </a:r>
          </a:p>
        </p:txBody>
      </p:sp>
      <p:grpSp>
        <p:nvGrpSpPr>
          <p:cNvPr id="304169" name="Group 41"/>
          <p:cNvGrpSpPr>
            <a:grpSpLocks/>
          </p:cNvGrpSpPr>
          <p:nvPr/>
        </p:nvGrpSpPr>
        <p:grpSpPr bwMode="auto">
          <a:xfrm>
            <a:off x="2971800" y="1981200"/>
            <a:ext cx="2400300" cy="954088"/>
            <a:chOff x="2400" y="1271"/>
            <a:chExt cx="1344" cy="601"/>
          </a:xfrm>
        </p:grpSpPr>
        <p:grpSp>
          <p:nvGrpSpPr>
            <p:cNvPr id="12319" name="Group 36"/>
            <p:cNvGrpSpPr>
              <a:grpSpLocks/>
            </p:cNvGrpSpPr>
            <p:nvPr/>
          </p:nvGrpSpPr>
          <p:grpSpPr bwMode="auto">
            <a:xfrm rot="10800000">
              <a:off x="2400" y="1271"/>
              <a:ext cx="1344" cy="601"/>
              <a:chOff x="2448" y="1200"/>
              <a:chExt cx="1344" cy="601"/>
            </a:xfrm>
          </p:grpSpPr>
          <p:sp>
            <p:nvSpPr>
              <p:cNvPr id="12321" name="AutoShape 37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1344" cy="480"/>
              </a:xfrm>
              <a:prstGeom prst="rightArrow">
                <a:avLst>
                  <a:gd name="adj1" fmla="val 50000"/>
                  <a:gd name="adj2" fmla="val 70000"/>
                </a:avLst>
              </a:prstGeom>
              <a:solidFill>
                <a:srgbClr val="FF00FF"/>
              </a:solidFill>
              <a:ln w="9525" algn="ctr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 sz="2400" b="1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2322" name="Rectangle 38"/>
              <p:cNvSpPr>
                <a:spLocks noChangeArrowheads="1"/>
              </p:cNvSpPr>
              <p:nvPr/>
            </p:nvSpPr>
            <p:spPr bwMode="auto">
              <a:xfrm>
                <a:off x="2496" y="1200"/>
                <a:ext cx="384" cy="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3" name="Rectangle 39"/>
              <p:cNvSpPr>
                <a:spLocks noChangeArrowheads="1"/>
              </p:cNvSpPr>
              <p:nvPr/>
            </p:nvSpPr>
            <p:spPr bwMode="auto">
              <a:xfrm>
                <a:off x="2496" y="1657"/>
                <a:ext cx="384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2320" name="Rectangle 40"/>
            <p:cNvSpPr>
              <a:spLocks noChangeArrowheads="1"/>
            </p:cNvSpPr>
            <p:nvPr/>
          </p:nvSpPr>
          <p:spPr bwMode="auto">
            <a:xfrm>
              <a:off x="2880" y="1345"/>
              <a:ext cx="5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</a:rPr>
                <a:t>数据</a:t>
              </a:r>
            </a:p>
          </p:txBody>
        </p:sp>
      </p:grpSp>
      <p:sp>
        <p:nvSpPr>
          <p:cNvPr id="304170" name="Rectangle 42"/>
          <p:cNvSpPr>
            <a:spLocks noChangeArrowheads="1"/>
          </p:cNvSpPr>
          <p:nvPr/>
        </p:nvSpPr>
        <p:spPr bwMode="auto">
          <a:xfrm>
            <a:off x="7086600" y="2590800"/>
            <a:ext cx="20574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CC6600"/>
                </a:solidFill>
                <a:ea typeface="仿宋_GB2312" pitchFamily="49" charset="-122"/>
              </a:rPr>
              <a:t>数据的输入输出完全由程序控制！</a:t>
            </a:r>
          </a:p>
        </p:txBody>
      </p:sp>
      <p:sp>
        <p:nvSpPr>
          <p:cNvPr id="12318" name="矩形 2"/>
          <p:cNvSpPr>
            <a:spLocks noChangeArrowheads="1"/>
          </p:cNvSpPr>
          <p:nvPr/>
        </p:nvSpPr>
        <p:spPr bwMode="auto">
          <a:xfrm>
            <a:off x="381000" y="1258888"/>
            <a:ext cx="61864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程序控制的数据输入输出过程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0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/>
      <p:bldP spid="304133" grpId="1"/>
      <p:bldP spid="304143" grpId="0"/>
      <p:bldP spid="304143" grpId="1"/>
      <p:bldP spid="304144" grpId="0" animBg="1"/>
      <p:bldP spid="304144" grpId="1" animBg="1"/>
      <p:bldP spid="304146" grpId="0" animBg="1"/>
      <p:bldP spid="304146" grpId="1" animBg="1"/>
      <p:bldP spid="304147" grpId="0"/>
      <p:bldP spid="304147" grpId="1"/>
      <p:bldP spid="304148" grpId="0" animBg="1"/>
      <p:bldP spid="304148" grpId="1" animBg="1"/>
      <p:bldP spid="304156" grpId="0"/>
      <p:bldP spid="304157" grpId="0"/>
      <p:bldP spid="304158" grpId="0" animBg="1"/>
      <p:bldP spid="304161" grpId="0"/>
      <p:bldP spid="304162" grpId="0" animBg="1"/>
      <p:bldP spid="304163" grpId="0" animBg="1"/>
      <p:bldP spid="304170" grpId="0"/>
      <p:bldP spid="304170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2A2E1A7-CDBC-4984-AEA8-5EAB31CFA1AC}" type="datetime3">
              <a:rPr lang="zh-CN" altLang="en-US" sz="1200" smtClean="0"/>
              <a:pPr eaLnBrk="1" hangingPunct="1"/>
              <a:t>2022年5月30日星期一</a:t>
            </a:fld>
            <a:endParaRPr lang="en-US" altLang="zh-CN" sz="1200"/>
          </a:p>
        </p:txBody>
      </p:sp>
      <p:sp>
        <p:nvSpPr>
          <p:cNvPr id="911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3F21A03-C598-4D6B-AECD-BD6F97A8E117}" type="slidenum">
              <a:rPr lang="en-US" altLang="zh-CN" sz="1200" smtClean="0"/>
              <a:pPr eaLnBrk="1" hangingPunct="1"/>
              <a:t>90</a:t>
            </a:fld>
            <a:endParaRPr lang="en-US" altLang="zh-CN" sz="12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本章作业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1847850"/>
            <a:ext cx="7924800" cy="34750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P267</a:t>
            </a:r>
          </a:p>
          <a:p>
            <a:pPr eaLnBrk="1" hangingPunct="1"/>
            <a:endParaRPr lang="en-US" altLang="zh-CN" sz="28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4</a:t>
            </a:r>
            <a:r>
              <a:rPr lang="zh-CN" altLang="en-US" sz="2800" dirty="0"/>
              <a:t>、</a:t>
            </a:r>
            <a:r>
              <a:rPr lang="en-US" altLang="zh-CN" sz="2800" dirty="0"/>
              <a:t>8</a:t>
            </a:r>
            <a:r>
              <a:rPr lang="zh-CN" altLang="en-US" sz="2800" dirty="0"/>
              <a:t>、</a:t>
            </a:r>
            <a:r>
              <a:rPr lang="en-US" altLang="zh-CN" sz="2800" dirty="0"/>
              <a:t>12</a:t>
            </a:r>
            <a:r>
              <a:rPr lang="zh-CN" altLang="en-US" sz="2800" dirty="0"/>
              <a:t>、</a:t>
            </a:r>
            <a:r>
              <a:rPr lang="en-US" altLang="zh-CN" sz="2800" dirty="0"/>
              <a:t>13</a:t>
            </a:r>
            <a:r>
              <a:rPr lang="zh-CN" altLang="en-US" sz="2800" dirty="0"/>
              <a:t>、</a:t>
            </a:r>
            <a:r>
              <a:rPr lang="en-US" altLang="zh-CN" sz="2800" dirty="0"/>
              <a:t>14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1_Watermark">
  <a:themeElements>
    <a:clrScheme name="1_Watermark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FF0000"/>
      </a:hlink>
      <a:folHlink>
        <a:srgbClr val="9933FF"/>
      </a:folHlink>
    </a:clrScheme>
    <a:fontScheme name="1_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atermark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FF0000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6788</TotalTime>
  <Words>7758</Words>
  <Application>Microsoft Office PowerPoint</Application>
  <PresentationFormat>全屏显示(4:3)</PresentationFormat>
  <Paragraphs>1137</Paragraphs>
  <Slides>90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  <vt:variant>
        <vt:lpstr>自定义放映</vt:lpstr>
      </vt:variant>
      <vt:variant>
        <vt:i4>1</vt:i4>
      </vt:variant>
    </vt:vector>
  </HeadingPairs>
  <TitlesOfParts>
    <vt:vector size="103" baseType="lpstr">
      <vt:lpstr>Microsoft Yahei</vt:lpstr>
      <vt:lpstr>仿宋_GB2312</vt:lpstr>
      <vt:lpstr>华文行楷</vt:lpstr>
      <vt:lpstr>楷体_GB2312</vt:lpstr>
      <vt:lpstr>宋体</vt:lpstr>
      <vt:lpstr>Arial</vt:lpstr>
      <vt:lpstr>Symbol</vt:lpstr>
      <vt:lpstr>Tahoma</vt:lpstr>
      <vt:lpstr>Times New Roman</vt:lpstr>
      <vt:lpstr>Wingdings</vt:lpstr>
      <vt:lpstr>Wingdings 2</vt:lpstr>
      <vt:lpstr>1_Watermark</vt:lpstr>
      <vt:lpstr>第8章  输入输出系统</vt:lpstr>
      <vt:lpstr>目录</vt:lpstr>
      <vt:lpstr>8.1   CPU与外设之间的信息交换方式</vt:lpstr>
      <vt:lpstr>8.1 输入/输出设备同CPU交换数据的过程：</vt:lpstr>
      <vt:lpstr>8.1.1   外围设备的速度分级</vt:lpstr>
      <vt:lpstr>8.1.2　外设信息交换方式</vt:lpstr>
      <vt:lpstr>直接内存访问（DMA）方式</vt:lpstr>
      <vt:lpstr>通道方式</vt:lpstr>
      <vt:lpstr>8.2   程序查询方式</vt:lpstr>
      <vt:lpstr>程序查询方式的流程</vt:lpstr>
      <vt:lpstr>程序查询方式的接口</vt:lpstr>
      <vt:lpstr>多设备的程序查询流程</vt:lpstr>
      <vt:lpstr>程序查询方式</vt:lpstr>
      <vt:lpstr>PowerPoint 演示文稿</vt:lpstr>
      <vt:lpstr>8.3   程序中断方式</vt:lpstr>
      <vt:lpstr>8.3.1   中断的基本概念 </vt:lpstr>
      <vt:lpstr>中 断 过 程 示 意</vt:lpstr>
      <vt:lpstr>有关中断</vt:lpstr>
      <vt:lpstr>CPU的中断处理流程</vt:lpstr>
      <vt:lpstr>中断向量</vt:lpstr>
      <vt:lpstr>中断向量表</vt:lpstr>
      <vt:lpstr>中断类型号与中断向量</vt:lpstr>
      <vt:lpstr>中断处理流程</vt:lpstr>
      <vt:lpstr>PowerPoint 演示文稿</vt:lpstr>
      <vt:lpstr>PowerPoint 演示文稿</vt:lpstr>
      <vt:lpstr>中断处理过程中的问题</vt:lpstr>
      <vt:lpstr>8.3.2  程序中断方式的基本I/O接口</vt:lpstr>
      <vt:lpstr>程序中断方式数据传送示意</vt:lpstr>
      <vt:lpstr>程序中断方式数据传送过程</vt:lpstr>
      <vt:lpstr>中断处理的策略</vt:lpstr>
      <vt:lpstr>PowerPoint 演示文稿</vt:lpstr>
      <vt:lpstr>8.3.3　单级中断</vt:lpstr>
      <vt:lpstr>2、单级中断源的识别 ——串行排队链法 </vt:lpstr>
      <vt:lpstr>中断向量的产生</vt:lpstr>
      <vt:lpstr>8.3.4   多级中断</vt:lpstr>
      <vt:lpstr>一维多级中断结构</vt:lpstr>
      <vt:lpstr>二维多级中断结构</vt:lpstr>
      <vt:lpstr>中断请求/屏蔽寄存器</vt:lpstr>
      <vt:lpstr>2、多级中断源的识别</vt:lpstr>
      <vt:lpstr>课本P247 【例2】 如图8.9的二维中断系统中。问：</vt:lpstr>
      <vt:lpstr>课本P247 【例2】 如图8.9的二维中断系统中。问：</vt:lpstr>
      <vt:lpstr>课本P247 【例2】 如图8.9的二维中断系统中。问：</vt:lpstr>
      <vt:lpstr>多级中断的中断屏蔽技术</vt:lpstr>
      <vt:lpstr>多级中断的中断屏蔽技术</vt:lpstr>
      <vt:lpstr>中断屏蔽技术举例</vt:lpstr>
      <vt:lpstr>PowerPoint 演示文稿</vt:lpstr>
      <vt:lpstr>8.3.5   中断控制器（8259）</vt:lpstr>
      <vt:lpstr>8.3.6　Pentium中断机制</vt:lpstr>
      <vt:lpstr>PowerPoint 演示文稿</vt:lpstr>
      <vt:lpstr>PowerPoint 演示文稿</vt:lpstr>
      <vt:lpstr>8.4    DMA方式</vt:lpstr>
      <vt:lpstr>8.4.1    DMA的基本概念</vt:lpstr>
      <vt:lpstr>1、DMA传送方式的特点</vt:lpstr>
      <vt:lpstr>2、DMA传送的实质</vt:lpstr>
      <vt:lpstr>3、DMAC的两种工作状态</vt:lpstr>
      <vt:lpstr>4、DMA传送的过程</vt:lpstr>
      <vt:lpstr>①总线申请阶段</vt:lpstr>
      <vt:lpstr>②总线响应阶段</vt:lpstr>
      <vt:lpstr>③数据传送阶段</vt:lpstr>
      <vt:lpstr>④传送结束阶段</vt:lpstr>
      <vt:lpstr>DMA传送过程演示</vt:lpstr>
      <vt:lpstr>DMA方式和中断控制方式的区别</vt:lpstr>
      <vt:lpstr>8.4.2  DMA传送方式</vt:lpstr>
      <vt:lpstr>停止CPU访问方式</vt:lpstr>
      <vt:lpstr>周期挪用方式</vt:lpstr>
      <vt:lpstr>DMA与CPU交替访存方式</vt:lpstr>
      <vt:lpstr>8.4.3   DMA控制器</vt:lpstr>
      <vt:lpstr>DMAC的组成部件</vt:lpstr>
      <vt:lpstr>DMAC的地址寄存器和字节计数器</vt:lpstr>
      <vt:lpstr>主存之间的DMA传送</vt:lpstr>
      <vt:lpstr>PowerPoint 演示文稿</vt:lpstr>
      <vt:lpstr>8.4.4   DMAC的类型</vt:lpstr>
      <vt:lpstr>2. 多路型DMAC</vt:lpstr>
      <vt:lpstr>课本P257【例4】</vt:lpstr>
      <vt:lpstr>课本P257【例4】图解</vt:lpstr>
      <vt:lpstr>PowerPoint 演示文稿</vt:lpstr>
      <vt:lpstr>2012年考研真题</vt:lpstr>
      <vt:lpstr>8.5   通道方式</vt:lpstr>
      <vt:lpstr>8.5.1 通道的功能</vt:lpstr>
      <vt:lpstr>通道结构</vt:lpstr>
      <vt:lpstr>8.5.2   通道的类型</vt:lpstr>
      <vt:lpstr>8.5.3   通道结构的发展</vt:lpstr>
      <vt:lpstr>8.6   通用I/O标准接口</vt:lpstr>
      <vt:lpstr>2009年考研真题</vt:lpstr>
      <vt:lpstr>（1）在中断方式下，CPU用于该外设I/O的时间占整个CPU时间的百分比是多少？</vt:lpstr>
      <vt:lpstr>（2）当该外设的数据传输率达到5MB/S时，改用DMA方式传送数据。假定每次DMA传送块大小为5000B，且DMA预处理和后处理的总开销为500个时钟周期，则CPU用于该外设I/O的时间占整个CPU时间的百分比是多少？</vt:lpstr>
      <vt:lpstr>2012年考研真题   第43题 假定某计算机的CPU主频为80MHz，CPI为4，并且平均每条指令访存1.5次，主存与Cache之间交换的块大小为16B，Cache的命中率为99%，存储器总线宽度为32位。</vt:lpstr>
      <vt:lpstr>2012年考研真题   第43题 假定某计算机的CPU主频为80MHz，CPI为4，并且平均每条指令访存1.5次，主存与Cache之间交换的块大小为16B，Cache的命中率为99%，存储器总线宽度为32位。</vt:lpstr>
      <vt:lpstr>2012年考研真题   第43题 假定某计算机的CPU主频为80MHz，CPI为4，并且平均每条指令访存1.5次，主存与Cache之间交换的块大小为16B，Cache的命中率为99%，存储器总线宽度为32位。</vt:lpstr>
      <vt:lpstr>本章作业</vt:lpstr>
      <vt:lpstr>第8章 输入输出系统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houyane</cp:lastModifiedBy>
  <cp:revision>518</cp:revision>
  <cp:lastPrinted>1601-01-01T00:00:00Z</cp:lastPrinted>
  <dcterms:created xsi:type="dcterms:W3CDTF">1601-01-01T00:00:00Z</dcterms:created>
  <dcterms:modified xsi:type="dcterms:W3CDTF">2022-05-30T01:06:02Z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