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21" r:id="rId6"/>
    <p:sldId id="260" r:id="rId7"/>
    <p:sldId id="264" r:id="rId8"/>
    <p:sldId id="318" r:id="rId9"/>
    <p:sldId id="261" r:id="rId10"/>
    <p:sldId id="319" r:id="rId11"/>
    <p:sldId id="317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82" r:id="rId24"/>
    <p:sldId id="283" r:id="rId25"/>
    <p:sldId id="303" r:id="rId26"/>
    <p:sldId id="304" r:id="rId27"/>
    <p:sldId id="305" r:id="rId28"/>
    <p:sldId id="320" r:id="rId29"/>
    <p:sldId id="316" r:id="rId30"/>
    <p:sldId id="315" r:id="rId31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492" autoAdjust="0"/>
  </p:normalViewPr>
  <p:slideViewPr>
    <p:cSldViewPr>
      <p:cViewPr varScale="1">
        <p:scale>
          <a:sx n="78" d="100"/>
          <a:sy n="78" d="100"/>
        </p:scale>
        <p:origin x="2568" y="39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 panose="020B0604020202090204"/>
                <a:cs typeface="Arial" panose="020B060402020209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 panose="020B0604020202090204"/>
                <a:cs typeface="Arial" panose="020B0604020202090204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8" Type="http://schemas.openxmlformats.org/officeDocument/2006/relationships/notesSlide" Target="../notesSlides/notesSlide10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8" Type="http://schemas.openxmlformats.org/officeDocument/2006/relationships/notesSlide" Target="../notesSlides/notesSlide20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58.png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60.png"/><Relationship Id="rId1" Type="http://schemas.openxmlformats.org/officeDocument/2006/relationships/image" Target="../media/image5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32625" y="11"/>
            <a:ext cx="417599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 err="1">
                <a:solidFill>
                  <a:srgbClr val="FFFFFF"/>
                </a:solidFill>
              </a:rPr>
              <a:t>Introduction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lang="es-ES" sz="4000" spc="-5" dirty="0" err="1">
                <a:solidFill>
                  <a:srgbClr val="FFFFFF"/>
                </a:solidFill>
              </a:rPr>
              <a:t>to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Docker</a:t>
            </a:r>
            <a:endParaRPr sz="4000" dirty="0"/>
          </a:p>
        </p:txBody>
      </p:sp>
      <p:sp>
        <p:nvSpPr>
          <p:cNvPr id="6" name="object 5"/>
          <p:cNvSpPr txBox="1"/>
          <p:nvPr/>
        </p:nvSpPr>
        <p:spPr>
          <a:xfrm>
            <a:off x="398780" y="4095750"/>
            <a:ext cx="14827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 panose="020B0604020202090204"/>
                <a:ea typeface="+mj-ea"/>
                <a:cs typeface="Arial" panose="020B060402020209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400" kern="0" dirty="0"/>
              <a:t>杨金克</a:t>
            </a:r>
            <a:endParaRPr lang="zh-CN" altLang="en-US" sz="2400" kern="0" dirty="0"/>
          </a:p>
        </p:txBody>
      </p:sp>
      <p:pic>
        <p:nvPicPr>
          <p:cNvPr id="1030" name="Picture 6" descr="https://azure.microsoft.com/svghandler/container-registry/?width=600&amp;height=3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>
          <a:xfrm>
            <a:off x="457200" y="4552950"/>
            <a:ext cx="3582094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 panose="020B0604020202090204"/>
                <a:ea typeface="+mj-ea"/>
                <a:cs typeface="Arial" panose="020B0604020202090204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es-ES" sz="1200" kern="0" dirty="0">
                <a:solidFill>
                  <a:schemeClr val="tx2">
                    <a:lumMod val="75000"/>
                  </a:schemeClr>
                </a:solidFill>
              </a:rPr>
              <a:t>yangjinke80@gmail.com</a:t>
            </a:r>
            <a:endParaRPr lang="en-US" altLang="es-ES" sz="1200" kern="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 panose="020B0604020202090204"/>
                <a:cs typeface="Arial" panose="020B0604020202090204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 panose="020B0604020202090204"/>
                <a:cs typeface="Arial" panose="020B0604020202090204"/>
              </a:rPr>
              <a:t>Operations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90204"/>
                <a:cs typeface="Arial" panose="020B0604020202090204"/>
              </a:rPr>
              <a:t>BUILD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 panose="020B0604020202090204"/>
                <a:cs typeface="Arial" panose="020B0604020202090204"/>
              </a:rPr>
              <a:t>Development</a:t>
            </a:r>
            <a:r>
              <a:rPr sz="1200" spc="-70" dirty="0">
                <a:latin typeface="Arial" panose="020B0604020202090204"/>
                <a:cs typeface="Arial" panose="020B0604020202090204"/>
              </a:rPr>
              <a:t> </a:t>
            </a:r>
            <a:r>
              <a:rPr sz="1200" spc="-5" dirty="0">
                <a:latin typeface="Arial" panose="020B0604020202090204"/>
                <a:cs typeface="Arial" panose="020B0604020202090204"/>
              </a:rPr>
              <a:t>Environments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90204"/>
                <a:cs typeface="Arial" panose="020B0604020202090204"/>
              </a:rPr>
              <a:t>SHIP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 panose="020B0604020202090204"/>
                <a:cs typeface="Arial" panose="020B0604020202090204"/>
              </a:rPr>
              <a:t>Create </a:t>
            </a:r>
            <a:r>
              <a:rPr sz="1200" dirty="0">
                <a:latin typeface="Arial" panose="020B0604020202090204"/>
                <a:cs typeface="Arial" panose="020B0604020202090204"/>
              </a:rPr>
              <a:t>&amp; </a:t>
            </a:r>
            <a:r>
              <a:rPr sz="1200" spc="-5" dirty="0">
                <a:latin typeface="Arial" panose="020B0604020202090204"/>
                <a:cs typeface="Arial" panose="020B0604020202090204"/>
              </a:rPr>
              <a:t>Store</a:t>
            </a:r>
            <a:r>
              <a:rPr sz="1200" spc="-90" dirty="0">
                <a:latin typeface="Arial" panose="020B0604020202090204"/>
                <a:cs typeface="Arial" panose="020B0604020202090204"/>
              </a:rPr>
              <a:t> </a:t>
            </a:r>
            <a:r>
              <a:rPr sz="1200" spc="-5" dirty="0">
                <a:latin typeface="Arial" panose="020B0604020202090204"/>
                <a:cs typeface="Arial" panose="020B0604020202090204"/>
              </a:rPr>
              <a:t>Images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 panose="020B0604020202090204"/>
                <a:cs typeface="Arial" panose="020B0604020202090204"/>
              </a:rPr>
              <a:t>RUN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 panose="020B0604020202090204"/>
                <a:cs typeface="Arial" panose="020B0604020202090204"/>
              </a:rPr>
              <a:t>Deploy, Manage,</a:t>
            </a:r>
            <a:r>
              <a:rPr sz="1200" spc="-80" dirty="0">
                <a:latin typeface="Arial" panose="020B0604020202090204"/>
                <a:cs typeface="Arial" panose="020B0604020202090204"/>
              </a:rPr>
              <a:t> </a:t>
            </a:r>
            <a:r>
              <a:rPr sz="1200" spc="-5" dirty="0">
                <a:latin typeface="Arial" panose="020B0604020202090204"/>
                <a:cs typeface="Arial" panose="020B0604020202090204"/>
              </a:rPr>
              <a:t>Scale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 panose="020B0604020202090204"/>
                <a:cs typeface="Arial" panose="020B0604020202090204"/>
              </a:rPr>
              <a:t>Docker</a:t>
            </a:r>
            <a:r>
              <a:rPr sz="1800" b="1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Image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The basis of </a:t>
            </a:r>
            <a:r>
              <a:rPr sz="1800" dirty="0">
                <a:latin typeface="Arial" panose="020B0604020202090204"/>
                <a:cs typeface="Arial" panose="020B0604020202090204"/>
              </a:rPr>
              <a:t>a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Docker </a:t>
            </a:r>
            <a:r>
              <a:rPr sz="1800" dirty="0">
                <a:latin typeface="Arial" panose="020B0604020202090204"/>
                <a:cs typeface="Arial" panose="020B0604020202090204"/>
              </a:rPr>
              <a:t>container.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Represents </a:t>
            </a:r>
            <a:r>
              <a:rPr sz="1800" dirty="0">
                <a:latin typeface="Arial" panose="020B0604020202090204"/>
                <a:cs typeface="Arial" panose="020B0604020202090204"/>
              </a:rPr>
              <a:t>a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full</a:t>
            </a:r>
            <a:r>
              <a:rPr sz="1800" spc="-4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application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90204"/>
                <a:cs typeface="Arial" panose="020B0604020202090204"/>
              </a:rPr>
              <a:t>Docker</a:t>
            </a:r>
            <a:r>
              <a:rPr sz="1800" b="1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Container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The </a:t>
            </a:r>
            <a:r>
              <a:rPr sz="1800" dirty="0">
                <a:latin typeface="Arial" panose="020B0604020202090204"/>
                <a:cs typeface="Arial" panose="020B0604020202090204"/>
              </a:rPr>
              <a:t>standard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unit in which the application </a:t>
            </a:r>
            <a:r>
              <a:rPr sz="1800" dirty="0">
                <a:latin typeface="Arial" panose="020B0604020202090204"/>
                <a:cs typeface="Arial" panose="020B0604020202090204"/>
              </a:rPr>
              <a:t>service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resides and</a:t>
            </a:r>
            <a:r>
              <a:rPr sz="1800" spc="-7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executes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90204"/>
                <a:cs typeface="Arial" panose="020B0604020202090204"/>
              </a:rPr>
              <a:t>Docker</a:t>
            </a:r>
            <a:r>
              <a:rPr sz="1800" b="1" spc="-10" dirty="0">
                <a:latin typeface="Arial" panose="020B0604020202090204"/>
                <a:cs typeface="Arial" panose="020B0604020202090204"/>
              </a:rPr>
              <a:t> 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Engine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Creates, </a:t>
            </a:r>
            <a:r>
              <a:rPr sz="1800" dirty="0">
                <a:latin typeface="Arial" panose="020B0604020202090204"/>
                <a:cs typeface="Arial" panose="020B0604020202090204"/>
              </a:rPr>
              <a:t>ships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and runs Docker </a:t>
            </a:r>
            <a:r>
              <a:rPr sz="1800" dirty="0">
                <a:latin typeface="Arial" panose="020B0604020202090204"/>
                <a:cs typeface="Arial" panose="020B0604020202090204"/>
              </a:rPr>
              <a:t>containers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deployable on </a:t>
            </a:r>
            <a:r>
              <a:rPr sz="1800" dirty="0">
                <a:latin typeface="Arial" panose="020B0604020202090204"/>
                <a:cs typeface="Arial" panose="020B0604020202090204"/>
              </a:rPr>
              <a:t>a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physical or  </a:t>
            </a:r>
            <a:r>
              <a:rPr sz="1800" dirty="0">
                <a:latin typeface="Arial" panose="020B0604020202090204"/>
                <a:cs typeface="Arial" panose="020B0604020202090204"/>
              </a:rPr>
              <a:t>virtual,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host locally, in </a:t>
            </a:r>
            <a:r>
              <a:rPr sz="1800" dirty="0">
                <a:latin typeface="Arial" panose="020B0604020202090204"/>
                <a:cs typeface="Arial" panose="020B0604020202090204"/>
              </a:rPr>
              <a:t>a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datacenter or </a:t>
            </a:r>
            <a:r>
              <a:rPr sz="1800" dirty="0">
                <a:latin typeface="Arial" panose="020B0604020202090204"/>
                <a:cs typeface="Arial" panose="020B0604020202090204"/>
              </a:rPr>
              <a:t>cloud service</a:t>
            </a:r>
            <a:r>
              <a:rPr sz="1800" spc="-45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provider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 panose="020B0604020202090204"/>
                <a:cs typeface="Arial" panose="020B0604020202090204"/>
              </a:rPr>
              <a:t>Registry Service (Docker Hub</a:t>
            </a:r>
            <a:r>
              <a:rPr lang="es-ES" sz="1800" b="1" spc="-5" dirty="0">
                <a:latin typeface="Arial" panose="020B0604020202090204"/>
                <a:cs typeface="Arial" panose="020B0604020202090204"/>
              </a:rPr>
              <a:t>(</a:t>
            </a:r>
            <a:r>
              <a:rPr lang="es-ES" sz="1800" b="1" spc="-5" dirty="0" err="1">
                <a:latin typeface="Arial" panose="020B0604020202090204"/>
                <a:cs typeface="Arial" panose="020B0604020202090204"/>
              </a:rPr>
              <a:t>Public</a:t>
            </a:r>
            <a:r>
              <a:rPr lang="es-ES" sz="1800" b="1" spc="-5" dirty="0">
                <a:latin typeface="Arial" panose="020B0604020202090204"/>
                <a:cs typeface="Arial" panose="020B0604020202090204"/>
              </a:rPr>
              <a:t>)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 or Docker Trusted</a:t>
            </a:r>
            <a:r>
              <a:rPr sz="1800" b="1" spc="-35" dirty="0">
                <a:latin typeface="Arial" panose="020B0604020202090204"/>
                <a:cs typeface="Arial" panose="020B0604020202090204"/>
              </a:rPr>
              <a:t> 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Registry</a:t>
            </a:r>
            <a:r>
              <a:rPr lang="es-ES" sz="1800" b="1" spc="-5" dirty="0">
                <a:latin typeface="Arial" panose="020B0604020202090204"/>
                <a:cs typeface="Arial" panose="020B0604020202090204"/>
              </a:rPr>
              <a:t>(</a:t>
            </a:r>
            <a:r>
              <a:rPr lang="es-ES" sz="1800" b="1" spc="-5" dirty="0" err="1">
                <a:latin typeface="Arial" panose="020B0604020202090204"/>
                <a:cs typeface="Arial" panose="020B0604020202090204"/>
              </a:rPr>
              <a:t>Private</a:t>
            </a:r>
            <a:r>
              <a:rPr lang="es-ES" sz="1800" b="1" spc="-5" dirty="0">
                <a:latin typeface="Arial" panose="020B0604020202090204"/>
                <a:cs typeface="Arial" panose="020B0604020202090204"/>
              </a:rPr>
              <a:t>)</a:t>
            </a:r>
            <a:r>
              <a:rPr sz="1800" b="1" spc="-5" dirty="0">
                <a:latin typeface="Arial" panose="020B0604020202090204"/>
                <a:cs typeface="Arial" panose="020B0604020202090204"/>
              </a:rPr>
              <a:t>)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 panose="020B0604020202090204"/>
                <a:cs typeface="Arial" panose="020B0604020202090204"/>
              </a:rPr>
              <a:t>Cloud or </a:t>
            </a:r>
            <a:r>
              <a:rPr sz="1800" dirty="0">
                <a:latin typeface="Arial" panose="020B0604020202090204"/>
                <a:cs typeface="Arial" panose="020B0604020202090204"/>
              </a:rPr>
              <a:t>server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based </a:t>
            </a:r>
            <a:r>
              <a:rPr sz="1800" dirty="0">
                <a:latin typeface="Arial" panose="020B0604020202090204"/>
                <a:cs typeface="Arial" panose="020B0604020202090204"/>
              </a:rPr>
              <a:t>storage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and distribution </a:t>
            </a:r>
            <a:r>
              <a:rPr sz="1800" dirty="0">
                <a:latin typeface="Arial" panose="020B0604020202090204"/>
                <a:cs typeface="Arial" panose="020B0604020202090204"/>
              </a:rPr>
              <a:t>service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for </a:t>
            </a:r>
            <a:r>
              <a:rPr sz="1800" dirty="0">
                <a:latin typeface="Arial" panose="020B0604020202090204"/>
                <a:cs typeface="Arial" panose="020B0604020202090204"/>
              </a:rPr>
              <a:t>your</a:t>
            </a:r>
            <a:r>
              <a:rPr sz="1800" spc="-80" dirty="0"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latin typeface="Arial" panose="020B0604020202090204"/>
                <a:cs typeface="Arial" panose="020B0604020202090204"/>
              </a:rPr>
              <a:t>images</a:t>
            </a:r>
            <a:endParaRPr sz="18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 panose="020B0604020202090204"/>
                <a:cs typeface="Arial" panose="020B0604020202090204"/>
              </a:rPr>
              <a:t>14</a:t>
            </a:r>
            <a:endParaRPr sz="10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image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 panose="020B0604020202090204"/>
              <a:buChar char="•"/>
            </a:pPr>
            <a:endParaRPr sz="2850">
              <a:latin typeface="Times New Roman" panose="02020503050405090304"/>
              <a:cs typeface="Times New Roman" panose="02020503050405090304"/>
            </a:endParaRPr>
          </a:p>
          <a:p>
            <a:pPr marL="309245" marR="5080" indent="-296545">
              <a:lnSpc>
                <a:spcPct val="800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commands</a:t>
            </a:r>
            <a:endParaRPr sz="240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 panose="020B0604020202090204"/>
              <a:buChar char="•"/>
            </a:pP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309245" marR="632460" indent="-296545">
              <a:lnSpc>
                <a:spcPct val="800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Dockerfile</a:t>
            </a:r>
            <a:endParaRPr sz="240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 panose="020B0604020202090204"/>
                <a:cs typeface="Arial" panose="020B0604020202090204"/>
              </a:rPr>
              <a:t>Section</a:t>
            </a:r>
            <a:r>
              <a:rPr sz="4000" spc="-20" dirty="0"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latin typeface="Arial" panose="020B0604020202090204"/>
                <a:cs typeface="Arial" panose="020B0604020202090204"/>
              </a:rPr>
              <a:t>2:</a:t>
            </a:r>
            <a:endParaRPr sz="4000"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Volumes</a:t>
            </a:r>
            <a:endParaRPr sz="4000"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Cases</a:t>
            </a:r>
            <a:endParaRPr sz="40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Kernel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 panose="020B0604020202090204"/>
                <a:cs typeface="Arial" panose="020B0604020202090204"/>
              </a:rPr>
              <a:t>FROM</a:t>
            </a:r>
            <a:endParaRPr lang="es-ES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5"/>
              </a:spcBef>
            </a:pPr>
            <a:r>
              <a:rPr lang="es-ES" sz="1800" dirty="0">
                <a:latin typeface="Arial" panose="020B0604020202090204"/>
                <a:cs typeface="Arial" panose="020B0604020202090204"/>
              </a:rPr>
              <a:t>            RUN</a:t>
            </a:r>
            <a:endParaRPr sz="18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WORKDIR</a:t>
            </a:r>
            <a:endParaRPr sz="18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 panose="020B0604020202090204"/>
                <a:cs typeface="Arial" panose="020B0604020202090204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 panose="020B0604020202090204"/>
                <a:cs typeface="Arial" panose="020B0604020202090204"/>
              </a:rPr>
              <a:t>         EXPOSE</a:t>
            </a:r>
            <a:endParaRPr sz="18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…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location</a:t>
            </a:r>
            <a:endParaRPr sz="1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containers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492760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deleted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it</a:t>
            </a:r>
            <a:endParaRPr sz="1500" dirty="0">
              <a:latin typeface="Arial" panose="020B0604020202090204"/>
              <a:cs typeface="Arial" panose="020B0604020202090204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 panose="020B0604020202090204"/>
              <a:buChar char="•"/>
            </a:pPr>
            <a:endParaRPr sz="2200" dirty="0">
              <a:latin typeface="Times New Roman" panose="02020503050405090304"/>
              <a:cs typeface="Times New Roman" panose="02020503050405090304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CLI</a:t>
            </a:r>
            <a:endParaRPr sz="18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container</a:t>
            </a:r>
            <a:endParaRPr sz="2000" dirty="0">
              <a:latin typeface="Arial" panose="020B0604020202090204"/>
              <a:cs typeface="Arial" panose="020B060402020209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 panose="020B0604020202090204"/>
              <a:buChar char="•"/>
            </a:pPr>
            <a:endParaRPr sz="1900" dirty="0">
              <a:latin typeface="Times New Roman" panose="02020503050405090304"/>
              <a:cs typeface="Times New Roman" panose="02020503050405090304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 panose="02020503050405090304"/>
              <a:cs typeface="Times New Roman" panose="02020503050405090304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performance</a:t>
            </a:r>
            <a:endParaRPr sz="2000" dirty="0">
              <a:latin typeface="Arial" panose="020B0604020202090204"/>
              <a:cs typeface="Arial" panose="020B0604020202090204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 panose="020B0604020202090204"/>
                <a:cs typeface="Arial" panose="020B0604020202090204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performance</a:t>
            </a:r>
            <a:endParaRPr sz="1800" dirty="0">
              <a:latin typeface="Arial" panose="020B0604020202090204"/>
              <a:cs typeface="Arial" panose="020B0604020202090204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persistence</a:t>
            </a:r>
            <a:endParaRPr sz="20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/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/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/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/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2804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What is Docker</a:t>
            </a:r>
            <a:endParaRPr lang="es-ES"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What is Docker Not  </a:t>
            </a:r>
            <a:endParaRPr lang="es-ES" sz="1200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Basic Docker Commands  </a:t>
            </a:r>
            <a:r>
              <a:rPr sz="1200" spc="-5" dirty="0" err="1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Dockerfiles</a:t>
            </a:r>
            <a:endParaRPr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15393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ct val="1410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ct val="1410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volumes</a:t>
            </a:r>
            <a:endParaRPr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 marR="1172210">
              <a:lnSpc>
                <a:spcPct val="141000"/>
              </a:lnSpc>
            </a:pP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Networking</a:t>
            </a:r>
            <a:endParaRPr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1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:</a:t>
            </a:r>
            <a:endParaRPr lang="es-ES" sz="1200" b="1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 marR="790575" algn="just">
              <a:lnSpc>
                <a:spcPct val="1410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 marR="790575" algn="just">
              <a:lnSpc>
                <a:spcPct val="1410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  </a:t>
            </a:r>
            <a:endParaRPr lang="es-ES"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Demo</a:t>
            </a:r>
            <a:endParaRPr sz="12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host</a:t>
            </a: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bridgenet1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2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3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host</a:t>
            </a: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bridgenet2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4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5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6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bridgenet3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2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7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6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1</a:t>
            </a:r>
            <a:endParaRPr sz="16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0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Bridge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Cntnr1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 panose="020B0604020202090204"/>
                <a:cs typeface="Arial" panose="020B0604020202090204"/>
              </a:rPr>
              <a:t>10.0.0.8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network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:80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:8080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8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 panose="020B0604020202090204"/>
                <a:cs typeface="Arial" panose="020B0604020202090204"/>
              </a:rPr>
              <a:t>172.14.3.55</a:t>
            </a:r>
            <a:endParaRPr sz="12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 panose="02070309020205020404"/>
                <a:cs typeface="Courier New" panose="02070309020205020404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 panose="02070309020205020404"/>
                <a:cs typeface="Courier New" panose="02070309020205020404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port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port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 panose="020B0604020202090204"/>
                <a:cs typeface="Arial" panose="020B0604020202090204"/>
              </a:rPr>
              <a:t>Section </a:t>
            </a:r>
            <a:r>
              <a:rPr sz="4000" spc="-5" dirty="0">
                <a:latin typeface="Arial" panose="020B0604020202090204"/>
                <a:cs typeface="Arial" panose="020B0604020202090204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Compose</a:t>
            </a:r>
            <a:endParaRPr sz="40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 panose="020B0604020202090204"/>
                <a:cs typeface="Arial" panose="020B0604020202090204"/>
              </a:rPr>
              <a:t>49</a:t>
            </a:r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time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together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71145" marR="5080" indent="-258445">
              <a:lnSpc>
                <a:spcPct val="1120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order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file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app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dependencies</a:t>
            </a:r>
            <a:endParaRPr sz="1400">
              <a:latin typeface="Arial" panose="020B0604020202090204"/>
              <a:cs typeface="Arial" panose="020B0604020202090204"/>
            </a:endParaRPr>
          </a:p>
          <a:p>
            <a:pPr marL="271145" marR="513080" indent="-258445">
              <a:lnSpc>
                <a:spcPct val="1120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Plane</a:t>
            </a:r>
            <a:endParaRPr sz="14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  <a:endParaRPr lang="en-US" sz="1200" dirty="0"/>
          </a:p>
          <a:p>
            <a:r>
              <a:rPr lang="en-US" sz="1200" dirty="0"/>
              <a:t>services:</a:t>
            </a:r>
            <a:endParaRPr lang="en-US" sz="1200" dirty="0"/>
          </a:p>
          <a:p>
            <a:r>
              <a:rPr lang="en-US" sz="1200" dirty="0"/>
              <a:t>angular: # name of the first service</a:t>
            </a:r>
            <a:endParaRPr lang="en-US" sz="1200" dirty="0"/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  <a:endParaRPr lang="en-US" sz="1200" dirty="0"/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  <a:endParaRPr lang="en-US" sz="1200" dirty="0"/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  <a:endParaRPr lang="en-US" sz="1200" dirty="0"/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  <a:endParaRPr lang="en-US" sz="1200" dirty="0"/>
          </a:p>
          <a:p>
            <a:r>
              <a:rPr lang="en-US" sz="1200" dirty="0"/>
              <a:t>image: mongo # specify image to build container from</a:t>
            </a:r>
            <a:endParaRPr lang="en-US" sz="1200" dirty="0"/>
          </a:p>
          <a:p>
            <a:r>
              <a:rPr lang="en-US" sz="1200" dirty="0"/>
              <a:t>ports:</a:t>
            </a:r>
            <a:endParaRPr lang="en-US" sz="1200" dirty="0"/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Docker Compose: </a:t>
            </a:r>
            <a:r>
              <a:rPr lang="es-ES" sz="2800" spc="-5" dirty="0" err="1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Scale</a:t>
            </a:r>
            <a:r>
              <a:rPr lang="es-ES" sz="2800" b="1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 dirty="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373" y="1338908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lang="es-ES" sz="4000" spc="-5" dirty="0">
                <a:latin typeface="Arial" panose="020B0604020202090204"/>
                <a:cs typeface="Arial" panose="020B0604020202090204"/>
              </a:rPr>
              <a:t>Demo</a:t>
            </a:r>
            <a:endParaRPr sz="40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5" name="Cubo 4"/>
          <p:cNvSpPr/>
          <p:nvPr/>
        </p:nvSpPr>
        <p:spPr>
          <a:xfrm>
            <a:off x="6500496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/>
          <p:cNvSpPr/>
          <p:nvPr/>
        </p:nvSpPr>
        <p:spPr>
          <a:xfrm>
            <a:off x="3505200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/>
          <p:cNvSpPr/>
          <p:nvPr/>
        </p:nvSpPr>
        <p:spPr>
          <a:xfrm>
            <a:off x="152400" y="2093509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3"/>
          <p:cNvSpPr txBox="1"/>
          <p:nvPr/>
        </p:nvSpPr>
        <p:spPr>
          <a:xfrm>
            <a:off x="1066800" y="2064866"/>
            <a:ext cx="9144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Angular</a:t>
            </a:r>
            <a:endParaRPr sz="16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4003526" y="2072110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Node.js/Express</a:t>
            </a:r>
            <a:endParaRPr sz="16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239000" y="2089976"/>
            <a:ext cx="1812586" cy="35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1000"/>
              </a:lnSpc>
              <a:spcBef>
                <a:spcPts val="100"/>
              </a:spcBef>
            </a:pPr>
            <a:r>
              <a:rPr lang="es-ES" sz="1600" dirty="0">
                <a:solidFill>
                  <a:schemeClr val="bg1"/>
                </a:solidFill>
                <a:latin typeface="Arial" panose="020B0604020202090204"/>
                <a:cs typeface="Arial" panose="020B0604020202090204"/>
              </a:rPr>
              <a:t>Mongo DB</a:t>
            </a:r>
            <a:endParaRPr sz="1600" dirty="0">
              <a:solidFill>
                <a:schemeClr val="bg1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3" y="2325028"/>
            <a:ext cx="1195393" cy="119539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29" y="2449946"/>
            <a:ext cx="1557314" cy="95255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33" y="2571750"/>
            <a:ext cx="2115111" cy="574549"/>
          </a:xfrm>
          <a:prstGeom prst="rect">
            <a:avLst/>
          </a:prstGeom>
        </p:spPr>
      </p:pic>
      <p:sp>
        <p:nvSpPr>
          <p:cNvPr id="21" name="Flecha: a la izquierda y derecha 20"/>
          <p:cNvSpPr/>
          <p:nvPr/>
        </p:nvSpPr>
        <p:spPr>
          <a:xfrm>
            <a:off x="2667000" y="2647950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/>
          <p:cNvSpPr/>
          <p:nvPr/>
        </p:nvSpPr>
        <p:spPr>
          <a:xfrm>
            <a:off x="5663785" y="2647950"/>
            <a:ext cx="889415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2700" dirty="0">
                <a:latin typeface="Tahoma" panose="020B0804030504040204"/>
                <a:cs typeface="Tahoma" panose="020B0804030504040204"/>
              </a:rPr>
              <a:t>FIRST OF ALL!</a:t>
            </a:r>
            <a:endParaRPr sz="2700" dirty="0">
              <a:latin typeface="Tahoma" panose="020B0804030504040204"/>
              <a:cs typeface="Tahoma" panose="020B0804030504040204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4419600" y="74295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57200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4876804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76200" y="368275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programador/Entorno desarrollo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119287" y="3677863"/>
            <a:ext cx="303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Servidor/Entorno producción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7526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324600" y="23431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 panose="020B0604020202090204"/>
                <a:cs typeface="Arial" panose="020B0604020202090204"/>
              </a:rPr>
              <a:t>Section </a:t>
            </a:r>
            <a:r>
              <a:rPr sz="4000" spc="-5" dirty="0">
                <a:latin typeface="Arial" panose="020B0604020202090204"/>
                <a:cs typeface="Arial" panose="020B0604020202090204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Docker</a:t>
            </a:r>
            <a:endParaRPr sz="4000" dirty="0">
              <a:latin typeface="Arial" panose="020B0604020202090204"/>
              <a:cs typeface="Arial" panose="020B0604020202090204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Commands  Dockerfiles</a:t>
            </a:r>
            <a:endParaRPr sz="40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dependencies</a:t>
            </a:r>
            <a:endParaRPr sz="2000" dirty="0">
              <a:latin typeface="Arial" panose="020B0604020202090204"/>
              <a:cs typeface="Arial" panose="020B0604020202090204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other</a:t>
            </a:r>
            <a:endParaRPr sz="2000" dirty="0">
              <a:latin typeface="Arial" panose="020B0604020202090204"/>
              <a:cs typeface="Arial" panose="020B0604020202090204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kernel</a:t>
            </a:r>
            <a:endParaRPr sz="2000" dirty="0">
              <a:latin typeface="Arial" panose="020B0604020202090204"/>
              <a:cs typeface="Arial" panose="020B0604020202090204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Linux  distributions</a:t>
            </a:r>
            <a:endParaRPr sz="2000" dirty="0">
              <a:latin typeface="Arial" panose="020B0604020202090204"/>
              <a:cs typeface="Arial" panose="020B0604020202090204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 panose="020B0604020202090204"/>
                <a:cs typeface="Arial" panose="020B0604020202090204"/>
              </a:rPr>
              <a:t>2016</a:t>
            </a:r>
            <a:endParaRPr sz="200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500" marR="3810" indent="-816610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635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Containers</a:t>
            </a:r>
            <a:endParaRPr sz="2700">
              <a:latin typeface="Tahoma" panose="020B0804030504040204"/>
              <a:cs typeface="Tahoma" panose="020B08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dirty="0"/>
              <a:t>containers </a:t>
            </a:r>
            <a:r>
              <a:rPr sz="3200" spc="-5" dirty="0"/>
              <a:t>are NOT</a:t>
            </a:r>
            <a:r>
              <a:rPr sz="3200" spc="-95" dirty="0"/>
              <a:t> </a:t>
            </a:r>
            <a:r>
              <a:rPr sz="3200" spc="-5" dirty="0"/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 panose="020B0604020202090204"/>
                <a:cs typeface="Arial" panose="020B0604020202090204"/>
              </a:rPr>
            </a:fld>
            <a:endParaRPr sz="90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Easy </a:t>
            </a:r>
            <a:r>
              <a:rPr sz="235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connection </a:t>
            </a: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to</a:t>
            </a:r>
            <a:r>
              <a:rPr sz="2350" spc="-3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make</a:t>
            </a:r>
            <a:endParaRPr sz="2350">
              <a:latin typeface="Arial" panose="020B0604020202090204"/>
              <a:cs typeface="Arial" panose="020B0604020202090204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architectures</a:t>
            </a:r>
            <a:endParaRPr sz="2350">
              <a:latin typeface="Arial" panose="020B0604020202090204"/>
              <a:cs typeface="Arial" panose="020B0604020202090204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 panose="020B0604020202090204"/>
                <a:cs typeface="Arial" panose="020B0604020202090204"/>
              </a:rPr>
              <a:t>benefits</a:t>
            </a:r>
            <a:endParaRPr sz="2350">
              <a:latin typeface="Arial" panose="020B0604020202090204"/>
              <a:cs typeface="Arial" panose="020B0604020202090204"/>
            </a:endParaRPr>
          </a:p>
        </p:txBody>
      </p:sp>
      <p:pic>
        <p:nvPicPr>
          <p:cNvPr id="6" name="Gráfico 5" descr="Edifici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943100" y="3688716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Virtual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162550" y="3638550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 panose="020B0804030504040204"/>
                <a:cs typeface="Tahoma" panose="020B0804030504040204"/>
              </a:rPr>
              <a:t>Machines</a:t>
            </a:r>
            <a:endParaRPr sz="2700">
              <a:latin typeface="Tahoma" panose="020B0804030504040204"/>
              <a:cs typeface="Tahoma" panose="020B08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355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5115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625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990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 panose="02020503050405090304"/>
              <a:cs typeface="Times New Roman" panose="02020503050405090304"/>
            </a:endParaRPr>
          </a:p>
          <a:p>
            <a:pPr>
              <a:spcBef>
                <a:spcPts val="10"/>
              </a:spcBef>
            </a:pPr>
            <a:endParaRPr sz="1575">
              <a:latin typeface="Times New Roman" panose="02020503050405090304"/>
              <a:cs typeface="Times New Roman" panose="02020503050405090304"/>
            </a:endParaRPr>
          </a:p>
          <a:p>
            <a:pPr marL="175260">
              <a:spcBef>
                <a:spcPts val="5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 panose="02020503050405090304"/>
              <a:cs typeface="Times New Roman" panose="02020503050405090304"/>
            </a:endParaRPr>
          </a:p>
          <a:p>
            <a:pPr>
              <a:spcBef>
                <a:spcPts val="10"/>
              </a:spcBef>
            </a:pPr>
            <a:endParaRPr sz="1575">
              <a:latin typeface="Times New Roman" panose="02020503050405090304"/>
              <a:cs typeface="Times New Roman" panose="02020503050405090304"/>
            </a:endParaRPr>
          </a:p>
          <a:p>
            <a:pPr marL="175260">
              <a:spcBef>
                <a:spcPts val="5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495">
              <a:spcBef>
                <a:spcPts val="415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920">
              <a:spcBef>
                <a:spcPts val="430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0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60">
              <a:spcBef>
                <a:spcPts val="850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0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60">
              <a:spcBef>
                <a:spcPts val="850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670">
              <a:spcBef>
                <a:spcPts val="415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0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/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9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  <a:endParaRPr sz="1800" spc="169" dirty="0">
              <a:solidFill>
                <a:schemeClr val="tx2">
                  <a:lumMod val="75000"/>
                </a:schemeClr>
              </a:solidFill>
            </a:endParaRPr>
          </a:p>
          <a:p>
            <a:pPr marL="295275" marR="3810" indent="-285750">
              <a:lnSpc>
                <a:spcPct val="163000"/>
              </a:lnSpc>
              <a:buFont typeface="Arial" panose="020B060402020209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9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95275" marR="338455" indent="-285750">
              <a:spcBef>
                <a:spcPts val="1350"/>
              </a:spcBef>
              <a:buFont typeface="Arial" panose="020B060402020209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9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80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4612</Words>
  <Application>WPS Presentation</Application>
  <PresentationFormat>Presentación en pantalla (16:9)</PresentationFormat>
  <Paragraphs>332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SimSun</vt:lpstr>
      <vt:lpstr>Wingdings</vt:lpstr>
      <vt:lpstr>Arial</vt:lpstr>
      <vt:lpstr>Tahoma</vt:lpstr>
      <vt:lpstr>Calibri</vt:lpstr>
      <vt:lpstr>Verdana</vt:lpstr>
      <vt:lpstr>Times New Roman</vt:lpstr>
      <vt:lpstr>Consolas</vt:lpstr>
      <vt:lpstr>Thonburi</vt:lpstr>
      <vt:lpstr>Courier New</vt:lpstr>
      <vt:lpstr>微软雅黑</vt:lpstr>
      <vt:lpstr>汉仪旗黑</vt:lpstr>
      <vt:lpstr>Arial Unicode MS</vt:lpstr>
      <vt:lpstr>Calibri</vt:lpstr>
      <vt:lpstr>SimSun</vt:lpstr>
      <vt:lpstr>汉仪书宋二KW</vt:lpstr>
      <vt:lpstr>SimSun</vt:lpstr>
      <vt:lpstr>Office Theme</vt:lpstr>
      <vt:lpstr>Introduction to Docker</vt:lpstr>
      <vt:lpstr>Agenda</vt:lpstr>
      <vt:lpstr>FIRST OF ALL!</vt:lpstr>
      <vt:lpstr>PowerPoint 演示文稿</vt:lpstr>
      <vt:lpstr>What is a container?</vt:lpstr>
      <vt:lpstr>The Role of Images and Containers</vt:lpstr>
      <vt:lpstr>Docker containers are NOT VMs</vt:lpstr>
      <vt:lpstr>Docker Containers Versus Virtual Machines</vt:lpstr>
      <vt:lpstr>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 演示文稿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 演示文稿</vt:lpstr>
      <vt:lpstr>Docker Compose: Multi Container Applications</vt:lpstr>
      <vt:lpstr>Docker Compose: Multi Container Applications</vt:lpstr>
      <vt:lpstr>Docker Compose: Scale Container Applications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/>
  <cp:lastModifiedBy>jack</cp:lastModifiedBy>
  <cp:revision>45</cp:revision>
  <dcterms:created xsi:type="dcterms:W3CDTF">2022-04-18T14:14:19Z</dcterms:created>
  <dcterms:modified xsi:type="dcterms:W3CDTF">2022-04-18T14:14:19Z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1900-01-00T00:00:00Z</vt:filetime>
  </property>
  <property fmtid="{D5CDD505-2E9C-101B-9397-08002B2CF9AE}" pid="4" name="KSOProductBuildVer">
    <vt:lpwstr>1033-3.9.3.6359</vt:lpwstr>
  </property>
</Properties>
</file>