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25" r:id="rId2"/>
    <p:sldMasterId id="2147483710" r:id="rId3"/>
    <p:sldMasterId id="2147483714" r:id="rId4"/>
    <p:sldMasterId id="2147483712" r:id="rId5"/>
    <p:sldMasterId id="2147483718" r:id="rId6"/>
    <p:sldMasterId id="2147483732" r:id="rId7"/>
    <p:sldMasterId id="2147483730" r:id="rId8"/>
  </p:sldMasterIdLst>
  <p:notesMasterIdLst>
    <p:notesMasterId r:id="rId33"/>
  </p:notesMasterIdLst>
  <p:sldIdLst>
    <p:sldId id="257" r:id="rId9"/>
    <p:sldId id="256" r:id="rId10"/>
    <p:sldId id="258" r:id="rId11"/>
    <p:sldId id="260" r:id="rId12"/>
    <p:sldId id="265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62" r:id="rId24"/>
    <p:sldId id="263" r:id="rId25"/>
    <p:sldId id="278" r:id="rId26"/>
    <p:sldId id="279" r:id="rId27"/>
    <p:sldId id="280" r:id="rId28"/>
    <p:sldId id="282" r:id="rId29"/>
    <p:sldId id="283" r:id="rId30"/>
    <p:sldId id="264" r:id="rId31"/>
    <p:sldId id="284" r:id="rId32"/>
  </p:sldIdLst>
  <p:sldSz cx="18288000" cy="10287000"/>
  <p:notesSz cx="6858000" cy="9144000"/>
  <p:defaultTextStyle>
    <a:defPPr>
      <a:defRPr lang="en-US"/>
    </a:defPPr>
    <a:lvl1pPr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914324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828648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2742971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3657295" algn="l" defTabSz="91432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4571619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5485943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6400267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7314591" algn="l" defTabSz="914324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32E1BFE-9EDE-E747-B9E1-8AEC78A19C30}">
          <p14:sldIdLst>
            <p14:sldId id="257"/>
            <p14:sldId id="256"/>
            <p14:sldId id="258"/>
            <p14:sldId id="260"/>
            <p14:sldId id="265"/>
            <p14:sldId id="266"/>
            <p14:sldId id="267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62"/>
            <p14:sldId id="263"/>
            <p14:sldId id="278"/>
            <p14:sldId id="279"/>
            <p14:sldId id="280"/>
            <p14:sldId id="282"/>
            <p14:sldId id="283"/>
            <p14:sldId id="264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9"/>
    <a:srgbClr val="004382"/>
    <a:srgbClr val="5D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5" autoAdjust="0"/>
    <p:restoredTop sz="94643"/>
  </p:normalViewPr>
  <p:slideViewPr>
    <p:cSldViewPr snapToGrid="0" snapToObjects="1" showGuides="1">
      <p:cViewPr varScale="1">
        <p:scale>
          <a:sx n="39" d="100"/>
          <a:sy n="39" d="100"/>
        </p:scale>
        <p:origin x="744" y="24"/>
      </p:cViewPr>
      <p:guideLst>
        <p:guide orient="horz" pos="76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09DF9-C56B-43B0-8B73-FBB5739F5C68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568D4-ED67-41A1-8479-C281BC45DB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1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568D4-ED67-41A1-8479-C281BC45DB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67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568D4-ED67-41A1-8479-C281BC45DB5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1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568D4-ED67-41A1-8479-C281BC45DB5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66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568D4-ED67-41A1-8479-C281BC45DB5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15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568D4-ED67-41A1-8479-C281BC45DB5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99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568D4-ED67-41A1-8479-C281BC45DB5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51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568D4-ED67-41A1-8479-C281BC45DB5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19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03371" y="1050349"/>
            <a:ext cx="6985416" cy="286209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8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03369" y="7287367"/>
            <a:ext cx="6985416" cy="736600"/>
          </a:xfrm>
        </p:spPr>
        <p:txBody>
          <a:bodyPr/>
          <a:lstStyle>
            <a:lvl1pPr>
              <a:defRPr sz="4800" b="1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03371" y="4242224"/>
            <a:ext cx="6985416" cy="2708953"/>
          </a:xfrm>
        </p:spPr>
        <p:txBody>
          <a:bodyPr/>
          <a:lstStyle>
            <a:lvl1pPr>
              <a:lnSpc>
                <a:spcPct val="90000"/>
              </a:lnSpc>
              <a:defRPr sz="48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50139-A76B-5848-95C6-D96E33EB9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10287000"/>
          </a:xfr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9973" y="1050340"/>
            <a:ext cx="15369267" cy="2217516"/>
          </a:xfr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9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9973" y="7392299"/>
            <a:ext cx="15369267" cy="736600"/>
          </a:xfrm>
        </p:spPr>
        <p:txBody>
          <a:bodyPr/>
          <a:lstStyle>
            <a:lvl1pPr>
              <a:defRPr sz="5200" b="0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973" y="3630827"/>
            <a:ext cx="15369267" cy="3398500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274178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D882D5C-8B35-7349-A93B-9E48ABE3CC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" y="0"/>
            <a:ext cx="17326708" cy="1028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FC1EF70-4450-0144-922A-9B5D08AF0B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42746" y="7268312"/>
            <a:ext cx="8577831" cy="198058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1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2342236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D882D5C-8B35-7349-A93B-9E48ABE3CC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" y="0"/>
            <a:ext cx="17326708" cy="1028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FC1EF70-4450-0144-922A-9B5D08AF0B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42746" y="7268312"/>
            <a:ext cx="8577831" cy="198058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to insert event details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62571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9973" y="1050340"/>
            <a:ext cx="15369267" cy="2217516"/>
          </a:xfr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9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9973" y="7392299"/>
            <a:ext cx="12101411" cy="736600"/>
          </a:xfrm>
        </p:spPr>
        <p:txBody>
          <a:bodyPr/>
          <a:lstStyle>
            <a:lvl1pPr>
              <a:defRPr sz="5200" b="0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973" y="3630827"/>
            <a:ext cx="12101411" cy="3398500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59847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9973" y="1050340"/>
            <a:ext cx="16242027" cy="22175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9000" b="1" baseline="0" dirty="0"/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9975" y="8255898"/>
            <a:ext cx="13600428" cy="736600"/>
          </a:xfrm>
          <a:prstGeom prst="rect">
            <a:avLst/>
          </a:prstGeom>
        </p:spPr>
        <p:txBody>
          <a:bodyPr/>
          <a:lstStyle>
            <a:lvl1pPr>
              <a:defRPr sz="5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973" y="3630827"/>
            <a:ext cx="16242027" cy="314250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000"/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64434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9979" y="1050340"/>
            <a:ext cx="16105087" cy="22175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9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9979" y="8255898"/>
            <a:ext cx="16105087" cy="736600"/>
          </a:xfrm>
          <a:prstGeom prst="rect">
            <a:avLst/>
          </a:prstGeom>
        </p:spPr>
        <p:txBody>
          <a:bodyPr/>
          <a:lstStyle>
            <a:lvl1pPr>
              <a:defRPr sz="5200" b="0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979" y="3630827"/>
            <a:ext cx="16105087" cy="314250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52421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F9487BD-4681-FF4D-9C3D-792E3186BC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8288000" cy="944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9E11DC6-FE20-5A45-A634-BAFC29E993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74221" y="6529755"/>
            <a:ext cx="6620079" cy="198058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to insert event details Multiple lines </a:t>
            </a:r>
          </a:p>
        </p:txBody>
      </p:sp>
    </p:spTree>
    <p:extLst>
      <p:ext uri="{BB962C8B-B14F-4D97-AF65-F5344CB8AC3E}">
        <p14:creationId xmlns:p14="http://schemas.microsoft.com/office/powerpoint/2010/main" val="1766216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F9487BD-4681-FF4D-9C3D-792E3186BC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8288000" cy="944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9E11DC6-FE20-5A45-A634-BAFC29E993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74221" y="6529755"/>
            <a:ext cx="6620079" cy="198058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1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Multiple lines </a:t>
            </a:r>
          </a:p>
        </p:txBody>
      </p:sp>
    </p:spTree>
    <p:extLst>
      <p:ext uri="{BB962C8B-B14F-4D97-AF65-F5344CB8AC3E}">
        <p14:creationId xmlns:p14="http://schemas.microsoft.com/office/powerpoint/2010/main" val="1051127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9977" y="1135005"/>
            <a:ext cx="13202219" cy="22175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9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9975" y="8255898"/>
            <a:ext cx="13202220" cy="736600"/>
          </a:xfrm>
          <a:prstGeom prst="rect">
            <a:avLst/>
          </a:prstGeom>
        </p:spPr>
        <p:txBody>
          <a:bodyPr/>
          <a:lstStyle>
            <a:lvl1pPr>
              <a:defRPr sz="5200" b="0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975" y="3715492"/>
            <a:ext cx="13202220" cy="314250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90668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BB098F8-FB33-8F41-895C-E6BF4D638F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3950463" cy="1028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3E3AA4-970A-DE4B-92EA-04481A3DD1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7143" y="7455887"/>
            <a:ext cx="6620079" cy="198058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1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Multiple lines </a:t>
            </a:r>
          </a:p>
        </p:txBody>
      </p:sp>
    </p:spTree>
    <p:extLst>
      <p:ext uri="{BB962C8B-B14F-4D97-AF65-F5344CB8AC3E}">
        <p14:creationId xmlns:p14="http://schemas.microsoft.com/office/powerpoint/2010/main" val="31563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03371" y="1050349"/>
            <a:ext cx="6985416" cy="286209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8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03369" y="7287367"/>
            <a:ext cx="6985416" cy="736600"/>
          </a:xfrm>
        </p:spPr>
        <p:txBody>
          <a:bodyPr/>
          <a:lstStyle>
            <a:lvl1pPr>
              <a:defRPr sz="4800" b="1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03371" y="4242224"/>
            <a:ext cx="6985416" cy="2708953"/>
          </a:xfrm>
        </p:spPr>
        <p:txBody>
          <a:bodyPr/>
          <a:lstStyle>
            <a:lvl1pPr>
              <a:lnSpc>
                <a:spcPct val="90000"/>
              </a:lnSpc>
              <a:defRPr sz="48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50139-A76B-5848-95C6-D96E33EB9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26636"/>
          </a:xfr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1E9894D-1D77-D749-85BC-9D8F8E1186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126636"/>
            <a:ext cx="9144000" cy="516036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6399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BB098F8-FB33-8F41-895C-E6BF4D638F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3950463" cy="1028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3E3AA4-970A-DE4B-92EA-04481A3DD1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7143" y="7455887"/>
            <a:ext cx="6620079" cy="198058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to insert event details Multiple lines </a:t>
            </a:r>
          </a:p>
        </p:txBody>
      </p:sp>
    </p:spTree>
    <p:extLst>
      <p:ext uri="{BB962C8B-B14F-4D97-AF65-F5344CB8AC3E}">
        <p14:creationId xmlns:p14="http://schemas.microsoft.com/office/powerpoint/2010/main" val="145399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03371" y="1050349"/>
            <a:ext cx="6985416" cy="286209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8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03369" y="7287367"/>
            <a:ext cx="6985416" cy="736600"/>
          </a:xfrm>
        </p:spPr>
        <p:txBody>
          <a:bodyPr/>
          <a:lstStyle>
            <a:lvl1pPr>
              <a:defRPr sz="4800" b="1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03371" y="4242224"/>
            <a:ext cx="6985416" cy="2708953"/>
          </a:xfrm>
        </p:spPr>
        <p:txBody>
          <a:bodyPr/>
          <a:lstStyle>
            <a:lvl1pPr>
              <a:lnSpc>
                <a:spcPct val="90000"/>
              </a:lnSpc>
              <a:defRPr sz="48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1A54F08-36BD-B64B-B64A-28C3A2DF0FF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AD4A5E5-3E7C-F740-85A5-F41DC61FF7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514260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C2BAEF3-B0C2-5944-A8CA-44728847357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81427" y="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38E97B4-F798-D046-AECC-EF1BA7A1E1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81427" y="514260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9973" y="1050340"/>
            <a:ext cx="16242027" cy="22175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9000" b="1" baseline="0" dirty="0"/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9975" y="8255898"/>
            <a:ext cx="13600428" cy="736600"/>
          </a:xfrm>
          <a:prstGeom prst="rect">
            <a:avLst/>
          </a:prstGeom>
        </p:spPr>
        <p:txBody>
          <a:bodyPr/>
          <a:lstStyle>
            <a:lvl1pPr>
              <a:defRPr sz="5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973" y="3630827"/>
            <a:ext cx="16242027" cy="314250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000"/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1639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7651" y="1050349"/>
            <a:ext cx="6985416" cy="2862093"/>
          </a:xfr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8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7651" y="7287367"/>
            <a:ext cx="6985416" cy="736600"/>
          </a:xfrm>
        </p:spPr>
        <p:txBody>
          <a:bodyPr/>
          <a:lstStyle>
            <a:lvl1pPr>
              <a:defRPr sz="4800" b="1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7651" y="4242224"/>
            <a:ext cx="6985416" cy="2708953"/>
          </a:xfrm>
        </p:spPr>
        <p:txBody>
          <a:bodyPr/>
          <a:lstStyle>
            <a:lvl1pPr>
              <a:lnSpc>
                <a:spcPct val="90000"/>
              </a:lnSpc>
              <a:defRPr sz="48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50139-A76B-5848-95C6-D96E33EB9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0" y="0"/>
            <a:ext cx="9144000" cy="102870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8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7077" y="1050349"/>
            <a:ext cx="6985416" cy="2862093"/>
          </a:xfr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8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076" y="7287367"/>
            <a:ext cx="6985416" cy="736600"/>
          </a:xfrm>
        </p:spPr>
        <p:txBody>
          <a:bodyPr/>
          <a:lstStyle>
            <a:lvl1pPr>
              <a:defRPr sz="4800" b="1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077" y="4242224"/>
            <a:ext cx="6985416" cy="2708953"/>
          </a:xfrm>
        </p:spPr>
        <p:txBody>
          <a:bodyPr/>
          <a:lstStyle>
            <a:lvl1pPr>
              <a:lnSpc>
                <a:spcPct val="90000"/>
              </a:lnSpc>
              <a:defRPr sz="48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50139-A76B-5848-95C6-D96E33EB9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0" y="0"/>
            <a:ext cx="9144000" cy="5126636"/>
          </a:xfr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1E9894D-1D77-D749-85BC-9D8F8E1186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5126636"/>
            <a:ext cx="9144000" cy="516036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43626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7651" y="1050349"/>
            <a:ext cx="6985416" cy="2862093"/>
          </a:xfr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80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7651" y="7287367"/>
            <a:ext cx="6985416" cy="736600"/>
          </a:xfrm>
        </p:spPr>
        <p:txBody>
          <a:bodyPr/>
          <a:lstStyle>
            <a:lvl1pPr>
              <a:defRPr sz="4800" b="1" i="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7651" y="4242224"/>
            <a:ext cx="6985416" cy="2708953"/>
          </a:xfrm>
        </p:spPr>
        <p:txBody>
          <a:bodyPr/>
          <a:lstStyle>
            <a:lvl1pPr>
              <a:lnSpc>
                <a:spcPct val="90000"/>
              </a:lnSpc>
              <a:defRPr sz="48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9B36049-5C8B-FB40-8164-B5FE17ADAF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38173" y="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1A9FAA1-643C-A44D-B129-34D5B8731CF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38173" y="514260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3BA0F01-30A1-9E45-8D46-653CBC2D9D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719600" y="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91E4AAE-E005-9747-A3AA-9F028FFABB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719600" y="5142600"/>
            <a:ext cx="4568400" cy="514440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9973" y="1050340"/>
            <a:ext cx="16242027" cy="22175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9000" b="1" baseline="0" dirty="0"/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E49DACB-8A62-A94B-B4DD-85E2E760C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9975" y="8255898"/>
            <a:ext cx="13600428" cy="736600"/>
          </a:xfrm>
          <a:prstGeom prst="rect">
            <a:avLst/>
          </a:prstGeom>
        </p:spPr>
        <p:txBody>
          <a:bodyPr/>
          <a:lstStyle>
            <a:lvl1pPr>
              <a:defRPr sz="5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to insert event </a:t>
            </a:r>
            <a:r>
              <a:rPr lang="en-CA" dirty="0" err="1"/>
              <a:t>url</a:t>
            </a:r>
            <a:endParaRPr lang="en-C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973" y="3630827"/>
            <a:ext cx="16242027" cy="314250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000"/>
            </a:lvl1pPr>
          </a:lstStyle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8975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A1664A-CA3A-D243-82A1-EC8659CB0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1050349"/>
            <a:ext cx="4751883" cy="2862093"/>
          </a:xfrm>
        </p:spPr>
        <p:txBody>
          <a:bodyPr/>
          <a:lstStyle>
            <a:lvl1pPr>
              <a:lnSpc>
                <a:spcPct val="80000"/>
              </a:lnSpc>
              <a:tabLst>
                <a:tab pos="952303" algn="l"/>
              </a:tabLst>
              <a:defRPr lang="en-US" sz="6400" b="1" baseline="0" dirty="0">
                <a:solidFill>
                  <a:srgbClr val="002859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3FD64A-D08E-654E-A7FC-D630D288B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4242216"/>
            <a:ext cx="4751883" cy="3972394"/>
          </a:xfrm>
        </p:spPr>
        <p:txBody>
          <a:bodyPr/>
          <a:lstStyle>
            <a:lvl1pPr>
              <a:lnSpc>
                <a:spcPct val="90000"/>
              </a:lnSpc>
              <a:defRPr sz="4200">
                <a:solidFill>
                  <a:srgbClr val="002859"/>
                </a:solidFill>
              </a:defRPr>
            </a:lvl1pPr>
          </a:lstStyle>
          <a:p>
            <a:pPr lvl="0"/>
            <a:r>
              <a:rPr lang="en-CA" dirty="0"/>
              <a:t>Click to insert event details Multiple 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50139-A76B-5848-95C6-D96E33EB9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0996" y="0"/>
            <a:ext cx="12187005" cy="10287000"/>
          </a:xfr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347" y="4659692"/>
            <a:ext cx="12103760" cy="18056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3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45" r:id="rId4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4767" y="1191431"/>
            <a:ext cx="12110732" cy="30400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347" y="4659692"/>
            <a:ext cx="12103760" cy="18056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44" r:id="rId4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4767" y="1191431"/>
            <a:ext cx="12110732" cy="30400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347" y="4659692"/>
            <a:ext cx="12103760" cy="18056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4767" y="1191431"/>
            <a:ext cx="12110732" cy="30400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347" y="4659692"/>
            <a:ext cx="12103760" cy="18056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38" r:id="rId2"/>
    <p:sldLayoutId id="2147483739" r:id="rId3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4767" y="1191431"/>
            <a:ext cx="12110732" cy="30400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347" y="4659692"/>
            <a:ext cx="12103760" cy="18056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insert event details </a:t>
            </a:r>
            <a:br>
              <a:rPr lang="en-CA" dirty="0"/>
            </a:br>
            <a:r>
              <a:rPr lang="en-CA" dirty="0"/>
              <a:t>Multiple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0" r:id="rId2"/>
    <p:sldLayoutId id="2147483741" r:id="rId3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1DCC4-97F7-274B-A0C3-5D50C063A5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2" r:id="rId2"/>
    <p:sldLayoutId id="2147483743" r:id="rId3"/>
  </p:sldLayoutIdLst>
  <p:txStyles>
    <p:titleStyle>
      <a:lvl1pPr algn="l" defTabSz="9142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1200" b="0" i="0" kern="1200" cap="none" baseline="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91425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828512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2742766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3657019" algn="ctr" defTabSz="914256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914256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Tx/>
        <a:buNone/>
        <a:defRPr sz="6700" b="0" i="0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marL="1485666" indent="-571410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285638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199893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114149" indent="-457127" algn="l" defTabSz="9142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02840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658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15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70" indent="-457127" algn="l" defTabSz="9142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5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1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6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19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276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34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787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042" algn="l" defTabSz="9142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083B7D-3667-451E-A423-B5A86CC6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13" y="978419"/>
            <a:ext cx="15124427" cy="221751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CA" sz="5700" dirty="0">
                <a:latin typeface="+mj-lt"/>
                <a:cs typeface="Arial" panose="020B0604020202020204" pitchFamily="34" charset="0"/>
              </a:rPr>
              <a:t>The Impacts of the Oil Price and Policy Uncertainty on Canadian Real Economic Activities: An SVAR Approach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89D078-D1D7-4DA1-A430-B4BFBAC47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1788" y="4507981"/>
            <a:ext cx="15124427" cy="4800600"/>
          </a:xfrm>
        </p:spPr>
        <p:txBody>
          <a:bodyPr/>
          <a:lstStyle/>
          <a:p>
            <a:pPr algn="ctr"/>
            <a:r>
              <a:rPr lang="en-CA" sz="3300" dirty="0">
                <a:latin typeface="Calibri" panose="020F0502020204030204" pitchFamily="34" charset="0"/>
                <a:cs typeface="Calibri" panose="020F0502020204030204" pitchFamily="34" charset="0"/>
              </a:rPr>
              <a:t>Final Oral Defense in Partial Fulfillment of the Requirements for the Degree of</a:t>
            </a:r>
          </a:p>
          <a:p>
            <a:pPr algn="ctr"/>
            <a:endParaRPr lang="en-CA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CA" sz="3300" dirty="0">
                <a:latin typeface="Calibri" panose="020F0502020204030204" pitchFamily="34" charset="0"/>
                <a:cs typeface="Calibri" panose="020F0502020204030204" pitchFamily="34" charset="0"/>
              </a:rPr>
              <a:t>MASTER OF ARTS</a:t>
            </a:r>
          </a:p>
          <a:p>
            <a:pPr algn="ctr"/>
            <a:r>
              <a:rPr lang="en-CA" sz="3300" dirty="0">
                <a:latin typeface="Calibri" panose="020F0502020204030204" pitchFamily="34" charset="0"/>
                <a:cs typeface="Calibri" panose="020F0502020204030204" pitchFamily="34" charset="0"/>
              </a:rPr>
              <a:t>in the Department of Economics</a:t>
            </a:r>
          </a:p>
          <a:p>
            <a:pPr algn="ctr"/>
            <a:endParaRPr lang="en-CA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CA" sz="3300" dirty="0">
                <a:latin typeface="Calibri" panose="020F0502020204030204" pitchFamily="34" charset="0"/>
                <a:cs typeface="Calibri" panose="020F0502020204030204" pitchFamily="34" charset="0"/>
              </a:rPr>
              <a:t>Jitong (Jeff) Yang</a:t>
            </a:r>
          </a:p>
          <a:p>
            <a:pPr algn="ctr"/>
            <a:r>
              <a:rPr lang="en-CA" sz="3300" dirty="0">
                <a:latin typeface="Calibri" panose="020F0502020204030204" pitchFamily="34" charset="0"/>
                <a:cs typeface="Calibri" panose="020F0502020204030204" pitchFamily="34" charset="0"/>
              </a:rPr>
              <a:t>June 21</a:t>
            </a:r>
            <a:r>
              <a:rPr lang="en-CA" sz="33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CA" sz="3300" dirty="0">
                <a:latin typeface="Calibri" panose="020F0502020204030204" pitchFamily="34" charset="0"/>
                <a:cs typeface="Calibri" panose="020F0502020204030204" pitchFamily="34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10203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58547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3.3 Seasonal Unit Roots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7443E-A5BF-4127-B7DE-18DC7AEDD802}"/>
              </a:ext>
            </a:extLst>
          </p:cNvPr>
          <p:cNvSpPr txBox="1">
            <a:spLocks/>
          </p:cNvSpPr>
          <p:nvPr/>
        </p:nvSpPr>
        <p:spPr>
          <a:xfrm>
            <a:off x="9465017" y="1507508"/>
            <a:ext cx="7806984" cy="66302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undertake HEGY test to detect the presence of seasonal unit roots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Hypotheses (H</a:t>
            </a:r>
            <a:r>
              <a:rPr lang="en-CA" sz="3300" b="1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series has a unit root at the specified frequency </a:t>
            </a:r>
            <a:r>
              <a:rPr lang="en-CA" altLang="zh-CN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degree)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series has a unit root at the frequencies other than 0</a:t>
            </a:r>
            <a:r>
              <a:rPr lang="en-CA" sz="33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, we may say that the series exhibits a seasonal unit root.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The test results indicate that all series have a </a:t>
            </a:r>
            <a:r>
              <a:rPr lang="en-CA" sz="33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non-seasonal</a:t>
            </a:r>
            <a:r>
              <a:rPr lang="en-CA" sz="33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unit root but no seasonal unit roots. </a:t>
            </a: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6078BA-7132-4602-86FE-654B9AA9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2" y="2056469"/>
            <a:ext cx="8449016" cy="70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58547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3.4 Cointegration Test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7443E-A5BF-4127-B7DE-18DC7AEDD802}"/>
              </a:ext>
            </a:extLst>
          </p:cNvPr>
          <p:cNvSpPr txBox="1">
            <a:spLocks/>
          </p:cNvSpPr>
          <p:nvPr/>
        </p:nvSpPr>
        <p:spPr>
          <a:xfrm>
            <a:off x="1016000" y="2149193"/>
            <a:ext cx="15681960" cy="44761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perform Johansen’s (1988, 1991) maximum-eigenvalue and trace tests to explore for possible cointegrating (long-term) relationships among the series in the same system.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system contain three series: the oil price, economic policy uncertainty, each production type. Therefore, I undertake the test for each considered production variable.</a:t>
            </a:r>
          </a:p>
          <a:p>
            <a:pPr>
              <a:lnSpc>
                <a:spcPct val="100000"/>
              </a:lnSpc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1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58547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3.4 Cointegration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D117443E-A5BF-4127-B7DE-18DC7AEDD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9013" y="2056470"/>
                <a:ext cx="8128000" cy="347805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256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None/>
                  <a:defRPr sz="5000" b="0" i="0" kern="1200">
                    <a:solidFill>
                      <a:schemeClr val="bg1"/>
                    </a:solidFill>
                    <a:latin typeface="Calibri Light"/>
                    <a:ea typeface="ＭＳ Ｐゴシック" charset="0"/>
                    <a:cs typeface="Calibri Light"/>
                  </a:defRPr>
                </a:lvl1pPr>
                <a:lvl2pPr marL="1485666" indent="-571410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5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2285638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3199893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4114149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4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5028405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2658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915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1170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sz="3300" b="1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Maximum-eigenvalue Test</a:t>
                </a:r>
                <a:r>
                  <a:rPr lang="en-CA" sz="33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CA" sz="3300" dirty="0">
                    <a:solidFill>
                      <a:srgbClr val="002859"/>
                    </a:solidFill>
                    <a:effectLst/>
                    <a:ea typeface="SimSu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 smtClean="0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CA" sz="2800" b="0" i="0" smtClean="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2800" b="0" i="0" smtClean="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CA" sz="2800" b="0" i="0" smtClean="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0 	vs.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 smtClean="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1</a:t>
                </a:r>
                <a:endParaRPr lang="en-CA" sz="2800" dirty="0">
                  <a:solidFill>
                    <a:srgbClr val="002859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CA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1 	vs.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2</a:t>
                </a:r>
                <a:endParaRPr lang="en-CA" sz="2800" dirty="0">
                  <a:solidFill>
                    <a:srgbClr val="002859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CA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2 	vs.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3</a:t>
                </a:r>
                <a:endParaRPr lang="en-CA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33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CA" sz="33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766" indent="-685766">
                  <a:buFont typeface="Arial" panose="020B0604020202020204" pitchFamily="34" charset="0"/>
                  <a:buChar char="•"/>
                </a:pPr>
                <a:endParaRPr lang="en-CA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D117443E-A5BF-4127-B7DE-18DC7AEDD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13" y="2056470"/>
                <a:ext cx="8128000" cy="3478056"/>
              </a:xfrm>
              <a:prstGeom prst="rect">
                <a:avLst/>
              </a:prstGeom>
              <a:blipFill>
                <a:blip r:embed="rId3"/>
                <a:stretch>
                  <a:fillRect l="-2926" b="-5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45F6892-F48C-482B-8F15-AD039C391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50989" y="2056470"/>
                <a:ext cx="8128000" cy="409118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256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None/>
                  <a:defRPr sz="5000" b="0" i="0" kern="1200">
                    <a:solidFill>
                      <a:schemeClr val="bg1"/>
                    </a:solidFill>
                    <a:latin typeface="Calibri Light"/>
                    <a:ea typeface="ＭＳ Ｐゴシック" charset="0"/>
                    <a:cs typeface="Calibri Light"/>
                  </a:defRPr>
                </a:lvl1pPr>
                <a:lvl2pPr marL="1485666" indent="-571410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5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2285638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3199893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4114149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4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5028405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2658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915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1170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sz="3300" b="1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Trace Test</a:t>
                </a:r>
                <a:r>
                  <a:rPr lang="en-CA" sz="33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CA" sz="3300" dirty="0">
                    <a:solidFill>
                      <a:srgbClr val="002859"/>
                    </a:solidFill>
                    <a:effectLst/>
                    <a:ea typeface="SimSu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 smtClean="0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0 	vs.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3</a:t>
                </a:r>
                <a:endParaRPr lang="en-CA" sz="2800" dirty="0">
                  <a:solidFill>
                    <a:srgbClr val="002859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CA" sz="2800" dirty="0">
                    <a:solidFill>
                      <a:srgbClr val="002859"/>
                    </a:solidFill>
                    <a:effectLst/>
                    <a:ea typeface="SimSu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1 	vs.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3</a:t>
                </a:r>
                <a:endParaRPr lang="en-CA" sz="2800" dirty="0">
                  <a:solidFill>
                    <a:srgbClr val="002859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CA" sz="2800" dirty="0">
                    <a:solidFill>
                      <a:srgbClr val="002859"/>
                    </a:solidFill>
                    <a:effectLst/>
                    <a:ea typeface="SimSu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2 	vs.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285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 = 3</a:t>
                </a:r>
                <a:endParaRPr lang="en-CA" sz="28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CA" sz="33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CA" sz="33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CA" sz="33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CA" sz="33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766" indent="-685766">
                  <a:buFont typeface="Arial" panose="020B0604020202020204" pitchFamily="34" charset="0"/>
                  <a:buChar char="•"/>
                </a:pPr>
                <a:endParaRPr lang="en-CA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45F6892-F48C-482B-8F15-AD039C39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989" y="2056470"/>
                <a:ext cx="8128000" cy="4091186"/>
              </a:xfrm>
              <a:prstGeom prst="rect">
                <a:avLst/>
              </a:prstGeom>
              <a:blipFill>
                <a:blip r:embed="rId4"/>
                <a:stretch>
                  <a:fillRect l="-2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F87FB849-F02F-4035-AF39-A61D4DC2A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294" y="6104470"/>
                <a:ext cx="15452825" cy="212606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256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None/>
                  <a:defRPr sz="5000" b="0" i="0" kern="1200">
                    <a:solidFill>
                      <a:schemeClr val="bg1"/>
                    </a:solidFill>
                    <a:latin typeface="Calibri Light"/>
                    <a:ea typeface="ＭＳ Ｐゴシック" charset="0"/>
                    <a:cs typeface="Calibri Light"/>
                  </a:defRPr>
                </a:lvl1pPr>
                <a:lvl2pPr marL="1485666" indent="-571410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5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2285638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3199893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4114149" indent="-457127" algn="l" defTabSz="914256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4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5028405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2658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915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1170" indent="-457127" algn="l" defTabSz="914256" rtl="0" eaLnBrk="1" latinLnBrk="0" hangingPunct="1">
                  <a:spcBef>
                    <a:spcPct val="20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CA" sz="33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denotes the number of cointegrating vectors in the system.</a:t>
                </a:r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CA" sz="33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CA" sz="33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we fail to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 smtClean="0">
                            <a:solidFill>
                              <a:srgbClr val="002859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2859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sz="33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stop testing, concluding no cointegrating relationships. </a:t>
                </a: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F87FB849-F02F-4035-AF39-A61D4DC2A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94" y="6104470"/>
                <a:ext cx="15452825" cy="2126060"/>
              </a:xfrm>
              <a:prstGeom prst="rect">
                <a:avLst/>
              </a:prstGeom>
              <a:blipFill>
                <a:blip r:embed="rId5"/>
                <a:stretch>
                  <a:fillRect l="-1538" t="-60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3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58547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3.4 Cointegration Test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87FB849-F02F-4035-AF39-A61D4DC2AC89}"/>
              </a:ext>
            </a:extLst>
          </p:cNvPr>
          <p:cNvSpPr txBox="1">
            <a:spLocks/>
          </p:cNvSpPr>
          <p:nvPr/>
        </p:nvSpPr>
        <p:spPr>
          <a:xfrm>
            <a:off x="1022986" y="7201881"/>
            <a:ext cx="16242027" cy="21260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cointegrating relationships in each system, and using the first difference of each series in the VAR estimation seems reasonable.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0B4FA66-2296-4286-AA0E-CB7AA5E4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2" y="1959328"/>
            <a:ext cx="13178756" cy="524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86" y="871332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3.5 VAR Diagnostics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87FB849-F02F-4035-AF39-A61D4DC2AC89}"/>
              </a:ext>
            </a:extLst>
          </p:cNvPr>
          <p:cNvSpPr txBox="1">
            <a:spLocks/>
          </p:cNvSpPr>
          <p:nvPr/>
        </p:nvSpPr>
        <p:spPr>
          <a:xfrm>
            <a:off x="791410" y="7181653"/>
            <a:ext cx="16242027" cy="213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Akaike’s (1974) Info Criterion, choose p = 4 for the models consisting of industrial and manufacturing productions and p = 6 for construction production.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E4468-6439-4A4E-AEFC-A4A461598EA2}"/>
                  </a:ext>
                </a:extLst>
              </p:cNvPr>
              <p:cNvSpPr txBox="1"/>
              <p:nvPr/>
            </p:nvSpPr>
            <p:spPr>
              <a:xfrm>
                <a:off x="4572000" y="2139358"/>
                <a:ext cx="9144000" cy="189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i="1" smtClean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sz="4000" i="1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4000" i="0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4000" i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4000" i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4000" i="0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4000" dirty="0">
                  <a:solidFill>
                    <a:srgbClr val="002859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E4468-6439-4A4E-AEFC-A4A461598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39358"/>
                <a:ext cx="9144000" cy="1891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3CF34A3-3A37-49E7-B829-606870A8AD80}"/>
              </a:ext>
            </a:extLst>
          </p:cNvPr>
          <p:cNvSpPr txBox="1">
            <a:spLocks/>
          </p:cNvSpPr>
          <p:nvPr/>
        </p:nvSpPr>
        <p:spPr>
          <a:xfrm>
            <a:off x="791410" y="4370723"/>
            <a:ext cx="16242027" cy="213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Y</a:t>
            </a:r>
            <a:r>
              <a:rPr lang="en-US" sz="2500" baseline="-250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= [</a:t>
            </a:r>
            <a:r>
              <a:rPr lang="fr-FR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Δ</a:t>
            </a:r>
            <a:r>
              <a:rPr lang="en-US" sz="25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wti</a:t>
            </a:r>
            <a:r>
              <a:rPr lang="en-US" sz="2500" baseline="-250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fr-FR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Δ</a:t>
            </a:r>
            <a:r>
              <a:rPr lang="en-US" sz="25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epu</a:t>
            </a:r>
            <a:r>
              <a:rPr lang="en-US" sz="2500" baseline="-250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fr-FR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Δ</a:t>
            </a:r>
            <a:r>
              <a:rPr lang="en-US" sz="25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production</a:t>
            </a:r>
            <a:r>
              <a:rPr lang="en-US" sz="2500" baseline="-250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sz="2500" baseline="30000" dirty="0" err="1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k</a:t>
            </a:r>
            <a:r>
              <a:rPr lang="en-US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]′;  k = industrial, manufacturing, or construction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Y</a:t>
            </a:r>
            <a:r>
              <a:rPr lang="en-US" sz="2500" baseline="-25000" dirty="0" err="1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t-i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lagged values at order </a:t>
            </a:r>
            <a:r>
              <a:rPr lang="en-US" sz="2500" dirty="0" err="1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</a:t>
            </a:r>
            <a:endParaRPr lang="en-US" sz="2500" dirty="0">
              <a:solidFill>
                <a:srgbClr val="002859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Φ</a:t>
            </a:r>
            <a:r>
              <a:rPr lang="en-US" sz="2500" baseline="-250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the (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3 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× 3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 matrix of reduced-form autoregressive parameters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en-US" sz="2500" baseline="-250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t, j</a:t>
            </a:r>
            <a:r>
              <a:rPr lang="en-US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: binary variable for the </a:t>
            </a:r>
            <a:r>
              <a:rPr lang="en-US" sz="2500" dirty="0" err="1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</a:t>
            </a:r>
            <a:r>
              <a:rPr lang="en-US" sz="2500" baseline="30000" dirty="0" err="1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th</a:t>
            </a:r>
            <a:r>
              <a:rPr lang="en-US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 month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CA" sz="2500" baseline="-250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CA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the 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3 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× 1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 </a:t>
            </a:r>
            <a:r>
              <a:rPr lang="en-CA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vector of reduced-form error terms</a:t>
            </a:r>
            <a:endParaRPr lang="en-US" sz="2500" dirty="0">
              <a:solidFill>
                <a:srgbClr val="002859"/>
              </a:solidFill>
              <a:effectLst/>
              <a:latin typeface="+mj-lt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859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6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58547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3.5 VAR Diagnostics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87FB849-F02F-4035-AF39-A61D4DC2AC89}"/>
              </a:ext>
            </a:extLst>
          </p:cNvPr>
          <p:cNvSpPr txBox="1">
            <a:spLocks/>
          </p:cNvSpPr>
          <p:nvPr/>
        </p:nvSpPr>
        <p:spPr>
          <a:xfrm>
            <a:off x="9467091" y="2056470"/>
            <a:ext cx="7804909" cy="72719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Granger’s (1969) non-causality test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tests for one-period ahead predictability.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Hypothesis (H</a:t>
            </a:r>
            <a:r>
              <a:rPr lang="en-CA" sz="3300" b="1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lagged independent variable does not help explain or Granger cause the current value of the dependent variable.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price of crude oil Granger causes all production types, while policy uncertainty only help explain construction production.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D9DDF5-F2C5-49D2-B911-CADDBB00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2" y="2056469"/>
            <a:ext cx="8114027" cy="66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4. 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3"/>
            <a:ext cx="16242027" cy="70883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restrictions</a:t>
            </a:r>
          </a:p>
          <a:p>
            <a:endParaRPr lang="en-CA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6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4.1 Functional 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6498085"/>
            <a:ext cx="16242027" cy="21305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impose 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short-run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restrictions via the error terms, as there are likely no cointegrating relationships amongst the oil price, policy uncertainty, and each real production.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09C87-7441-4C02-A96F-1F2B2FA4E47B}"/>
                  </a:ext>
                </a:extLst>
              </p:cNvPr>
              <p:cNvSpPr txBox="1"/>
              <p:nvPr/>
            </p:nvSpPr>
            <p:spPr>
              <a:xfrm>
                <a:off x="4578986" y="2148264"/>
                <a:ext cx="9144000" cy="189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i="1" smtClean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sz="4000" i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sz="4000" i="1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4000" i="0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4000" i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4000" i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4000" i="0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4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CA" sz="4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4000" dirty="0">
                  <a:solidFill>
                    <a:srgbClr val="00285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09C87-7441-4C02-A96F-1F2B2FA4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86" y="2148264"/>
                <a:ext cx="9144000" cy="1891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009440-C328-4FA1-811B-5D3672A12878}"/>
              </a:ext>
            </a:extLst>
          </p:cNvPr>
          <p:cNvSpPr txBox="1">
            <a:spLocks/>
          </p:cNvSpPr>
          <p:nvPr/>
        </p:nvSpPr>
        <p:spPr>
          <a:xfrm>
            <a:off x="1029973" y="4367566"/>
            <a:ext cx="16242027" cy="213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en-US" sz="2500" baseline="-250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0</a:t>
            </a:r>
            <a:r>
              <a:rPr lang="en-US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(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3 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× 3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 contemporaneous coefficient matrix between the endogenous variables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en-US" sz="2500" baseline="-25000" dirty="0">
                <a:solidFill>
                  <a:srgbClr val="00285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the (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3 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× 3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 matrix comprising the structural autoregressive parameters at order </a:t>
            </a:r>
            <a:r>
              <a:rPr lang="en-US" sz="2500" dirty="0" err="1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</a:t>
            </a:r>
            <a:endParaRPr lang="en-US" sz="2500" dirty="0">
              <a:solidFill>
                <a:srgbClr val="002859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500" dirty="0" err="1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CA" sz="2500" baseline="-25000" dirty="0" err="1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CA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the 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3 </a:t>
            </a:r>
            <a:r>
              <a:rPr lang="en-US" sz="2500" dirty="0">
                <a:solidFill>
                  <a:srgbClr val="002859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× 1</a:t>
            </a:r>
            <a:r>
              <a:rPr lang="en-US" sz="2500" dirty="0">
                <a:solidFill>
                  <a:srgbClr val="002859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 </a:t>
            </a:r>
            <a:r>
              <a:rPr lang="en-CA" sz="2500" dirty="0">
                <a:solidFill>
                  <a:srgbClr val="002859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vector of structural error terms</a:t>
            </a:r>
            <a:endParaRPr lang="en-US" sz="2500" dirty="0">
              <a:solidFill>
                <a:srgbClr val="002859"/>
              </a:solidFill>
              <a:effectLst/>
              <a:latin typeface="+mj-lt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859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4.2 Identifying Restrictions –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09C87-7441-4C02-A96F-1F2B2FA4E47B}"/>
                  </a:ext>
                </a:extLst>
              </p:cNvPr>
              <p:cNvSpPr txBox="1"/>
              <p:nvPr/>
            </p:nvSpPr>
            <p:spPr>
              <a:xfrm>
                <a:off x="1029973" y="2162928"/>
                <a:ext cx="10327838" cy="7677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i="1" smtClean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en-CA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CA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3000" dirty="0">
                  <a:solidFill>
                    <a:srgbClr val="002859"/>
                  </a:solidFill>
                </a:endParaRPr>
              </a:p>
              <a:p>
                <a:endParaRPr lang="en-CA" sz="2800" dirty="0">
                  <a:solidFill>
                    <a:srgbClr val="002859"/>
                  </a:solidFill>
                </a:endParaRPr>
              </a:p>
              <a:p>
                <a:endParaRPr lang="en-CA" sz="2800" dirty="0">
                  <a:solidFill>
                    <a:srgbClr val="002859"/>
                  </a:solidFill>
                </a:endParaRPr>
              </a:p>
              <a:p>
                <a:endParaRPr lang="en-CA" sz="2800" dirty="0">
                  <a:solidFill>
                    <a:srgbClr val="00285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3000" i="1" smtClean="0">
                              <a:solidFill>
                                <a:srgbClr val="00285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000" i="1">
                                  <a:solidFill>
                                    <a:srgbClr val="00285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𝑝𝑟𝑜𝑑𝑢𝑐𝑡𝑖𝑜𝑛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000" i="1">
                          <a:solidFill>
                            <a:srgbClr val="002859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000" i="1">
                              <a:solidFill>
                                <a:srgbClr val="00285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000" i="1">
                                  <a:solidFill>
                                    <a:srgbClr val="00285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000" i="1">
                                    <a:solidFill>
                                      <a:srgbClr val="0028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solidFill>
                                      <a:srgbClr val="0028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000" i="1">
                                    <a:solidFill>
                                      <a:srgbClr val="0028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000" i="1">
                              <a:solidFill>
                                <a:srgbClr val="00285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000" i="1">
                                  <a:solidFill>
                                    <a:srgbClr val="00285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3000" i="1">
                                        <a:solidFill>
                                          <a:srgbClr val="00285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𝑝𝑟𝑜𝑑𝑢𝑐𝑡𝑖𝑜𝑛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000" dirty="0">
                  <a:solidFill>
                    <a:srgbClr val="002859"/>
                  </a:solidFill>
                </a:endParaRPr>
              </a:p>
              <a:p>
                <a:endParaRPr lang="en-CA" sz="2800" dirty="0">
                  <a:solidFill>
                    <a:srgbClr val="002859"/>
                  </a:solidFill>
                </a:endParaRPr>
              </a:p>
              <a:p>
                <a:endParaRPr lang="en-CA" sz="2800" dirty="0">
                  <a:solidFill>
                    <a:srgbClr val="002859"/>
                  </a:solidFill>
                </a:endParaRPr>
              </a:p>
              <a:p>
                <a:endParaRPr lang="en-CA" sz="2800" dirty="0">
                  <a:solidFill>
                    <a:srgbClr val="002859"/>
                  </a:solidFill>
                </a:endParaRPr>
              </a:p>
              <a:p>
                <a:endParaRPr lang="en-CA" sz="2800" i="1" dirty="0">
                  <a:solidFill>
                    <a:srgbClr val="00285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3000" i="1" smtClean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𝑝𝑟𝑜𝑑𝑢𝑐𝑡𝑖𝑜𝑛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CA" sz="30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0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0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  <m:r>
                                  <a:rPr lang="en-CA" sz="3000" i="0">
                                    <a:solidFill>
                                      <a:srgbClr val="002859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  <m:r>
                                  <a:rPr lang="en-CA" sz="3000" i="0">
                                    <a:solidFill>
                                      <a:srgbClr val="002859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  <m:r>
                                  <a:rPr lang="en-CA" sz="3000" i="0">
                                    <a:solidFill>
                                      <a:srgbClr val="002859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0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0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𝑝𝑟𝑜𝑑𝑢𝑐𝑡𝑖𝑜𝑛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000" dirty="0"/>
              </a:p>
              <a:p>
                <a:endParaRPr lang="en-CA" sz="4000" dirty="0">
                  <a:solidFill>
                    <a:srgbClr val="00285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09C87-7441-4C02-A96F-1F2B2FA4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73" y="2162928"/>
                <a:ext cx="10327838" cy="7677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66E4F14F-D652-4C25-80DE-E16AA367CFF0}"/>
              </a:ext>
            </a:extLst>
          </p:cNvPr>
          <p:cNvSpPr/>
          <p:nvPr/>
        </p:nvSpPr>
        <p:spPr>
          <a:xfrm>
            <a:off x="5807242" y="2983832"/>
            <a:ext cx="657726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91B908-0E93-4719-B4C5-40BB0CA4D4F6}"/>
              </a:ext>
            </a:extLst>
          </p:cNvPr>
          <p:cNvSpPr/>
          <p:nvPr/>
        </p:nvSpPr>
        <p:spPr>
          <a:xfrm>
            <a:off x="5807242" y="6053489"/>
            <a:ext cx="657726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9DBA87-01C3-40C3-9CC4-7E47151E9CD5}"/>
                  </a:ext>
                </a:extLst>
              </p:cNvPr>
              <p:cNvSpPr txBox="1"/>
              <p:nvPr/>
            </p:nvSpPr>
            <p:spPr>
              <a:xfrm>
                <a:off x="11242237" y="3751671"/>
                <a:ext cx="6253283" cy="2472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500" i="1" smtClean="0">
                            <a:solidFill>
                              <a:srgbClr val="0028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u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  <m:sup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wti</m:t>
                        </m:r>
                      </m:sup>
                    </m:sSubSup>
                  </m:oMath>
                </a14:m>
                <a:r>
                  <a:rPr lang="en-US" sz="2500" dirty="0">
                    <a:solidFill>
                      <a:srgbClr val="002859"/>
                    </a:solidFill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: Oil price shock</a:t>
                </a:r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500" dirty="0">
                  <a:solidFill>
                    <a:srgbClr val="002859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500" i="1" smtClean="0">
                            <a:solidFill>
                              <a:srgbClr val="0028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u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  <m:sup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epu</m:t>
                        </m:r>
                      </m:sup>
                    </m:sSubSup>
                  </m:oMath>
                </a14:m>
                <a:r>
                  <a:rPr lang="en-US" sz="2500" dirty="0">
                    <a:solidFill>
                      <a:srgbClr val="002859"/>
                    </a:solidFill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: Policy uncertainty shock</a:t>
                </a:r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500" dirty="0">
                  <a:solidFill>
                    <a:srgbClr val="002859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500" i="1" smtClean="0">
                            <a:solidFill>
                              <a:srgbClr val="0028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u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  <m:sup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CA" sz="2500" i="0">
                            <a:solidFill>
                              <a:srgbClr val="002859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production</m:t>
                        </m:r>
                      </m:sup>
                    </m:sSubSup>
                  </m:oMath>
                </a14:m>
                <a:r>
                  <a:rPr lang="en-US" sz="2500" dirty="0">
                    <a:solidFill>
                      <a:srgbClr val="002859"/>
                    </a:solidFill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: Shock in real activity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9DBA87-01C3-40C3-9CC4-7E47151E9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237" y="3751671"/>
                <a:ext cx="6253283" cy="2472280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662335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4.2 Identifying Restrictions – Economic Reasonings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5" y="4268626"/>
            <a:ext cx="16242026" cy="4512836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oil price does not respond to shocks in Canadian economic policy uncertainty and real activity because it captures the oil market price of the entire world. </a:t>
            </a:r>
          </a:p>
          <a:p>
            <a:pPr marL="514350" indent="-514350">
              <a:buFont typeface="+mj-lt"/>
              <a:buAutoNum type="alphaLcPeriod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change in the oil price can affect Canadian policy uncertainty, as we cannot anticipate the direction of that change.</a:t>
            </a:r>
          </a:p>
          <a:p>
            <a:pPr marL="514350" indent="-514350">
              <a:buFont typeface="+mj-lt"/>
              <a:buAutoNum type="alphaLcPeriod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the world oil price and economic policy uncertainty are necessary determinants of domestic real economic activities. </a:t>
            </a: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C36F2-E359-485C-8940-B24D35A1307C}"/>
                  </a:ext>
                </a:extLst>
              </p:cNvPr>
              <p:cNvSpPr txBox="1"/>
              <p:nvPr/>
            </p:nvSpPr>
            <p:spPr>
              <a:xfrm>
                <a:off x="1029974" y="1766539"/>
                <a:ext cx="16242027" cy="1995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3300" i="1" smtClean="0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3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𝑝𝑟𝑜𝑑𝑢𝑐𝑡𝑖𝑜𝑛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CA" sz="3300" i="0">
                          <a:solidFill>
                            <a:srgbClr val="002859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300" i="1">
                              <a:solidFill>
                                <a:srgbClr val="0028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300" i="1">
                                  <a:solidFill>
                                    <a:srgbClr val="0028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  <m:r>
                                  <a:rPr lang="en-CA" sz="3300" i="0">
                                    <a:solidFill>
                                      <a:srgbClr val="002859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𝑤𝑡𝑖</m:t>
                                    </m:r>
                                  </m:sup>
                                </m:sSubSup>
                                <m:r>
                                  <a:rPr lang="en-CA" sz="3300" i="0">
                                    <a:solidFill>
                                      <a:srgbClr val="002859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𝑒𝑝𝑢</m:t>
                                    </m:r>
                                  </m:sup>
                                </m:sSubSup>
                                <m:r>
                                  <a:rPr lang="en-CA" sz="3300" i="0">
                                    <a:solidFill>
                                      <a:srgbClr val="002859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CA" sz="3300" i="0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sz="3300" i="1">
                                        <a:solidFill>
                                          <a:srgbClr val="0028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𝑝𝑟𝑜𝑑𝑢𝑐𝑡𝑖𝑜𝑛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C36F2-E359-485C-8940-B24D35A1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74" y="1766539"/>
                <a:ext cx="16242027" cy="1995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993F60-26B2-481A-8E78-FE468B26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88" y="816813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Outline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24495C-F8DB-488C-8FCA-B75401A96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1914735"/>
            <a:ext cx="16242027" cy="685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4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CA" sz="4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Literature Review</a:t>
            </a:r>
          </a:p>
          <a:p>
            <a:pPr>
              <a:lnSpc>
                <a:spcPct val="150000"/>
              </a:lnSpc>
            </a:pPr>
            <a:r>
              <a:rPr lang="en-CA" sz="4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Data</a:t>
            </a:r>
          </a:p>
          <a:p>
            <a:pPr>
              <a:lnSpc>
                <a:spcPct val="150000"/>
              </a:lnSpc>
            </a:pPr>
            <a:r>
              <a:rPr lang="en-CA" sz="4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Methodology</a:t>
            </a:r>
          </a:p>
          <a:p>
            <a:pPr>
              <a:lnSpc>
                <a:spcPct val="150000"/>
              </a:lnSpc>
            </a:pPr>
            <a:r>
              <a:rPr lang="en-CA" sz="4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Results</a:t>
            </a:r>
          </a:p>
          <a:p>
            <a:pPr>
              <a:lnSpc>
                <a:spcPct val="150000"/>
              </a:lnSpc>
            </a:pPr>
            <a:r>
              <a:rPr lang="en-CA" sz="4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Conclusion &amp; Further Studies</a:t>
            </a:r>
          </a:p>
        </p:txBody>
      </p:sp>
    </p:spTree>
    <p:extLst>
      <p:ext uri="{BB962C8B-B14F-4D97-AF65-F5344CB8AC3E}">
        <p14:creationId xmlns:p14="http://schemas.microsoft.com/office/powerpoint/2010/main" val="21031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5.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3"/>
            <a:ext cx="16242027" cy="708839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interpret and discuss my empirical findings based on: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Impulse response functions (IRFs)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error variance decompositions (FEVDs)</a:t>
            </a:r>
          </a:p>
        </p:txBody>
      </p:sp>
    </p:spTree>
    <p:extLst>
      <p:ext uri="{BB962C8B-B14F-4D97-AF65-F5344CB8AC3E}">
        <p14:creationId xmlns:p14="http://schemas.microsoft.com/office/powerpoint/2010/main" val="169890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5.1 Impulse Response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1199" y="2148260"/>
            <a:ext cx="7656828" cy="708839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oil price shock leads to an instantaneous 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response for all types of real productions, but this effect dissipates quickly.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policy uncertainty shock has a statistically significant impact on construction production, being negative instantaneously but becoming positive shortly thereafter. </a:t>
            </a:r>
            <a:endParaRPr lang="en-CA" sz="3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7537C-C374-4B86-AB1D-F74474EF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58" y="2031194"/>
            <a:ext cx="7656828" cy="756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0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5.2 Forecast Error Variance Decomposition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0" y="2148260"/>
            <a:ext cx="8114027" cy="708839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structural shocks to the oil price and to policy uncertainty jointly explain 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15-20%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forecast error variance in productions.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oil price shock contributes a higher proportion of the variability in industrial and manufacturing productions than policy uncertainty shock; This is the inverse </a:t>
            </a:r>
            <a:r>
              <a:rPr lang="en-CA" sz="3300" i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w.r.t.</a:t>
            </a:r>
            <a:r>
              <a:rPr lang="en-CA" sz="33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construction production</a:t>
            </a:r>
            <a:endParaRPr lang="en-CA" sz="3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3EBEB262-C6A8-4DDC-99F5-7142431A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7" y="2148260"/>
            <a:ext cx="7349266" cy="70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48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6. Conclusion &amp; Further Studies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3"/>
            <a:ext cx="16242027" cy="70883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main findings:</a:t>
            </a:r>
          </a:p>
          <a:p>
            <a:pPr marL="571500" indent="-57150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oil price Granger causes each production measures, while policy uncertainty only Granger causes real construction activity.</a:t>
            </a:r>
          </a:p>
          <a:p>
            <a:pPr marL="571500" indent="-57150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oil price shock has a positive and instantaneous influence on all production types, while policy uncertainty shock leads to a significant but directional response for the construction production. </a:t>
            </a:r>
          </a:p>
          <a:p>
            <a:pPr marL="571500" indent="-57150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shocks in the oil price and policy uncertainty jointly contribute to nearly one-fifth of the forecast variability in real economic activities.</a:t>
            </a: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94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6. Conclusion &amp; Further Studies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3"/>
            <a:ext cx="16242027" cy="362769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works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Undertake structural break tests to examine whether economic recessions significantly affect the interactions amongst the oil price, economic policy uncertainty, and real economic activity. </a:t>
            </a:r>
          </a:p>
          <a:p>
            <a:pPr marL="571500" indent="-57150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 the case in developing countries using the same methodology and compare the results with the scenario in Canada. </a:t>
            </a:r>
          </a:p>
        </p:txBody>
      </p:sp>
    </p:spTree>
    <p:extLst>
      <p:ext uri="{BB962C8B-B14F-4D97-AF65-F5344CB8AC3E}">
        <p14:creationId xmlns:p14="http://schemas.microsoft.com/office/powerpoint/2010/main" val="87833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1.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3"/>
            <a:ext cx="16242027" cy="7088399"/>
          </a:xfrm>
        </p:spPr>
        <p:txBody>
          <a:bodyPr/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the oil price and policy uncertainty are important determinants of economic development. </a:t>
            </a:r>
          </a:p>
          <a:p>
            <a:pPr marL="571472" indent="-571472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daily consumption of crude oil is around 1.5 million barrels in Canada (Canadian Association of Petroleum Producers, n.d.). </a:t>
            </a: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unexpected factors occur (e.g., recession, pandemic, disaster, etc.), the government might delay implementing effective policies, so policy uncertainty arises. </a:t>
            </a: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research build on the existing literature by examining the case in Canada and using several production variables (i.e., industrial, manufacturing, construction) as a proxy for real economic activity. This allows me to examine the impact of oil price movements and policy uncertainty </a:t>
            </a:r>
            <a:r>
              <a:rPr lang="en-US" altLang="zh-CN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different aspects of economic activity. </a:t>
            </a:r>
            <a:endParaRPr lang="en-CA" sz="33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3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2. 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3"/>
            <a:ext cx="16242027" cy="7088399"/>
          </a:xfrm>
        </p:spPr>
        <p:txBody>
          <a:bodyPr/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Killian (2009):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Adopted the structural VAR (SVAR) approach to examine the associations among the oil supply shock, aggregate demand shock, and oil specific demand shock on a global scale. </a:t>
            </a:r>
          </a:p>
          <a:p>
            <a:pPr marL="514350" indent="-514350">
              <a:lnSpc>
                <a:spcPct val="100000"/>
              </a:lnSpc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demand shocks have a persistently positive effect on global real economic activity. </a:t>
            </a:r>
          </a:p>
          <a:p>
            <a:pPr>
              <a:lnSpc>
                <a:spcPct val="150000"/>
              </a:lnSpc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Kang and </a:t>
            </a:r>
            <a:r>
              <a:rPr lang="en-CA" sz="33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Ratti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(2013):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 Killian’s (2009) SVAR model by incorporating policy uncertainty and real stock returns.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IRFs indicated that U.S. real activity varies positively with oil specific demand shock and varies negatively with policy uncertainty shock.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forecast error variance decompositions (FEVDs) revealed that oil specific demand shock and policy uncertainty shock jointly explain 30% of the variability in U.S. real stock return.</a:t>
            </a:r>
          </a:p>
        </p:txBody>
      </p:sp>
    </p:spTree>
    <p:extLst>
      <p:ext uri="{BB962C8B-B14F-4D97-AF65-F5344CB8AC3E}">
        <p14:creationId xmlns:p14="http://schemas.microsoft.com/office/powerpoint/2010/main" val="174953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2. 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3"/>
            <a:ext cx="16242027" cy="7088399"/>
          </a:xfrm>
        </p:spPr>
        <p:txBody>
          <a:bodyPr/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Elder and </a:t>
            </a:r>
            <a:r>
              <a:rPr lang="en-CA" sz="33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Serletis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(2009)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Studied how the oil price volatility influences the outputs from four Canadian industries (i.e., good producing, service producing, industrial production, and mining, oil, gas extraction) through using a multivariate GARCH-in-mean SVAR model.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higher volatility tends to significantly reduce the outputs from all but service producing sector. </a:t>
            </a:r>
          </a:p>
          <a:p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Mehrara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CA" sz="33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Sarem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(2009)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Discovered how the industrial output of three oil-exporting countries responded to oil price shocks.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Granger causality and cointegration tests. </a:t>
            </a:r>
          </a:p>
          <a:p>
            <a:pPr marL="514350" indent="-514350"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oil price shock Granger causes Iranian and Saudi Arabian output growth over both the short-run and the long-run. </a:t>
            </a:r>
          </a:p>
        </p:txBody>
      </p:sp>
    </p:spTree>
    <p:extLst>
      <p:ext uri="{BB962C8B-B14F-4D97-AF65-F5344CB8AC3E}">
        <p14:creationId xmlns:p14="http://schemas.microsoft.com/office/powerpoint/2010/main" val="239418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3" y="1050341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 Data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3696-F275-47A4-9A47-726D28ED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9973" y="2148261"/>
            <a:ext cx="16242027" cy="6873819"/>
          </a:xfrm>
        </p:spPr>
        <p:txBody>
          <a:bodyPr/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Monthly series from January 1986 to June 2020. </a:t>
            </a:r>
            <a:endParaRPr lang="en-CA" sz="33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endParaRPr lang="en-CA" sz="33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Price: the spot price of West Texas Intermediate (WTI) crude oil, from the </a:t>
            </a:r>
            <a:r>
              <a:rPr lang="en-US" altLang="zh-CN" sz="28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Energy Information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 Uncertainty: Canadian economic policy uncertainty index, from the </a:t>
            </a:r>
            <a:r>
              <a:rPr lang="en-CA" sz="28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Policy Uncertainty </a:t>
            </a: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Economic Activity: production indices of Canadian industrial, manufacturing, and construction activities, from the </a:t>
            </a:r>
            <a:r>
              <a:rPr lang="en-CA" sz="28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OECD Main Economic Indicators</a:t>
            </a: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0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882379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3.1 Time Series Plot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7DCDFB-2DAB-4DD0-9577-68597FCADB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980302"/>
            <a:ext cx="9522460" cy="687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7443E-A5BF-4127-B7DE-18DC7AEDD802}"/>
              </a:ext>
            </a:extLst>
          </p:cNvPr>
          <p:cNvSpPr txBox="1">
            <a:spLocks/>
          </p:cNvSpPr>
          <p:nvPr/>
        </p:nvSpPr>
        <p:spPr>
          <a:xfrm>
            <a:off x="11028680" y="2179098"/>
            <a:ext cx="6360160" cy="7633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each series has an overall upward trend except the oil price series.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Correlations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economic policy uncertainty series seems to move in an opposite direction to other variables.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apparent cyclical patterns seems evident for each series. </a:t>
            </a: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2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58547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3.2 Covariance Stationarity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7443E-A5BF-4127-B7DE-18DC7AEDD802}"/>
              </a:ext>
            </a:extLst>
          </p:cNvPr>
          <p:cNvSpPr txBox="1">
            <a:spLocks/>
          </p:cNvSpPr>
          <p:nvPr/>
        </p:nvSpPr>
        <p:spPr>
          <a:xfrm>
            <a:off x="1016000" y="2149193"/>
            <a:ext cx="15681960" cy="66302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Augmented Dickey Fuller (ADF), Dickey Fuller GLS (DFGLS), KPSS tests</a:t>
            </a:r>
            <a:endParaRPr lang="en-CA" sz="33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Hypotheses (H</a:t>
            </a:r>
            <a:r>
              <a:rPr lang="en-CA" sz="3300" b="1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ADF &amp; DFGLS: the series has a unit root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CA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KPSS: the series is covariance stationary</a:t>
            </a:r>
          </a:p>
          <a:p>
            <a:pPr marL="514350" indent="-514350">
              <a:buFont typeface="+mj-lt"/>
              <a:buAutoNum type="alphaLcParenR"/>
            </a:pPr>
            <a:endParaRPr lang="en-CA" sz="3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include 11 deterministic seasonal dummy variables and a linear trend in the testing equations as control variables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select 11 augmentation terms to ensure the validity of the tests while using monthly data.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critical value is based on </a:t>
            </a:r>
            <a:r>
              <a:rPr lang="el-GR" sz="3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10% due to the low power of the tests.  </a:t>
            </a:r>
          </a:p>
          <a:p>
            <a:pPr marL="514350" indent="-514350">
              <a:buFont typeface="+mj-lt"/>
              <a:buAutoNum type="alphaLcParenR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3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3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205-3647-46B7-9A6E-B35A46E3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85" y="951265"/>
            <a:ext cx="16242027" cy="1097923"/>
          </a:xfrm>
        </p:spPr>
        <p:txBody>
          <a:bodyPr/>
          <a:lstStyle/>
          <a:p>
            <a:r>
              <a:rPr lang="en-CA" sz="6000" dirty="0">
                <a:solidFill>
                  <a:srgbClr val="002060"/>
                </a:solidFill>
                <a:latin typeface="+mj-lt"/>
              </a:rPr>
              <a:t>3.2 Covariance Stationarity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7443E-A5BF-4127-B7DE-18DC7AEDD802}"/>
              </a:ext>
            </a:extLst>
          </p:cNvPr>
          <p:cNvSpPr txBox="1">
            <a:spLocks/>
          </p:cNvSpPr>
          <p:nvPr/>
        </p:nvSpPr>
        <p:spPr>
          <a:xfrm>
            <a:off x="1303019" y="7419587"/>
            <a:ext cx="15681960" cy="605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5000" b="0" i="0" kern="1200">
                <a:solidFill>
                  <a:schemeClr val="bg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1485666" indent="-571410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5638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199893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114149" indent="-457127" algn="l" defTabSz="914256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02840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658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915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170" indent="-457127" algn="l" defTabSz="91425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of the series is </a:t>
            </a:r>
            <a:r>
              <a:rPr lang="en-CA" sz="3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covariance non-stationary</a:t>
            </a:r>
            <a:r>
              <a:rPr lang="en-CA" sz="3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at least one unit root.</a:t>
            </a:r>
            <a:endParaRPr lang="en-CA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66" indent="-685766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466D40E-6A2F-4A68-B13E-61AFAA00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34" y="2262313"/>
            <a:ext cx="12732327" cy="49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0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DGE Bottom Right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DGE BOTTOM LEFT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ARROW EDGE BOTTOM LEFT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EDGE Small Right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EDGE Right wMartlet wLogo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EDGE Bottom Logo Right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EDGE Bottom No Logo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UVIC MARK Right">
  <a:themeElements>
    <a:clrScheme name="UVic Edge colours">
      <a:dk1>
        <a:srgbClr val="111F33"/>
      </a:dk1>
      <a:lt1>
        <a:sysClr val="window" lastClr="FFFFFF"/>
      </a:lt1>
      <a:dk2>
        <a:srgbClr val="004E81"/>
      </a:dk2>
      <a:lt2>
        <a:srgbClr val="004F80"/>
      </a:lt2>
      <a:accent1>
        <a:srgbClr val="111F33"/>
      </a:accent1>
      <a:accent2>
        <a:srgbClr val="BD1D27"/>
      </a:accent2>
      <a:accent3>
        <a:srgbClr val="004E81"/>
      </a:accent3>
      <a:accent4>
        <a:srgbClr val="E6A027"/>
      </a:accent4>
      <a:accent5>
        <a:srgbClr val="004E81"/>
      </a:accent5>
      <a:accent6>
        <a:srgbClr val="BD1D27"/>
      </a:accent6>
      <a:hlink>
        <a:srgbClr val="004E81"/>
      </a:hlink>
      <a:folHlink>
        <a:srgbClr val="004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1637</Words>
  <Application>Microsoft Office PowerPoint</Application>
  <PresentationFormat>Custom</PresentationFormat>
  <Paragraphs>182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EDGE Bottom Right</vt:lpstr>
      <vt:lpstr>EDGE BOTTOM LEFT</vt:lpstr>
      <vt:lpstr>NARROW EDGE BOTTOM LEFT</vt:lpstr>
      <vt:lpstr>EDGE Small Right</vt:lpstr>
      <vt:lpstr>EDGE Right wMartlet wLogo</vt:lpstr>
      <vt:lpstr>EDGE Bottom Logo Right</vt:lpstr>
      <vt:lpstr>EDGE Bottom No Logo</vt:lpstr>
      <vt:lpstr>UVIC MARK Right</vt:lpstr>
      <vt:lpstr>The Impacts of the Oil Price and Policy Uncertainty on Canadian Real Economic Activities: An SVAR Approach</vt:lpstr>
      <vt:lpstr>Outline</vt:lpstr>
      <vt:lpstr>1. Introduction</vt:lpstr>
      <vt:lpstr>2. Literature Review</vt:lpstr>
      <vt:lpstr>2. Literature Review</vt:lpstr>
      <vt:lpstr>3. Data </vt:lpstr>
      <vt:lpstr>3.1 Time Series Plot</vt:lpstr>
      <vt:lpstr>3.2 Covariance Stationarity</vt:lpstr>
      <vt:lpstr>3.2 Covariance Stationarity</vt:lpstr>
      <vt:lpstr>3.3 Seasonal Unit Roots</vt:lpstr>
      <vt:lpstr>3.4 Cointegration Test</vt:lpstr>
      <vt:lpstr>3.4 Cointegration Test</vt:lpstr>
      <vt:lpstr>3.4 Cointegration Test</vt:lpstr>
      <vt:lpstr>3.5 VAR Diagnostics</vt:lpstr>
      <vt:lpstr>3.5 VAR Diagnostics</vt:lpstr>
      <vt:lpstr>4. Methodology</vt:lpstr>
      <vt:lpstr>4.1 Functional Form</vt:lpstr>
      <vt:lpstr>4.2 Identifying Restrictions – Expressions</vt:lpstr>
      <vt:lpstr>4.2 Identifying Restrictions – Economic Reasonings</vt:lpstr>
      <vt:lpstr>5. Results</vt:lpstr>
      <vt:lpstr>5.1 Impulse Response Analysis</vt:lpstr>
      <vt:lpstr>5.2 Forecast Error Variance Decomposition</vt:lpstr>
      <vt:lpstr>6. Conclusion &amp; Further Studies</vt:lpstr>
      <vt:lpstr>6. Conclusion &amp; Further Studies</vt:lpstr>
    </vt:vector>
  </TitlesOfParts>
  <Manager/>
  <Company>UVic Communications + Marketing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UVic Digicaster Template</dc:title>
  <dc:subject>Master template for digital signage</dc:subject>
  <dc:creator/>
  <cp:keywords/>
  <dc:description/>
  <cp:lastModifiedBy>Jitong</cp:lastModifiedBy>
  <cp:revision>210</cp:revision>
  <dcterms:created xsi:type="dcterms:W3CDTF">2011-06-18T03:30:13Z</dcterms:created>
  <dcterms:modified xsi:type="dcterms:W3CDTF">2021-06-19T06:19:46Z</dcterms:modified>
  <cp:category/>
</cp:coreProperties>
</file>