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01" r:id="rId4"/>
    <p:sldId id="313" r:id="rId5"/>
    <p:sldId id="314" r:id="rId6"/>
    <p:sldId id="315" r:id="rId7"/>
    <p:sldId id="316" r:id="rId8"/>
    <p:sldId id="317" r:id="rId9"/>
    <p:sldId id="318" r:id="rId10"/>
    <p:sldId id="321" r:id="rId11"/>
    <p:sldId id="323" r:id="rId12"/>
    <p:sldId id="324" r:id="rId13"/>
    <p:sldId id="332" r:id="rId14"/>
    <p:sldId id="326" r:id="rId15"/>
    <p:sldId id="325" r:id="rId16"/>
    <p:sldId id="327" r:id="rId17"/>
    <p:sldId id="338" r:id="rId18"/>
    <p:sldId id="32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NLP</a:t>
            </a:r>
            <a:r>
              <a:rPr lang="zh-CN" altLang="en-US" sz="4800" dirty="0"/>
              <a:t>的基础</a:t>
            </a:r>
            <a:r>
              <a:rPr lang="en-US" altLang="zh-CN" sz="4800" dirty="0"/>
              <a:t>-</a:t>
            </a:r>
            <a:r>
              <a:rPr lang="zh-CN" altLang="en-US" sz="4800" dirty="0"/>
              <a:t>分词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双向最大匹配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同时进行正向最大切分，和负向最大切分，之后比较两者结果，决定切分方式。</a:t>
            </a:r>
            <a:endParaRPr lang="zh-CN" altLang="en-US"/>
          </a:p>
          <a:p>
            <a:r>
              <a:rPr lang="zh-CN" altLang="en-US" i="1"/>
              <a:t>如何比较？</a:t>
            </a:r>
            <a:endParaRPr lang="zh-CN" altLang="en-US" i="1"/>
          </a:p>
          <a:p>
            <a:r>
              <a:rPr lang="en-US" altLang="zh-CN"/>
              <a:t>1.</a:t>
            </a:r>
            <a:r>
              <a:rPr lang="zh-CN" altLang="en-US"/>
              <a:t>单字词</a:t>
            </a:r>
            <a:endParaRPr lang="zh-CN" altLang="en-US"/>
          </a:p>
          <a:p>
            <a:r>
              <a:rPr lang="zh-CN" altLang="en-US"/>
              <a:t>          词表中可以有单字，从分词的角度，我们也会把它称为一个词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非字典词</a:t>
            </a:r>
            <a:endParaRPr lang="zh-CN" altLang="en-US"/>
          </a:p>
          <a:p>
            <a:r>
              <a:rPr lang="zh-CN" altLang="en-US"/>
              <a:t>          未在词表中出现过的词，一般都会被分成单字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词总量</a:t>
            </a:r>
            <a:endParaRPr lang="zh-CN" altLang="en-US"/>
          </a:p>
          <a:p>
            <a:r>
              <a:rPr lang="zh-CN" altLang="en-US"/>
              <a:t>           不同切分方法得到的词数可能不同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双向最大匹配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480"/>
            <a:ext cx="5013960" cy="4389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我们在野生动物园玩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正向最大匹配法：</a:t>
            </a:r>
            <a:endParaRPr lang="zh-CN" altLang="en-US"/>
          </a:p>
          <a:p>
            <a:r>
              <a:rPr lang="zh-CN" altLang="en-US"/>
              <a:t>“我们/在野/生动/物/园/玩”</a:t>
            </a:r>
            <a:endParaRPr lang="zh-CN" altLang="en-US"/>
          </a:p>
          <a:p>
            <a:r>
              <a:rPr lang="zh-CN" altLang="en-US"/>
              <a:t>词典词3个，单字字典词为2，非词典词为1。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逆向最大匹配法：</a:t>
            </a:r>
            <a:endParaRPr lang="zh-CN" altLang="en-US"/>
          </a:p>
          <a:p>
            <a:r>
              <a:rPr lang="zh-CN" altLang="en-US"/>
              <a:t>“我们/在/野生动物园/玩”</a:t>
            </a:r>
            <a:endParaRPr lang="zh-CN" altLang="en-US"/>
          </a:p>
          <a:p>
            <a:r>
              <a:rPr lang="zh-CN" altLang="en-US"/>
              <a:t>词典词</a:t>
            </a:r>
            <a:r>
              <a:rPr lang="en-US" altLang="zh-CN"/>
              <a:t>2</a:t>
            </a:r>
            <a:r>
              <a:rPr lang="zh-CN" altLang="en-US"/>
              <a:t>个，单字字典词为2，非词典词为0。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19415" y="2422525"/>
            <a:ext cx="20116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>
                <a:latin typeface="黑体" charset="-122"/>
                <a:ea typeface="黑体" charset="-122"/>
              </a:rPr>
              <a:t>词表：</a:t>
            </a:r>
            <a:endParaRPr lang="zh-CN" altLang="en-US" sz="2400" i="1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我们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在野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生动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动物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野生动物园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野生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动物园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在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玩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园</a:t>
            </a:r>
            <a:endParaRPr lang="zh-CN" altLang="en-US" sz="2400">
              <a:latin typeface="黑体" charset="-122"/>
              <a:ea typeface="黑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-jieba</a:t>
            </a:r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北京大学生前来报到</a:t>
            </a:r>
            <a:endParaRPr lang="zh-CN" altLang="en-US"/>
          </a:p>
          <a:p>
            <a:r>
              <a:rPr lang="en-US" altLang="zh-CN"/>
              <a:t>#1</a:t>
            </a:r>
            <a:r>
              <a:rPr lang="zh-CN" altLang="en-US"/>
              <a:t>：北京 </a:t>
            </a:r>
            <a:r>
              <a:rPr lang="en-US" altLang="zh-CN"/>
              <a:t>/ </a:t>
            </a:r>
            <a:r>
              <a:rPr lang="zh-CN" altLang="en-US"/>
              <a:t>大学 </a:t>
            </a:r>
            <a:r>
              <a:rPr lang="en-US" altLang="zh-CN"/>
              <a:t>/ </a:t>
            </a:r>
            <a:r>
              <a:rPr lang="zh-CN" altLang="en-US"/>
              <a:t>生 </a:t>
            </a:r>
            <a:r>
              <a:rPr lang="en-US" altLang="zh-CN"/>
              <a:t>/ </a:t>
            </a:r>
            <a:r>
              <a:rPr lang="zh-CN" altLang="en-US"/>
              <a:t>前来 </a:t>
            </a:r>
            <a:r>
              <a:rPr lang="en-US" altLang="zh-CN"/>
              <a:t>/ </a:t>
            </a:r>
            <a:r>
              <a:rPr lang="zh-CN" altLang="en-US"/>
              <a:t>报到</a:t>
            </a:r>
            <a:endParaRPr lang="zh-CN" altLang="en-US"/>
          </a:p>
          <a:p>
            <a:r>
              <a:rPr lang="en-US" altLang="zh-CN"/>
              <a:t>#2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北京大学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 生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 前来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 报到</a:t>
            </a:r>
            <a:endParaRPr lang="zh-CN" altLang="en-US"/>
          </a:p>
          <a:p>
            <a:r>
              <a:rPr lang="en-US" altLang="zh-CN"/>
              <a:t>#3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北京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大学生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 前来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报到</a:t>
            </a:r>
            <a:endParaRPr lang="zh-CN" altLang="en-US"/>
          </a:p>
          <a:p>
            <a:r>
              <a:rPr lang="en-US" altLang="zh-CN">
                <a:sym typeface="+mn-ea"/>
              </a:rPr>
              <a:t>#4</a:t>
            </a:r>
            <a:r>
              <a:rPr lang="zh-CN" altLang="en-US">
                <a:sym typeface="+mn-ea"/>
              </a:rPr>
              <a:t>：北京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大学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生前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来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报到</a:t>
            </a:r>
            <a:endParaRPr lang="zh-CN" altLang="en-US"/>
          </a:p>
          <a:p>
            <a:r>
              <a:rPr lang="en-US" altLang="zh-CN">
                <a:sym typeface="+mn-ea"/>
              </a:rPr>
              <a:t>#5</a:t>
            </a:r>
            <a:r>
              <a:rPr lang="zh-CN" altLang="en-US">
                <a:sym typeface="+mn-ea"/>
              </a:rPr>
              <a:t>：北京大学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生前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来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报到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计算哪种切分方式总词频最高</a:t>
            </a:r>
            <a:endParaRPr lang="zh-CN" altLang="en-US"/>
          </a:p>
          <a:p>
            <a:r>
              <a:rPr lang="zh-CN" altLang="en-US"/>
              <a:t>词频事先根据分词后语料统计出来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5960" y="2438401"/>
            <a:ext cx="20116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>
                <a:latin typeface="黑体" charset="-122"/>
                <a:ea typeface="黑体" charset="-122"/>
              </a:rPr>
              <a:t>词表：</a:t>
            </a:r>
            <a:endParaRPr lang="zh-CN" altLang="en-US" sz="2400" i="1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北京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大学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北京大学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大学生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生前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前来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报到</a:t>
            </a:r>
            <a:endParaRPr lang="zh-CN" altLang="en-US" sz="2400">
              <a:latin typeface="黑体" charset="-122"/>
              <a:ea typeface="黑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正向最大切分，负向最大切分，双向最大切分共同的缺点：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对词表极为依赖，如果没有词表，则无法进行；如果词表中缺少需要的词，结果也不会正确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切分过程中不会关注整个句子表达的意思，只会将句子看成一个个片段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如果文本中出现一定的错别字，会造成一连串影响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对于人名等的无法枚举实体词无法有效的处理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基于机器学习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481"/>
            <a:ext cx="8229600" cy="478345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重新思考，如果想要对一句话进行分词，我们需要什么知道什么？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     上 海 自 来 水 来 自 海 上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对于每一个字，我们想知道它是不是一个词的边界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                 上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海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自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来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水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来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海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</a:t>
            </a:r>
            <a:r>
              <a:rPr lang="zh-CN" altLang="en-US" dirty="0">
                <a:sym typeface="+mn-ea"/>
              </a:rPr>
              <a:t> 上 </a:t>
            </a:r>
            <a:endParaRPr lang="zh-CN" altLang="en-US" dirty="0">
              <a:sym typeface="+mn-ea"/>
            </a:endParaRPr>
          </a:p>
          <a:p>
            <a:r>
              <a:rPr lang="en-US" altLang="zh-CN" smtClean="0">
                <a:sym typeface="+mn-ea"/>
              </a:rPr>
              <a:t>                  0      1       0      0      1      0      1      1      1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蓝</a:t>
            </a:r>
            <a:r>
              <a:rPr lang="zh-CN" altLang="en-US" dirty="0"/>
              <a:t>色表示不是词边界，红色表示是词边界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中文分词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基于机器学习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问题</a:t>
            </a:r>
            <a:r>
              <a:rPr lang="zh-CN" altLang="en-US" dirty="0">
                <a:sym typeface="+mn-ea"/>
              </a:rPr>
              <a:t>转化为：对于句子中的每一个字，进行二分类判断，正类表示这句话中，它是词边界，负类表示它不是词边界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标注数据、训练模型，使模型可以完成上述判断，那么这个模型，可以称为一个分词模型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序列标注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代码演示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目前，对于中文分词的研究在逐渐减少，有以下几方面原因：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目前的分词在由大部分情况下，效果已经比较理想，优化空间不大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分词即使发生错误，下游任务不是一定发生错误，所以不值得花大量精力优化分词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随着神经网络和预训练模型的兴起，中文任务逐渐不再需要分词，甚至不做分词，效果更好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解决不了的问题，是真的不好解决了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总结经验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1.</a:t>
            </a:r>
            <a:r>
              <a:rPr lang="zh-CN" altLang="en-US"/>
              <a:t>相同的任务有不同的算法可以完成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不同实现方式可能有相同的结果，但效率不同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不同的算法可能有不同的结果，但各有优劣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空间换时间，是一种常用的提升性能思路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多种算法组合使用，可能会获得更好的结果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分词任务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为什么讲分词？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分词是一个被长期研究的任务，通过了解分词算法的发展，可以看到</a:t>
            </a:r>
            <a:r>
              <a:rPr lang="en-US" altLang="zh-CN"/>
              <a:t>NLP</a:t>
            </a:r>
            <a:r>
              <a:rPr lang="zh-CN" altLang="en-US"/>
              <a:t>的研究历程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分词是</a:t>
            </a:r>
            <a:r>
              <a:rPr lang="en-US" altLang="zh-CN"/>
              <a:t>NLP</a:t>
            </a:r>
            <a:r>
              <a:rPr lang="zh-CN" altLang="en-US"/>
              <a:t>中一类问题的代表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分词很常用，很多</a:t>
            </a:r>
            <a:r>
              <a:rPr lang="en-US" altLang="zh-CN"/>
              <a:t>NLP</a:t>
            </a:r>
            <a:r>
              <a:rPr lang="zh-CN" altLang="en-US"/>
              <a:t>任务建立在分词之上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歧义切分：</a:t>
            </a:r>
            <a:endParaRPr lang="zh-CN" altLang="en-US" dirty="0"/>
          </a:p>
          <a:p>
            <a:r>
              <a:rPr lang="zh-CN" altLang="en-US" dirty="0"/>
              <a:t>    南京市长江大桥</a:t>
            </a:r>
            <a:endParaRPr lang="zh-CN" altLang="en-US" dirty="0"/>
          </a:p>
          <a:p>
            <a:r>
              <a:rPr lang="zh-CN" altLang="en-US" dirty="0"/>
              <a:t>    欢迎新老师生前来就餐</a:t>
            </a:r>
            <a:endParaRPr lang="zh-CN" altLang="en-US" dirty="0"/>
          </a:p>
          <a:p>
            <a:r>
              <a:rPr lang="zh-CN" altLang="en-US" dirty="0"/>
              <a:t>    无线电法国别研究</a:t>
            </a:r>
            <a:endParaRPr lang="zh-CN" altLang="en-US" dirty="0"/>
          </a:p>
          <a:p>
            <a:r>
              <a:rPr lang="zh-CN" altLang="en-US" dirty="0"/>
              <a:t>    乒乓球拍卖完了</a:t>
            </a:r>
            <a:endParaRPr lang="zh-CN" altLang="en-US" dirty="0"/>
          </a:p>
          <a:p>
            <a:r>
              <a:rPr lang="zh-CN" altLang="en-US" dirty="0"/>
              <a:t>新词</a:t>
            </a:r>
            <a:r>
              <a:rPr lang="en-US" altLang="zh-CN" dirty="0"/>
              <a:t>/</a:t>
            </a:r>
            <a:r>
              <a:rPr lang="zh-CN" altLang="en-US" dirty="0"/>
              <a:t>专有名词</a:t>
            </a:r>
            <a:r>
              <a:rPr lang="en-US" altLang="zh-CN" dirty="0"/>
              <a:t>/</a:t>
            </a:r>
            <a:r>
              <a:rPr lang="zh-CN" altLang="en-US" dirty="0"/>
              <a:t>改造词等：</a:t>
            </a:r>
            <a:endParaRPr lang="zh-CN" altLang="en-US" dirty="0"/>
          </a:p>
          <a:p>
            <a:r>
              <a:rPr lang="zh-CN" altLang="en-US"/>
              <a:t>     </a:t>
            </a:r>
            <a:r>
              <a:rPr lang="zh-CN" altLang="en-US" smtClean="0"/>
              <a:t>九漏鱼</a:t>
            </a:r>
            <a:endParaRPr lang="zh-CN" altLang="en-US" dirty="0"/>
          </a:p>
          <a:p>
            <a:r>
              <a:rPr lang="zh-CN" altLang="en-US" dirty="0"/>
              <a:t>     活性位点、受体剪切位点</a:t>
            </a:r>
            <a:endParaRPr lang="zh-CN" altLang="en-US" dirty="0"/>
          </a:p>
          <a:p>
            <a:r>
              <a:rPr lang="zh-CN" altLang="en-US" dirty="0"/>
              <a:t>     虽迟但到、十动然拒</a:t>
            </a:r>
            <a:endParaRPr lang="zh-CN" altLang="en-US" dirty="0"/>
          </a:p>
        </p:txBody>
      </p:sp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185" y="1731646"/>
            <a:ext cx="4104640" cy="3079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正向最大匹配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分词步骤：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收集一个词表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对于一个待分词的字符串，从前向后寻找最长的，在此表中出现的词，在词边界做切分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从切分处重复步骤</a:t>
            </a:r>
            <a:r>
              <a:rPr lang="en-US" altLang="zh-CN" dirty="0"/>
              <a:t>2</a:t>
            </a:r>
            <a:r>
              <a:rPr lang="zh-CN" altLang="en-US" dirty="0"/>
              <a:t>，直到字符串末尾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词表：                              </a:t>
            </a:r>
            <a:r>
              <a:rPr lang="zh-CN" altLang="en-US" dirty="0" smtClean="0"/>
              <a:t>            </a:t>
            </a:r>
            <a:r>
              <a:rPr lang="zh-CN" altLang="en-US" dirty="0"/>
              <a:t>句子：</a:t>
            </a:r>
            <a:endParaRPr lang="zh-CN" altLang="en-US" dirty="0"/>
          </a:p>
          <a:p>
            <a:r>
              <a:rPr lang="zh-CN" altLang="en-US" dirty="0"/>
              <a:t>北京            </a:t>
            </a:r>
            <a:r>
              <a:rPr lang="zh-CN" altLang="en-US" dirty="0" smtClean="0"/>
              <a:t> 生前                         </a:t>
            </a:r>
            <a:r>
              <a:rPr lang="zh-CN" altLang="en-US" dirty="0"/>
              <a:t>北京大学生前来报到</a:t>
            </a:r>
            <a:endParaRPr lang="zh-CN" altLang="en-US" dirty="0"/>
          </a:p>
          <a:p>
            <a:r>
              <a:rPr lang="zh-CN" altLang="en-US" dirty="0"/>
              <a:t>北京大学    前来                         北京大学 </a:t>
            </a:r>
            <a:r>
              <a:rPr lang="en-US" altLang="zh-CN" dirty="0"/>
              <a:t>/ </a:t>
            </a:r>
            <a:r>
              <a:rPr lang="zh-CN" altLang="en-US" dirty="0"/>
              <a:t>生前 </a:t>
            </a:r>
            <a:r>
              <a:rPr lang="en-US" altLang="zh-CN" dirty="0"/>
              <a:t>/ </a:t>
            </a:r>
            <a:r>
              <a:rPr lang="zh-CN" altLang="en-US" dirty="0"/>
              <a:t>来 </a:t>
            </a:r>
            <a:r>
              <a:rPr lang="en-US" altLang="zh-CN" dirty="0"/>
              <a:t>/ </a:t>
            </a:r>
            <a:r>
              <a:rPr lang="zh-CN" altLang="en-US" dirty="0"/>
              <a:t>报到</a:t>
            </a:r>
            <a:endParaRPr lang="zh-CN" altLang="en-US" dirty="0"/>
          </a:p>
          <a:p>
            <a:r>
              <a:rPr lang="zh-CN" altLang="en-US" dirty="0"/>
              <a:t>大学           </a:t>
            </a:r>
            <a:r>
              <a:rPr lang="zh-CN" altLang="en-US" dirty="0" smtClean="0"/>
              <a:t>  </a:t>
            </a:r>
            <a:r>
              <a:rPr lang="zh-CN" altLang="en-US" dirty="0"/>
              <a:t>报到</a:t>
            </a:r>
            <a:endParaRPr lang="zh-CN" altLang="en-US" dirty="0"/>
          </a:p>
          <a:p>
            <a:r>
              <a:rPr lang="zh-CN" altLang="en-US" dirty="0"/>
              <a:t>大学生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7449" y="4437113"/>
            <a:ext cx="259228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正向最大匹配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实现方式一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找出词表中最大词长度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从字符串开头开始选取最大词长度的窗口，检查窗口内的词是否在词表中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如果在词表中，在词边界处进行切分，之后移动到词边界处，重复步骤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如果不在词表中，窗口右边界回退一个字符，之后检查窗口词是否在词表中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中文分词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正向最大匹配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切分过程：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</a:t>
            </a:r>
            <a:r>
              <a:rPr lang="zh-CN" altLang="en-US" u="sng">
                <a:solidFill>
                  <a:schemeClr val="accent2"/>
                </a:solidFill>
                <a:sym typeface="+mn-ea"/>
              </a:rPr>
              <a:t>北 京 大 学</a:t>
            </a:r>
            <a:r>
              <a:rPr lang="zh-CN" altLang="en-US">
                <a:sym typeface="+mn-ea"/>
              </a:rPr>
              <a:t> 生 前 来 报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生 前 来 报</a:t>
            </a:r>
            <a:r>
              <a:rPr lang="zh-CN" altLang="en-US">
                <a:sym typeface="+mn-ea"/>
              </a:rPr>
              <a:t>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生 前 来</a:t>
            </a:r>
            <a:r>
              <a:rPr lang="zh-CN" altLang="en-US">
                <a:sym typeface="+mn-ea"/>
              </a:rPr>
              <a:t> 报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</a:t>
            </a:r>
            <a:r>
              <a:rPr lang="zh-CN" altLang="en-US" u="sng">
                <a:solidFill>
                  <a:schemeClr val="accent2"/>
                </a:solidFill>
                <a:sym typeface="+mn-ea"/>
              </a:rPr>
              <a:t>生 前</a:t>
            </a:r>
            <a:r>
              <a:rPr lang="zh-CN" altLang="en-US">
                <a:sym typeface="+mn-ea"/>
              </a:rPr>
              <a:t> 来 报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生 前 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来 报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生 前 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来 报</a:t>
            </a:r>
            <a:r>
              <a:rPr lang="zh-CN" altLang="en-US">
                <a:sym typeface="+mn-ea"/>
              </a:rPr>
              <a:t>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生 前 </a:t>
            </a:r>
            <a:r>
              <a:rPr lang="zh-CN" altLang="en-US" u="sng">
                <a:solidFill>
                  <a:schemeClr val="accent2"/>
                </a:solidFill>
                <a:sym typeface="+mn-ea"/>
              </a:rPr>
              <a:t>来</a:t>
            </a:r>
            <a:r>
              <a:rPr lang="zh-CN" altLang="en-US">
                <a:sym typeface="+mn-ea"/>
              </a:rPr>
              <a:t> 报 到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北 京 大 学 生 前 来 </a:t>
            </a:r>
            <a:r>
              <a:rPr lang="zh-CN" altLang="en-US" u="sng">
                <a:solidFill>
                  <a:schemeClr val="accent2"/>
                </a:solidFill>
                <a:sym typeface="+mn-ea"/>
              </a:rPr>
              <a:t>报 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正向最大匹配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481"/>
            <a:ext cx="8229600" cy="46145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实现方式二          利用前缀字典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从前向后进行查找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如果窗口内的词是一个词前缀则继续扩大窗口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如果窗口内的词不是一个词前缀，则记录已发现的词，并将窗口移动到词边界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词表：</a:t>
            </a:r>
            <a:endParaRPr lang="zh-CN" altLang="en-US"/>
          </a:p>
          <a:p>
            <a:r>
              <a:rPr lang="zh-CN" altLang="en-US"/>
              <a:t>北京</a:t>
            </a:r>
            <a:endParaRPr lang="zh-CN" altLang="en-US"/>
          </a:p>
          <a:p>
            <a:r>
              <a:rPr lang="zh-CN" altLang="en-US"/>
              <a:t>北京大学</a:t>
            </a:r>
            <a:endParaRPr lang="zh-CN" altLang="en-US"/>
          </a:p>
          <a:p>
            <a:r>
              <a:rPr lang="zh-CN" altLang="en-US"/>
              <a:t>北京大学生</a:t>
            </a:r>
            <a:endParaRPr lang="zh-CN" altLang="en-US"/>
          </a:p>
          <a:p>
            <a:r>
              <a:rPr lang="zh-CN" altLang="en-US"/>
              <a:t>大学生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65875" y="3996690"/>
            <a:ext cx="3063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"北": 0,</a:t>
            </a:r>
            <a:endParaRPr lang="zh-CN" altLang="en-US"/>
          </a:p>
          <a:p>
            <a:r>
              <a:rPr lang="zh-CN" altLang="en-US"/>
              <a:t>  "北京": 1,</a:t>
            </a:r>
            <a:endParaRPr lang="zh-CN" altLang="en-US"/>
          </a:p>
          <a:p>
            <a:r>
              <a:rPr lang="zh-CN" altLang="en-US"/>
              <a:t>  "北京大": 0,</a:t>
            </a:r>
            <a:endParaRPr lang="zh-CN" altLang="en-US"/>
          </a:p>
          <a:p>
            <a:r>
              <a:rPr lang="zh-CN" altLang="en-US"/>
              <a:t>  "北京大学": 1,</a:t>
            </a:r>
            <a:endParaRPr lang="zh-CN" altLang="en-US"/>
          </a:p>
          <a:p>
            <a:r>
              <a:rPr lang="zh-CN" altLang="en-US"/>
              <a:t>  "北京大学生": 1,</a:t>
            </a:r>
            <a:endParaRPr lang="zh-CN" altLang="en-US"/>
          </a:p>
          <a:p>
            <a:r>
              <a:rPr lang="zh-CN" altLang="en-US"/>
              <a:t>  "大": 0,</a:t>
            </a:r>
            <a:endParaRPr lang="zh-CN" altLang="en-US"/>
          </a:p>
          <a:p>
            <a:r>
              <a:rPr lang="zh-CN" altLang="en-US"/>
              <a:t>  "大学": 0,</a:t>
            </a:r>
            <a:endParaRPr lang="zh-CN" altLang="en-US"/>
          </a:p>
          <a:p>
            <a:r>
              <a:rPr lang="zh-CN" altLang="en-US"/>
              <a:t>  "大学生": 1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32304" y="448802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代表不是一个词，但是是词的前缀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代表是一个词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中文分词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正向最大匹配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ym typeface="+mn-ea"/>
              </a:rPr>
              <a:t>切分过程： 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           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北 京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大 学</a:t>
            </a:r>
            <a:r>
              <a:rPr lang="zh-CN" altLang="en-US" dirty="0">
                <a:sym typeface="+mn-ea"/>
              </a:rPr>
              <a:t> 生 前 来 报 到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          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北 京 大 学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生 前 来 报</a:t>
            </a:r>
            <a:r>
              <a:rPr lang="zh-CN" altLang="en-US" dirty="0">
                <a:sym typeface="+mn-ea"/>
              </a:rPr>
              <a:t> 到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   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北 京 大 学 生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前 来</a:t>
            </a:r>
            <a:r>
              <a:rPr lang="zh-CN" altLang="en-US" dirty="0">
                <a:sym typeface="+mn-ea"/>
              </a:rPr>
              <a:t> 报 到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           </a:t>
            </a:r>
            <a:r>
              <a:rPr lang="zh-CN" altLang="en-US" u="sng" dirty="0">
                <a:solidFill>
                  <a:schemeClr val="accent2"/>
                </a:solidFill>
                <a:sym typeface="+mn-ea"/>
              </a:rPr>
              <a:t>北 京 大 学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生 前</a:t>
            </a:r>
            <a:r>
              <a:rPr lang="zh-CN" altLang="en-US" dirty="0">
                <a:sym typeface="+mn-ea"/>
              </a:rPr>
              <a:t> 来 报 到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           北 京 大 学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生 前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来 报 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     北 京 大 学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生 前 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报 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     北 京 大 学 </a:t>
            </a:r>
            <a:r>
              <a:rPr lang="zh-CN" altLang="en-US" u="sng" dirty="0">
                <a:solidFill>
                  <a:schemeClr val="accent2"/>
                </a:solidFill>
                <a:sym typeface="+mn-ea"/>
              </a:rPr>
              <a:t>生 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来 报 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         北 京 大 学 生 前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来 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                   北 京 大 学 生 前 </a:t>
            </a:r>
            <a:r>
              <a:rPr lang="zh-CN" altLang="en-US" u="sng" dirty="0">
                <a:solidFill>
                  <a:schemeClr val="accent2"/>
                </a:solidFill>
                <a:sym typeface="+mn-ea"/>
              </a:rPr>
              <a:t>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报</a:t>
            </a:r>
            <a:r>
              <a:rPr lang="zh-CN" altLang="en-US" dirty="0">
                <a:sym typeface="+mn-ea"/>
              </a:rPr>
              <a:t> 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4322" y="2356138"/>
            <a:ext cx="194421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68207" y="2363396"/>
            <a:ext cx="1584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北京</a:t>
            </a:r>
            <a:endParaRPr lang="en-US" altLang="zh-CN" sz="2400" dirty="0" smtClean="0"/>
          </a:p>
          <a:p>
            <a:r>
              <a:rPr lang="zh-CN" altLang="en-US" sz="2400" dirty="0" smtClean="0"/>
              <a:t>北京大学</a:t>
            </a:r>
            <a:endParaRPr lang="en-US" altLang="zh-CN" sz="2400" dirty="0" smtClean="0"/>
          </a:p>
          <a:p>
            <a:r>
              <a:rPr lang="zh-CN" altLang="en-US" sz="2400" dirty="0" smtClean="0"/>
              <a:t>生前</a:t>
            </a:r>
            <a:endParaRPr lang="en-US" altLang="zh-CN" sz="2400" dirty="0" smtClean="0"/>
          </a:p>
          <a:p>
            <a:r>
              <a:rPr lang="zh-CN" altLang="en-US" sz="2400" dirty="0"/>
              <a:t>报道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828115" y="181840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词表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中文分词</a:t>
            </a:r>
            <a:r>
              <a:rPr lang="en-US" altLang="zh-CN"/>
              <a:t>-</a:t>
            </a:r>
            <a:r>
              <a:rPr lang="zh-CN" altLang="en-US"/>
              <a:t>反向最大匹配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      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北 京 大 学</a:t>
            </a:r>
            <a:r>
              <a:rPr lang="zh-CN" altLang="en-US">
                <a:sym typeface="+mn-ea"/>
              </a:rPr>
              <a:t> 生 前 来 报 到</a:t>
            </a:r>
            <a:endParaRPr lang="zh-CN" altLang="en-US">
              <a:sym typeface="+mn-ea"/>
            </a:endParaRPr>
          </a:p>
          <a:p>
            <a:r>
              <a:rPr lang="zh-CN" altLang="en-US"/>
              <a:t>正向匹配：    北京大学 </a:t>
            </a:r>
            <a:r>
              <a:rPr lang="en-US" altLang="zh-CN"/>
              <a:t>/  </a:t>
            </a:r>
            <a:r>
              <a:rPr lang="zh-CN" altLang="en-US"/>
              <a:t>生前 </a:t>
            </a:r>
            <a:r>
              <a:rPr lang="en-US" altLang="zh-CN"/>
              <a:t>/ </a:t>
            </a:r>
            <a:r>
              <a:rPr lang="zh-CN" altLang="en-US"/>
              <a:t>来 </a:t>
            </a:r>
            <a:r>
              <a:rPr lang="en-US" altLang="zh-CN"/>
              <a:t>/ </a:t>
            </a:r>
            <a:r>
              <a:rPr lang="zh-CN" altLang="en-US"/>
              <a:t>报到</a:t>
            </a:r>
            <a:endParaRPr lang="zh-CN" altLang="en-US"/>
          </a:p>
          <a:p>
            <a:r>
              <a:rPr lang="zh-CN" altLang="en-US"/>
              <a:t>反向匹配：     北京 </a:t>
            </a:r>
            <a:r>
              <a:rPr lang="en-US" altLang="zh-CN"/>
              <a:t>/ </a:t>
            </a:r>
            <a:r>
              <a:rPr lang="zh-CN" altLang="en-US"/>
              <a:t>大学生 </a:t>
            </a:r>
            <a:r>
              <a:rPr lang="en-US" altLang="zh-CN"/>
              <a:t>/ </a:t>
            </a:r>
            <a:r>
              <a:rPr lang="zh-CN" altLang="en-US"/>
              <a:t>前来 </a:t>
            </a:r>
            <a:r>
              <a:rPr lang="en-US" altLang="zh-CN"/>
              <a:t>/ </a:t>
            </a:r>
            <a:r>
              <a:rPr lang="zh-CN" altLang="en-US"/>
              <a:t>报到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友好的哥谭市民</a:t>
            </a:r>
            <a:endParaRPr lang="zh-CN" altLang="en-US"/>
          </a:p>
          <a:p>
            <a:r>
              <a:rPr lang="zh-CN" altLang="en-US"/>
              <a:t>正向匹配：    友好 </a:t>
            </a:r>
            <a:r>
              <a:rPr lang="en-US" altLang="zh-CN"/>
              <a:t>/ </a:t>
            </a:r>
            <a:r>
              <a:rPr lang="zh-CN" altLang="en-US"/>
              <a:t>的哥 </a:t>
            </a:r>
            <a:r>
              <a:rPr lang="en-US" altLang="zh-CN"/>
              <a:t>/ </a:t>
            </a:r>
            <a:r>
              <a:rPr lang="zh-CN" altLang="en-US"/>
              <a:t>谭 </a:t>
            </a:r>
            <a:r>
              <a:rPr lang="en-US" altLang="zh-CN"/>
              <a:t>/ </a:t>
            </a:r>
            <a:r>
              <a:rPr lang="zh-CN" altLang="en-US"/>
              <a:t>市民</a:t>
            </a:r>
            <a:endParaRPr lang="zh-CN" altLang="en-US"/>
          </a:p>
          <a:p>
            <a:r>
              <a:rPr lang="zh-CN" altLang="en-US"/>
              <a:t>反向匹配：    友好 </a:t>
            </a:r>
            <a:r>
              <a:rPr lang="en-US" altLang="zh-CN"/>
              <a:t>/ </a:t>
            </a:r>
            <a:r>
              <a:rPr lang="zh-CN" altLang="en-US"/>
              <a:t>的 </a:t>
            </a:r>
            <a:r>
              <a:rPr lang="en-US" altLang="zh-CN"/>
              <a:t>/ </a:t>
            </a:r>
            <a:r>
              <a:rPr lang="zh-CN" altLang="en-US"/>
              <a:t>哥谭 </a:t>
            </a:r>
            <a:r>
              <a:rPr lang="en-US" altLang="zh-CN"/>
              <a:t>/ </a:t>
            </a:r>
            <a:r>
              <a:rPr lang="zh-CN" altLang="en-US"/>
              <a:t>市民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94775" y="2052955"/>
            <a:ext cx="14478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>
                <a:latin typeface="黑体" charset="-122"/>
                <a:ea typeface="黑体" charset="-122"/>
              </a:rPr>
              <a:t>词表：</a:t>
            </a:r>
            <a:endParaRPr lang="zh-CN" altLang="en-US" sz="2400" i="1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北京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北京大学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大学生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前来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生前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报到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友好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的哥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哥谭</a:t>
            </a:r>
            <a:endParaRPr lang="zh-CN" altLang="en-US" sz="2400">
              <a:latin typeface="黑体" charset="-122"/>
              <a:ea typeface="黑体" charset="-122"/>
            </a:endParaRPr>
          </a:p>
          <a:p>
            <a:r>
              <a:rPr lang="zh-CN" altLang="en-US" sz="2400">
                <a:latin typeface="黑体" charset="-122"/>
                <a:ea typeface="黑体" charset="-122"/>
              </a:rPr>
              <a:t>市民</a:t>
            </a:r>
            <a:endParaRPr lang="zh-CN" altLang="en-US" sz="2400">
              <a:latin typeface="黑体" charset="-122"/>
              <a:ea typeface="黑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3224</Words>
  <Application>Kingsoft Office WPP</Application>
  <PresentationFormat>自定义</PresentationFormat>
  <Paragraphs>303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流畅</vt:lpstr>
      <vt:lpstr>NLP的基础-分词</vt:lpstr>
      <vt:lpstr>分词任务</vt:lpstr>
      <vt:lpstr>中文分词-难点</vt:lpstr>
      <vt:lpstr>中文分词-正向最大匹配</vt:lpstr>
      <vt:lpstr>中文分词-正向最大匹配</vt:lpstr>
      <vt:lpstr>中文分词-正向最大匹配</vt:lpstr>
      <vt:lpstr>中文分词-正向最大匹配</vt:lpstr>
      <vt:lpstr>中文分词-正向最大匹配</vt:lpstr>
      <vt:lpstr>中文分词-反向最大匹配</vt:lpstr>
      <vt:lpstr>中文分词-双向最大匹配</vt:lpstr>
      <vt:lpstr>中文分词-双向最大匹配</vt:lpstr>
      <vt:lpstr>中文分词-jieba分词</vt:lpstr>
      <vt:lpstr>中文分词</vt:lpstr>
      <vt:lpstr>中文分词-基于机器学习</vt:lpstr>
      <vt:lpstr>中文分词-基于机器学习</vt:lpstr>
      <vt:lpstr>关于分词</vt:lpstr>
      <vt:lpstr>总结经验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269</cp:revision>
  <dcterms:created xsi:type="dcterms:W3CDTF">2021-01-13T12:57:00Z</dcterms:created>
  <dcterms:modified xsi:type="dcterms:W3CDTF">2023-02-26T03:37:15Z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