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sldIdLst>
    <p:sldId id="256" r:id="rId2"/>
    <p:sldId id="352" r:id="rId3"/>
    <p:sldId id="353" r:id="rId4"/>
    <p:sldId id="354" r:id="rId5"/>
    <p:sldId id="320" r:id="rId6"/>
    <p:sldId id="338" r:id="rId7"/>
    <p:sldId id="339" r:id="rId8"/>
    <p:sldId id="340" r:id="rId9"/>
    <p:sldId id="341" r:id="rId10"/>
    <p:sldId id="348" r:id="rId11"/>
    <p:sldId id="349" r:id="rId12"/>
    <p:sldId id="343" r:id="rId13"/>
    <p:sldId id="344" r:id="rId14"/>
    <p:sldId id="345" r:id="rId15"/>
    <p:sldId id="346" r:id="rId16"/>
    <p:sldId id="347" r:id="rId17"/>
    <p:sldId id="350" r:id="rId18"/>
    <p:sldId id="35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218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3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4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3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1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3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1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6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6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8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新词发现和</a:t>
            </a:r>
            <a:r>
              <a:rPr lang="en-US" altLang="zh-CN" sz="4800" dirty="0" err="1"/>
              <a:t>tfidf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TFIDF</a:t>
            </a:r>
            <a:r>
              <a:rPr lang="zh-CN" altLang="en-US"/>
              <a:t>其他版本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847216"/>
            <a:ext cx="5944870" cy="4535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TFIDF</a:t>
            </a:r>
            <a:r>
              <a:rPr lang="zh-CN" altLang="en-US"/>
              <a:t>其他版本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946" y="1954821"/>
            <a:ext cx="8742107" cy="4320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1.tf-idf</a:t>
            </a:r>
            <a:r>
              <a:rPr lang="zh-CN" altLang="en-US"/>
              <a:t>的计算非常依赖分词结果，如果分词出错，统计值的意义会大打折扣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每个词，对于每篇文档，有不同的</a:t>
            </a:r>
            <a:r>
              <a:rPr lang="en-US" altLang="zh-CN"/>
              <a:t>tf-idf</a:t>
            </a:r>
            <a:r>
              <a:rPr lang="zh-CN" altLang="en-US"/>
              <a:t>值，所以不能脱离数据讨论</a:t>
            </a:r>
            <a:r>
              <a:rPr lang="en-US" altLang="zh-CN"/>
              <a:t>tfidf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假如只有一篇文本，不能计算</a:t>
            </a:r>
            <a:r>
              <a:rPr lang="en-US" altLang="zh-CN"/>
              <a:t>tf-idf</a:t>
            </a:r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类别数据均衡很重要</a:t>
            </a:r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容易受各种特殊符号影响，最好做一些预处理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TFIDF</a:t>
            </a:r>
            <a:r>
              <a:rPr lang="zh-CN" altLang="en-US"/>
              <a:t>应用</a:t>
            </a:r>
            <a:r>
              <a:rPr lang="en-US" altLang="zh-CN"/>
              <a:t>-</a:t>
            </a:r>
            <a:r>
              <a:rPr lang="zh-CN" altLang="en-US"/>
              <a:t>搜索引擎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对于已有的所有网页（文本），计算每个网页中，词的</a:t>
            </a:r>
            <a:r>
              <a:rPr lang="en-US" altLang="zh-CN"/>
              <a:t>TFIDF</a:t>
            </a:r>
            <a:r>
              <a:rPr lang="zh-CN" altLang="en-US"/>
              <a:t>值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对于一个输入</a:t>
            </a:r>
            <a:r>
              <a:rPr lang="en-US" altLang="zh-CN"/>
              <a:t>query</a:t>
            </a:r>
            <a:r>
              <a:rPr lang="zh-CN" altLang="en-US"/>
              <a:t>进行分词</a:t>
            </a:r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对于文档</a:t>
            </a:r>
            <a:r>
              <a:rPr lang="en-US" altLang="zh-CN"/>
              <a:t>D</a:t>
            </a:r>
            <a:r>
              <a:rPr lang="zh-CN" altLang="en-US"/>
              <a:t>，计算</a:t>
            </a:r>
            <a:r>
              <a:rPr lang="en-US" altLang="zh-CN"/>
              <a:t>query</a:t>
            </a:r>
            <a:r>
              <a:rPr lang="zh-CN" altLang="en-US"/>
              <a:t>中的词在文档</a:t>
            </a:r>
            <a:r>
              <a:rPr lang="en-US" altLang="zh-CN"/>
              <a:t>D</a:t>
            </a:r>
            <a:r>
              <a:rPr lang="zh-CN" altLang="en-US"/>
              <a:t>中的</a:t>
            </a:r>
            <a:r>
              <a:rPr lang="en-US" altLang="zh-CN"/>
              <a:t>TFIDF</a:t>
            </a:r>
            <a:r>
              <a:rPr lang="zh-CN" altLang="en-US"/>
              <a:t>值总和，作为</a:t>
            </a:r>
            <a:r>
              <a:rPr lang="en-US" altLang="zh-CN"/>
              <a:t>query</a:t>
            </a:r>
            <a:r>
              <a:rPr lang="zh-CN" altLang="en-US"/>
              <a:t>和文档的相关性得分</a:t>
            </a:r>
          </a:p>
          <a:p>
            <a:endParaRPr lang="zh-CN" altLang="en-US"/>
          </a:p>
          <a:p>
            <a:r>
              <a:rPr lang="zh-CN" altLang="en-US"/>
              <a:t>代码演示</a:t>
            </a:r>
            <a:r>
              <a:rPr lang="en-US" altLang="zh-CN"/>
              <a:t>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TFIDF</a:t>
            </a:r>
            <a:r>
              <a:rPr lang="zh-CN" altLang="en-US"/>
              <a:t>应用</a:t>
            </a:r>
            <a:r>
              <a:rPr lang="en-US" altLang="zh-CN"/>
              <a:t>-</a:t>
            </a:r>
            <a:r>
              <a:rPr lang="zh-CN" altLang="en-US"/>
              <a:t>文本摘要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通过计算</a:t>
            </a:r>
            <a:r>
              <a:rPr lang="en-US" altLang="zh-CN"/>
              <a:t>TFIDF</a:t>
            </a:r>
            <a:r>
              <a:rPr lang="zh-CN" altLang="en-US"/>
              <a:t>值得到每个文本的关键词。</a:t>
            </a:r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将包含关键词多的句子，认为是关键句。</a:t>
            </a:r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挑选若干关键句，作为文本的摘要。</a:t>
            </a:r>
          </a:p>
          <a:p>
            <a:endParaRPr lang="zh-CN" altLang="en-US"/>
          </a:p>
          <a:p>
            <a:r>
              <a:rPr lang="zh-CN" altLang="en-US"/>
              <a:t>代码演示</a:t>
            </a:r>
            <a:r>
              <a:rPr lang="en-US" altLang="zh-CN"/>
              <a:t>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TFIDF</a:t>
            </a:r>
            <a:r>
              <a:rPr lang="zh-CN" altLang="en-US"/>
              <a:t>应用</a:t>
            </a:r>
            <a:r>
              <a:rPr lang="en-US" altLang="zh-CN"/>
              <a:t>-</a:t>
            </a:r>
            <a:r>
              <a:rPr lang="zh-CN" altLang="en-US"/>
              <a:t>文本相似度计算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对所有文本计算</a:t>
            </a:r>
            <a:r>
              <a:rPr lang="en-US" altLang="zh-CN"/>
              <a:t>tfidf</a:t>
            </a:r>
            <a:r>
              <a:rPr lang="zh-CN" altLang="en-US"/>
              <a:t>后，从每个文本选取</a:t>
            </a:r>
            <a:r>
              <a:rPr lang="en-US" altLang="zh-CN"/>
              <a:t>tfidf</a:t>
            </a:r>
            <a:r>
              <a:rPr lang="zh-CN" altLang="en-US"/>
              <a:t>较高的前</a:t>
            </a:r>
            <a:r>
              <a:rPr lang="en-US" altLang="zh-CN"/>
              <a:t>n</a:t>
            </a:r>
            <a:r>
              <a:rPr lang="zh-CN" altLang="en-US"/>
              <a:t>个词，得到一个词的集合</a:t>
            </a:r>
            <a:r>
              <a:rPr lang="en-US" altLang="zh-CN"/>
              <a:t>S</a:t>
            </a:r>
            <a:r>
              <a:rPr lang="zh-CN" altLang="en-US"/>
              <a:t>。</a:t>
            </a:r>
          </a:p>
          <a:p>
            <a:r>
              <a:rPr lang="zh-CN" altLang="en-US"/>
              <a:t>对于每篇文本</a:t>
            </a:r>
            <a:r>
              <a:rPr lang="en-US" altLang="zh-CN"/>
              <a:t>D</a:t>
            </a:r>
            <a:r>
              <a:rPr lang="zh-CN" altLang="en-US"/>
              <a:t>，计算</a:t>
            </a:r>
            <a:r>
              <a:rPr lang="en-US" altLang="zh-CN"/>
              <a:t>S</a:t>
            </a:r>
            <a:r>
              <a:rPr lang="zh-CN" altLang="en-US"/>
              <a:t>中的每个词的词频，将其作为文本的向量。</a:t>
            </a:r>
          </a:p>
          <a:p>
            <a:r>
              <a:rPr lang="zh-CN" altLang="en-US"/>
              <a:t>通过计算向量夹角余弦值，得到向量相似度，作为文本的相似度</a:t>
            </a:r>
          </a:p>
          <a:p>
            <a:endParaRPr lang="zh-CN" altLang="en-US"/>
          </a:p>
          <a:p>
            <a:r>
              <a:rPr lang="zh-CN" altLang="en-US"/>
              <a:t>向量夹角余弦值计算：</a:t>
            </a:r>
          </a:p>
          <a:p>
            <a:endParaRPr lang="zh-CN" altLang="en-US"/>
          </a:p>
          <a:p>
            <a:r>
              <a:rPr lang="zh-CN" altLang="en-US"/>
              <a:t>代码演示</a:t>
            </a:r>
            <a:r>
              <a:rPr lang="en-US" altLang="zh-CN"/>
              <a:t>*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05" y="4469765"/>
            <a:ext cx="3737610" cy="1671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TFIDF</a:t>
            </a:r>
            <a:r>
              <a:rPr lang="zh-CN" altLang="en-US"/>
              <a:t>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1.</a:t>
            </a:r>
            <a:r>
              <a:rPr lang="zh-CN" altLang="en-US"/>
              <a:t>可解释性好</a:t>
            </a:r>
          </a:p>
          <a:p>
            <a:r>
              <a:rPr lang="zh-CN" altLang="en-US"/>
              <a:t>       可以清晰地看到关键词</a:t>
            </a:r>
          </a:p>
          <a:p>
            <a:r>
              <a:rPr lang="zh-CN" altLang="en-US"/>
              <a:t>       即使预测结果出错，也很容易找到原因</a:t>
            </a:r>
          </a:p>
          <a:p>
            <a:r>
              <a:rPr lang="en-US" altLang="zh-CN"/>
              <a:t>2.</a:t>
            </a:r>
            <a:r>
              <a:rPr lang="zh-CN" altLang="en-US"/>
              <a:t>计算速度快</a:t>
            </a:r>
          </a:p>
          <a:p>
            <a:r>
              <a:rPr lang="zh-CN" altLang="en-US"/>
              <a:t>       分词本身占耗时最多，其余为简单统计计算</a:t>
            </a:r>
          </a:p>
          <a:p>
            <a:r>
              <a:rPr lang="en-US" altLang="zh-CN"/>
              <a:t>3.</a:t>
            </a:r>
            <a:r>
              <a:rPr lang="zh-CN" altLang="en-US"/>
              <a:t>对标注数据依赖小</a:t>
            </a:r>
          </a:p>
          <a:p>
            <a:r>
              <a:rPr lang="zh-CN" altLang="en-US"/>
              <a:t>       可以使用无标注语料完成一部分工作</a:t>
            </a:r>
          </a:p>
          <a:p>
            <a:r>
              <a:rPr lang="en-US" altLang="zh-CN"/>
              <a:t>4.</a:t>
            </a:r>
            <a:r>
              <a:rPr lang="zh-CN" altLang="en-US"/>
              <a:t>可以与很多算法组合使用</a:t>
            </a:r>
          </a:p>
          <a:p>
            <a:r>
              <a:rPr lang="zh-CN" altLang="en-US"/>
              <a:t>       可以看做是词权重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TFIDF</a:t>
            </a:r>
            <a:r>
              <a:rPr lang="zh-CN" altLang="en-US"/>
              <a:t>劣势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/>
              <a:t>1.</a:t>
            </a:r>
            <a:r>
              <a:rPr lang="zh-CN" altLang="en-US"/>
              <a:t>受分词效果影响大</a:t>
            </a:r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词与词之间没有语义相似度</a:t>
            </a:r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没有语序信息（词袋模型）</a:t>
            </a:r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能力范围有限，无法完成复杂任务，如机器翻译和实体挖掘等</a:t>
            </a:r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样本不均衡会对结果有很大影响</a:t>
            </a:r>
          </a:p>
          <a:p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类内样本间分布不被考虑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8140" y="282956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答疑环节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新词发现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假设没有词表，如何从文本中发现新词？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随着时间推移，新词会不断出现，固有词表会过时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补充词表有利于下游任务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  <p:extLst>
      <p:ext uri="{BB962C8B-B14F-4D97-AF65-F5344CB8AC3E}">
        <p14:creationId xmlns:p14="http://schemas.microsoft.com/office/powerpoint/2010/main" val="6636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新词发现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词相当于一种固定搭配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词的内部应该是稳固的</a:t>
            </a:r>
            <a:endParaRPr lang="en-US" altLang="zh-CN" dirty="0" smtClean="0"/>
          </a:p>
          <a:p>
            <a:r>
              <a:rPr lang="en-US" dirty="0" smtClean="0"/>
              <a:t>                  </a:t>
            </a:r>
            <a:r>
              <a:rPr lang="zh-CN" altLang="en-US" dirty="0"/>
              <a:t>内部凝固度</a:t>
            </a:r>
          </a:p>
          <a:p>
            <a:endParaRPr lang="en-US" dirty="0"/>
          </a:p>
          <a:p>
            <a:r>
              <a:rPr lang="zh-CN" altLang="en-US" dirty="0" smtClean="0"/>
              <a:t>词的外部应该是多变的</a:t>
            </a:r>
            <a:endParaRPr lang="en-US" altLang="zh-CN" dirty="0" smtClean="0"/>
          </a:p>
          <a:p>
            <a:r>
              <a:rPr lang="en-US" dirty="0" smtClean="0"/>
              <a:t>                  </a:t>
            </a:r>
            <a:r>
              <a:rPr lang="zh-CN" altLang="en-US" dirty="0" smtClean="0"/>
              <a:t>左右熵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代码示例*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437112"/>
            <a:ext cx="372281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89" y="2996952"/>
            <a:ext cx="212166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  <p:extLst>
      <p:ext uri="{BB962C8B-B14F-4D97-AF65-F5344CB8AC3E}">
        <p14:creationId xmlns:p14="http://schemas.microsoft.com/office/powerpoint/2010/main" val="18045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新词发现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90000"/>
              </a:lnSpc>
            </a:pP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日早上，河北平山县一辆通勤班车涉水倾覆，车上共有</a:t>
            </a:r>
            <a:r>
              <a:rPr lang="en-US" altLang="zh-CN" dirty="0"/>
              <a:t>51</a:t>
            </a:r>
            <a:r>
              <a:rPr lang="zh-CN" altLang="en-US" dirty="0"/>
              <a:t>人。截至下午</a:t>
            </a:r>
            <a:r>
              <a:rPr lang="en-US" altLang="zh-CN" dirty="0"/>
              <a:t>3</a:t>
            </a:r>
            <a:r>
              <a:rPr lang="zh-CN" altLang="en-US" dirty="0"/>
              <a:t>时，已有</a:t>
            </a:r>
            <a:r>
              <a:rPr lang="en-US" altLang="zh-CN" dirty="0"/>
              <a:t>40</a:t>
            </a:r>
            <a:r>
              <a:rPr lang="zh-CN" altLang="en-US" dirty="0"/>
              <a:t>人抢救上岸，其中</a:t>
            </a:r>
            <a:r>
              <a:rPr lang="en-US" altLang="zh-CN" dirty="0"/>
              <a:t>3</a:t>
            </a:r>
            <a:r>
              <a:rPr lang="zh-CN" altLang="en-US" dirty="0"/>
              <a:t>人经抢救无效死亡，仍有</a:t>
            </a:r>
            <a:r>
              <a:rPr lang="en-US" altLang="zh-CN" dirty="0"/>
              <a:t>11</a:t>
            </a:r>
            <a:r>
              <a:rPr lang="zh-CN" altLang="en-US" dirty="0"/>
              <a:t>人失联。公安机关已对肇事司机进行控制，事故原因正在调查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90000"/>
              </a:lnSpc>
            </a:pPr>
            <a:r>
              <a:rPr lang="zh-CN" altLang="en-US" dirty="0"/>
              <a:t>陕西一名抗洪救援人员刚从深水区走出来，天气温度低，加上全身湿透，冻得直打哆嗦。 同行战友表示，当时水温很低，队友看到路边有辣椒，就摘下来吃掉驱寒，视频曝光感动众人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  <p:sp>
        <p:nvSpPr>
          <p:cNvPr id="8" name="矩形 7"/>
          <p:cNvSpPr/>
          <p:nvPr/>
        </p:nvSpPr>
        <p:spPr>
          <a:xfrm>
            <a:off x="3487539" y="2002742"/>
            <a:ext cx="664245" cy="53892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87539" y="1936046"/>
            <a:ext cx="952277" cy="7008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9696" y="1914094"/>
            <a:ext cx="1440160" cy="7728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87688" y="1772816"/>
            <a:ext cx="18002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从词到理解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有了分词能力后，需要利用词来完成对文本的理解</a:t>
            </a:r>
          </a:p>
          <a:p>
            <a:endParaRPr lang="zh-CN" altLang="en-US"/>
          </a:p>
          <a:p>
            <a:r>
              <a:rPr lang="zh-CN" altLang="en-US"/>
              <a:t>首先可以想到的，就是从文章中挑选重要词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40" y="3453131"/>
            <a:ext cx="5481320" cy="3263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何为重要词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假如一个词在某类文本（假设为</a:t>
            </a:r>
            <a:r>
              <a:rPr lang="en-US" altLang="zh-CN" dirty="0" smtClean="0">
                <a:sym typeface="+mn-ea"/>
              </a:rPr>
              <a:t>A</a:t>
            </a:r>
            <a:r>
              <a:rPr lang="zh-CN" altLang="en-US" dirty="0" smtClean="0">
                <a:sym typeface="+mn-ea"/>
              </a:rPr>
              <a:t>类）中出现次数很多，而在其他类别文本（非</a:t>
            </a:r>
            <a:r>
              <a:rPr lang="en-US" altLang="zh-CN" dirty="0" smtClean="0">
                <a:sym typeface="+mn-ea"/>
              </a:rPr>
              <a:t>A</a:t>
            </a:r>
            <a:r>
              <a:rPr lang="zh-CN" altLang="en-US" dirty="0" smtClean="0">
                <a:sym typeface="+mn-ea"/>
              </a:rPr>
              <a:t>类）出现很少，那么这个词是</a:t>
            </a:r>
            <a:r>
              <a:rPr lang="en-US" altLang="zh-CN" dirty="0" smtClean="0">
                <a:sym typeface="+mn-ea"/>
              </a:rPr>
              <a:t>A</a:t>
            </a:r>
            <a:r>
              <a:rPr lang="zh-CN" altLang="en-US" dirty="0" smtClean="0">
                <a:sym typeface="+mn-ea"/>
              </a:rPr>
              <a:t>类文本的重要词（高权重词）。</a:t>
            </a:r>
            <a:endParaRPr lang="en-US" altLang="zh-CN" dirty="0" smtClean="0"/>
          </a:p>
          <a:p>
            <a:endParaRPr lang="en-US" dirty="0" smtClean="0"/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反之，如果一个词在出现在很多领域，则其对于任意类别的重要性都很差。</a:t>
            </a:r>
            <a:r>
              <a:rPr lang="en-US" dirty="0" smtClean="0">
                <a:sym typeface="+mn-ea"/>
              </a:rPr>
              <a:t>     </a:t>
            </a:r>
            <a:endParaRPr lang="en-US" dirty="0" smtClean="0"/>
          </a:p>
          <a:p>
            <a:endParaRPr lang="en-US" dirty="0"/>
          </a:p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3310" y="5417820"/>
            <a:ext cx="1398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中国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001895"/>
            <a:ext cx="13982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政治？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地理？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经济？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足球？</a:t>
            </a:r>
            <a:endParaRPr 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7435" y="3434715"/>
            <a:ext cx="2131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恒星、黑洞</a:t>
            </a:r>
            <a:endParaRPr 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1280" y="5417820"/>
            <a:ext cx="1398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你好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4555" y="5001895"/>
            <a:ext cx="13982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？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？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？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？</a:t>
            </a:r>
            <a:endParaRPr 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1908" y="3435009"/>
            <a:ext cx="13681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天文</a:t>
            </a:r>
            <a:endParaRPr 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箭头连接符 10"/>
          <p:cNvCxnSpPr>
            <a:stCxn id="7" idx="3"/>
          </p:cNvCxnSpPr>
          <p:nvPr/>
        </p:nvCxnSpPr>
        <p:spPr>
          <a:xfrm>
            <a:off x="5738240" y="3695875"/>
            <a:ext cx="9721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如何从数学角度刻画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ym typeface="+mn-ea"/>
              </a:rPr>
              <a:t>如何用数学刻画？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一种</a:t>
            </a:r>
            <a:r>
              <a:rPr lang="en-US" altLang="zh-CN" dirty="0" err="1" smtClean="0">
                <a:sym typeface="+mn-ea"/>
              </a:rPr>
              <a:t>nlp</a:t>
            </a:r>
            <a:r>
              <a:rPr lang="zh-CN" altLang="en-US" dirty="0" smtClean="0">
                <a:sym typeface="+mn-ea"/>
              </a:rPr>
              <a:t>的经典统计值：</a:t>
            </a:r>
            <a:r>
              <a:rPr lang="en-US" altLang="zh-CN" dirty="0" smtClean="0">
                <a:sym typeface="+mn-ea"/>
              </a:rPr>
              <a:t>TF·IDF</a:t>
            </a:r>
            <a:endParaRPr lang="en-US" altLang="zh-CN" dirty="0"/>
          </a:p>
          <a:p>
            <a:r>
              <a:rPr lang="en-US" altLang="zh-CN" dirty="0" smtClean="0">
                <a:sym typeface="+mn-ea"/>
              </a:rPr>
              <a:t>TF</a:t>
            </a:r>
            <a:r>
              <a:rPr lang="zh-CN" altLang="en-US" dirty="0" smtClean="0">
                <a:sym typeface="+mn-ea"/>
              </a:rPr>
              <a:t>：词频。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    </a:t>
            </a:r>
            <a:r>
              <a:rPr lang="zh-CN" altLang="en-US" dirty="0" smtClean="0">
                <a:sym typeface="+mn-ea"/>
              </a:rPr>
              <a:t>某个词在某类别中出现的次数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该类别词总数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IDF</a:t>
            </a:r>
            <a:r>
              <a:rPr lang="zh-CN" altLang="en-US" dirty="0" smtClean="0">
                <a:sym typeface="+mn-ea"/>
              </a:rPr>
              <a:t>：逆文档频率。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       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代表文本总数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     </a:t>
            </a:r>
            <a:r>
              <a:rPr lang="en-US" altLang="zh-CN" dirty="0" err="1" smtClean="0">
                <a:sym typeface="+mn-ea"/>
              </a:rPr>
              <a:t>dfi</a:t>
            </a:r>
            <a:r>
              <a:rPr lang="zh-CN" altLang="en-US" dirty="0" smtClean="0">
                <a:sym typeface="+mn-ea"/>
              </a:rPr>
              <a:t>代表包含词</a:t>
            </a:r>
            <a:r>
              <a:rPr lang="en-US" altLang="zh-CN" dirty="0" smtClean="0">
                <a:sym typeface="+mn-ea"/>
              </a:rPr>
              <a:t>q</a:t>
            </a:r>
            <a:r>
              <a:rPr lang="en-US" altLang="zh-CN" baseline="-25000" dirty="0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的文本中的总数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</a:t>
            </a:r>
            <a:r>
              <a:rPr lang="zh-CN" altLang="en-US" dirty="0">
                <a:sym typeface="+mn-ea"/>
              </a:rPr>
              <a:t>逆</a:t>
            </a:r>
            <a:r>
              <a:rPr lang="zh-CN" altLang="en-US" dirty="0" smtClean="0">
                <a:sym typeface="+mn-ea"/>
              </a:rPr>
              <a:t>文档频率高 </a:t>
            </a:r>
            <a:r>
              <a:rPr lang="en-US" altLang="zh-CN" dirty="0" smtClean="0">
                <a:sym typeface="+mn-ea"/>
              </a:rPr>
              <a:t>-&gt; </a:t>
            </a: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词很少出现在其他文档</a:t>
            </a:r>
            <a:endParaRPr lang="en-US" altLang="zh-CN" dirty="0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31" y="4117341"/>
            <a:ext cx="2962275" cy="1190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0" y="1943101"/>
            <a:ext cx="7772400" cy="2206625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TF·IDF = TF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*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IDF</a:t>
            </a:r>
          </a:p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假设有四篇文档，文档中的词用字母代替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A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a b c d a b c d</a:t>
            </a:r>
          </a:p>
          <a:p>
            <a:r>
              <a:rPr lang="en-US" sz="2000" dirty="0">
                <a:latin typeface="黑体" panose="02010609060101010101" charset="-122"/>
                <a:ea typeface="黑体" panose="02010609060101010101" charset="-122"/>
              </a:rPr>
              <a:t>B: b c b c b c</a:t>
            </a:r>
          </a:p>
          <a:p>
            <a:r>
              <a:rPr lang="en-US" sz="2000" dirty="0">
                <a:latin typeface="黑体" panose="02010609060101010101" charset="-122"/>
                <a:ea typeface="黑体" panose="02010609060101010101" charset="-122"/>
              </a:rPr>
              <a:t>C: b d b d</a:t>
            </a:r>
          </a:p>
          <a:p>
            <a:r>
              <a:rPr lang="en-US" sz="2000" dirty="0">
                <a:latin typeface="黑体" panose="02010609060101010101" charset="-122"/>
                <a:ea typeface="黑体" panose="02010609060101010101" charset="-122"/>
              </a:rPr>
              <a:t>D: d </a:t>
            </a:r>
            <a:r>
              <a:rPr lang="en-US" sz="2000" dirty="0" err="1">
                <a:latin typeface="黑体" panose="02010609060101010101" charset="-122"/>
                <a:ea typeface="黑体" panose="02010609060101010101" charset="-122"/>
              </a:rPr>
              <a:t>d</a:t>
            </a:r>
            <a:r>
              <a:rPr lang="en-US" sz="2000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sz="2000" dirty="0" err="1">
                <a:latin typeface="黑体" panose="02010609060101010101" charset="-122"/>
                <a:ea typeface="黑体" panose="02010609060101010101" charset="-122"/>
              </a:rPr>
              <a:t>d</a:t>
            </a:r>
            <a:r>
              <a:rPr lang="en-US" sz="2000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sz="2000" dirty="0" err="1">
                <a:latin typeface="黑体" panose="02010609060101010101" charset="-122"/>
                <a:ea typeface="黑体" panose="02010609060101010101" charset="-122"/>
              </a:rPr>
              <a:t>d</a:t>
            </a:r>
            <a:r>
              <a:rPr lang="en-US" sz="2000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sz="2000" dirty="0" err="1">
                <a:latin typeface="黑体" panose="02010609060101010101" charset="-122"/>
                <a:ea typeface="黑体" panose="02010609060101010101" charset="-122"/>
              </a:rPr>
              <a:t>d</a:t>
            </a:r>
            <a:r>
              <a:rPr lang="en-US" sz="2000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sz="2000" dirty="0" err="1">
                <a:latin typeface="黑体" panose="02010609060101010101" charset="-122"/>
                <a:ea typeface="黑体" panose="02010609060101010101" charset="-122"/>
              </a:rPr>
              <a:t>d</a:t>
            </a:r>
            <a:r>
              <a:rPr lang="en-US" sz="2000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sz="2000" dirty="0" err="1">
                <a:latin typeface="黑体" panose="02010609060101010101" charset="-122"/>
                <a:ea typeface="黑体" panose="02010609060101010101" charset="-122"/>
              </a:rPr>
              <a:t>d</a:t>
            </a:r>
          </a:p>
          <a:p>
            <a:pPr marL="0" indent="0">
              <a:buNone/>
            </a:pPr>
            <a:endParaRPr lang="en-US" sz="2000" dirty="0">
              <a:latin typeface="黑体" panose="02010609060101010101" charset="-122"/>
              <a:ea typeface="黑体" panose="02010609060101010101" charset="-122"/>
            </a:endParaRPr>
          </a:p>
          <a:p>
            <a:endParaRPr 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62555" y="4377534"/>
          <a:ext cx="3232150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TF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b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c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d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478123" y="4696579"/>
          <a:ext cx="1296035" cy="148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N/</a:t>
                      </a:r>
                      <a:r>
                        <a:rPr lang="en-US" altLang="zh-CN" sz="1400" dirty="0" err="1" smtClean="0"/>
                        <a:t>df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4/1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b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4/3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c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4/2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d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4/3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41417" y="4150280"/>
            <a:ext cx="38164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这里为计算简单，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IDF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N/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代替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10800000">
            <a:off x="5506324" y="6219551"/>
            <a:ext cx="2809462" cy="249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上弧形箭头 13"/>
          <p:cNvSpPr/>
          <p:nvPr/>
        </p:nvSpPr>
        <p:spPr>
          <a:xfrm rot="10800000">
            <a:off x="4741822" y="6253966"/>
            <a:ext cx="3599193" cy="249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rot="10800000">
            <a:off x="4093750" y="6264559"/>
            <a:ext cx="4246871" cy="3546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上弧形箭头 15"/>
          <p:cNvSpPr/>
          <p:nvPr/>
        </p:nvSpPr>
        <p:spPr>
          <a:xfrm rot="10800000">
            <a:off x="3445678" y="6299807"/>
            <a:ext cx="4895337" cy="2842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1054" y="6100004"/>
            <a:ext cx="5760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log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TF-IDF</a:t>
            </a:r>
            <a:r>
              <a:rPr lang="zh-CN" altLang="en-US" sz="5400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每个词对于每个类别都会得到一个</a:t>
            </a:r>
            <a:r>
              <a:rPr lang="en-US" altLang="zh-CN" sz="2800" dirty="0"/>
              <a:t>TF·IDF</a:t>
            </a:r>
            <a:r>
              <a:rPr lang="zh-CN" altLang="en-US" sz="2800" dirty="0"/>
              <a:t>值</a:t>
            </a:r>
            <a:endParaRPr lang="en-US" altLang="zh-CN" sz="2800" dirty="0"/>
          </a:p>
          <a:p>
            <a:r>
              <a:rPr lang="en-US" altLang="zh-CN" sz="2800" dirty="0"/>
              <a:t>TF·IDF</a:t>
            </a:r>
            <a:r>
              <a:rPr lang="zh-CN" altLang="en-US" sz="2800" dirty="0"/>
              <a:t>高</a:t>
            </a:r>
            <a:r>
              <a:rPr lang="en-US" altLang="zh-CN" sz="2800" dirty="0"/>
              <a:t> -&gt; </a:t>
            </a:r>
            <a:r>
              <a:rPr lang="zh-CN" altLang="en-US" sz="2800" dirty="0"/>
              <a:t>该词对于该领域重要程度高</a:t>
            </a:r>
            <a:endParaRPr lang="en-US" altLang="zh-CN" sz="2800" dirty="0"/>
          </a:p>
          <a:p>
            <a:r>
              <a:rPr lang="en-US" sz="2800" dirty="0"/>
              <a:t>       </a:t>
            </a:r>
            <a:r>
              <a:rPr lang="zh-CN" altLang="en-US" sz="2800" dirty="0"/>
              <a:t>低则相反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32218" y="3570223"/>
          <a:ext cx="6715125" cy="294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天文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财经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生物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汽车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黑洞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交易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氨基酸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发生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0.09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04312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25af450-6af4-47d8-a237-a9588d7d61f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9ff23b-bcd3-4496-aeb8-a5fdf7abf294}"/>
  <p:tag name="TABLE_ENDDRAG_ORIGIN_RECT" val="528*231"/>
  <p:tag name="TABLE_ENDDRAG_RECT" val="105*275*528*231"/>
</p:tagLst>
</file>

<file path=ppt/theme/theme1.xml><?xml version="1.0" encoding="utf-8"?>
<a:theme xmlns:a="http://schemas.openxmlformats.org/drawingml/2006/main" name="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1090</Words>
  <Application>Microsoft Office PowerPoint</Application>
  <PresentationFormat>宽屏</PresentationFormat>
  <Paragraphs>217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黑体</vt:lpstr>
      <vt:lpstr>华文楷体</vt:lpstr>
      <vt:lpstr>宋体</vt:lpstr>
      <vt:lpstr>Arial</vt:lpstr>
      <vt:lpstr>Calibri</vt:lpstr>
      <vt:lpstr>Calibri Light</vt:lpstr>
      <vt:lpstr>流畅</vt:lpstr>
      <vt:lpstr>新词发现和tfidf</vt:lpstr>
      <vt:lpstr>新词发现</vt:lpstr>
      <vt:lpstr>新词发现</vt:lpstr>
      <vt:lpstr>新词发现</vt:lpstr>
      <vt:lpstr>从词到理解</vt:lpstr>
      <vt:lpstr>何为重要词</vt:lpstr>
      <vt:lpstr>如何从数学角度刻画</vt:lpstr>
      <vt:lpstr>TF-IDF计算</vt:lpstr>
      <vt:lpstr>TF-IDF计算</vt:lpstr>
      <vt:lpstr>TFIDF其他版本</vt:lpstr>
      <vt:lpstr>TFIDF其他版本</vt:lpstr>
      <vt:lpstr>算法特点</vt:lpstr>
      <vt:lpstr>TFIDF应用-搜索引擎</vt:lpstr>
      <vt:lpstr>TFIDF应用-文本摘要</vt:lpstr>
      <vt:lpstr>TFIDF应用-文本相似度计算</vt:lpstr>
      <vt:lpstr>TFIDF的优势</vt:lpstr>
      <vt:lpstr>TFIDF劣势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86136</cp:lastModifiedBy>
  <cp:revision>300</cp:revision>
  <dcterms:created xsi:type="dcterms:W3CDTF">2021-01-13T12:57:00Z</dcterms:created>
  <dcterms:modified xsi:type="dcterms:W3CDTF">2021-10-15T07:27:55Z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