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341" r:id="rId4"/>
    <p:sldId id="342" r:id="rId5"/>
    <p:sldId id="343" r:id="rId6"/>
    <p:sldId id="382" r:id="rId7"/>
    <p:sldId id="340" r:id="rId8"/>
    <p:sldId id="344" r:id="rId9"/>
    <p:sldId id="345" r:id="rId10"/>
    <p:sldId id="383" r:id="rId11"/>
    <p:sldId id="346" r:id="rId12"/>
    <p:sldId id="465" r:id="rId13"/>
    <p:sldId id="464" r:id="rId14"/>
    <p:sldId id="394" r:id="rId15"/>
    <p:sldId id="396" r:id="rId16"/>
    <p:sldId id="395" r:id="rId17"/>
    <p:sldId id="393" r:id="rId18"/>
    <p:sldId id="347" r:id="rId19"/>
    <p:sldId id="349" r:id="rId20"/>
    <p:sldId id="350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1" r:id="rId30"/>
    <p:sldId id="360" r:id="rId31"/>
    <p:sldId id="363" r:id="rId32"/>
    <p:sldId id="364" r:id="rId33"/>
    <p:sldId id="436" r:id="rId35"/>
    <p:sldId id="367" r:id="rId36"/>
    <p:sldId id="368" r:id="rId37"/>
    <p:sldId id="369" r:id="rId38"/>
    <p:sldId id="370" r:id="rId39"/>
    <p:sldId id="372" r:id="rId40"/>
    <p:sldId id="374" r:id="rId41"/>
    <p:sldId id="375" r:id="rId42"/>
    <p:sldId id="381" r:id="rId43"/>
    <p:sldId id="373" r:id="rId44"/>
    <p:sldId id="377" r:id="rId45"/>
    <p:sldId id="376" r:id="rId46"/>
    <p:sldId id="378" r:id="rId47"/>
    <p:sldId id="380" r:id="rId48"/>
    <p:sldId id="392" r:id="rId49"/>
    <p:sldId id="384" r:id="rId50"/>
    <p:sldId id="385" r:id="rId51"/>
    <p:sldId id="386" r:id="rId52"/>
    <p:sldId id="388" r:id="rId53"/>
    <p:sldId id="387" r:id="rId54"/>
    <p:sldId id="389" r:id="rId55"/>
    <p:sldId id="390" r:id="rId56"/>
    <p:sldId id="463" r:id="rId57"/>
    <p:sldId id="391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86"/>
      </p:cViewPr>
      <p:guideLst>
        <p:guide orient="horz" pos="217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词的向量化和文本向量化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-word2vec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我们希望得到一种词向量，使得向量关系能反映语义关系，比如：</a:t>
            </a:r>
            <a:endParaRPr lang="zh-CN" altLang="en-US" dirty="0"/>
          </a:p>
          <a:p>
            <a:r>
              <a:rPr lang="en-US" altLang="zh-CN" dirty="0"/>
              <a:t>cos</a:t>
            </a:r>
            <a:r>
              <a:rPr lang="zh-CN" altLang="en-US" dirty="0"/>
              <a:t>（你好， 您好） </a:t>
            </a:r>
            <a:r>
              <a:rPr lang="en-US" altLang="zh-CN" dirty="0"/>
              <a:t>&gt;  cos(</a:t>
            </a:r>
            <a:r>
              <a:rPr lang="zh-CN" altLang="en-US" dirty="0"/>
              <a:t>你好，天气） </a:t>
            </a:r>
            <a:endParaRPr lang="zh-CN" altLang="en-US" dirty="0"/>
          </a:p>
          <a:p>
            <a:r>
              <a:rPr lang="zh-CN" altLang="en-US" dirty="0"/>
              <a:t>即词义的</a:t>
            </a:r>
            <a:r>
              <a:rPr lang="zh-CN" altLang="en-US" dirty="0" smtClean="0"/>
              <a:t>相似性反映在</a:t>
            </a:r>
            <a:r>
              <a:rPr lang="zh-CN" altLang="en-US" dirty="0"/>
              <a:t>向量的相似性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国王 </a:t>
            </a:r>
            <a:r>
              <a:rPr lang="en-US" altLang="zh-CN" dirty="0"/>
              <a:t>- </a:t>
            </a:r>
            <a:r>
              <a:rPr lang="zh-CN" altLang="en-US" dirty="0"/>
              <a:t>男人 </a:t>
            </a:r>
            <a:r>
              <a:rPr lang="en-US" altLang="zh-CN" dirty="0"/>
              <a:t>= </a:t>
            </a:r>
            <a:r>
              <a:rPr lang="zh-CN" altLang="en-US" dirty="0"/>
              <a:t>皇后 </a:t>
            </a:r>
            <a:r>
              <a:rPr lang="en-US" altLang="zh-CN" dirty="0"/>
              <a:t>-</a:t>
            </a:r>
            <a:r>
              <a:rPr lang="zh-CN" altLang="en-US" dirty="0"/>
              <a:t>女人</a:t>
            </a:r>
            <a:endParaRPr lang="zh-CN" altLang="en-US" dirty="0"/>
          </a:p>
          <a:p>
            <a:r>
              <a:rPr lang="zh-CN" altLang="en-US" dirty="0"/>
              <a:t>即向量可以通过数值运算反映词之间的关系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同时，不管有多少词，向量维度应当是固定的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embedding? Word vector?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本质上是一样的，都是以向量代表字符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一般说</a:t>
            </a:r>
            <a:r>
              <a:rPr lang="en-US" altLang="zh-CN" dirty="0" smtClean="0"/>
              <a:t>Word Embedding</a:t>
            </a:r>
            <a:r>
              <a:rPr lang="zh-CN" altLang="en-US" dirty="0" smtClean="0"/>
              <a:t>是指随机初始化的词向量或字向量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Word2Vec</a:t>
            </a:r>
            <a:r>
              <a:rPr lang="zh-CN" altLang="en-US" dirty="0" smtClean="0"/>
              <a:t>一般指一种训练</a:t>
            </a:r>
            <a:r>
              <a:rPr lang="en-US" altLang="zh-CN" dirty="0" smtClean="0"/>
              <a:t>Word Embedding</a:t>
            </a:r>
            <a:r>
              <a:rPr lang="zh-CN" altLang="en-US" dirty="0" smtClean="0"/>
              <a:t>的方法，使得其向量具有一定的性质（向量相似度反映语义相似度）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Onehot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 -&gt; word vectors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将整个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矩阵看作一个线性层</a:t>
            </a:r>
            <a:endParaRPr lang="en-US" altLang="zh-CN" dirty="0" smtClean="0"/>
          </a:p>
          <a:p>
            <a:r>
              <a:rPr lang="en-US" altLang="zh-CN" dirty="0" err="1" smtClean="0"/>
              <a:t>Onehot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编码作为输入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   word embedding </a:t>
            </a:r>
            <a:r>
              <a:rPr lang="zh-CN" altLang="en-US" dirty="0" smtClean="0"/>
              <a:t>权重矩阵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456" y="3929348"/>
            <a:ext cx="9251459" cy="23762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49930" y="2829561"/>
            <a:ext cx="569214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word2vec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基于语言模型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基于语言模型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《A Neural Probabilistic Language Model》 </a:t>
            </a:r>
            <a:endParaRPr lang="zh-CN" altLang="en-US"/>
          </a:p>
          <a:p>
            <a:r>
              <a:rPr lang="zh-CN" altLang="en-US"/>
              <a:t>Bengio </a:t>
            </a:r>
            <a:r>
              <a:rPr lang="en-US" altLang="zh-CN"/>
              <a:t>et al. 2003</a:t>
            </a:r>
            <a:r>
              <a:rPr lang="zh-CN" altLang="en-US"/>
              <a:t>  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2720" y="2889886"/>
            <a:ext cx="4509770" cy="365315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基于语言模型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做出假设：</a:t>
            </a:r>
            <a:endParaRPr lang="zh-CN" altLang="en-US"/>
          </a:p>
          <a:p>
            <a:r>
              <a:rPr lang="zh-CN" altLang="en-US"/>
              <a:t>        每段文本中的某一个词，由它前面</a:t>
            </a:r>
            <a:r>
              <a:rPr lang="en-US" altLang="zh-CN"/>
              <a:t>n</a:t>
            </a:r>
            <a:r>
              <a:rPr lang="zh-CN" altLang="en-US"/>
              <a:t>个词决定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例如：</a:t>
            </a:r>
            <a:endParaRPr lang="zh-CN" altLang="en-US"/>
          </a:p>
          <a:p>
            <a:r>
              <a:rPr lang="zh-CN" altLang="en-US"/>
              <a:t>今天 天气 不错 我们 出去 玩</a:t>
            </a:r>
            <a:endParaRPr lang="zh-CN" altLang="en-US"/>
          </a:p>
          <a:p>
            <a:r>
              <a:rPr lang="zh-CN" altLang="en-US"/>
              <a:t>今天 </a:t>
            </a:r>
            <a:r>
              <a:rPr lang="en-US" altLang="zh-CN"/>
              <a:t>-&gt; </a:t>
            </a:r>
            <a:r>
              <a:rPr lang="zh-CN" altLang="en-US"/>
              <a:t>天气</a:t>
            </a:r>
            <a:endParaRPr lang="zh-CN" altLang="en-US"/>
          </a:p>
          <a:p>
            <a:r>
              <a:rPr lang="zh-CN" altLang="en-US"/>
              <a:t>今天 天气 </a:t>
            </a:r>
            <a:r>
              <a:rPr lang="en-US" altLang="zh-CN"/>
              <a:t>-&gt; </a:t>
            </a:r>
            <a:r>
              <a:rPr lang="zh-CN" altLang="en-US"/>
              <a:t>不错</a:t>
            </a:r>
            <a:endParaRPr lang="zh-CN" altLang="en-US"/>
          </a:p>
          <a:p>
            <a:r>
              <a:rPr lang="zh-CN" altLang="en-US"/>
              <a:t>今天 天气 不错 </a:t>
            </a:r>
            <a:r>
              <a:rPr lang="en-US" altLang="zh-CN"/>
              <a:t>-&gt; </a:t>
            </a:r>
            <a:r>
              <a:rPr lang="zh-CN" altLang="en-US"/>
              <a:t>我们</a:t>
            </a:r>
            <a:endParaRPr lang="zh-CN" altLang="en-US"/>
          </a:p>
          <a:p>
            <a:r>
              <a:rPr lang="zh-CN" altLang="en-US"/>
              <a:t>今天 天气 不错 我们 </a:t>
            </a:r>
            <a:r>
              <a:rPr lang="en-US" altLang="zh-CN"/>
              <a:t>-&gt; </a:t>
            </a:r>
            <a:r>
              <a:rPr lang="zh-CN" altLang="en-US"/>
              <a:t>出去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82538" y="2829560"/>
            <a:ext cx="4226926" cy="230832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word2vec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基于窗口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如何训练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做出假设：</a:t>
            </a:r>
            <a:endParaRPr lang="zh-CN" altLang="en-US" dirty="0"/>
          </a:p>
          <a:p>
            <a:r>
              <a:rPr lang="zh-CN" altLang="en-US" dirty="0"/>
              <a:t>    如果两个词在文本中出现时，它的前后出现的词相似，则这两个词语义相似。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如：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zh-CN" altLang="en-US" dirty="0" smtClean="0"/>
              <a:t>               你 </a:t>
            </a:r>
            <a:r>
              <a:rPr lang="zh-CN" altLang="en-US" dirty="0"/>
              <a:t>想 </a:t>
            </a:r>
            <a:r>
              <a:rPr lang="zh-CN" altLang="en-US" u="sng" dirty="0"/>
              <a:t>明白</a:t>
            </a:r>
            <a:r>
              <a:rPr lang="zh-CN" altLang="en-US" dirty="0"/>
              <a:t> 了 </a:t>
            </a:r>
            <a:r>
              <a:rPr lang="zh-CN" altLang="en-US" dirty="0" smtClean="0"/>
              <a:t>吗               </a:t>
            </a:r>
            <a:r>
              <a:rPr lang="zh-CN" altLang="en-US" dirty="0"/>
              <a:t>今天 </a:t>
            </a:r>
            <a:r>
              <a:rPr lang="zh-CN" altLang="en-US" u="sng" dirty="0"/>
              <a:t>北京</a:t>
            </a:r>
            <a:r>
              <a:rPr lang="zh-CN" altLang="en-US" dirty="0"/>
              <a:t> 很热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zh-CN" altLang="en-US" dirty="0" smtClean="0"/>
              <a:t>                </a:t>
            </a:r>
            <a:r>
              <a:rPr lang="zh-CN" altLang="en-US" dirty="0"/>
              <a:t>你</a:t>
            </a:r>
            <a:r>
              <a:rPr lang="zh-CN" altLang="en-US" dirty="0" smtClean="0"/>
              <a:t> </a:t>
            </a:r>
            <a:r>
              <a:rPr lang="zh-CN" altLang="en-US" dirty="0"/>
              <a:t>想 </a:t>
            </a:r>
            <a:r>
              <a:rPr lang="zh-CN" altLang="en-US" u="sng" dirty="0"/>
              <a:t>清楚</a:t>
            </a:r>
            <a:r>
              <a:rPr lang="zh-CN" altLang="en-US" dirty="0"/>
              <a:t> 了 </a:t>
            </a:r>
            <a:r>
              <a:rPr lang="zh-CN" altLang="en-US" dirty="0" smtClean="0"/>
              <a:t>吗               </a:t>
            </a:r>
            <a:r>
              <a:rPr lang="zh-CN" altLang="en-US" dirty="0"/>
              <a:t>今天 </a:t>
            </a:r>
            <a:r>
              <a:rPr lang="zh-CN" altLang="en-US" u="sng" dirty="0"/>
              <a:t>南京</a:t>
            </a:r>
            <a:r>
              <a:rPr lang="zh-CN" altLang="en-US" dirty="0"/>
              <a:t> 很热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 rot="5400000">
            <a:off x="3724276" y="4392931"/>
            <a:ext cx="432435" cy="2257425"/>
          </a:xfrm>
          <a:prstGeom prst="rightBrace">
            <a:avLst>
              <a:gd name="adj1" fmla="val 8333"/>
              <a:gd name="adj2" fmla="val 538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77211" y="5791835"/>
            <a:ext cx="2290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窗口长度 </a:t>
            </a:r>
            <a:r>
              <a:rPr lang="en-US" altLang="zh-CN" b="1"/>
              <a:t>= 2</a:t>
            </a:r>
            <a:endParaRPr lang="en-US" altLang="zh-CN" b="1"/>
          </a:p>
          <a:p>
            <a:r>
              <a:rPr lang="zh-CN" altLang="en-US" b="1"/>
              <a:t>目标词 </a:t>
            </a:r>
            <a:r>
              <a:rPr lang="en-US" altLang="zh-CN" b="1"/>
              <a:t>= </a:t>
            </a:r>
            <a:r>
              <a:rPr lang="zh-CN" altLang="en-US" b="1"/>
              <a:t>明白 </a:t>
            </a:r>
            <a:r>
              <a:rPr lang="en-US" altLang="zh-CN" b="1"/>
              <a:t>/ </a:t>
            </a:r>
            <a:r>
              <a:rPr lang="zh-CN" altLang="en-US" b="1"/>
              <a:t>清楚</a:t>
            </a:r>
            <a:endParaRPr lang="zh-CN" altLang="en-US" b="1"/>
          </a:p>
        </p:txBody>
      </p:sp>
      <p:sp>
        <p:nvSpPr>
          <p:cNvPr id="6" name="右大括号 5"/>
          <p:cNvSpPr/>
          <p:nvPr/>
        </p:nvSpPr>
        <p:spPr>
          <a:xfrm rot="5400000">
            <a:off x="7466358" y="4456430"/>
            <a:ext cx="432435" cy="2130425"/>
          </a:xfrm>
          <a:prstGeom prst="rightBrace">
            <a:avLst>
              <a:gd name="adj1" fmla="val 8333"/>
              <a:gd name="adj2" fmla="val 538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55816" y="5791835"/>
            <a:ext cx="2290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窗口长度 </a:t>
            </a:r>
            <a:r>
              <a:rPr lang="en-US" altLang="zh-CN" b="1"/>
              <a:t>= 1</a:t>
            </a:r>
            <a:endParaRPr lang="en-US" altLang="zh-CN" b="1"/>
          </a:p>
          <a:p>
            <a:r>
              <a:rPr lang="zh-CN" altLang="en-US" b="1"/>
              <a:t>目标词 </a:t>
            </a:r>
            <a:r>
              <a:rPr lang="en-US" altLang="zh-CN" b="1"/>
              <a:t>= </a:t>
            </a:r>
            <a:r>
              <a:rPr lang="zh-CN" altLang="en-US" b="1"/>
              <a:t>北京 </a:t>
            </a:r>
            <a:r>
              <a:rPr lang="en-US" altLang="zh-CN" b="1"/>
              <a:t>/ </a:t>
            </a:r>
            <a:r>
              <a:rPr lang="zh-CN" altLang="en-US" b="1"/>
              <a:t>南京</a:t>
            </a:r>
            <a:endParaRPr lang="zh-CN" altLang="en-US" b="1"/>
          </a:p>
        </p:txBody>
      </p:sp>
      <p:sp>
        <p:nvSpPr>
          <p:cNvPr id="8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如何训练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基于前述思想，我们尝试用窗口中的词（或者说周围词）来表示（预测）中间词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CBOW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窗口：你 </a:t>
            </a:r>
            <a:r>
              <a:rPr lang="zh-CN" altLang="en-US" dirty="0"/>
              <a:t>想 </a:t>
            </a:r>
            <a:r>
              <a:rPr lang="zh-CN" altLang="en-US" u="sng" dirty="0"/>
              <a:t>明白</a:t>
            </a:r>
            <a:r>
              <a:rPr lang="zh-CN" altLang="en-US" dirty="0"/>
              <a:t> 了 </a:t>
            </a:r>
            <a:r>
              <a:rPr lang="zh-CN" altLang="en-US" dirty="0" smtClean="0"/>
              <a:t>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输入：你 想 了 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输出：明白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9466" y="2852936"/>
            <a:ext cx="3615055" cy="3554730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如何训练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1767"/>
          </a:xfrm>
        </p:spPr>
        <p:txBody>
          <a:bodyPr/>
          <a:lstStyle/>
          <a:p>
            <a:r>
              <a:rPr lang="zh-CN" altLang="en-US" dirty="0"/>
              <a:t>或用中间词来表示周围词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      </a:t>
            </a:r>
            <a:r>
              <a:rPr lang="en-US" altLang="zh-CN" dirty="0" err="1"/>
              <a:t>SkipGram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窗口：你 想 </a:t>
            </a:r>
            <a:r>
              <a:rPr lang="zh-CN" altLang="en-US" u="sng" dirty="0"/>
              <a:t>明白</a:t>
            </a:r>
            <a:r>
              <a:rPr lang="zh-CN" altLang="en-US" dirty="0"/>
              <a:t> 了 </a:t>
            </a:r>
            <a:r>
              <a:rPr lang="zh-CN" altLang="en-US" dirty="0" smtClean="0"/>
              <a:t>吗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：（明白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你）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</a:t>
            </a:r>
            <a:r>
              <a:rPr lang="zh-CN" altLang="en-US" dirty="0"/>
              <a:t>（明白</a:t>
            </a:r>
            <a:r>
              <a:rPr lang="en-US" altLang="zh-CN" dirty="0" smtClean="0"/>
              <a:t>,</a:t>
            </a:r>
            <a:r>
              <a:rPr lang="zh-CN" altLang="en-US" dirty="0"/>
              <a:t>想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</a:t>
            </a:r>
            <a:r>
              <a:rPr lang="zh-CN" altLang="en-US" dirty="0"/>
              <a:t>（明白</a:t>
            </a:r>
            <a:r>
              <a:rPr lang="en-US" altLang="zh-CN" dirty="0" smtClean="0"/>
              <a:t>,</a:t>
            </a:r>
            <a:r>
              <a:rPr lang="zh-CN" altLang="en-US" dirty="0" smtClean="0"/>
              <a:t>了）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</a:t>
            </a:r>
            <a:r>
              <a:rPr lang="zh-CN" altLang="en-US" dirty="0"/>
              <a:t>（明白</a:t>
            </a:r>
            <a:r>
              <a:rPr lang="en-US" altLang="zh-CN" dirty="0" smtClean="0"/>
              <a:t>,</a:t>
            </a:r>
            <a:r>
              <a:rPr lang="zh-CN" altLang="en-US" dirty="0" smtClean="0"/>
              <a:t>吗）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8961" y="2676526"/>
            <a:ext cx="3946525" cy="364807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向量化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向量对于机器学习非常重要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大量的算法都需要基于向量来完成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2990" y="3596640"/>
            <a:ext cx="4244340" cy="3031490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如何训练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6586" y="2204864"/>
            <a:ext cx="10550200" cy="42530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9397" y="1723470"/>
            <a:ext cx="5431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假设我们的语言里只有这四个单词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3392" y="4005064"/>
            <a:ext cx="275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coffee</a:t>
            </a:r>
            <a:r>
              <a:rPr lang="zh-CN" altLang="en-US" sz="2400" dirty="0">
                <a:solidFill>
                  <a:srgbClr val="FF0000"/>
                </a:solidFill>
              </a:rPr>
              <a:t>当做中心词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7728" y="2803015"/>
            <a:ext cx="275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one-hot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如何训练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8044" y="2079714"/>
            <a:ext cx="8781047" cy="44118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27860" y="1761944"/>
            <a:ext cx="4168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词向量随机初始化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1200" y="3560446"/>
            <a:ext cx="4168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shape:</a:t>
            </a:r>
            <a:r>
              <a:rPr lang="zh-CN" altLang="en-US" sz="2400" dirty="0">
                <a:solidFill>
                  <a:srgbClr val="FF0000"/>
                </a:solidFill>
              </a:rPr>
              <a:t>向量维度 </a:t>
            </a:r>
            <a:r>
              <a:rPr lang="en-US" altLang="zh-CN" sz="2400" dirty="0">
                <a:solidFill>
                  <a:srgbClr val="FF0000"/>
                </a:solidFill>
              </a:rPr>
              <a:t>x </a:t>
            </a:r>
            <a:r>
              <a:rPr lang="zh-CN" altLang="en-US" sz="2400" dirty="0">
                <a:solidFill>
                  <a:srgbClr val="FF0000"/>
                </a:solidFill>
              </a:rPr>
              <a:t>词表大小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83632" y="3987877"/>
            <a:ext cx="4168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向量维度是人为指定的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24001" y="6459220"/>
            <a:ext cx="9233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词向量可以理解为向量矩阵</a:t>
            </a:r>
            <a:r>
              <a:rPr lang="en-US" altLang="zh-CN" sz="2000">
                <a:solidFill>
                  <a:srgbClr val="FF0000"/>
                </a:solidFill>
              </a:rPr>
              <a:t>W</a:t>
            </a:r>
            <a:r>
              <a:rPr lang="zh-CN" altLang="en-US" sz="2000">
                <a:solidFill>
                  <a:srgbClr val="FF0000"/>
                </a:solidFill>
              </a:rPr>
              <a:t>与</a:t>
            </a:r>
            <a:r>
              <a:rPr lang="en-US" altLang="zh-CN" sz="2000">
                <a:solidFill>
                  <a:srgbClr val="FF0000"/>
                </a:solidFill>
              </a:rPr>
              <a:t>one-hot</a:t>
            </a:r>
            <a:r>
              <a:rPr lang="zh-CN" altLang="en-US" sz="2000">
                <a:solidFill>
                  <a:srgbClr val="FF0000"/>
                </a:solidFill>
              </a:rPr>
              <a:t>编码相乘，也可理解为取出下标对应列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如何训练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1464" y="1916832"/>
            <a:ext cx="9995813" cy="489654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77695" y="3918586"/>
            <a:ext cx="4930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窗口中词的向量加和求平均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作为对目标词的表示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如何训练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7448" y="1536098"/>
            <a:ext cx="10513168" cy="52162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15480" y="4149080"/>
            <a:ext cx="45916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将表示向量映射到词表大小维度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即</a:t>
            </a:r>
            <a:r>
              <a:rPr lang="en-US" altLang="zh-CN" sz="2400" dirty="0">
                <a:solidFill>
                  <a:srgbClr val="FF0000"/>
                </a:solidFill>
              </a:rPr>
              <a:t>one-hot</a:t>
            </a:r>
            <a:r>
              <a:rPr lang="zh-CN" altLang="en-US" sz="2400" dirty="0">
                <a:solidFill>
                  <a:srgbClr val="FF0000"/>
                </a:solidFill>
              </a:rPr>
              <a:t>维度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如何训练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1384" y="1412776"/>
            <a:ext cx="10568792" cy="480145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3392" y="5013177"/>
            <a:ext cx="551197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输出向量过</a:t>
            </a:r>
            <a:r>
              <a:rPr lang="en-US" altLang="zh-CN" sz="2400" dirty="0" err="1">
                <a:solidFill>
                  <a:srgbClr val="FF0000"/>
                </a:solidFill>
              </a:rPr>
              <a:t>softmax</a:t>
            </a:r>
            <a:r>
              <a:rPr lang="zh-CN" altLang="en-US" sz="2400" dirty="0">
                <a:solidFill>
                  <a:srgbClr val="FF0000"/>
                </a:solidFill>
              </a:rPr>
              <a:t>层，之后与真实值（目标词的</a:t>
            </a:r>
            <a:r>
              <a:rPr lang="en-US" altLang="zh-CN" sz="2400" dirty="0">
                <a:solidFill>
                  <a:srgbClr val="FF0000"/>
                </a:solidFill>
              </a:rPr>
              <a:t>one-hot</a:t>
            </a:r>
            <a:r>
              <a:rPr lang="zh-CN" altLang="en-US" sz="2400" dirty="0">
                <a:solidFill>
                  <a:srgbClr val="FF0000"/>
                </a:solidFill>
              </a:rPr>
              <a:t>向量）计算</a:t>
            </a:r>
            <a:r>
              <a:rPr lang="en-US" altLang="zh-CN" sz="2400" dirty="0">
                <a:solidFill>
                  <a:srgbClr val="FF0000"/>
                </a:solidFill>
              </a:rPr>
              <a:t>loss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loss</a:t>
            </a:r>
            <a:r>
              <a:rPr lang="zh-CN" altLang="en-US" sz="2400" dirty="0">
                <a:solidFill>
                  <a:srgbClr val="FF0000"/>
                </a:solidFill>
              </a:rPr>
              <a:t>函数可以采用交叉熵。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</a:t>
            </a:r>
            <a:r>
              <a:rPr lang="en-US" altLang="zh-CN"/>
              <a:t>-</a:t>
            </a:r>
            <a:r>
              <a:rPr lang="zh-CN" altLang="en-US"/>
              <a:t>训练的问题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r>
              <a:rPr lang="en-US" altLang="zh-CN" sz="3600"/>
              <a:t>1.</a:t>
            </a:r>
            <a:r>
              <a:rPr lang="zh-CN" altLang="en-US" sz="3600"/>
              <a:t>输出层使用</a:t>
            </a:r>
            <a:r>
              <a:rPr lang="en-US" altLang="zh-CN" sz="3600"/>
              <a:t>one-hot</a:t>
            </a:r>
            <a:r>
              <a:rPr lang="zh-CN" altLang="en-US" sz="3600"/>
              <a:t>向量会面临维度灾难，因为词表可能很大。</a:t>
            </a:r>
            <a:endParaRPr lang="zh-CN" altLang="en-US" sz="3600"/>
          </a:p>
          <a:p>
            <a:endParaRPr lang="zh-CN" altLang="en-US" sz="3600"/>
          </a:p>
          <a:p>
            <a:r>
              <a:rPr lang="en-US" altLang="zh-CN" sz="3600"/>
              <a:t>2.</a:t>
            </a:r>
            <a:r>
              <a:rPr lang="zh-CN" altLang="en-US" sz="3600"/>
              <a:t>收敛速度缓慢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对所有词进行二进制编码，使其符合以下特点：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）不同词编码不同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）每个词的编码不会成为另一个词编码的前缀</a:t>
            </a:r>
            <a:endParaRPr lang="zh-CN" altLang="en-US"/>
          </a:p>
          <a:p>
            <a:r>
              <a:rPr lang="zh-CN" altLang="en-US"/>
              <a:t>      即如果某个词编码为</a:t>
            </a:r>
            <a:r>
              <a:rPr lang="en-US" altLang="zh-CN"/>
              <a:t>011</a:t>
            </a:r>
            <a:r>
              <a:rPr lang="zh-CN" altLang="en-US"/>
              <a:t>，则不能有词的编码是</a:t>
            </a:r>
            <a:r>
              <a:rPr lang="en-US" altLang="zh-CN"/>
              <a:t>0111</a:t>
            </a:r>
            <a:r>
              <a:rPr lang="zh-CN" altLang="en-US"/>
              <a:t>或</a:t>
            </a:r>
            <a:r>
              <a:rPr lang="en-US" altLang="zh-CN"/>
              <a:t>0110</a:t>
            </a:r>
            <a:r>
              <a:rPr lang="zh-CN" altLang="en-US"/>
              <a:t>或</a:t>
            </a:r>
            <a:r>
              <a:rPr lang="en-US" altLang="zh-CN"/>
              <a:t>011001</a:t>
            </a:r>
            <a:r>
              <a:rPr lang="zh-CN" altLang="en-US"/>
              <a:t>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）构造出的词编码总体长度最小，且越高频词编码越短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假设有如下几个词，及其词频；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你            </a:t>
            </a:r>
            <a:r>
              <a:rPr lang="en-US" altLang="zh-CN"/>
              <a:t>50                       </a:t>
            </a:r>
            <a:r>
              <a:rPr lang="zh-CN" altLang="en-US"/>
              <a:t>对这些词构建</a:t>
            </a:r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  <a:p>
            <a:r>
              <a:rPr lang="zh-CN" altLang="en-US"/>
              <a:t>我            </a:t>
            </a:r>
            <a:r>
              <a:rPr lang="en-US" altLang="zh-CN"/>
              <a:t>10                       </a:t>
            </a:r>
            <a:r>
              <a:rPr lang="zh-CN" altLang="en-US"/>
              <a:t>首先对词按词频排序</a:t>
            </a:r>
            <a:r>
              <a:rPr lang="en-US" altLang="zh-CN"/>
              <a:t> </a:t>
            </a:r>
            <a:endParaRPr lang="zh-CN" altLang="en-US"/>
          </a:p>
          <a:p>
            <a:r>
              <a:rPr lang="zh-CN" altLang="en-US"/>
              <a:t>他            </a:t>
            </a:r>
            <a:r>
              <a:rPr lang="en-US" altLang="zh-CN"/>
              <a:t>8</a:t>
            </a:r>
            <a:endParaRPr lang="zh-CN" altLang="en-US"/>
          </a:p>
          <a:p>
            <a:r>
              <a:rPr lang="zh-CN" altLang="en-US"/>
              <a:t>你们        </a:t>
            </a:r>
            <a:r>
              <a:rPr lang="en-US" altLang="zh-CN"/>
              <a:t>7</a:t>
            </a:r>
            <a:endParaRPr lang="zh-CN" altLang="en-US"/>
          </a:p>
          <a:p>
            <a:r>
              <a:rPr lang="zh-CN" altLang="en-US"/>
              <a:t>我们        </a:t>
            </a:r>
            <a:r>
              <a:rPr lang="en-US" altLang="zh-CN"/>
              <a:t>6</a:t>
            </a:r>
            <a:endParaRPr lang="zh-CN" altLang="en-US"/>
          </a:p>
          <a:p>
            <a:r>
              <a:rPr lang="zh-CN" altLang="en-US"/>
              <a:t>他们        </a:t>
            </a:r>
            <a:r>
              <a:rPr lang="en-US" altLang="zh-CN"/>
              <a:t>3</a:t>
            </a:r>
            <a:endParaRPr lang="zh-CN" altLang="en-US"/>
          </a:p>
          <a:p>
            <a:r>
              <a:rPr lang="zh-CN" altLang="en-US"/>
              <a:t>它们        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060" y="3972561"/>
            <a:ext cx="2807970" cy="22536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18680" y="6324600"/>
            <a:ext cx="253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示意图（与例子无关）</a:t>
            </a:r>
            <a:endParaRPr lang="zh-CN" altLang="en-US"/>
          </a:p>
        </p:txBody>
      </p:sp>
      <p:sp>
        <p:nvSpPr>
          <p:cNvPr id="7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你            </a:t>
            </a:r>
            <a:r>
              <a:rPr lang="en-US" altLang="zh-CN"/>
              <a:t>50                        </a:t>
            </a:r>
            <a:endParaRPr lang="en-US" altLang="zh-CN"/>
          </a:p>
          <a:p>
            <a:r>
              <a:rPr lang="zh-CN" altLang="en-US"/>
              <a:t>我            </a:t>
            </a:r>
            <a:r>
              <a:rPr lang="en-US" altLang="zh-CN"/>
              <a:t>10                       </a:t>
            </a:r>
            <a:endParaRPr lang="zh-CN" altLang="en-US"/>
          </a:p>
          <a:p>
            <a:r>
              <a:rPr lang="zh-CN" altLang="en-US"/>
              <a:t>他            </a:t>
            </a:r>
            <a:r>
              <a:rPr lang="en-US" altLang="zh-CN"/>
              <a:t>8</a:t>
            </a:r>
            <a:endParaRPr lang="zh-CN" altLang="en-US"/>
          </a:p>
          <a:p>
            <a:r>
              <a:rPr lang="zh-CN" altLang="en-US"/>
              <a:t>你们        </a:t>
            </a:r>
            <a:r>
              <a:rPr lang="en-US" altLang="zh-CN"/>
              <a:t>7</a:t>
            </a:r>
            <a:endParaRPr lang="zh-CN" altLang="en-US"/>
          </a:p>
          <a:p>
            <a:r>
              <a:rPr lang="zh-CN" altLang="en-US"/>
              <a:t>我们        </a:t>
            </a:r>
            <a:r>
              <a:rPr lang="en-US" altLang="zh-CN"/>
              <a:t>6</a:t>
            </a:r>
            <a:endParaRPr lang="zh-CN" altLang="en-US"/>
          </a:p>
          <a:p>
            <a:r>
              <a:rPr lang="zh-CN" altLang="en-US"/>
              <a:t>他们        </a:t>
            </a:r>
            <a:r>
              <a:rPr lang="en-US" altLang="zh-CN"/>
              <a:t>3</a:t>
            </a:r>
            <a:endParaRPr lang="zh-CN" altLang="en-US"/>
          </a:p>
          <a:p>
            <a:r>
              <a:rPr lang="zh-CN" altLang="en-US"/>
              <a:t>它们        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349240" y="2024380"/>
            <a:ext cx="43281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选取词频最低的两个节点</a:t>
            </a:r>
            <a:endParaRPr lang="zh-CN" altLang="en-US" sz="2000"/>
          </a:p>
          <a:p>
            <a:r>
              <a:rPr lang="zh-CN" altLang="en-US" sz="2000"/>
              <a:t>词频更低的放在左侧，较低的放在右侧，形成一个二叉树，顶点的值记录为二者频率之和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9241" y="3440430"/>
            <a:ext cx="3960495" cy="2829560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>
                <a:sym typeface="+mn-ea"/>
              </a:rPr>
              <a:t>你                 </a:t>
            </a:r>
            <a:r>
              <a:rPr lang="en-US" altLang="zh-CN">
                <a:sym typeface="+mn-ea"/>
              </a:rPr>
              <a:t>50                        </a:t>
            </a:r>
            <a:endParaRPr lang="en-US" altLang="zh-CN"/>
          </a:p>
          <a:p>
            <a:r>
              <a:rPr lang="zh-CN" altLang="en-US">
                <a:sym typeface="+mn-ea"/>
              </a:rPr>
              <a:t>我                 </a:t>
            </a:r>
            <a:r>
              <a:rPr lang="en-US" altLang="zh-CN">
                <a:sym typeface="+mn-ea"/>
              </a:rPr>
              <a:t>10             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他                 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  <a:p>
            <a:r>
              <a:rPr lang="zh-CN" altLang="en-US">
                <a:sym typeface="+mn-ea"/>
              </a:rPr>
              <a:t>你们             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  <a:p>
            <a:r>
              <a:rPr lang="zh-CN" altLang="en-US">
                <a:sym typeface="+mn-ea"/>
              </a:rPr>
              <a:t>我们             </a:t>
            </a:r>
            <a:r>
              <a:rPr lang="en-US" altLang="zh-CN">
                <a:sym typeface="+mn-ea"/>
              </a:rPr>
              <a:t>6</a:t>
            </a:r>
            <a:endParaRPr lang="zh-CN" altLang="en-US"/>
          </a:p>
          <a:p>
            <a:r>
              <a:rPr lang="zh-CN" altLang="en-US">
                <a:sym typeface="+mn-ea"/>
              </a:rPr>
              <a:t>他们 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 它们  </a:t>
            </a:r>
            <a:r>
              <a:rPr lang="en-US" altLang="zh-CN">
                <a:sym typeface="+mn-ea"/>
              </a:rPr>
              <a:t>5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936" y="3152776"/>
            <a:ext cx="4143375" cy="3171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49240" y="2024380"/>
            <a:ext cx="43281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选择剩余词中词频最小的，将其与前两个词之和对比，仍然是小的放在左边，形成树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7663181" y="3350260"/>
            <a:ext cx="4070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文本向量化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对于机器来说，字符是没有含义的，只是有区别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只使用字符无法去刻画字与字、词与词、文本与文本之间的关系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文本转化为向量可以更好地刻画文本之间的关系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向量化后，可以启用大量的机器学习算法，具有很高的价值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>
                <a:sym typeface="+mn-ea"/>
              </a:rPr>
              <a:t>你            </a:t>
            </a:r>
            <a:r>
              <a:rPr lang="en-US" altLang="zh-CN">
                <a:sym typeface="+mn-ea"/>
              </a:rPr>
              <a:t>50                        </a:t>
            </a:r>
            <a:endParaRPr lang="en-US" altLang="zh-CN"/>
          </a:p>
          <a:p>
            <a:r>
              <a:rPr lang="zh-CN" altLang="en-US">
                <a:sym typeface="+mn-ea"/>
              </a:rPr>
              <a:t>我们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他们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它们  </a:t>
            </a:r>
            <a:r>
              <a:rPr lang="en-US" altLang="zh-CN">
                <a:sym typeface="+mn-ea"/>
              </a:rPr>
              <a:t>11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我            </a:t>
            </a:r>
            <a:r>
              <a:rPr lang="en-US" altLang="zh-CN">
                <a:sym typeface="+mn-ea"/>
              </a:rPr>
              <a:t>10             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他            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  <a:p>
            <a:r>
              <a:rPr lang="zh-CN" altLang="en-US">
                <a:sym typeface="+mn-ea"/>
              </a:rPr>
              <a:t>你们        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3421" y="2565400"/>
            <a:ext cx="3960495" cy="2829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3635" y="4591685"/>
            <a:ext cx="7327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你们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03006" y="4591685"/>
            <a:ext cx="6064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他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60006" y="2898775"/>
            <a:ext cx="6064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15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16" y="4959986"/>
            <a:ext cx="1946275" cy="1633855"/>
          </a:xfrm>
          <a:prstGeom prst="rect">
            <a:avLst/>
          </a:prstGeom>
        </p:spPr>
      </p:pic>
      <p:sp>
        <p:nvSpPr>
          <p:cNvPr id="10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你            </a:t>
            </a:r>
            <a:r>
              <a:rPr lang="en-US" altLang="zh-CN">
                <a:sym typeface="+mn-ea"/>
              </a:rPr>
              <a:t>50      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你们 </a:t>
            </a:r>
            <a:r>
              <a:rPr lang="en-US" altLang="zh-CN">
                <a:sym typeface="+mn-ea"/>
              </a:rPr>
              <a:t>| </a:t>
            </a:r>
            <a:r>
              <a:rPr lang="zh-CN" altLang="en-US">
                <a:sym typeface="+mn-ea"/>
              </a:rPr>
              <a:t>他             </a:t>
            </a:r>
            <a:r>
              <a:rPr lang="en-US" altLang="zh-CN">
                <a:sym typeface="+mn-ea"/>
              </a:rPr>
              <a:t>15                 </a:t>
            </a:r>
            <a:endParaRPr lang="en-US" altLang="zh-CN"/>
          </a:p>
          <a:p>
            <a:r>
              <a:rPr lang="zh-CN" altLang="en-US">
                <a:sym typeface="+mn-ea"/>
              </a:rPr>
              <a:t>我们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他们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它们  </a:t>
            </a:r>
            <a:r>
              <a:rPr lang="en-US" altLang="zh-CN">
                <a:sym typeface="+mn-ea"/>
              </a:rPr>
              <a:t>11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我            </a:t>
            </a:r>
            <a:r>
              <a:rPr lang="en-US" altLang="zh-CN">
                <a:sym typeface="+mn-ea"/>
              </a:rPr>
              <a:t>10                       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4660" y="3221356"/>
            <a:ext cx="3694430" cy="31032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856" y="2769871"/>
            <a:ext cx="1445895" cy="114871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 flipV="1">
            <a:off x="8283575" y="2769871"/>
            <a:ext cx="736600" cy="48450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087870" y="3393440"/>
            <a:ext cx="4483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我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140" y="1935480"/>
            <a:ext cx="1046480" cy="8343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12430" y="2168525"/>
            <a:ext cx="4699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13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Huffman</a:t>
            </a:r>
            <a:r>
              <a:rPr lang="zh-CN" altLang="en-US">
                <a:sym typeface="+mn-ea"/>
              </a:rPr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你            </a:t>
            </a:r>
            <a:r>
              <a:rPr lang="en-US" altLang="zh-CN">
                <a:sym typeface="+mn-ea"/>
              </a:rPr>
              <a:t>50      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我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我们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他们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它们  </a:t>
            </a:r>
            <a:r>
              <a:rPr lang="en-US" altLang="zh-CN">
                <a:sym typeface="+mn-ea"/>
              </a:rPr>
              <a:t>21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你们 </a:t>
            </a:r>
            <a:r>
              <a:rPr lang="en-US" altLang="zh-CN">
                <a:sym typeface="+mn-ea"/>
              </a:rPr>
              <a:t>| </a:t>
            </a:r>
            <a:r>
              <a:rPr lang="zh-CN" altLang="en-US">
                <a:sym typeface="+mn-ea"/>
              </a:rPr>
              <a:t>他             </a:t>
            </a:r>
            <a:r>
              <a:rPr lang="en-US" altLang="zh-CN">
                <a:sym typeface="+mn-ea"/>
              </a:rPr>
              <a:t>15                 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0" y="940436"/>
            <a:ext cx="5029200" cy="5680075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4831" y="1497330"/>
            <a:ext cx="4775835" cy="53936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847215"/>
            <a:ext cx="8229600" cy="4389120"/>
          </a:xfrm>
        </p:spPr>
        <p:txBody>
          <a:bodyPr/>
          <a:lstStyle/>
          <a:p>
            <a:r>
              <a:rPr lang="en-US" altLang="zh-CN"/>
              <a:t>           </a:t>
            </a:r>
            <a:r>
              <a:rPr lang="zh-CN" altLang="en-US"/>
              <a:t>最终编码</a:t>
            </a:r>
            <a:endParaRPr lang="zh-CN" altLang="en-US"/>
          </a:p>
          <a:p>
            <a:r>
              <a:rPr lang="zh-CN" altLang="en-US">
                <a:sym typeface="+mn-ea"/>
              </a:rPr>
              <a:t>你            </a:t>
            </a:r>
            <a:r>
              <a:rPr lang="en-US" altLang="zh-CN">
                <a:sym typeface="+mn-ea"/>
              </a:rPr>
              <a:t>1                        </a:t>
            </a:r>
            <a:endParaRPr lang="en-US" altLang="zh-CN"/>
          </a:p>
          <a:p>
            <a:r>
              <a:rPr lang="zh-CN" altLang="en-US">
                <a:sym typeface="+mn-ea"/>
              </a:rPr>
              <a:t>我            </a:t>
            </a:r>
            <a:r>
              <a:rPr lang="en-US" altLang="zh-CN">
                <a:sym typeface="+mn-ea"/>
              </a:rPr>
              <a:t>010             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他            </a:t>
            </a:r>
            <a:r>
              <a:rPr lang="en-US" altLang="zh-CN">
                <a:sym typeface="+mn-ea"/>
              </a:rPr>
              <a:t>001</a:t>
            </a:r>
            <a:endParaRPr lang="zh-CN" altLang="en-US"/>
          </a:p>
          <a:p>
            <a:r>
              <a:rPr lang="zh-CN" altLang="en-US">
                <a:sym typeface="+mn-ea"/>
              </a:rPr>
              <a:t>你们        </a:t>
            </a:r>
            <a:r>
              <a:rPr lang="en-US" altLang="zh-CN">
                <a:sym typeface="+mn-ea"/>
              </a:rPr>
              <a:t>000</a:t>
            </a:r>
            <a:endParaRPr lang="zh-CN" altLang="en-US"/>
          </a:p>
          <a:p>
            <a:r>
              <a:rPr lang="zh-CN" altLang="en-US">
                <a:sym typeface="+mn-ea"/>
              </a:rPr>
              <a:t>我们        </a:t>
            </a:r>
            <a:r>
              <a:rPr lang="en-US" altLang="zh-CN">
                <a:sym typeface="+mn-ea"/>
              </a:rPr>
              <a:t>0111</a:t>
            </a:r>
            <a:endParaRPr lang="zh-CN" altLang="en-US"/>
          </a:p>
          <a:p>
            <a:r>
              <a:rPr lang="zh-CN" altLang="en-US">
                <a:sym typeface="+mn-ea"/>
              </a:rPr>
              <a:t>他们        </a:t>
            </a:r>
            <a:r>
              <a:rPr lang="en-US" altLang="zh-CN">
                <a:sym typeface="+mn-ea"/>
              </a:rPr>
              <a:t>011</a:t>
            </a:r>
            <a:r>
              <a:rPr lang="en-US">
                <a:sym typeface="+mn-ea"/>
              </a:rPr>
              <a:t>01</a:t>
            </a:r>
            <a:endParaRPr lang="en-US">
              <a:sym typeface="+mn-ea"/>
            </a:endParaRPr>
          </a:p>
          <a:p>
            <a:r>
              <a:rPr lang="zh-CN" altLang="en-US">
                <a:sym typeface="+mn-ea"/>
              </a:rPr>
              <a:t>它们        </a:t>
            </a:r>
            <a:r>
              <a:rPr lang="en-US" altLang="zh-CN">
                <a:sym typeface="+mn-ea"/>
              </a:rPr>
              <a:t>01100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06031" y="204978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0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55991" y="204978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1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44971" y="302260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0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02961" y="4010025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0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92746" y="394589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0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13471" y="4813935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0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92746" y="5744845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0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69276" y="302260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1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1686" y="394589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1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00186" y="3945890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1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12326" y="4813935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1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42706" y="5744845"/>
            <a:ext cx="38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黑体" charset="-122"/>
                <a:ea typeface="黑体" charset="-122"/>
                <a:sym typeface="+mn-ea"/>
              </a:rPr>
              <a:t>1</a:t>
            </a:r>
            <a:endParaRPr lang="en-US" altLang="zh-CN">
              <a:solidFill>
                <a:srgbClr val="FF0000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17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           </a:t>
            </a:r>
            <a:r>
              <a:rPr lang="zh-CN" altLang="en-US">
                <a:sym typeface="+mn-ea"/>
              </a:rPr>
              <a:t>最终编码</a:t>
            </a:r>
            <a:endParaRPr lang="zh-CN" altLang="en-US"/>
          </a:p>
          <a:p>
            <a:r>
              <a:rPr lang="zh-CN" altLang="en-US">
                <a:sym typeface="+mn-ea"/>
              </a:rPr>
              <a:t>你            </a:t>
            </a:r>
            <a:r>
              <a:rPr lang="en-US" altLang="zh-CN">
                <a:sym typeface="+mn-ea"/>
              </a:rPr>
              <a:t>1                        </a:t>
            </a:r>
            <a:endParaRPr lang="en-US" altLang="zh-CN"/>
          </a:p>
          <a:p>
            <a:r>
              <a:rPr lang="zh-CN" altLang="en-US">
                <a:sym typeface="+mn-ea"/>
              </a:rPr>
              <a:t>我            </a:t>
            </a:r>
            <a:r>
              <a:rPr lang="en-US" altLang="zh-CN">
                <a:sym typeface="+mn-ea"/>
              </a:rPr>
              <a:t>010             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他            </a:t>
            </a:r>
            <a:r>
              <a:rPr lang="en-US" altLang="zh-CN">
                <a:sym typeface="+mn-ea"/>
              </a:rPr>
              <a:t>001</a:t>
            </a:r>
            <a:endParaRPr lang="zh-CN" altLang="en-US"/>
          </a:p>
          <a:p>
            <a:r>
              <a:rPr lang="zh-CN" altLang="en-US">
                <a:sym typeface="+mn-ea"/>
              </a:rPr>
              <a:t>你们        </a:t>
            </a:r>
            <a:r>
              <a:rPr lang="en-US" altLang="zh-CN">
                <a:sym typeface="+mn-ea"/>
              </a:rPr>
              <a:t>000</a:t>
            </a:r>
            <a:endParaRPr lang="zh-CN" altLang="en-US"/>
          </a:p>
          <a:p>
            <a:r>
              <a:rPr lang="zh-CN" altLang="en-US">
                <a:sym typeface="+mn-ea"/>
              </a:rPr>
              <a:t>我们        </a:t>
            </a:r>
            <a:r>
              <a:rPr lang="en-US" altLang="zh-CN">
                <a:sym typeface="+mn-ea"/>
              </a:rPr>
              <a:t>0111</a:t>
            </a:r>
            <a:endParaRPr lang="zh-CN" altLang="en-US"/>
          </a:p>
          <a:p>
            <a:r>
              <a:rPr lang="zh-CN" altLang="en-US">
                <a:sym typeface="+mn-ea"/>
              </a:rPr>
              <a:t>他们        </a:t>
            </a:r>
            <a:r>
              <a:rPr lang="en-US" altLang="zh-CN">
                <a:sym typeface="+mn-ea"/>
              </a:rPr>
              <a:t>011</a:t>
            </a:r>
            <a:r>
              <a:rPr lang="en-US">
                <a:sym typeface="+mn-ea"/>
              </a:rPr>
              <a:t>01</a:t>
            </a:r>
            <a:endParaRPr lang="en-US">
              <a:sym typeface="+mn-ea"/>
            </a:endParaRPr>
          </a:p>
          <a:p>
            <a:r>
              <a:rPr lang="zh-CN" altLang="en-US">
                <a:sym typeface="+mn-ea"/>
              </a:rPr>
              <a:t>它们        </a:t>
            </a:r>
            <a:r>
              <a:rPr lang="en-US" altLang="zh-CN">
                <a:sym typeface="+mn-ea"/>
              </a:rPr>
              <a:t>01100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20336" y="3161030"/>
            <a:ext cx="54476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√ </a:t>
            </a:r>
            <a:r>
              <a:rPr lang="zh-CN" altLang="en-US" sz="2400"/>
              <a:t>每个词编码不同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>
                <a:sym typeface="+mn-ea"/>
              </a:rPr>
              <a:t>√ </a:t>
            </a:r>
            <a:r>
              <a:rPr lang="zh-CN" altLang="en-US" sz="2400"/>
              <a:t>每个词编码不会成为其他词编码前缀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>
                <a:sym typeface="+mn-ea"/>
              </a:rPr>
              <a:t>√ </a:t>
            </a:r>
            <a:r>
              <a:rPr lang="zh-CN" altLang="en-US" sz="2400"/>
              <a:t>词频越高，编码长度越短</a:t>
            </a:r>
            <a:endParaRPr lang="zh-CN" altLang="en-US" sz="2400"/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5706" y="1689101"/>
            <a:ext cx="4309745" cy="48672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           </a:t>
            </a:r>
            <a:r>
              <a:rPr lang="zh-CN" altLang="en-US" dirty="0">
                <a:sym typeface="+mn-ea"/>
              </a:rPr>
              <a:t>最终编码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你            </a:t>
            </a:r>
            <a:r>
              <a:rPr lang="en-US" altLang="zh-CN" dirty="0">
                <a:sym typeface="+mn-ea"/>
              </a:rPr>
              <a:t>1                        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我            </a:t>
            </a:r>
            <a:r>
              <a:rPr lang="en-US" altLang="zh-CN" dirty="0">
                <a:sym typeface="+mn-ea"/>
              </a:rPr>
              <a:t>010                       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他            </a:t>
            </a:r>
            <a:r>
              <a:rPr lang="en-US" altLang="zh-CN" dirty="0">
                <a:sym typeface="+mn-ea"/>
              </a:rPr>
              <a:t>001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你们        </a:t>
            </a:r>
            <a:r>
              <a:rPr lang="en-US" altLang="zh-CN" dirty="0">
                <a:sym typeface="+mn-ea"/>
              </a:rPr>
              <a:t>000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我们        </a:t>
            </a:r>
            <a:r>
              <a:rPr lang="en-US" altLang="zh-CN" dirty="0">
                <a:sym typeface="+mn-ea"/>
              </a:rPr>
              <a:t>0111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他们        </a:t>
            </a:r>
            <a:r>
              <a:rPr lang="en-US" altLang="zh-CN" dirty="0">
                <a:sym typeface="+mn-ea"/>
              </a:rPr>
              <a:t>011</a:t>
            </a:r>
            <a:r>
              <a:rPr lang="en-US" dirty="0">
                <a:sym typeface="+mn-ea"/>
              </a:rPr>
              <a:t>01</a:t>
            </a:r>
            <a:endParaRPr 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它们        </a:t>
            </a:r>
            <a:r>
              <a:rPr lang="en-US" altLang="zh-CN" dirty="0">
                <a:sym typeface="+mn-ea"/>
              </a:rPr>
              <a:t>01100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05420" y="1109345"/>
            <a:ext cx="286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每个路径上的节点上做一次二</a:t>
            </a:r>
            <a:r>
              <a:rPr lang="zh-CN" altLang="en-US" b="1" dirty="0" smtClean="0"/>
              <a:t>分类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147050" y="3501390"/>
            <a:ext cx="2862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每个叶子节点是一个词</a:t>
            </a:r>
            <a:endParaRPr lang="zh-CN" altLang="en-US" b="1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7464425" y="1542416"/>
            <a:ext cx="452120" cy="302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7752081" y="1586230"/>
            <a:ext cx="197485" cy="1915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7031991" y="1542416"/>
            <a:ext cx="917575" cy="1238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1"/>
          </p:cNvCxnSpPr>
          <p:nvPr/>
        </p:nvCxnSpPr>
        <p:spPr>
          <a:xfrm>
            <a:off x="8147050" y="3685541"/>
            <a:ext cx="901700" cy="1543685"/>
          </a:xfrm>
          <a:prstGeom prst="straightConnector1">
            <a:avLst/>
          </a:prstGeom>
          <a:ln w="28575" cmpd="dbl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</p:cNvCxnSpPr>
          <p:nvPr/>
        </p:nvCxnSpPr>
        <p:spPr>
          <a:xfrm flipH="1">
            <a:off x="7392036" y="3685541"/>
            <a:ext cx="755015" cy="823595"/>
          </a:xfrm>
          <a:prstGeom prst="straightConnector1">
            <a:avLst/>
          </a:prstGeom>
          <a:ln w="28575" cmpd="dbl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1"/>
          </p:cNvCxnSpPr>
          <p:nvPr/>
        </p:nvCxnSpPr>
        <p:spPr>
          <a:xfrm flipH="1">
            <a:off x="5664200" y="3685540"/>
            <a:ext cx="2482850" cy="751840"/>
          </a:xfrm>
          <a:prstGeom prst="straightConnector1">
            <a:avLst/>
          </a:prstGeom>
          <a:ln w="28575" cmpd="dbl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负采样</a:t>
            </a:r>
            <a:r>
              <a:rPr lang="en-US" altLang="zh-CN"/>
              <a:t>-negative sampling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词向量训练最终采取</a:t>
            </a:r>
            <a:r>
              <a:rPr lang="en-US" altLang="zh-CN"/>
              <a:t>softmax</a:t>
            </a:r>
            <a:r>
              <a:rPr lang="zh-CN" altLang="en-US"/>
              <a:t>作为激活函数，得到预测词的分布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复习一下</a:t>
            </a:r>
            <a:r>
              <a:rPr lang="en-US" altLang="zh-CN"/>
              <a:t>softmax</a:t>
            </a:r>
            <a:endParaRPr lang="en-US" altLang="zh-CN"/>
          </a:p>
          <a:p>
            <a:r>
              <a:rPr lang="zh-CN" altLang="en-US"/>
              <a:t>对于一个数组</a:t>
            </a:r>
            <a:r>
              <a:rPr lang="en-US" altLang="zh-CN"/>
              <a:t>V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V</a:t>
            </a:r>
            <a:r>
              <a:rPr lang="zh-CN" altLang="en-US"/>
              <a:t>中元素很多，则该计算非常耗时</a:t>
            </a:r>
            <a:endParaRPr lang="zh-CN" altLang="en-US"/>
          </a:p>
          <a:p>
            <a:r>
              <a:rPr lang="zh-CN"/>
              <a:t>反向传播时，所有权重一起更新非常耗时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3832" y="3645024"/>
            <a:ext cx="2449195" cy="1233170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负采样</a:t>
            </a:r>
            <a:r>
              <a:rPr lang="en-US" altLang="zh-CN"/>
              <a:t>-negative sampling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替代方案</a:t>
            </a:r>
            <a:endParaRPr lang="zh-CN"/>
          </a:p>
          <a:p>
            <a:r>
              <a:rPr lang="zh-CN"/>
              <a:t>不再计算所有词的概率，只挑选某些词计算其概率</a:t>
            </a:r>
            <a:endParaRPr lang="zh-CN"/>
          </a:p>
          <a:p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01645" y="3115311"/>
            <a:ext cx="5920740" cy="3409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93151" y="3624580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93151" y="3850005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93151" y="5956300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93151" y="4218305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93151" y="4902835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负采样</a:t>
            </a:r>
            <a:r>
              <a:rPr lang="en-US" altLang="zh-CN"/>
              <a:t>-negative sampling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使用</a:t>
            </a:r>
            <a:r>
              <a:rPr lang="en-US" altLang="zh-CN"/>
              <a:t>sigmoid</a:t>
            </a:r>
            <a:r>
              <a:rPr lang="zh-CN" altLang="en-US"/>
              <a:t>函数逐个计算概率，代替</a:t>
            </a:r>
            <a:r>
              <a:rPr lang="en-US" altLang="zh-CN"/>
              <a:t>softmax</a:t>
            </a:r>
            <a:endParaRPr lang="zh-CN" altLang="en-US"/>
          </a:p>
          <a:p>
            <a:r>
              <a:rPr lang="zh-CN" altLang="en-US"/>
              <a:t>只更新选择的部分词的权重矩阵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01645" y="3115311"/>
            <a:ext cx="5920740" cy="3409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93151" y="3624580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93151" y="3850005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93151" y="5956300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93151" y="4218305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93151" y="4902835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负采样</a:t>
            </a:r>
            <a:r>
              <a:rPr lang="en-US" altLang="zh-CN"/>
              <a:t>-negative sampling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844675"/>
            <a:ext cx="10515600" cy="4351338"/>
          </a:xfrm>
        </p:spPr>
        <p:txBody>
          <a:bodyPr/>
          <a:lstStyle/>
          <a:p>
            <a:r>
              <a:rPr lang="zh-CN"/>
              <a:t>如何选取保留哪些单词？</a:t>
            </a:r>
            <a:endParaRPr lang="zh-CN"/>
          </a:p>
          <a:p>
            <a:endParaRPr lang="zh-CN"/>
          </a:p>
          <a:p>
            <a:r>
              <a:rPr lang="zh-CN"/>
              <a:t>按照词频进行随机采样</a:t>
            </a:r>
            <a:endParaRPr lang="zh-CN"/>
          </a:p>
          <a:p>
            <a:r>
              <a:rPr lang="zh-CN"/>
              <a:t>论文给出一个经验公式</a:t>
            </a:r>
            <a:endParaRPr lang="zh-CN"/>
          </a:p>
          <a:p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785" y="4220845"/>
            <a:ext cx="3926840" cy="1474470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文本向量化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文本是由词和字组成的，想将文本转化为向量，首先要能够把词和字转化为向量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所有向量应该有同一维度</a:t>
            </a:r>
            <a:r>
              <a:rPr lang="en-US" altLang="zh-CN"/>
              <a:t>n</a:t>
            </a:r>
            <a:r>
              <a:rPr lang="zh-CN" altLang="en-US"/>
              <a:t>，我们可以称这个</a:t>
            </a:r>
            <a:r>
              <a:rPr lang="en-US" altLang="zh-CN"/>
              <a:t>n</a:t>
            </a:r>
            <a:r>
              <a:rPr lang="zh-CN" altLang="en-US"/>
              <a:t>维空间是一个语义空间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73301" y="4500245"/>
            <a:ext cx="82594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我               [0.78029002 0.77010974 0.07479124 0.4106988 ]</a:t>
            </a:r>
            <a:endParaRPr lang="zh-CN" altLang="en-US" sz="2400"/>
          </a:p>
          <a:p>
            <a:r>
              <a:rPr lang="zh-CN" altLang="en-US" sz="2400"/>
              <a:t>爱               [0.14092194 0.63690971 0.73774712 0.42768218]</a:t>
            </a:r>
            <a:endParaRPr lang="zh-CN" altLang="en-US" sz="2400"/>
          </a:p>
          <a:p>
            <a:r>
              <a:rPr lang="zh-CN" altLang="en-US" sz="2400"/>
              <a:t>北京           [0.95780568 0.51903789 0.76615855 0.6399924 ]</a:t>
            </a:r>
            <a:endParaRPr lang="zh-CN" altLang="en-US" sz="2400"/>
          </a:p>
          <a:p>
            <a:r>
              <a:rPr lang="zh-CN" altLang="en-US" sz="2400"/>
              <a:t>天安门       [0.73861383 0.49694373 0.13213538 0.41237077]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64840" y="2589531"/>
            <a:ext cx="569214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Glove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基于共现矩阵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Glove</a:t>
            </a:r>
            <a:r>
              <a:rPr lang="zh-CN" altLang="en-US"/>
              <a:t>词向量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latin typeface="+mn-ea"/>
                <a:cs typeface="+mn-ea"/>
              </a:rPr>
              <a:t>基于共现矩阵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语料：</a:t>
            </a:r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今天 天气 不错</a:t>
            </a:r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今天 天气 很 好</a:t>
            </a:r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天气 很 好</a:t>
            </a:r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天气 不错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选取窗口长度</a:t>
            </a:r>
            <a:r>
              <a:rPr lang="en-US" altLang="zh-CN">
                <a:latin typeface="+mn-ea"/>
                <a:cs typeface="+mn-ea"/>
              </a:rPr>
              <a:t>1</a:t>
            </a:r>
            <a:endParaRPr lang="en-US" altLang="zh-CN">
              <a:latin typeface="+mn-ea"/>
              <a:cs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024755" y="2774315"/>
          <a:ext cx="551307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45"/>
                <a:gridCol w="918845"/>
                <a:gridCol w="918845"/>
                <a:gridCol w="918845"/>
                <a:gridCol w="918845"/>
                <a:gridCol w="918845"/>
              </a:tblGrid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天气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不错</a:t>
                      </a:r>
                      <a:endParaRPr lang="zh-CN" altLang="en-US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天气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Glove</a:t>
            </a:r>
            <a:r>
              <a:rPr lang="zh-CN" altLang="en-US"/>
              <a:t>词向量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latin typeface="+mn-ea"/>
                <a:cs typeface="+mn-ea"/>
              </a:rPr>
              <a:t>共现概率</a:t>
            </a:r>
            <a:endParaRPr lang="zh-CN" altLang="en-US">
              <a:latin typeface="+mn-ea"/>
              <a:cs typeface="+mn-ea"/>
            </a:endParaRPr>
          </a:p>
          <a:p>
            <a:endParaRPr lang="en-US" altLang="zh-CN">
              <a:latin typeface="+mn-ea"/>
              <a:cs typeface="+mn-ea"/>
            </a:endParaRPr>
          </a:p>
          <a:p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词j出现在词i</a:t>
            </a:r>
            <a:r>
              <a:rPr lang="zh-CN" altLang="en-US">
                <a:latin typeface="+mn-ea"/>
                <a:cs typeface="+mn-ea"/>
              </a:rPr>
              <a:t>周围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的概率</a:t>
            </a:r>
            <a:r>
              <a:rPr lang="zh-CN" altLang="en-US">
                <a:latin typeface="+mn-ea"/>
                <a:cs typeface="+mn-ea"/>
              </a:rPr>
              <a:t>，</a:t>
            </a:r>
            <a:r>
              <a:rPr lang="en-US" altLang="zh-CN">
                <a:latin typeface="+mn-ea"/>
                <a:cs typeface="+mn-ea"/>
              </a:rPr>
              <a:t>被称为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词i和词j的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共现概率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P(</a:t>
            </a:r>
            <a:r>
              <a:rPr lang="zh-CN" altLang="en-US">
                <a:latin typeface="+mn-ea"/>
                <a:cs typeface="+mn-ea"/>
              </a:rPr>
              <a:t>天气</a:t>
            </a:r>
            <a:r>
              <a:rPr lang="en-US" altLang="zh-CN">
                <a:latin typeface="+mn-ea"/>
                <a:cs typeface="+mn-ea"/>
              </a:rPr>
              <a:t>|</a:t>
            </a:r>
            <a:r>
              <a:rPr lang="zh-CN" altLang="en-US">
                <a:latin typeface="+mn-ea"/>
                <a:cs typeface="+mn-ea"/>
              </a:rPr>
              <a:t>今天</a:t>
            </a:r>
            <a:r>
              <a:rPr lang="en-US" altLang="zh-CN">
                <a:latin typeface="+mn-ea"/>
                <a:cs typeface="+mn-ea"/>
              </a:rPr>
              <a:t>) = 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2 / 2 = 1</a:t>
            </a:r>
            <a:endParaRPr lang="en-US" altLang="zh-CN">
              <a:latin typeface="+mn-ea"/>
              <a:cs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024755" y="2774315"/>
          <a:ext cx="551307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45"/>
                <a:gridCol w="918845"/>
                <a:gridCol w="918845"/>
                <a:gridCol w="918845"/>
                <a:gridCol w="918845"/>
                <a:gridCol w="918845"/>
              </a:tblGrid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天气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不错</a:t>
                      </a:r>
                      <a:endParaRPr lang="zh-CN" altLang="en-US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天气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91" y="2506346"/>
            <a:ext cx="2679065" cy="767715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Glove</a:t>
            </a:r>
            <a:r>
              <a:rPr lang="zh-CN" altLang="en-US">
                <a:sym typeface="+mn-ea"/>
              </a:rPr>
              <a:t>词向量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共现概率比</a:t>
            </a:r>
            <a:endParaRPr lang="zh-CN" altLang="en-US"/>
          </a:p>
          <a:p>
            <a:r>
              <a:rPr lang="zh-CN" altLang="en-US"/>
              <a:t>两个共现概率的比值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如果词</a:t>
            </a:r>
            <a:r>
              <a:rPr lang="en-US" altLang="zh-CN"/>
              <a:t>A</a:t>
            </a:r>
            <a:r>
              <a:rPr lang="zh-CN" altLang="en-US"/>
              <a:t>与词</a:t>
            </a:r>
            <a:r>
              <a:rPr lang="en-US" altLang="zh-CN"/>
              <a:t>B</a:t>
            </a:r>
            <a:r>
              <a:rPr lang="zh-CN" altLang="en-US"/>
              <a:t>的相关性，大于词</a:t>
            </a:r>
            <a:r>
              <a:rPr lang="en-US" altLang="zh-CN"/>
              <a:t>A</a:t>
            </a:r>
            <a:r>
              <a:rPr lang="zh-CN" altLang="en-US"/>
              <a:t>与词</a:t>
            </a:r>
            <a:r>
              <a:rPr lang="en-US" altLang="zh-CN"/>
              <a:t>C</a:t>
            </a:r>
            <a:r>
              <a:rPr lang="zh-CN" altLang="en-US"/>
              <a:t>的相关性，</a:t>
            </a:r>
            <a:endParaRPr lang="zh-CN" altLang="en-US"/>
          </a:p>
          <a:p>
            <a:r>
              <a:rPr lang="zh-CN" altLang="en-US"/>
              <a:t>则共享概率比 </a:t>
            </a:r>
            <a:r>
              <a:rPr lang="en-US" altLang="zh-CN"/>
              <a:t>P(A|B)/P(A|C) </a:t>
            </a:r>
            <a:r>
              <a:rPr lang="zh-CN" altLang="en-US"/>
              <a:t>会较高，反之亦然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47666" y="4779010"/>
            <a:ext cx="4020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P(solid|ice) / P(solid|steam)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 flipH="1" flipV="1">
            <a:off x="5160011" y="4725670"/>
            <a:ext cx="287655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271" y="2934970"/>
            <a:ext cx="8632825" cy="1790700"/>
          </a:xfrm>
          <a:prstGeom prst="rect">
            <a:avLst/>
          </a:prstGeom>
        </p:spPr>
      </p:pic>
      <p:sp>
        <p:nvSpPr>
          <p:cNvPr id="8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Glove</a:t>
            </a:r>
            <a:r>
              <a:rPr lang="zh-CN" altLang="en-US">
                <a:sym typeface="+mn-ea"/>
              </a:rPr>
              <a:t>词向量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问题转化：</a:t>
            </a:r>
            <a:endParaRPr lang="zh-CN" altLang="en-US" dirty="0"/>
          </a:p>
          <a:p>
            <a:r>
              <a:rPr lang="zh-CN" altLang="en-US" dirty="0"/>
              <a:t>给定三个词的词向量，</a:t>
            </a:r>
            <a:r>
              <a:rPr lang="en-US" altLang="zh-CN" dirty="0" err="1"/>
              <a:t>V</a:t>
            </a:r>
            <a:r>
              <a:rPr lang="en-US" altLang="zh-CN" baseline="-25000" dirty="0" err="1">
                <a:solidFill>
                  <a:schemeClr val="tx1"/>
                </a:solidFill>
                <a:uFillTx/>
              </a:rPr>
              <a:t>a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>
                <a:solidFill>
                  <a:schemeClr val="tx1"/>
                </a:solidFill>
                <a:uFillTx/>
              </a:rPr>
              <a:t>b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>
                <a:solidFill>
                  <a:schemeClr val="tx1"/>
                </a:solidFill>
                <a:uFillTx/>
              </a:rPr>
              <a:t>c</a:t>
            </a:r>
            <a:r>
              <a:rPr lang="zh-CN" altLang="en-US" dirty="0"/>
              <a:t>三者的通过某个函数映射后，</a:t>
            </a:r>
            <a:r>
              <a:rPr lang="zh-CN" altLang="en-US" dirty="0" smtClean="0"/>
              <a:t>其比值应接</a:t>
            </a:r>
            <a:r>
              <a:rPr lang="zh-CN" altLang="en-US" dirty="0"/>
              <a:t>近</a:t>
            </a:r>
            <a:r>
              <a:rPr lang="en-US" altLang="zh-CN" dirty="0"/>
              <a:t>ABC</a:t>
            </a:r>
            <a:r>
              <a:rPr lang="zh-CN" altLang="en-US" dirty="0"/>
              <a:t>的共现概率比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即目标为找到向量使得 </a:t>
            </a:r>
            <a:r>
              <a:rPr lang="en-US" altLang="zh-CN" dirty="0"/>
              <a:t>f(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a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b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c</a:t>
            </a:r>
            <a:r>
              <a:rPr lang="en-US" altLang="zh-CN" dirty="0">
                <a:sym typeface="+mn-ea"/>
              </a:rPr>
              <a:t>) = P(A|B)/P(A|C)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预测数值，属于回归问题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损失函数使用均方差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/>
              <a:t>f</a:t>
            </a:r>
            <a:r>
              <a:rPr lang="zh-CN" altLang="en-US" dirty="0"/>
              <a:t>的设计论文中给出的是</a:t>
            </a:r>
            <a:r>
              <a:rPr lang="en-US" altLang="zh-CN" dirty="0">
                <a:sym typeface="+mn-ea"/>
              </a:rPr>
              <a:t>f(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a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b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c</a:t>
            </a:r>
            <a:r>
              <a:rPr lang="en-US" altLang="zh-CN" dirty="0">
                <a:sym typeface="+mn-ea"/>
              </a:rPr>
              <a:t>) = (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a</a:t>
            </a:r>
            <a:r>
              <a:rPr lang="en-US" altLang="zh-CN" baseline="-25000" dirty="0">
                <a:uFillTx/>
                <a:sym typeface="+mn-ea"/>
              </a:rPr>
              <a:t> </a:t>
            </a:r>
            <a:r>
              <a:rPr lang="en-US" altLang="zh-CN" dirty="0">
                <a:sym typeface="+mn-ea"/>
              </a:rPr>
              <a:t>- 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b</a:t>
            </a:r>
            <a:r>
              <a:rPr lang="en-US" altLang="zh-CN" dirty="0">
                <a:sym typeface="+mn-ea"/>
              </a:rPr>
              <a:t> )·</a:t>
            </a:r>
            <a:r>
              <a:rPr lang="en-US" altLang="zh-CN" dirty="0" err="1">
                <a:sym typeface="+mn-ea"/>
              </a:rPr>
              <a:t>V</a:t>
            </a:r>
            <a:r>
              <a:rPr lang="en-US" altLang="zh-CN" baseline="-25000" dirty="0" err="1">
                <a:uFillTx/>
                <a:sym typeface="+mn-ea"/>
              </a:rPr>
              <a:t>c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词向量训练总结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一、根据词与词之间关系的某种假设，制定训练目标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二、设计模型，以词向量为输入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三、随机初始化词向量，开始训练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四、训练过程中词向量作为参数不断调整，获取一定的语义信息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五、使用训练好的词向量做下游任务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词向量存在的问题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1)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词向量是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“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静态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”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的。每个词使用固定向量，没有考虑前后文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2)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一词多义的情况。西瓜 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- 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苹果 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- 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华为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3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）影响效果的因素非常多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       维度选择、随机初始化、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skip-gram/cbow/glove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、分词质量、词频截断、未登录词、窗口大小、迭代轮数、停止条件、语料质量等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indent="0">
              <a:buNone/>
            </a:pPr>
            <a:endParaRPr lang="en-US" altLang="zh-CN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</a:rPr>
              <a:t>4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</a:rPr>
              <a:t>）没有好的直接评价指标。常需要用下游任务来评价</a:t>
            </a:r>
            <a:endParaRPr lang="zh-CN" altLang="en-US"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9930" y="2829560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词向量的应用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词向量应用</a:t>
            </a:r>
            <a:r>
              <a:rPr lang="en-US" altLang="zh-CN"/>
              <a:t>-</a:t>
            </a:r>
            <a:r>
              <a:rPr lang="zh-CN" altLang="en-US"/>
              <a:t>寻找近义词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输入：红烧肉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注意：</a:t>
            </a:r>
            <a:endParaRPr lang="zh-CN" altLang="en-US"/>
          </a:p>
          <a:p>
            <a:r>
              <a:rPr lang="zh-CN" altLang="en-US"/>
              <a:t>依赖分词正确</a:t>
            </a:r>
            <a:endParaRPr lang="zh-CN" altLang="en-US"/>
          </a:p>
          <a:p>
            <a:r>
              <a:rPr lang="zh-CN" altLang="en-US"/>
              <a:t>与</a:t>
            </a:r>
            <a:r>
              <a:rPr lang="en-US" altLang="zh-CN"/>
              <a:t>A</a:t>
            </a:r>
            <a:r>
              <a:rPr lang="zh-CN" altLang="en-US"/>
              <a:t>最接近的词是</a:t>
            </a:r>
            <a:r>
              <a:rPr lang="en-US" altLang="zh-CN"/>
              <a:t>B</a:t>
            </a:r>
            <a:r>
              <a:rPr lang="zh-CN" altLang="en-US"/>
              <a:t>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不代表</a:t>
            </a:r>
            <a:r>
              <a:rPr lang="en-US" altLang="zh-CN"/>
              <a:t>B</a:t>
            </a:r>
            <a:r>
              <a:rPr lang="zh-CN" altLang="en-US"/>
              <a:t>最接近的是</a:t>
            </a:r>
            <a:r>
              <a:rPr lang="en-US" altLang="zh-CN"/>
              <a:t>A</a:t>
            </a:r>
            <a:endParaRPr lang="zh-CN" altLang="en-US"/>
          </a:p>
          <a:p>
            <a:r>
              <a:rPr lang="zh-CN" altLang="en-US"/>
              <a:t>有时也会有反义词很相似</a:t>
            </a:r>
            <a:endParaRPr lang="zh-CN" altLang="en-US"/>
          </a:p>
          <a:p>
            <a:r>
              <a:rPr lang="zh-CN" altLang="en-US"/>
              <a:t>总会有很多</a:t>
            </a:r>
            <a:r>
              <a:rPr lang="en-US" altLang="zh-CN"/>
              <a:t>badcase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3516" y="1847216"/>
            <a:ext cx="3677285" cy="4844415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词向量应用</a:t>
            </a:r>
            <a:r>
              <a:rPr lang="en-US" altLang="zh-CN"/>
              <a:t>-</a:t>
            </a:r>
            <a:r>
              <a:rPr lang="zh-CN" altLang="en-US"/>
              <a:t>句向量或文本向量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）将一句话或一段文本分成若干个词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）找到每个词对应的词向量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）所有词向量</a:t>
            </a:r>
            <a:r>
              <a:rPr lang="zh-CN" altLang="en-US" dirty="0">
                <a:solidFill>
                  <a:srgbClr val="FF0000"/>
                </a:solidFill>
              </a:rPr>
              <a:t>加和求</a:t>
            </a:r>
            <a:r>
              <a:rPr lang="zh-CN" altLang="en-US" dirty="0" smtClean="0">
                <a:solidFill>
                  <a:srgbClr val="FF0000"/>
                </a:solidFill>
              </a:rPr>
              <a:t>平均或通过各种网络模型，</a:t>
            </a:r>
            <a:r>
              <a:rPr lang="zh-CN" altLang="en-US" dirty="0" smtClean="0"/>
              <a:t>得到</a:t>
            </a:r>
            <a:r>
              <a:rPr lang="zh-CN" altLang="en-US" dirty="0"/>
              <a:t>文本向量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）使用文本向量计算相似度或进行聚类等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371534" y="2829560"/>
            <a:ext cx="54489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one-hot</a:t>
            </a:r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编码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词向量应用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KMeans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KMeans</a:t>
            </a:r>
            <a:endParaRPr lang="en-US"/>
          </a:p>
          <a:p>
            <a:endParaRPr lang="en-US"/>
          </a:p>
          <a:p>
            <a:r>
              <a:rPr lang="zh-CN" altLang="en-US"/>
              <a:t>随机</a:t>
            </a:r>
            <a:r>
              <a:rPr lang="en-US"/>
              <a:t>选择k个点作为初始质心</a:t>
            </a:r>
            <a:endParaRPr lang="en-US"/>
          </a:p>
          <a:p>
            <a:r>
              <a:rPr lang="en-US"/>
              <a:t>repeat </a:t>
            </a:r>
            <a:endParaRPr lang="en-US"/>
          </a:p>
          <a:p>
            <a:r>
              <a:rPr lang="en-US"/>
              <a:t>    将每个点指派到最近的质心，形成k个簇 </a:t>
            </a:r>
            <a:endParaRPr lang="en-US"/>
          </a:p>
          <a:p>
            <a:r>
              <a:rPr lang="en-US"/>
              <a:t>    重新计算每个簇的质心 </a:t>
            </a:r>
            <a:endParaRPr lang="en-US"/>
          </a:p>
          <a:p>
            <a:r>
              <a:rPr lang="en-US"/>
              <a:t>until </a:t>
            </a:r>
            <a:endParaRPr lang="en-US"/>
          </a:p>
          <a:p>
            <a:r>
              <a:rPr lang="en-US"/>
              <a:t>    质心不发生变化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词向量应用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句向量或文本向量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KMeans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1546" y="2595246"/>
            <a:ext cx="5248275" cy="3895725"/>
          </a:xfrm>
          <a:prstGeom prst="rect">
            <a:avLst/>
          </a:prstGeom>
        </p:spPr>
      </p:pic>
      <p:sp>
        <p:nvSpPr>
          <p:cNvPr id="6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词向量应用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句向量或文本向量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KMeans</a:t>
            </a:r>
            <a:r>
              <a:rPr lang="zh-CN" altLang="en-US" dirty="0"/>
              <a:t>优点：</a:t>
            </a:r>
            <a:endParaRPr lang="zh-CN" altLang="en-US" dirty="0"/>
          </a:p>
          <a:p>
            <a:r>
              <a:rPr lang="zh-CN" altLang="en-US" dirty="0"/>
              <a:t>速度很快，可以支持很大量的数据</a:t>
            </a:r>
            <a:endParaRPr lang="zh-CN" altLang="en-US" dirty="0"/>
          </a:p>
          <a:p>
            <a:r>
              <a:rPr lang="zh-CN" altLang="en-US" dirty="0"/>
              <a:t>样本均匀特征明显的情况下，效果不错</a:t>
            </a:r>
            <a:endParaRPr lang="zh-CN" altLang="en-US" dirty="0"/>
          </a:p>
          <a:p>
            <a:r>
              <a:rPr lang="en-US" altLang="zh-CN" dirty="0" smtClean="0"/>
              <a:t> </a:t>
            </a:r>
            <a:endParaRPr lang="zh-CN" altLang="en-US" dirty="0"/>
          </a:p>
          <a:p>
            <a:r>
              <a:rPr lang="en-US" altLang="zh-CN" dirty="0" err="1"/>
              <a:t>KMeans</a:t>
            </a:r>
            <a:r>
              <a:rPr lang="zh-CN" altLang="en-US" dirty="0"/>
              <a:t>缺点：</a:t>
            </a:r>
            <a:endParaRPr lang="zh-CN" altLang="en-US" dirty="0"/>
          </a:p>
          <a:p>
            <a:r>
              <a:rPr lang="zh-CN" altLang="en-US" dirty="0"/>
              <a:t>人为设定聚类数量</a:t>
            </a:r>
            <a:endParaRPr lang="zh-CN" altLang="en-US" dirty="0"/>
          </a:p>
          <a:p>
            <a:r>
              <a:rPr lang="zh-CN" altLang="en-US" dirty="0"/>
              <a:t>初始化中心影响效果，导致结果不稳定</a:t>
            </a:r>
            <a:endParaRPr lang="zh-CN" altLang="en-US" dirty="0"/>
          </a:p>
          <a:p>
            <a:r>
              <a:rPr lang="zh-CN" altLang="en-US" dirty="0"/>
              <a:t>对于个别特殊样本敏感，会大幅影响聚类中心位置</a:t>
            </a:r>
            <a:endParaRPr lang="zh-CN" altLang="en-US" dirty="0"/>
          </a:p>
          <a:p>
            <a:r>
              <a:rPr lang="zh-CN" altLang="en-US" dirty="0"/>
              <a:t>不适合多分类或样本较为离散的数据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词向量应用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句向量或文本向量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KMeans</a:t>
            </a:r>
            <a:r>
              <a:rPr lang="zh-CN" altLang="en-US"/>
              <a:t>一些使用技巧：</a:t>
            </a:r>
            <a:endParaRPr lang="zh-CN" altLang="en-US"/>
          </a:p>
          <a:p>
            <a:r>
              <a:rPr lang="zh-CN" altLang="en-US"/>
              <a:t>先设定较多的聚类类别</a:t>
            </a:r>
            <a:endParaRPr lang="zh-CN" altLang="en-US"/>
          </a:p>
          <a:p>
            <a:r>
              <a:rPr lang="zh-CN" altLang="en-US"/>
              <a:t>聚类结束后计算类内平均距离</a:t>
            </a:r>
            <a:endParaRPr lang="zh-CN" altLang="en-US"/>
          </a:p>
          <a:p>
            <a:r>
              <a:rPr lang="zh-CN" altLang="en-US"/>
              <a:t>排序后，舍弃</a:t>
            </a:r>
            <a:r>
              <a:rPr lang="zh-CN" altLang="en-US">
                <a:sym typeface="+mn-ea"/>
              </a:rPr>
              <a:t>类内平均距离较长</a:t>
            </a:r>
            <a:r>
              <a:rPr lang="zh-CN" altLang="en-US"/>
              <a:t>的类别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计算距离时可以尝试欧式距离、余弦距离或其他距离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短文本的聚类记得先去重，以及其他预处理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词向量总结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质变：将离散的字符转化为连续的数值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通过向量的相似度代表语义的相似度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词向量的训练基于很多不完全正确的假设，但是据此训练的词向量是有意义的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使用无标注的文本的一种好方法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54868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68140" y="2829560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答疑环节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one-hot</a:t>
            </a:r>
            <a:r>
              <a:rPr lang="zh-CN" altLang="en-US"/>
              <a:t>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首先统计一个字表或词表，选出</a:t>
            </a:r>
            <a:r>
              <a:rPr lang="en-US" altLang="zh-CN"/>
              <a:t>n</a:t>
            </a:r>
            <a:r>
              <a:rPr lang="zh-CN" altLang="en-US"/>
              <a:t>个字或词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今天   </a:t>
            </a:r>
            <a:r>
              <a:rPr lang="en-US" altLang="zh-CN"/>
              <a:t>[1, 0, 0, 0, 0]</a:t>
            </a:r>
            <a:endParaRPr lang="zh-CN" altLang="en-US"/>
          </a:p>
          <a:p>
            <a:r>
              <a:rPr lang="zh-CN" altLang="en-US"/>
              <a:t>天气   </a:t>
            </a:r>
            <a:r>
              <a:rPr lang="en-US" altLang="zh-CN"/>
              <a:t>[0, 1, 0, 0, 0]</a:t>
            </a:r>
            <a:endParaRPr lang="en-US" altLang="zh-CN"/>
          </a:p>
          <a:p>
            <a:r>
              <a:rPr lang="zh-CN" altLang="en-US"/>
              <a:t>真       </a:t>
            </a:r>
            <a:r>
              <a:rPr lang="en-US" altLang="zh-CN"/>
              <a:t>[0, 0, 1, 0, 0]</a:t>
            </a:r>
            <a:endParaRPr lang="en-US" altLang="zh-CN"/>
          </a:p>
          <a:p>
            <a:r>
              <a:rPr lang="zh-CN" altLang="en-US"/>
              <a:t>不错   </a:t>
            </a:r>
            <a:r>
              <a:rPr lang="en-US" altLang="zh-CN"/>
              <a:t>[0, 0, 0, 1, 0]</a:t>
            </a:r>
            <a:endParaRPr lang="en-US" altLang="zh-CN"/>
          </a:p>
          <a:p>
            <a:r>
              <a:rPr lang="zh-CN" altLang="en-US">
                <a:sym typeface="+mn-ea"/>
              </a:rPr>
              <a:t>。       </a:t>
            </a:r>
            <a:r>
              <a:rPr lang="en-US" altLang="zh-CN">
                <a:sym typeface="+mn-ea"/>
              </a:rPr>
              <a:t>[0, 0, 0, 0, 1]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今天 不错   </a:t>
            </a:r>
            <a:r>
              <a:rPr lang="en-US" altLang="zh-CN"/>
              <a:t>[1, 0, 0, 1, 0]            </a:t>
            </a:r>
            <a:r>
              <a:rPr lang="zh-CN" altLang="en-US"/>
              <a:t>今天 真 不错 </a:t>
            </a:r>
            <a:r>
              <a:rPr lang="en-US" altLang="zh-CN"/>
              <a:t>[1, 0, 1, 1, 0]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6455" y="2999740"/>
            <a:ext cx="2237740" cy="2260600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one-hot</a:t>
            </a:r>
            <a:r>
              <a:rPr lang="zh-CN" altLang="en-US"/>
              <a:t>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在对文本向量化时，也可以考虑词频</a:t>
            </a:r>
            <a:endParaRPr lang="zh-CN" altLang="en-US" dirty="0"/>
          </a:p>
          <a:p>
            <a:r>
              <a:rPr lang="zh-CN" altLang="en-US" dirty="0"/>
              <a:t>不错          </a:t>
            </a:r>
            <a:r>
              <a:rPr lang="zh-CN" altLang="en-US" dirty="0" smtClean="0"/>
              <a:t>     </a:t>
            </a:r>
            <a:r>
              <a:rPr lang="en-US" altLang="zh-CN" dirty="0"/>
              <a:t>[0, 0, 0, 1, 0]</a:t>
            </a:r>
            <a:endParaRPr lang="en-US" altLang="zh-CN" dirty="0"/>
          </a:p>
          <a:p>
            <a:r>
              <a:rPr lang="zh-CN" altLang="en-US" dirty="0"/>
              <a:t>不错 不错     </a:t>
            </a:r>
            <a:r>
              <a:rPr lang="en-US" altLang="zh-CN" dirty="0"/>
              <a:t>[0, 0, 0, 2, 0]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有时也可以不事先准备词表，临时构建</a:t>
            </a:r>
            <a:endParaRPr lang="zh-CN" altLang="en-US" dirty="0"/>
          </a:p>
          <a:p>
            <a:r>
              <a:rPr lang="zh-CN" altLang="en-US" dirty="0"/>
              <a:t>如做文本比对任务，成对输入，此时维度可随时变化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                你好吗心情    </a:t>
            </a:r>
            <a:r>
              <a:rPr lang="zh-CN" altLang="en-US" dirty="0" smtClean="0"/>
              <a:t>      例</a:t>
            </a:r>
            <a:r>
              <a:rPr lang="en-US" altLang="zh-CN" dirty="0"/>
              <a:t>2</a:t>
            </a:r>
            <a:r>
              <a:rPr lang="zh-CN" altLang="en-US" dirty="0"/>
              <a:t>：          我不知道谁呀</a:t>
            </a:r>
            <a:endParaRPr lang="zh-CN" altLang="en-US" dirty="0"/>
          </a:p>
          <a:p>
            <a:r>
              <a:rPr lang="en-US" altLang="zh-CN" dirty="0"/>
              <a:t>A:</a:t>
            </a:r>
            <a:r>
              <a:rPr lang="zh-CN" altLang="en-US" dirty="0"/>
              <a:t> 你好</a:t>
            </a:r>
            <a:r>
              <a:rPr lang="zh-CN" altLang="en-US" dirty="0" smtClean="0"/>
              <a:t>吗          </a:t>
            </a:r>
            <a:r>
              <a:rPr lang="en-US" altLang="zh-CN" dirty="0"/>
              <a:t>[1, 1, 1, 0, 0]    </a:t>
            </a:r>
            <a:r>
              <a:rPr lang="en-US" altLang="zh-CN" dirty="0" smtClean="0"/>
              <a:t>    </a:t>
            </a:r>
            <a:r>
              <a:rPr lang="en-US" altLang="zh-CN" dirty="0"/>
              <a:t>A:</a:t>
            </a:r>
            <a:r>
              <a:rPr lang="zh-CN" altLang="en-US" dirty="0"/>
              <a:t>我不知道  </a:t>
            </a:r>
            <a:r>
              <a:rPr lang="en-US" altLang="zh-CN" dirty="0"/>
              <a:t>[1, 1, 1, 1, 0, 0]</a:t>
            </a:r>
            <a:endParaRPr lang="zh-CN" altLang="en-US" dirty="0"/>
          </a:p>
          <a:p>
            <a:r>
              <a:rPr lang="en-US" altLang="zh-CN" dirty="0"/>
              <a:t>B: </a:t>
            </a:r>
            <a:r>
              <a:rPr lang="zh-CN" altLang="en-US" dirty="0"/>
              <a:t>你心情好吗</a:t>
            </a:r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[1, 1, 1, 1, 1]  </a:t>
            </a:r>
            <a:r>
              <a:rPr lang="en-US" altLang="zh-CN" dirty="0" smtClean="0">
                <a:sym typeface="+mn-ea"/>
              </a:rPr>
              <a:t>      </a:t>
            </a:r>
            <a:r>
              <a:rPr lang="en-US" altLang="zh-CN" dirty="0">
                <a:sym typeface="+mn-ea"/>
              </a:rPr>
              <a:t>B:</a:t>
            </a:r>
            <a:r>
              <a:rPr lang="zh-CN" altLang="en-US" dirty="0">
                <a:sym typeface="+mn-ea"/>
              </a:rPr>
              <a:t>谁知道呀  </a:t>
            </a:r>
            <a:r>
              <a:rPr lang="en-US" altLang="zh-CN" dirty="0">
                <a:sym typeface="+mn-ea"/>
              </a:rPr>
              <a:t>[0, 0, 1, 1, 1, 1]</a:t>
            </a:r>
            <a:endParaRPr lang="en-US" alt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one-hot</a:t>
            </a:r>
            <a:r>
              <a:rPr lang="zh-CN" altLang="en-US"/>
              <a:t>编码</a:t>
            </a:r>
            <a:r>
              <a:rPr lang="en-US" altLang="zh-CN"/>
              <a:t>-</a:t>
            </a:r>
            <a:r>
              <a:rPr lang="zh-CN" altLang="en-US"/>
              <a:t>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如果有很多词，编码向量维度会很高，而且向量十分稀疏（大部分位置都是零），计算负担很大（维度灾难）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编码向量不能反映字词之间的语义相似性，只能做到区分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66340" y="2829560"/>
            <a:ext cx="72593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word2vec-</a:t>
            </a:r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词向量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150,&quot;width&quot;:10680}"/>
</p:tagLst>
</file>

<file path=ppt/tags/tag2.xml><?xml version="1.0" encoding="utf-8"?>
<p:tagLst xmlns:p="http://schemas.openxmlformats.org/presentationml/2006/main">
  <p:tag name="KSO_WM_UNIT_PLACING_PICTURE_USER_VIEWPORT" val="{&quot;height&quot;:6150,&quot;width&quot;:10680}"/>
</p:tagLst>
</file>

<file path=ppt/tags/tag3.xml><?xml version="1.0" encoding="utf-8"?>
<p:tagLst xmlns:p="http://schemas.openxmlformats.org/presentationml/2006/main">
  <p:tag name="KSO_WM_UNIT_TABLE_BEAUTIFY" val="smartTable{af2b47ab-ca45-4c49-95f4-01017485c710}"/>
  <p:tag name="TABLE_ENDDRAG_ORIGIN_RECT" val="434*292"/>
  <p:tag name="TABLE_ENDDRAG_RECT" val="266*188*434*292"/>
</p:tagLst>
</file>

<file path=ppt/tags/tag4.xml><?xml version="1.0" encoding="utf-8"?>
<p:tagLst xmlns:p="http://schemas.openxmlformats.org/presentationml/2006/main">
  <p:tag name="KSO_WM_UNIT_TABLE_BEAUTIFY" val="smartTable{af2b47ab-ca45-4c49-95f4-01017485c710}"/>
  <p:tag name="TABLE_ENDDRAG_ORIGIN_RECT" val="434*292"/>
  <p:tag name="TABLE_ENDDRAG_RECT" val="266*188*434*292"/>
</p:tagLst>
</file>

<file path=ppt/theme/theme1.xml><?xml version="1.0" encoding="utf-8"?>
<a:theme xmlns:a="http://schemas.openxmlformats.org/drawingml/2006/main" name="流畅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6566</Words>
  <Application>Kingsoft Office WPP</Application>
  <PresentationFormat>自定义</PresentationFormat>
  <Paragraphs>867</Paragraphs>
  <Slides>55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流畅</vt:lpstr>
      <vt:lpstr>词的向量化和文本向量化</vt:lpstr>
      <vt:lpstr>向量化</vt:lpstr>
      <vt:lpstr>文本向量化</vt:lpstr>
      <vt:lpstr>文本向量化</vt:lpstr>
      <vt:lpstr>PowerPoint 演示文稿</vt:lpstr>
      <vt:lpstr>one-hot编码</vt:lpstr>
      <vt:lpstr>one-hot编码</vt:lpstr>
      <vt:lpstr>one-hot编码-缺点</vt:lpstr>
      <vt:lpstr>PowerPoint 演示文稿</vt:lpstr>
      <vt:lpstr>词向量-word2vec</vt:lpstr>
      <vt:lpstr>Word embedding? Word vector?</vt:lpstr>
      <vt:lpstr>Onehot编码 -&gt; word vectors</vt:lpstr>
      <vt:lpstr>PowerPoint 演示文稿</vt:lpstr>
      <vt:lpstr>词向量-基于语言模型</vt:lpstr>
      <vt:lpstr>词向量-基于语言模型</vt:lpstr>
      <vt:lpstr>PowerPoint 演示文稿</vt:lpstr>
      <vt:lpstr>词向量-如何训练</vt:lpstr>
      <vt:lpstr>词向量-如何训练</vt:lpstr>
      <vt:lpstr>词向量-如何训练</vt:lpstr>
      <vt:lpstr>词向量-如何训练</vt:lpstr>
      <vt:lpstr>词向量-如何训练</vt:lpstr>
      <vt:lpstr>词向量-如何训练</vt:lpstr>
      <vt:lpstr>词向量-如何训练</vt:lpstr>
      <vt:lpstr>词向量-如何训练</vt:lpstr>
      <vt:lpstr>词向量-训练的问题</vt:lpstr>
      <vt:lpstr>Huffman树</vt:lpstr>
      <vt:lpstr>Huffman树</vt:lpstr>
      <vt:lpstr>Huffman树</vt:lpstr>
      <vt:lpstr>Huffman树</vt:lpstr>
      <vt:lpstr>Huffman树</vt:lpstr>
      <vt:lpstr>Huffman树</vt:lpstr>
      <vt:lpstr>Huffman树</vt:lpstr>
      <vt:lpstr>Huffman树</vt:lpstr>
      <vt:lpstr>Huffman树</vt:lpstr>
      <vt:lpstr>Huffman树</vt:lpstr>
      <vt:lpstr>负采样-negative sampling</vt:lpstr>
      <vt:lpstr>负采样-negative sampling</vt:lpstr>
      <vt:lpstr>负采样-negative sampling</vt:lpstr>
      <vt:lpstr>负采样-negative sampling</vt:lpstr>
      <vt:lpstr>PowerPoint 演示文稿</vt:lpstr>
      <vt:lpstr>Glove词向量</vt:lpstr>
      <vt:lpstr>Glove词向量</vt:lpstr>
      <vt:lpstr>Glove词向量</vt:lpstr>
      <vt:lpstr>Glove词向量</vt:lpstr>
      <vt:lpstr>词向量训练总结</vt:lpstr>
      <vt:lpstr>词向量存在的问题</vt:lpstr>
      <vt:lpstr>PowerPoint 演示文稿</vt:lpstr>
      <vt:lpstr>词向量应用-寻找近义词</vt:lpstr>
      <vt:lpstr>词向量应用-句向量或文本向量</vt:lpstr>
      <vt:lpstr>词向量应用-KMeans</vt:lpstr>
      <vt:lpstr>词向量应用-句向量或文本向量</vt:lpstr>
      <vt:lpstr>词向量应用-句向量或文本向量</vt:lpstr>
      <vt:lpstr>词向量应用-句向量或文本向量</vt:lpstr>
      <vt:lpstr>词向量总结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yinzi</cp:lastModifiedBy>
  <cp:revision>391</cp:revision>
  <dcterms:created xsi:type="dcterms:W3CDTF">2021-01-13T12:57:00Z</dcterms:created>
  <dcterms:modified xsi:type="dcterms:W3CDTF">2024-07-12T06:01:59Z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