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0" r:id="rId6"/>
    <p:sldId id="258" r:id="rId7"/>
    <p:sldId id="259" r:id="rId8"/>
    <p:sldId id="295" r:id="rId9"/>
    <p:sldId id="29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63" r:id="rId38"/>
    <p:sldId id="294" r:id="rId39"/>
    <p:sldId id="296" r:id="rId40"/>
    <p:sldId id="313" r:id="rId41"/>
    <p:sldId id="297" r:id="rId42"/>
    <p:sldId id="299" r:id="rId43"/>
    <p:sldId id="300" r:id="rId44"/>
    <p:sldId id="298" r:id="rId45"/>
    <p:sldId id="303" r:id="rId46"/>
    <p:sldId id="304" r:id="rId47"/>
    <p:sldId id="314" r:id="rId48"/>
    <p:sldId id="262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42" autoAdjust="0"/>
  </p:normalViewPr>
  <p:slideViewPr>
    <p:cSldViewPr>
      <p:cViewPr>
        <p:scale>
          <a:sx n="90" d="100"/>
          <a:sy n="90" d="100"/>
        </p:scale>
        <p:origin x="-1234" y="-346"/>
      </p:cViewPr>
      <p:guideLst>
        <p:guide orient="horz" pos="1620"/>
        <p:guide pos="285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6CBD-69C8-4EE0-A134-F9B3D4590783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0A298-ECE7-44B1-8C62-F28421A8654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文本匹配任务</a:t>
            </a:r>
            <a:endParaRPr 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八斗人工智能学院</a:t>
            </a:r>
            <a:endParaRPr lang="en-US" altLang="zh-CN" dirty="0" smtClean="0"/>
          </a:p>
          <a:p>
            <a:r>
              <a:rPr lang="zh-CN" altLang="en-US" dirty="0"/>
              <a:t>宋学林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智能问答的技术路线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依照</a:t>
            </a:r>
            <a:r>
              <a:rPr lang="zh-CN" altLang="en-US" b="1" u="sng" dirty="0" smtClean="0"/>
              <a:t>答案产出方式</a:t>
            </a:r>
            <a:r>
              <a:rPr lang="zh-CN" altLang="en-US" dirty="0" smtClean="0"/>
              <a:t>划分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1</a:t>
            </a:r>
            <a:r>
              <a:rPr lang="zh-CN" altLang="en-US" dirty="0" smtClean="0"/>
              <a:t>）检索式的问答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答案原文或答案的多个片段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存在于基础资源中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2</a:t>
            </a:r>
            <a:r>
              <a:rPr lang="zh-CN" altLang="en-US" dirty="0" smtClean="0"/>
              <a:t>）生成式的问答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答案文本不存在于基础资源，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由问答系统来生成答案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3</a:t>
            </a:r>
            <a:r>
              <a:rPr lang="zh-CN" altLang="en-US" dirty="0" smtClean="0"/>
              <a:t>）二者结合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491630"/>
            <a:ext cx="3487312" cy="316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08324" y="50201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智能问答的技术路线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依照</a:t>
            </a:r>
            <a:r>
              <a:rPr lang="en-US" altLang="zh-CN" b="1" u="sng" dirty="0" smtClean="0"/>
              <a:t>NLP</a:t>
            </a:r>
            <a:r>
              <a:rPr lang="zh-CN" altLang="en-US" b="1" u="sng" dirty="0" smtClean="0"/>
              <a:t>相关技术</a:t>
            </a:r>
            <a:r>
              <a:rPr lang="zh-CN" altLang="en-US" dirty="0" smtClean="0"/>
              <a:t>划分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1</a:t>
            </a:r>
            <a:r>
              <a:rPr lang="zh-CN" altLang="en-US" dirty="0" smtClean="0"/>
              <a:t>）单轮问答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2</a:t>
            </a:r>
            <a:r>
              <a:rPr lang="zh-CN" altLang="en-US" dirty="0" smtClean="0"/>
              <a:t>）多轮问答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3</a:t>
            </a:r>
            <a:r>
              <a:rPr lang="zh-CN" altLang="en-US" dirty="0" smtClean="0"/>
              <a:t>）多语种问答 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4</a:t>
            </a:r>
            <a:r>
              <a:rPr lang="zh-CN" altLang="en-US" dirty="0" smtClean="0"/>
              <a:t>）事实性问答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5</a:t>
            </a:r>
            <a:r>
              <a:rPr lang="zh-CN" altLang="en-US" dirty="0" smtClean="0"/>
              <a:t>）开放性问答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6</a:t>
            </a:r>
            <a:r>
              <a:rPr lang="zh-CN" altLang="en-US" dirty="0" smtClean="0"/>
              <a:t>）多模态问答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7</a:t>
            </a:r>
            <a:r>
              <a:rPr lang="zh-CN" altLang="en-US" dirty="0" smtClean="0"/>
              <a:t>）选择型问答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8</a:t>
            </a:r>
            <a:r>
              <a:rPr lang="zh-CN" altLang="en-US" dirty="0" smtClean="0"/>
              <a:t>）抽取式问答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9</a:t>
            </a:r>
            <a:r>
              <a:rPr lang="zh-CN" altLang="en-US" dirty="0" smtClean="0"/>
              <a:t>）生成式问答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339" y="1599643"/>
            <a:ext cx="3000375" cy="147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076" y="2909237"/>
            <a:ext cx="45243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08324" y="50201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智能问答的价值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以智能客服为例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32" y="1923384"/>
            <a:ext cx="8755063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79749" y="483603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Faq</a:t>
            </a:r>
            <a:r>
              <a:rPr lang="zh-CN" altLang="en-US" dirty="0" smtClean="0"/>
              <a:t>知识库问答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376" y="1347614"/>
            <a:ext cx="7772400" cy="1701924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/>
              <a:t>Faq</a:t>
            </a:r>
            <a:r>
              <a:rPr lang="en-US" altLang="zh-CN" sz="2000" dirty="0" smtClean="0"/>
              <a:t> = </a:t>
            </a:r>
            <a:r>
              <a:rPr lang="en-US" sz="2000" dirty="0" smtClean="0"/>
              <a:t>Frequently </a:t>
            </a:r>
            <a:r>
              <a:rPr lang="en-US" sz="2000" dirty="0"/>
              <a:t>asked </a:t>
            </a:r>
            <a:r>
              <a:rPr lang="en-US" sz="2000" dirty="0" smtClean="0"/>
              <a:t>Questions </a:t>
            </a:r>
            <a:endParaRPr lang="en-US" sz="2000" dirty="0" smtClean="0"/>
          </a:p>
          <a:p>
            <a:r>
              <a:rPr lang="zh-CN" altLang="en-US" sz="2000" dirty="0" smtClean="0"/>
              <a:t>常见问题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热点问题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76" y="2159859"/>
            <a:ext cx="8543072" cy="1420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91874"/>
            <a:ext cx="6199248" cy="163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79749" y="483603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Faq</a:t>
            </a:r>
            <a:r>
              <a:rPr lang="zh-CN" altLang="en-US" dirty="0"/>
              <a:t>知识库问答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37624"/>
            <a:ext cx="7772400" cy="1957030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列表展示所有常见问题，用户需要自己找到对应的问题，对用户不友好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让用户以自然语言描述自己的问题，算法进行</a:t>
            </a:r>
            <a:r>
              <a:rPr lang="en-US" altLang="zh-CN" sz="2000" dirty="0" err="1" smtClean="0"/>
              <a:t>faq</a:t>
            </a:r>
            <a:r>
              <a:rPr lang="zh-CN" altLang="en-US" sz="2000" dirty="0" smtClean="0"/>
              <a:t>库的检索，给出对应的答案</a:t>
            </a:r>
            <a:endParaRPr lang="en-US" altLang="zh-CN" sz="2000" dirty="0" smtClean="0"/>
          </a:p>
          <a:p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7" y="3148459"/>
            <a:ext cx="2533129" cy="1402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946" y="2986304"/>
            <a:ext cx="2751212" cy="1614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禁止符 3"/>
          <p:cNvSpPr/>
          <p:nvPr/>
        </p:nvSpPr>
        <p:spPr>
          <a:xfrm>
            <a:off x="3563888" y="3543858"/>
            <a:ext cx="648072" cy="432048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7812360" y="3543858"/>
            <a:ext cx="576064" cy="432048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08324" y="50201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相关名词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问答对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一个（或多个相似的）问题与它对应的答案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2.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faq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库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知识库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很多问答对组成的集合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标准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问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每组问答对中的问题，有多个时，为其中代表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相似问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扩展问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问答对中，标准问之外的其他问题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5.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用户问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用户输入的问题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6.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知识加工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人工编辑</a:t>
            </a:r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faq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库的过程</a:t>
            </a:r>
            <a:endParaRPr 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08324" y="50201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Faq</a:t>
            </a:r>
            <a:r>
              <a:rPr lang="zh-CN" altLang="en-US" dirty="0" smtClean="0"/>
              <a:t>知识库示例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01" y="1437625"/>
            <a:ext cx="8384595" cy="207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88" y="3695562"/>
            <a:ext cx="8365645" cy="1222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08324" y="50201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运行逻辑</a:t>
            </a:r>
            <a:endParaRPr 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459554" y="1329612"/>
            <a:ext cx="7562341" cy="3672408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</a:t>
            </a:r>
            <a:r>
              <a:rPr lang="zh-CN" altLang="en-US" dirty="0" smtClean="0"/>
              <a:t>对用户问进行预处理</a:t>
            </a:r>
            <a:endParaRPr lang="en-US" altLang="zh-CN" dirty="0" smtClean="0"/>
          </a:p>
          <a:p>
            <a:r>
              <a:rPr lang="en-US" dirty="0" smtClean="0"/>
              <a:t>2.</a:t>
            </a:r>
            <a:r>
              <a:rPr lang="zh-CN" altLang="en-US" dirty="0" smtClean="0"/>
              <a:t>使用处理后的问题，与</a:t>
            </a:r>
            <a:r>
              <a:rPr lang="en-US" altLang="zh-CN" dirty="0" err="1" smtClean="0"/>
              <a:t>faq</a:t>
            </a:r>
            <a:r>
              <a:rPr lang="zh-CN" altLang="en-US" dirty="0" smtClean="0"/>
              <a:t>库中问题计算相似度</a:t>
            </a:r>
            <a:endParaRPr lang="en-US" altLang="zh-CN" dirty="0" smtClean="0"/>
          </a:p>
          <a:p>
            <a:r>
              <a:rPr lang="en-US" dirty="0" smtClean="0"/>
              <a:t>3.</a:t>
            </a:r>
            <a:r>
              <a:rPr lang="zh-CN" altLang="en-US" dirty="0" smtClean="0"/>
              <a:t>按照相似度分值排序</a:t>
            </a:r>
            <a:endParaRPr lang="en-US" altLang="zh-CN" dirty="0" smtClean="0"/>
          </a:p>
          <a:p>
            <a:r>
              <a:rPr lang="en-US" dirty="0" smtClean="0"/>
              <a:t>4.</a:t>
            </a:r>
            <a:r>
              <a:rPr lang="zh-CN" altLang="en-US" dirty="0" smtClean="0"/>
              <a:t>返回最相似问题对应的答案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预处理包括：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分词，去停用词，去标点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大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小写转换，全半角转换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词性标注，句法分析等等</a:t>
            </a:r>
            <a:endParaRPr lang="en-US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548444" y="3172715"/>
            <a:ext cx="1584176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08484" y="323198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预处理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68224" y="3172340"/>
            <a:ext cx="1584176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28264" y="32498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用户问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725075" y="2518977"/>
            <a:ext cx="2664296" cy="16177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725075" y="2868427"/>
          <a:ext cx="2664296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9926"/>
                <a:gridCol w="1354370"/>
              </a:tblGrid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itchFamily="49" charset="-122"/>
                          <a:ea typeface="黑体" pitchFamily="49" charset="-122"/>
                        </a:rPr>
                        <a:t>Q1&lt;set&gt;</a:t>
                      </a:r>
                      <a:endParaRPr 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A1</a:t>
                      </a:r>
                      <a:endParaRPr 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90" marB="34290"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Q2&lt;set&gt;</a:t>
                      </a:r>
                      <a:endParaRPr 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A2</a:t>
                      </a:r>
                      <a:endParaRPr 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90" marB="34290"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…</a:t>
                      </a:r>
                      <a:endParaRPr 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…</a:t>
                      </a:r>
                      <a:endParaRPr 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90" marB="34290"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黑体" pitchFamily="49" charset="-122"/>
                          <a:ea typeface="黑体" pitchFamily="49" charset="-122"/>
                        </a:rPr>
                        <a:t>Qn</a:t>
                      </a:r>
                      <a:r>
                        <a:rPr 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&lt;set&gt;</a:t>
                      </a:r>
                      <a:endParaRPr 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An</a:t>
                      </a:r>
                      <a:endParaRPr 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688904" y="251897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黑体" pitchFamily="49" charset="-122"/>
                <a:ea typeface="黑体" pitchFamily="49" charset="-122"/>
              </a:rPr>
              <a:t>Faq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库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4" name="直接箭头连接符 13"/>
          <p:cNvCxnSpPr>
            <a:stCxn id="10" idx="3"/>
            <a:endCxn id="4" idx="1"/>
          </p:cNvCxnSpPr>
          <p:nvPr/>
        </p:nvCxnSpPr>
        <p:spPr>
          <a:xfrm>
            <a:off x="2152400" y="3388365"/>
            <a:ext cx="396044" cy="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244365" y="3072944"/>
            <a:ext cx="1291464" cy="33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244365" y="3249866"/>
            <a:ext cx="1291464" cy="162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244365" y="3412069"/>
            <a:ext cx="1291464" cy="416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244365" y="3412067"/>
            <a:ext cx="1291464" cy="192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40725" y="2795942"/>
            <a:ext cx="148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相似度计算</a:t>
            </a:r>
            <a:endParaRPr lang="en-US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6300192" y="4136696"/>
            <a:ext cx="0" cy="271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5725075" y="4473990"/>
            <a:ext cx="1332148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39500" y="4170269"/>
            <a:ext cx="7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排序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88128" y="4551515"/>
            <a:ext cx="136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最相似问题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7" name="直接箭头连接符 36"/>
          <p:cNvCxnSpPr>
            <a:stCxn id="38" idx="3"/>
          </p:cNvCxnSpPr>
          <p:nvPr/>
        </p:nvCxnSpPr>
        <p:spPr>
          <a:xfrm>
            <a:off x="7057224" y="4690014"/>
            <a:ext cx="4671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7569854" y="4473990"/>
            <a:ext cx="1332148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532907" y="4551515"/>
            <a:ext cx="136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答案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08324" y="50201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算法核心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458773" y="1341780"/>
                <a:ext cx="8145675" cy="3486735"/>
              </a:xfrm>
              <a:prstGeom prst="rect">
                <a:avLst/>
              </a:prstGeom>
            </p:spPr>
            <p:txBody>
              <a:bodyPr vert="horz">
                <a:normAutofit fontScale="32500" lnSpcReduction="20000"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6000" b="1" dirty="0" smtClean="0"/>
                  <a:t>语义相似度计算</a:t>
                </a:r>
                <a:r>
                  <a:rPr lang="zh-CN" altLang="en-US" sz="6000" dirty="0" smtClean="0"/>
                  <a:t>是</a:t>
                </a:r>
                <a:r>
                  <a:rPr lang="en-US" altLang="zh-CN" sz="6000" dirty="0" err="1" smtClean="0"/>
                  <a:t>faq</a:t>
                </a:r>
                <a:r>
                  <a:rPr lang="zh-CN" altLang="en-US" sz="6000" dirty="0" smtClean="0"/>
                  <a:t>问答的核心</a:t>
                </a:r>
                <a:endParaRPr lang="en-US" altLang="zh-CN" sz="6000" dirty="0" smtClean="0"/>
              </a:p>
              <a:p>
                <a:r>
                  <a:rPr lang="zh-CN" altLang="en-US" sz="6000" dirty="0" smtClean="0"/>
                  <a:t>一般简称</a:t>
                </a:r>
                <a:r>
                  <a:rPr lang="zh-CN" altLang="en-US" sz="6000" b="1" dirty="0" smtClean="0"/>
                  <a:t>文本匹配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6000" b="0" dirty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altLang="zh-CN" sz="60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6000" b="0" i="0" dirty="0" smtClean="0">
                            <a:latin typeface="Cambria Math"/>
                          </a:rPr>
                          <m:t>x</m:t>
                        </m:r>
                        <m:r>
                          <a:rPr lang="en-US" altLang="zh-CN" sz="6000" b="0" i="0" dirty="0" smtClean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6000" b="0" i="0" dirty="0" smtClean="0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 altLang="zh-CN" sz="6000" b="0" i="0" dirty="0" smtClean="0">
                        <a:latin typeface="Cambria Math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6000" b="0" i="0" dirty="0" smtClean="0">
                        <a:latin typeface="Cambria Math"/>
                      </a:rPr>
                      <m:t>Score</m:t>
                    </m:r>
                  </m:oMath>
                </a14:m>
                <a:endParaRPr lang="en-US" altLang="zh-CN" sz="6000" dirty="0" smtClean="0"/>
              </a:p>
              <a:p>
                <a:r>
                  <a:rPr lang="zh-CN" altLang="en-US" sz="6000" dirty="0" smtClean="0"/>
                  <a:t>相似度分值合理，才可以找到正确的对应问题</a:t>
                </a:r>
                <a:endParaRPr lang="en-US" altLang="zh-CN" sz="6000" dirty="0" smtClean="0"/>
              </a:p>
              <a:p>
                <a:r>
                  <a:rPr lang="zh-CN" altLang="en-US" sz="6000" dirty="0" smtClean="0"/>
                  <a:t>计算分值的同时，也要考虑速度</a:t>
                </a:r>
                <a:endParaRPr lang="en-US" altLang="zh-CN" sz="6000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排序之前可能有召回模块，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为了减少排序的耗时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如果最高相似度的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问题，分值依然很低，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一般会有兜底答案，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不会强行回答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sz="1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73" y="1341780"/>
                <a:ext cx="8145675" cy="3486735"/>
              </a:xfrm>
              <a:prstGeom prst="rect">
                <a:avLst/>
              </a:prstGeom>
              <a:blipFill rotWithShape="1">
                <a:blip r:embed="rId1"/>
                <a:stretch>
                  <a:fillRect l="-225" t="-3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圆角矩形 3"/>
          <p:cNvSpPr/>
          <p:nvPr/>
        </p:nvSpPr>
        <p:spPr>
          <a:xfrm>
            <a:off x="2548444" y="3172715"/>
            <a:ext cx="1584176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08484" y="323198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预处理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68224" y="3172340"/>
            <a:ext cx="1584176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28264" y="32498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用户问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725075" y="2518977"/>
            <a:ext cx="2664296" cy="16177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725075" y="2868427"/>
          <a:ext cx="2664296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9926"/>
                <a:gridCol w="1354370"/>
              </a:tblGrid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itchFamily="49" charset="-122"/>
                          <a:ea typeface="黑体" pitchFamily="49" charset="-122"/>
                        </a:rPr>
                        <a:t>Q1&lt;set&gt;</a:t>
                      </a:r>
                      <a:endParaRPr 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A1</a:t>
                      </a:r>
                      <a:endParaRPr 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90" marB="34290"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Q2&lt;set&gt;</a:t>
                      </a:r>
                      <a:endParaRPr 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A2</a:t>
                      </a:r>
                      <a:endParaRPr 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90" marB="34290"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…</a:t>
                      </a:r>
                      <a:endParaRPr 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…</a:t>
                      </a:r>
                      <a:endParaRPr 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90" marB="34290"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黑体" pitchFamily="49" charset="-122"/>
                          <a:ea typeface="黑体" pitchFamily="49" charset="-122"/>
                        </a:rPr>
                        <a:t>Qn</a:t>
                      </a:r>
                      <a:r>
                        <a:rPr 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&lt;set&gt;</a:t>
                      </a:r>
                      <a:endParaRPr 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黑体" pitchFamily="49" charset="-122"/>
                          <a:ea typeface="黑体" pitchFamily="49" charset="-122"/>
                        </a:rPr>
                        <a:t>An</a:t>
                      </a:r>
                      <a:endParaRPr lang="en-US" sz="14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688904" y="251897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黑体" pitchFamily="49" charset="-122"/>
                <a:ea typeface="黑体" pitchFamily="49" charset="-122"/>
              </a:rPr>
              <a:t>Faq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库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4" name="直接箭头连接符 13"/>
          <p:cNvCxnSpPr>
            <a:stCxn id="10" idx="3"/>
            <a:endCxn id="4" idx="1"/>
          </p:cNvCxnSpPr>
          <p:nvPr/>
        </p:nvCxnSpPr>
        <p:spPr>
          <a:xfrm>
            <a:off x="2152400" y="3388365"/>
            <a:ext cx="396044" cy="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244365" y="3072944"/>
            <a:ext cx="1291464" cy="33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244365" y="3249866"/>
            <a:ext cx="1291464" cy="162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244365" y="3412069"/>
            <a:ext cx="1291464" cy="416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244365" y="3412067"/>
            <a:ext cx="1291464" cy="192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40725" y="2795942"/>
            <a:ext cx="148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相似度计算</a:t>
            </a:r>
            <a:endParaRPr lang="en-US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6300192" y="4136696"/>
            <a:ext cx="0" cy="271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5725075" y="4473990"/>
            <a:ext cx="1332148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39500" y="4170269"/>
            <a:ext cx="7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排序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88128" y="4551515"/>
            <a:ext cx="136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最相似问题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7" name="直接箭头连接符 36"/>
          <p:cNvCxnSpPr>
            <a:stCxn id="38" idx="3"/>
          </p:cNvCxnSpPr>
          <p:nvPr/>
        </p:nvCxnSpPr>
        <p:spPr>
          <a:xfrm>
            <a:off x="7057224" y="4690014"/>
            <a:ext cx="4671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7569854" y="4473990"/>
            <a:ext cx="1332148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532907" y="4551515"/>
            <a:ext cx="136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答案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08324" y="50201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文本匹配算法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编辑距离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9998" y="1357873"/>
            <a:ext cx="7772400" cy="391617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两个</a:t>
            </a:r>
            <a:r>
              <a:rPr lang="zh-CN" altLang="en-US" dirty="0" smtClean="0"/>
              <a:t>字符串</a:t>
            </a:r>
            <a:r>
              <a:rPr lang="zh-CN" altLang="en-US" dirty="0"/>
              <a:t>之间，由一个转成另一个所需的</a:t>
            </a:r>
            <a:r>
              <a:rPr lang="zh-CN" altLang="en-US" b="1" u="sng" dirty="0"/>
              <a:t>最少编辑操作次数</a:t>
            </a:r>
            <a:r>
              <a:rPr lang="zh-CN" altLang="en-US" dirty="0"/>
              <a:t>。许可的编辑操作包括将一个字符</a:t>
            </a:r>
            <a:r>
              <a:rPr lang="zh-CN" altLang="en-US" b="1" u="sng" dirty="0"/>
              <a:t>替换</a:t>
            </a:r>
            <a:r>
              <a:rPr lang="zh-CN" altLang="en-US" dirty="0"/>
              <a:t>成另一个字符，</a:t>
            </a:r>
            <a:r>
              <a:rPr lang="zh-CN" altLang="en-US" b="1" u="sng" dirty="0"/>
              <a:t>插入</a:t>
            </a:r>
            <a:r>
              <a:rPr lang="zh-CN" altLang="en-US" dirty="0"/>
              <a:t>一个字符，</a:t>
            </a:r>
            <a:r>
              <a:rPr lang="zh-CN" altLang="en-US" b="1" u="sng" dirty="0"/>
              <a:t>删除</a:t>
            </a:r>
            <a:r>
              <a:rPr lang="zh-CN" altLang="en-US" dirty="0"/>
              <a:t>一个</a:t>
            </a:r>
            <a:r>
              <a:rPr lang="zh-CN" altLang="en-US" dirty="0" smtClean="0"/>
              <a:t>字符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两个字符串完全一致，编辑距离 </a:t>
            </a:r>
            <a:r>
              <a:rPr lang="en-US" altLang="zh-CN" dirty="0" smtClean="0"/>
              <a:t>= 0</a:t>
            </a:r>
            <a:r>
              <a:rPr lang="zh-CN" altLang="en-US" dirty="0" smtClean="0"/>
              <a:t>，相似度</a:t>
            </a:r>
            <a:r>
              <a:rPr lang="en-US" altLang="zh-CN" dirty="0"/>
              <a:t> </a:t>
            </a:r>
            <a:r>
              <a:rPr lang="en-US" altLang="zh-CN" dirty="0" smtClean="0"/>
              <a:t>= 1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个字符串完全不一致，编辑距离 </a:t>
            </a:r>
            <a:r>
              <a:rPr lang="en-US" altLang="zh-CN" dirty="0" smtClean="0"/>
              <a:t>= </a:t>
            </a:r>
            <a:r>
              <a:rPr lang="zh-CN" altLang="en-US" dirty="0" smtClean="0"/>
              <a:t>较长者长度，相似度</a:t>
            </a:r>
            <a:r>
              <a:rPr lang="en-US" altLang="zh-CN" dirty="0"/>
              <a:t> </a:t>
            </a:r>
            <a:r>
              <a:rPr lang="en-US" altLang="zh-CN" dirty="0" smtClean="0"/>
              <a:t>= 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84197"/>
            <a:ext cx="7992888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      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今 天 天 气 真 不 错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估 计 明 天 天 气 更 好</a:t>
            </a:r>
            <a:endParaRPr 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835764" y="2787774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780005" y="2787773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140045" y="2787773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572005" y="2787773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464994" y="2787774"/>
            <a:ext cx="0" cy="43204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031378" y="2787774"/>
            <a:ext cx="0" cy="43204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20045" y="2428411"/>
            <a:ext cx="3895732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插入</a:t>
            </a:r>
            <a:endParaRPr lang="en-US" altLang="zh-CN" dirty="0" smtClean="0">
              <a:solidFill>
                <a:srgbClr val="00B0F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替换       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编辑距离 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= 6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删除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772" y="3846872"/>
            <a:ext cx="2676525" cy="50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533114" y="3846872"/>
                <a:ext cx="3744416" cy="521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1 </m:t>
                    </m:r>
                    <m:r>
                      <a:rPr lang="en-US" altLang="zh-CN" b="0" i="1" smtClean="0">
                        <a:latin typeface="Cambria Math"/>
                      </a:rPr>
                      <m:t>− </m:t>
                    </m:r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max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(7,   8)</m:t>
                        </m:r>
                      </m:den>
                    </m:f>
                  </m:oMath>
                </a14:m>
                <a:r>
                  <a:rPr lang="en-US" dirty="0" smtClean="0"/>
                  <a:t> = </a:t>
                </a:r>
                <a:r>
                  <a:rPr lang="en-US" b="1" dirty="0" smtClean="0"/>
                  <a:t>0.25</a:t>
                </a:r>
                <a:endParaRPr lang="en-US" b="1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114" y="3846872"/>
                <a:ext cx="3744416" cy="521233"/>
              </a:xfrm>
              <a:prstGeom prst="rect">
                <a:avLst/>
              </a:prstGeom>
              <a:blipFill rotWithShape="1">
                <a:blip r:embed="rId2"/>
                <a:stretch>
                  <a:fillRect l="-1466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408324" y="50201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文本匹配任务（狭义）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给定一组文本，判断其是否语义相似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 smtClean="0"/>
              <a:t>今天天气不错   </a:t>
            </a:r>
            <a:r>
              <a:rPr lang="en-US" altLang="zh-CN" dirty="0" smtClean="0"/>
              <a:t>match  </a:t>
            </a:r>
            <a:r>
              <a:rPr lang="zh-CN" altLang="en-US" dirty="0" smtClean="0"/>
              <a:t>今儿个天不错呀    </a:t>
            </a:r>
            <a:r>
              <a:rPr lang="zh-CN" altLang="en-US" dirty="0" smtClean="0">
                <a:solidFill>
                  <a:schemeClr val="accent5"/>
                </a:solidFill>
              </a:rPr>
              <a:t>√</a:t>
            </a:r>
            <a:endParaRPr lang="en-US" dirty="0"/>
          </a:p>
          <a:p>
            <a:r>
              <a:rPr lang="zh-CN" altLang="en-US" dirty="0" smtClean="0"/>
              <a:t>今天天气不错   </a:t>
            </a:r>
            <a:r>
              <a:rPr lang="en-US" altLang="zh-CN" dirty="0" smtClean="0"/>
              <a:t>match</a:t>
            </a:r>
            <a:r>
              <a:rPr lang="zh-CN" altLang="en-US" dirty="0"/>
              <a:t> </a:t>
            </a:r>
            <a:r>
              <a:rPr lang="zh-CN" altLang="en-US" dirty="0" smtClean="0"/>
              <a:t> 你的代码有</a:t>
            </a:r>
            <a:r>
              <a:rPr lang="en-US" altLang="zh-CN" dirty="0" smtClean="0"/>
              <a:t>bug      </a:t>
            </a:r>
            <a:r>
              <a:rPr lang="en-US" altLang="zh-CN" dirty="0" smtClean="0">
                <a:solidFill>
                  <a:srgbClr val="FF0000"/>
                </a:solidFill>
              </a:rPr>
              <a:t>×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以分值形式给出相似度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今天天气不错   </a:t>
            </a:r>
            <a:r>
              <a:rPr lang="en-US" altLang="zh-CN" dirty="0"/>
              <a:t>match  </a:t>
            </a:r>
            <a:r>
              <a:rPr lang="zh-CN" altLang="en-US" dirty="0"/>
              <a:t>今儿个天不错</a:t>
            </a:r>
            <a:r>
              <a:rPr lang="zh-CN" altLang="en-US" dirty="0" smtClean="0"/>
              <a:t>呀   </a:t>
            </a:r>
            <a:r>
              <a:rPr lang="en-US" altLang="zh-CN" dirty="0" smtClean="0"/>
              <a:t>0.9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今天天气不错   </a:t>
            </a:r>
            <a:r>
              <a:rPr lang="en-US" altLang="zh-CN" dirty="0"/>
              <a:t>match  </a:t>
            </a:r>
            <a:r>
              <a:rPr lang="zh-CN" altLang="en-US" dirty="0" smtClean="0"/>
              <a:t>这几天天气不错   </a:t>
            </a:r>
            <a:r>
              <a:rPr lang="en-US" altLang="zh-CN" dirty="0" smtClean="0"/>
              <a:t>0.7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今天天气不错  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</a:t>
            </a:r>
            <a:r>
              <a:rPr lang="zh-CN" altLang="en-US" dirty="0" smtClean="0"/>
              <a:t>  </a:t>
            </a:r>
            <a:r>
              <a:rPr lang="zh-CN" altLang="en-US" dirty="0"/>
              <a:t>你的代码有</a:t>
            </a:r>
            <a:r>
              <a:rPr lang="en-US" altLang="zh-CN" dirty="0" smtClean="0"/>
              <a:t>bug      0.1 </a:t>
            </a:r>
            <a:endParaRPr lang="en-US" altLang="zh-CN" dirty="0"/>
          </a:p>
          <a:p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2280" y="711220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文本匹配算法</a:t>
            </a:r>
            <a:r>
              <a:rPr lang="en-US" altLang="zh-CN" dirty="0"/>
              <a:t>-</a:t>
            </a:r>
            <a:r>
              <a:rPr lang="zh-CN" altLang="en-US" dirty="0"/>
              <a:t>编辑</a:t>
            </a:r>
            <a:r>
              <a:rPr lang="zh-CN" altLang="en-US" dirty="0" smtClean="0"/>
              <a:t>距离</a:t>
            </a:r>
            <a:r>
              <a:rPr lang="en-US" altLang="zh-CN" dirty="0" smtClean="0"/>
              <a:t>-</a:t>
            </a:r>
            <a:r>
              <a:rPr lang="zh-CN" altLang="en-US" dirty="0" smtClean="0"/>
              <a:t>代码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83618"/>
            <a:ext cx="7497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16216" y="1653648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面试题有概率遇到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动态规划思想</a:t>
            </a:r>
            <a:endParaRPr 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8324" y="821626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/>
              <a:t>文本匹配算法</a:t>
            </a:r>
            <a:r>
              <a:rPr lang="en-US" altLang="zh-CN" sz="4400" dirty="0"/>
              <a:t>-</a:t>
            </a:r>
            <a:r>
              <a:rPr lang="zh-CN" altLang="en-US" sz="4400" dirty="0"/>
              <a:t>编辑</a:t>
            </a:r>
            <a:r>
              <a:rPr lang="zh-CN" altLang="en-US" sz="4400" dirty="0" smtClean="0"/>
              <a:t>距离</a:t>
            </a:r>
            <a:r>
              <a:rPr lang="en-US" altLang="zh-CN" sz="4400" dirty="0" smtClean="0"/>
              <a:t>-</a:t>
            </a:r>
            <a:r>
              <a:rPr lang="zh-CN" altLang="en-US" sz="4400" dirty="0" smtClean="0"/>
              <a:t>优缺分析</a:t>
            </a:r>
            <a:endParaRPr 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709" y="1327695"/>
            <a:ext cx="7772400" cy="371814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u="sng" dirty="0" smtClean="0"/>
              <a:t>优点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dirty="0" smtClean="0"/>
              <a:t>1.</a:t>
            </a:r>
            <a:r>
              <a:rPr lang="zh-CN" altLang="en-US" dirty="0"/>
              <a:t>可解释</a:t>
            </a:r>
            <a:r>
              <a:rPr lang="zh-CN" altLang="en-US" dirty="0" smtClean="0"/>
              <a:t>性强</a:t>
            </a:r>
            <a:endParaRPr lang="en-US" altLang="zh-CN" dirty="0" smtClean="0"/>
          </a:p>
          <a:p>
            <a:r>
              <a:rPr lang="en-US" dirty="0" smtClean="0"/>
              <a:t>2.</a:t>
            </a:r>
            <a:r>
              <a:rPr lang="zh-CN" altLang="en-US" dirty="0" smtClean="0"/>
              <a:t>跨语种（甚至对于非语言序列）有效</a:t>
            </a:r>
            <a:endParaRPr lang="en-US" altLang="zh-CN" dirty="0" smtClean="0"/>
          </a:p>
          <a:p>
            <a:r>
              <a:rPr lang="en-US" dirty="0" smtClean="0"/>
              <a:t>3.</a:t>
            </a:r>
            <a:r>
              <a:rPr lang="zh-CN" altLang="en-US" dirty="0" smtClean="0"/>
              <a:t>不需要训练模型</a:t>
            </a:r>
            <a:endParaRPr lang="en-US" altLang="zh-CN" dirty="0" smtClean="0"/>
          </a:p>
          <a:p>
            <a:r>
              <a:rPr lang="zh-CN" altLang="en-US" u="sng" dirty="0" smtClean="0"/>
              <a:t>缺点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dirty="0" smtClean="0"/>
              <a:t>1.</a:t>
            </a:r>
            <a:r>
              <a:rPr lang="zh-CN" altLang="en-US" dirty="0" smtClean="0"/>
              <a:t>字符之间没有语义相似度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受无关词</a:t>
            </a:r>
            <a:r>
              <a:rPr lang="en-US" altLang="zh-CN" dirty="0" smtClean="0"/>
              <a:t>/</a:t>
            </a:r>
            <a:r>
              <a:rPr lang="zh-CN" altLang="en-US" dirty="0" smtClean="0"/>
              <a:t>停用词影响大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受语序影响大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文本长度对速度影响很大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40901" y="274786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我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没钱    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0.66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俺没钱</a:t>
            </a:r>
            <a:endParaRPr 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8225" y="3186769"/>
            <a:ext cx="338437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我要办卡         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0.5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你好我需要办一张卡</a:t>
            </a:r>
            <a:endParaRPr 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6039" y="3808074"/>
            <a:ext cx="338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今天天气不错   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0.33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天气不错今天</a:t>
            </a:r>
            <a:endParaRPr 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4328" y="857251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文本匹配算法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Jaccard</a:t>
            </a:r>
            <a:r>
              <a:rPr lang="zh-CN" altLang="en-US" dirty="0" smtClean="0"/>
              <a:t>相似度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97430"/>
            <a:ext cx="8122096" cy="39701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通用表述：根据两</a:t>
            </a:r>
            <a:r>
              <a:rPr lang="zh-CN" altLang="en-US" dirty="0"/>
              <a:t>个集合</a:t>
            </a:r>
            <a:r>
              <a:rPr lang="zh-CN" altLang="en-US" dirty="0" smtClean="0"/>
              <a:t>中，不同</a:t>
            </a:r>
            <a:r>
              <a:rPr lang="zh-CN" altLang="en-US" dirty="0"/>
              <a:t>元素所</a:t>
            </a:r>
            <a:r>
              <a:rPr lang="zh-CN" altLang="en-US" dirty="0" smtClean="0"/>
              <a:t>占的比例，来</a:t>
            </a:r>
            <a:r>
              <a:rPr lang="zh-CN" altLang="en-US" dirty="0"/>
              <a:t>衡量两个样本之间的</a:t>
            </a:r>
            <a:r>
              <a:rPr lang="zh-CN" altLang="en-US" dirty="0" smtClean="0"/>
              <a:t>相似度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用于文本匹配：根据两个文本中，不同的字或词所占的比例，来衡量两个文本之间的相似度</a:t>
            </a:r>
            <a:endParaRPr lang="en-US" altLang="zh-CN" dirty="0" smtClean="0"/>
          </a:p>
          <a:p>
            <a:endParaRPr lang="en-US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今天天气真不错        公共字：天、气 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估计明天天气更好     总字数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  <a:sym typeface="Wingdings" pitchFamily="2" charset="2"/>
              </a:rPr>
              <a:t>：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  <a:sym typeface="Wingdings" pitchFamily="2" charset="2"/>
              </a:rPr>
              <a:t>(7-1)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+ (8-1) – 2 = 11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 </a:t>
            </a:r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jaccard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相似度： 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 / 11 = 0.18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/>
              <a:t>也</a:t>
            </a:r>
            <a:r>
              <a:rPr lang="zh-CN" altLang="en-US" dirty="0" smtClean="0"/>
              <a:t>可以以词为单位计算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000" y="2826302"/>
            <a:ext cx="2880320" cy="732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80851" y="300777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Jaccard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相似度</a:t>
            </a:r>
            <a:r>
              <a:rPr lang="zh-CN" altLang="en-US" dirty="0" smtClean="0"/>
              <a:t>：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31782" y="282311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文本中元素的交集</a:t>
            </a:r>
            <a:endParaRPr 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5698" y="321988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文本中元素的并集</a:t>
            </a:r>
            <a:endParaRPr 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545699" y="3211603"/>
            <a:ext cx="2031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5"/>
          <p:cNvSpPr txBox="1"/>
          <p:nvPr/>
        </p:nvSpPr>
        <p:spPr>
          <a:xfrm>
            <a:off x="7578974" y="84355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文本匹配算法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Jaccard</a:t>
            </a:r>
            <a:r>
              <a:rPr lang="zh-CN" altLang="en-US" dirty="0" smtClean="0"/>
              <a:t>相似度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142" y="1167594"/>
            <a:ext cx="7772400" cy="3862164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如果输入字符串，则得到基于字的</a:t>
            </a:r>
            <a:r>
              <a:rPr lang="en-US" altLang="zh-CN" dirty="0" err="1" smtClean="0"/>
              <a:t>jaccrad</a:t>
            </a:r>
            <a:r>
              <a:rPr lang="zh-CN" altLang="en-US" dirty="0" smtClean="0"/>
              <a:t>相似度</a:t>
            </a:r>
            <a:endParaRPr lang="en-US" altLang="zh-CN" dirty="0" smtClean="0"/>
          </a:p>
          <a:p>
            <a:r>
              <a:rPr lang="zh-CN" altLang="en-US" dirty="0" smtClean="0"/>
              <a:t>如果输入词的列表，则得到基于词的</a:t>
            </a:r>
            <a:r>
              <a:rPr lang="en-US" altLang="zh-CN" dirty="0" err="1" smtClean="0"/>
              <a:t>jaccard</a:t>
            </a:r>
            <a:r>
              <a:rPr lang="zh-CN" altLang="en-US" dirty="0" smtClean="0"/>
              <a:t>相似度</a:t>
            </a:r>
            <a:endParaRPr lang="en-US" altLang="zh-CN" dirty="0" smtClean="0"/>
          </a:p>
          <a:p>
            <a:r>
              <a:rPr lang="zh-CN" altLang="en-US" dirty="0"/>
              <a:t>该</a:t>
            </a:r>
            <a:r>
              <a:rPr lang="zh-CN" altLang="en-US" dirty="0" smtClean="0"/>
              <a:t>用词还是该用字？看场景！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zh-CN" altLang="en-US" dirty="0" smtClean="0"/>
              <a:t>分词是否准确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zh-CN" altLang="en-US" dirty="0" smtClean="0"/>
              <a:t>是否有很多类似名词、缩略词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文本长度等因素，都会影响选择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375981"/>
            <a:ext cx="6535365" cy="117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97404" y="4026913"/>
            <a:ext cx="338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我去  农行  取钱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我去  农业银行  取钱</a:t>
            </a:r>
            <a:endParaRPr 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78974" y="84355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 smtClean="0"/>
              <a:t>文本匹配算法</a:t>
            </a:r>
            <a:r>
              <a:rPr lang="en-US" altLang="zh-CN" sz="4000" dirty="0" smtClean="0"/>
              <a:t>-</a:t>
            </a:r>
            <a:r>
              <a:rPr lang="en-US" altLang="zh-CN" sz="4000" dirty="0" err="1" smtClean="0"/>
              <a:t>Jaccard</a:t>
            </a:r>
            <a:r>
              <a:rPr lang="zh-CN" altLang="en-US" sz="4000" dirty="0" smtClean="0"/>
              <a:t>距离</a:t>
            </a:r>
            <a:r>
              <a:rPr lang="en-US" altLang="zh-CN" sz="4000" dirty="0" smtClean="0"/>
              <a:t>-</a:t>
            </a:r>
            <a:r>
              <a:rPr lang="zh-CN" altLang="en-US" sz="4000" dirty="0"/>
              <a:t>优</a:t>
            </a:r>
            <a:r>
              <a:rPr lang="zh-CN" altLang="en-US" sz="4000" dirty="0" smtClean="0"/>
              <a:t>缺分析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20826"/>
            <a:ext cx="7772400" cy="3700146"/>
          </a:xfrm>
        </p:spPr>
        <p:txBody>
          <a:bodyPr>
            <a:noAutofit/>
          </a:bodyPr>
          <a:lstStyle/>
          <a:p>
            <a:r>
              <a:rPr lang="zh-CN" altLang="en-US" sz="2000" u="sng" dirty="0" smtClean="0"/>
              <a:t>优点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语序不影响分数（词袋模型）</a:t>
            </a:r>
            <a:endParaRPr lang="en-US" altLang="zh-CN" sz="2000" dirty="0" smtClean="0"/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实现简单，速度很快</a:t>
            </a:r>
            <a:endParaRPr lang="en-US" altLang="zh-CN" sz="2000" dirty="0" smtClean="0"/>
          </a:p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可跨语种，无需训练等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u="sng" dirty="0" smtClean="0"/>
              <a:t>缺点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语序不影响分数</a:t>
            </a:r>
            <a:endParaRPr lang="en-US" altLang="zh-CN" sz="2000" dirty="0" smtClean="0"/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字词之间没有相似度衡量</a:t>
            </a:r>
            <a:endParaRPr lang="en-US" altLang="zh-CN" sz="2000" dirty="0" smtClean="0"/>
          </a:p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受无关词影响</a:t>
            </a:r>
            <a:endParaRPr lang="en-US" altLang="zh-CN" sz="2000" dirty="0" smtClean="0"/>
          </a:p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非一致文本可能出现满分</a:t>
            </a:r>
            <a:endParaRPr lang="en-US" altLang="zh-CN" sz="2000" dirty="0"/>
          </a:p>
          <a:p>
            <a:endParaRPr lang="en-US" altLang="zh-CN" sz="1600" dirty="0" smtClean="0"/>
          </a:p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928830" y="1435665"/>
            <a:ext cx="338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今天天气不错   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天气不错今天</a:t>
            </a:r>
            <a:endParaRPr 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4274" y="3044393"/>
            <a:ext cx="338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他打了我     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我打了他</a:t>
            </a:r>
            <a:endParaRPr 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8830" y="4270983"/>
            <a:ext cx="338437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他是不知道         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他不是不知道</a:t>
            </a:r>
            <a:endParaRPr 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8830" y="3790370"/>
            <a:ext cx="338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同编辑距离</a:t>
            </a:r>
            <a:endParaRPr 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89060" y="797652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文本匹配算法</a:t>
            </a:r>
            <a:r>
              <a:rPr lang="en-US" altLang="zh-CN" dirty="0" smtClean="0"/>
              <a:t>-BM25</a:t>
            </a:r>
            <a:r>
              <a:rPr lang="zh-CN" altLang="en-US" dirty="0" smtClean="0"/>
              <a:t>算法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79366"/>
            <a:ext cx="7772400" cy="3592134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常用在搜索引擎框架中，用来做文档和搜索问题的匹配。同样也可以用在问答中，做文本匹配。</a:t>
            </a:r>
            <a:endParaRPr lang="en-US" altLang="zh-CN" sz="1800" dirty="0" smtClean="0"/>
          </a:p>
          <a:p>
            <a:r>
              <a:rPr lang="zh-CN" altLang="en-US" sz="1800" b="1" u="sng" dirty="0" smtClean="0"/>
              <a:t>核心思想</a:t>
            </a:r>
            <a:r>
              <a:rPr lang="zh-CN" altLang="en-US" sz="1800" dirty="0" smtClean="0"/>
              <a:t>：假如一个词在某类文本（假设为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类）中出现次数很多，而在其他类别文本（非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类）出现很少，那么这个词是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类文本的重要词（高权重词）。</a:t>
            </a:r>
            <a:endParaRPr lang="en-US" altLang="zh-CN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zh-CN" altLang="en-US" sz="1800" dirty="0" smtClean="0"/>
              <a:t>反之，如果一个词在出现在很多领域，则其对于任意类别的重要性都很差。</a:t>
            </a:r>
            <a:r>
              <a:rPr lang="en-US" sz="1800" dirty="0" smtClean="0"/>
              <a:t>     </a:t>
            </a:r>
            <a:endParaRPr lang="en-US" sz="1800" dirty="0" smtClean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55142" y="424593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中国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4210" y="3830320"/>
            <a:ext cx="149796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政治？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地理？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经济？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足球？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6873" y="289843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恒星、黑洞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62861" y="424593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你好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5863" y="3830438"/>
            <a:ext cx="792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？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？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？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？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0873" y="289843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天文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1" name="直接箭头连接符 10"/>
          <p:cNvCxnSpPr>
            <a:stCxn id="7" idx="3"/>
            <a:endCxn id="10" idx="1"/>
          </p:cNvCxnSpPr>
          <p:nvPr/>
        </p:nvCxnSpPr>
        <p:spPr>
          <a:xfrm>
            <a:off x="4145025" y="3083100"/>
            <a:ext cx="10258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08324" y="50201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文本匹配算法</a:t>
            </a:r>
            <a:r>
              <a:rPr lang="en-US" altLang="zh-CN" dirty="0" smtClean="0"/>
              <a:t>-BM25</a:t>
            </a:r>
            <a:r>
              <a:rPr lang="zh-CN" altLang="en-US" dirty="0" smtClean="0"/>
              <a:t>算法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29612"/>
            <a:ext cx="7772400" cy="359213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如何用数学刻画？</a:t>
            </a:r>
            <a:endParaRPr lang="en-US" altLang="zh-CN" dirty="0" smtClean="0"/>
          </a:p>
          <a:p>
            <a:r>
              <a:rPr lang="zh-CN" altLang="en-US" dirty="0" smtClean="0"/>
              <a:t>一种</a:t>
            </a:r>
            <a:r>
              <a:rPr lang="en-US" altLang="zh-CN" dirty="0" err="1" smtClean="0"/>
              <a:t>nlp</a:t>
            </a:r>
            <a:r>
              <a:rPr lang="zh-CN" altLang="en-US" dirty="0" smtClean="0"/>
              <a:t>的经典统计值：</a:t>
            </a:r>
            <a:r>
              <a:rPr lang="en-US" altLang="zh-CN" dirty="0" smtClean="0"/>
              <a:t>TF·IDF</a:t>
            </a:r>
            <a:endParaRPr lang="en-US" altLang="zh-CN" dirty="0"/>
          </a:p>
          <a:p>
            <a:r>
              <a:rPr lang="en-US" altLang="zh-CN" dirty="0" smtClean="0"/>
              <a:t>TF</a:t>
            </a:r>
            <a:r>
              <a:rPr lang="zh-CN" altLang="en-US" dirty="0" smtClean="0"/>
              <a:t>：词频。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某个词在某类别中出现的次数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该类别词总数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IDF</a:t>
            </a:r>
            <a:r>
              <a:rPr lang="zh-CN" altLang="en-US" dirty="0" smtClean="0"/>
              <a:t>：逆文档频率。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altLang="zh-CN" dirty="0" smtClean="0"/>
              <a:t>N</a:t>
            </a:r>
            <a:r>
              <a:rPr lang="zh-CN" altLang="en-US" dirty="0" smtClean="0"/>
              <a:t>代表文本总数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df</a:t>
            </a:r>
            <a:r>
              <a:rPr lang="en-US" altLang="zh-CN" sz="1400" dirty="0" err="1" smtClean="0"/>
              <a:t>i</a:t>
            </a:r>
            <a:r>
              <a:rPr lang="zh-CN" altLang="en-US" dirty="0" smtClean="0"/>
              <a:t>代表包含词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的文本中的总数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dirty="0" smtClean="0"/>
              <a:t>     </a:t>
            </a:r>
            <a:r>
              <a:rPr lang="zh-CN" altLang="en-US" dirty="0"/>
              <a:t>逆</a:t>
            </a:r>
            <a:r>
              <a:rPr lang="zh-CN" altLang="en-US" dirty="0" smtClean="0"/>
              <a:t>文档频率高 </a:t>
            </a:r>
            <a:r>
              <a:rPr lang="en-US" altLang="zh-CN" dirty="0" smtClean="0"/>
              <a:t>-&gt; </a:t>
            </a:r>
            <a:r>
              <a:rPr lang="zh-CN" altLang="en-US" dirty="0"/>
              <a:t>该</a:t>
            </a:r>
            <a:r>
              <a:rPr lang="zh-CN" altLang="en-US" dirty="0" smtClean="0"/>
              <a:t>词很少出现在其他文档</a:t>
            </a:r>
            <a:endParaRPr lang="en-US" altLang="zh-CN" dirty="0" smtClean="0"/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208" y="3247561"/>
            <a:ext cx="2661930" cy="58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08324" y="50201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文本匹配算法</a:t>
            </a:r>
            <a:r>
              <a:rPr lang="en-US" altLang="zh-CN" dirty="0" smtClean="0"/>
              <a:t>-BM25</a:t>
            </a:r>
            <a:r>
              <a:rPr lang="zh-CN" altLang="en-US" dirty="0" smtClean="0"/>
              <a:t>算法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329613"/>
            <a:ext cx="8003232" cy="1651394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2900" dirty="0">
                <a:latin typeface="黑体" pitchFamily="49" charset="-122"/>
                <a:ea typeface="黑体" pitchFamily="49" charset="-122"/>
              </a:rPr>
              <a:t>TF·IDF = TF </a:t>
            </a:r>
            <a:r>
              <a:rPr lang="zh-CN" altLang="en-US" sz="2900" dirty="0">
                <a:latin typeface="黑体" pitchFamily="49" charset="-122"/>
                <a:ea typeface="黑体" pitchFamily="49" charset="-122"/>
              </a:rPr>
              <a:t>* </a:t>
            </a:r>
            <a:r>
              <a:rPr lang="en-US" altLang="zh-CN" sz="2900" dirty="0" smtClean="0">
                <a:latin typeface="黑体" pitchFamily="49" charset="-122"/>
                <a:ea typeface="黑体" pitchFamily="49" charset="-122"/>
              </a:rPr>
              <a:t>IDF</a:t>
            </a:r>
            <a:endParaRPr lang="en-US" altLang="zh-CN" sz="29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900" dirty="0" smtClean="0">
                <a:latin typeface="黑体" pitchFamily="49" charset="-122"/>
                <a:ea typeface="黑体" pitchFamily="49" charset="-122"/>
              </a:rPr>
              <a:t>假设有四篇文档，文档中的词用字母代替</a:t>
            </a:r>
            <a:endParaRPr lang="en-US" altLang="zh-CN" sz="29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900" dirty="0" smtClean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9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900" dirty="0" smtClean="0">
                <a:latin typeface="黑体" pitchFamily="49" charset="-122"/>
                <a:ea typeface="黑体" pitchFamily="49" charset="-122"/>
              </a:rPr>
              <a:t>a b c d a b c d</a:t>
            </a:r>
            <a:endParaRPr lang="en-US" altLang="zh-CN" sz="29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sz="2900" dirty="0" smtClean="0">
                <a:latin typeface="黑体" pitchFamily="49" charset="-122"/>
                <a:ea typeface="黑体" pitchFamily="49" charset="-122"/>
              </a:rPr>
              <a:t>B: b c b c b c</a:t>
            </a:r>
            <a:endParaRPr lang="en-US" sz="29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sz="2900" dirty="0" smtClean="0">
                <a:latin typeface="黑体" pitchFamily="49" charset="-122"/>
                <a:ea typeface="黑体" pitchFamily="49" charset="-122"/>
              </a:rPr>
              <a:t>C: b d b d</a:t>
            </a:r>
            <a:endParaRPr lang="en-US" sz="29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sz="2900" dirty="0" smtClean="0">
                <a:latin typeface="黑体" pitchFamily="49" charset="-122"/>
                <a:ea typeface="黑体" pitchFamily="49" charset="-122"/>
              </a:rPr>
              <a:t>D: d </a:t>
            </a:r>
            <a:r>
              <a:rPr lang="en-US" sz="2900" dirty="0" err="1" smtClean="0">
                <a:latin typeface="黑体" pitchFamily="49" charset="-122"/>
                <a:ea typeface="黑体" pitchFamily="49" charset="-122"/>
              </a:rPr>
              <a:t>d</a:t>
            </a:r>
            <a:r>
              <a:rPr lang="en-US" sz="29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sz="2900" dirty="0" err="1" smtClean="0">
                <a:latin typeface="黑体" pitchFamily="49" charset="-122"/>
                <a:ea typeface="黑体" pitchFamily="49" charset="-122"/>
              </a:rPr>
              <a:t>d</a:t>
            </a:r>
            <a:r>
              <a:rPr lang="en-US" sz="29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sz="2900" dirty="0" err="1" smtClean="0">
                <a:latin typeface="黑体" pitchFamily="49" charset="-122"/>
                <a:ea typeface="黑体" pitchFamily="49" charset="-122"/>
              </a:rPr>
              <a:t>d</a:t>
            </a:r>
            <a:r>
              <a:rPr lang="en-US" sz="29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sz="2900" dirty="0" err="1" smtClean="0">
                <a:latin typeface="黑体" pitchFamily="49" charset="-122"/>
                <a:ea typeface="黑体" pitchFamily="49" charset="-122"/>
              </a:rPr>
              <a:t>d</a:t>
            </a:r>
            <a:r>
              <a:rPr lang="en-US" sz="29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sz="2900" dirty="0" err="1" smtClean="0">
                <a:latin typeface="黑体" pitchFamily="49" charset="-122"/>
                <a:ea typeface="黑体" pitchFamily="49" charset="-122"/>
              </a:rPr>
              <a:t>d</a:t>
            </a:r>
            <a:r>
              <a:rPr lang="en-US" sz="29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sz="2900" dirty="0" err="1" smtClean="0">
                <a:latin typeface="黑体" pitchFamily="49" charset="-122"/>
                <a:ea typeface="黑体" pitchFamily="49" charset="-122"/>
              </a:rPr>
              <a:t>d</a:t>
            </a:r>
            <a:endParaRPr lang="en-US" sz="2900" dirty="0" smtClean="0">
              <a:latin typeface="黑体" pitchFamily="49" charset="-122"/>
              <a:ea typeface="黑体" pitchFamily="49" charset="-122"/>
            </a:endParaRPr>
          </a:p>
          <a:p>
            <a:endParaRPr 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24585" y="2828769"/>
          <a:ext cx="3230790" cy="1845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58"/>
                <a:gridCol w="646158"/>
                <a:gridCol w="646158"/>
                <a:gridCol w="646158"/>
                <a:gridCol w="646158"/>
              </a:tblGrid>
              <a:tr h="2857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TF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39001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a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39001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b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39001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c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39001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d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935788" y="2905320"/>
          <a:ext cx="1516532" cy="1503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868460"/>
              </a:tblGrid>
              <a:tr h="36004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N/</a:t>
                      </a:r>
                      <a:r>
                        <a:rPr lang="en-US" altLang="zh-CN" sz="1400" dirty="0" err="1" smtClean="0"/>
                        <a:t>df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a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4/1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b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4/3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c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4/2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d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4/3</a:t>
                      </a:r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3447" y="2611675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这里为计算简单，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IDF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N/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df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代替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上弧形箭头 11"/>
          <p:cNvSpPr/>
          <p:nvPr/>
        </p:nvSpPr>
        <p:spPr>
          <a:xfrm rot="10800000">
            <a:off x="3968354" y="4670786"/>
            <a:ext cx="2809462" cy="2497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上弧形箭头 13"/>
          <p:cNvSpPr/>
          <p:nvPr/>
        </p:nvSpPr>
        <p:spPr>
          <a:xfrm rot="10800000">
            <a:off x="3203853" y="4705201"/>
            <a:ext cx="3599193" cy="2497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上弧形箭头 14"/>
          <p:cNvSpPr/>
          <p:nvPr/>
        </p:nvSpPr>
        <p:spPr>
          <a:xfrm rot="10800000">
            <a:off x="2555781" y="4715794"/>
            <a:ext cx="4246871" cy="3546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上弧形箭头 15"/>
          <p:cNvSpPr/>
          <p:nvPr/>
        </p:nvSpPr>
        <p:spPr>
          <a:xfrm rot="10800000">
            <a:off x="1907709" y="4751042"/>
            <a:ext cx="4895337" cy="28420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73084" y="455123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log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08324" y="50201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文本匹配算法</a:t>
            </a:r>
            <a:r>
              <a:rPr lang="en-US" altLang="zh-CN" dirty="0"/>
              <a:t>-BM25</a:t>
            </a:r>
            <a:r>
              <a:rPr lang="zh-CN" altLang="en-US" dirty="0"/>
              <a:t>算法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每个</a:t>
            </a:r>
            <a:r>
              <a:rPr lang="zh-CN" altLang="en-US" sz="2400" dirty="0"/>
              <a:t>词对于每个类别都会得到一个</a:t>
            </a:r>
            <a:r>
              <a:rPr lang="en-US" altLang="zh-CN" sz="2400" dirty="0"/>
              <a:t>TF·IDF</a:t>
            </a:r>
            <a:r>
              <a:rPr lang="zh-CN" altLang="en-US" sz="2400" dirty="0"/>
              <a:t>值</a:t>
            </a:r>
            <a:endParaRPr lang="en-US" altLang="zh-CN" sz="2400" dirty="0"/>
          </a:p>
          <a:p>
            <a:r>
              <a:rPr lang="en-US" altLang="zh-CN" sz="2400" dirty="0" smtClean="0"/>
              <a:t>TF·IDF</a:t>
            </a:r>
            <a:r>
              <a:rPr lang="zh-CN" altLang="en-US" sz="2400" dirty="0" smtClean="0"/>
              <a:t>高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-&gt; </a:t>
            </a:r>
            <a:r>
              <a:rPr lang="zh-CN" altLang="en-US" sz="2400" dirty="0"/>
              <a:t>该词对于该领域重要程度高</a:t>
            </a:r>
            <a:endParaRPr lang="en-US" altLang="zh-CN" sz="2400" dirty="0"/>
          </a:p>
          <a:p>
            <a:r>
              <a:rPr lang="en-US" sz="2400" dirty="0"/>
              <a:t>       </a:t>
            </a:r>
            <a:r>
              <a:rPr lang="zh-CN" altLang="en-US" sz="2400" dirty="0"/>
              <a:t>低则相反</a:t>
            </a: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672" y="2643758"/>
          <a:ext cx="6120680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224136"/>
                <a:gridCol w="1224136"/>
                <a:gridCol w="1224136"/>
                <a:gridCol w="1224136"/>
              </a:tblGrid>
              <a:tr h="43204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天文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财经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生物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汽车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黑洞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0.001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交易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0.65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氨基酸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发生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0.09</a:t>
                      </a:r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08324" y="50201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文本匹配算法</a:t>
            </a:r>
            <a:r>
              <a:rPr lang="en-US" altLang="zh-CN" dirty="0"/>
              <a:t>-BM25</a:t>
            </a:r>
            <a:r>
              <a:rPr lang="zh-CN" altLang="en-US" dirty="0"/>
              <a:t>算法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BM25</a:t>
            </a:r>
            <a:r>
              <a:rPr lang="zh-CN" altLang="en-US" sz="2000" dirty="0" smtClean="0"/>
              <a:t>是对</a:t>
            </a:r>
            <a:r>
              <a:rPr lang="en-US" altLang="zh-CN" sz="2000" dirty="0" smtClean="0"/>
              <a:t>TF·IDF</a:t>
            </a:r>
            <a:r>
              <a:rPr lang="zh-CN" altLang="en-US" sz="1800" dirty="0" smtClean="0"/>
              <a:t>的一种改进，优化其表示效果</a:t>
            </a:r>
            <a:endParaRPr lang="zh-CN" altLang="en-US" sz="1800" dirty="0" smtClean="0"/>
          </a:p>
          <a:p>
            <a:r>
              <a:rPr lang="en-US" altLang="zh-CN" sz="2000" dirty="0" smtClean="0"/>
              <a:t>BM25</a:t>
            </a:r>
            <a:r>
              <a:rPr lang="zh-CN" altLang="en-US" sz="2000" dirty="0" smtClean="0"/>
              <a:t>公式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sz="2800" baseline="-25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221" y="1491306"/>
            <a:ext cx="4159269" cy="81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74" y="3882281"/>
            <a:ext cx="3748347" cy="61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55" y="2462596"/>
            <a:ext cx="3479285" cy="62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14" y="2608736"/>
            <a:ext cx="481661" cy="350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376" y="2698320"/>
            <a:ext cx="2952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37562" y="2463739"/>
            <a:ext cx="37989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en-US" sz="20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 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为问题中某词，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en-US" sz="20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为词频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US" altLang="zh-CN" sz="20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US" altLang="zh-CN" sz="20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为可调节常数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dl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为文档长度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avgdl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为所有文档平均长度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这些参数和改动的意义在于控制文本长度对分值的影响</a:t>
            </a:r>
            <a:endParaRPr 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31" y="3211897"/>
            <a:ext cx="3956359" cy="67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408324" y="50201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文本匹配任务</a:t>
            </a:r>
            <a:r>
              <a:rPr lang="zh-CN" altLang="en-US" dirty="0" smtClean="0"/>
              <a:t>（广义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给定一组文本，计算某种自定义的关联度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smtClean="0"/>
              <a:t>Natural Language Inference</a:t>
            </a:r>
            <a:endParaRPr lang="en-US" altLang="zh-CN" dirty="0" smtClean="0"/>
          </a:p>
          <a:p>
            <a:r>
              <a:rPr lang="zh-CN" altLang="en-US" dirty="0" smtClean="0"/>
              <a:t>两句话判断是否有关联、矛盾、中立</a:t>
            </a:r>
            <a:endParaRPr lang="en-US" altLang="zh-CN" dirty="0" smtClean="0"/>
          </a:p>
          <a:p>
            <a:r>
              <a:rPr lang="zh-CN" altLang="en-US" dirty="0" smtClean="0"/>
              <a:t>明天要下雨  </a:t>
            </a:r>
            <a:r>
              <a:rPr lang="en-US" altLang="zh-CN" dirty="0" smtClean="0"/>
              <a:t>vs  </a:t>
            </a:r>
            <a:r>
              <a:rPr lang="zh-CN" altLang="en-US" dirty="0" smtClean="0"/>
              <a:t>明天大晴天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Text </a:t>
            </a:r>
            <a:r>
              <a:rPr lang="en-US" altLang="zh-CN" dirty="0" smtClean="0"/>
              <a:t>E</a:t>
            </a:r>
            <a:r>
              <a:rPr lang="en-US" dirty="0" smtClean="0"/>
              <a:t>ntailment</a:t>
            </a:r>
            <a:endParaRPr lang="en-US" dirty="0" smtClean="0"/>
          </a:p>
          <a:p>
            <a:r>
              <a:rPr lang="zh-CN" altLang="en-US" dirty="0"/>
              <a:t>给</a:t>
            </a:r>
            <a:r>
              <a:rPr lang="zh-CN" altLang="en-US" dirty="0" smtClean="0"/>
              <a:t>出一段文本，和一个假设，判断文本是否能支持或反驳这个假设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主题判断</a:t>
            </a:r>
            <a:endParaRPr lang="en-US" altLang="zh-CN" dirty="0" smtClean="0"/>
          </a:p>
          <a:p>
            <a:r>
              <a:rPr lang="zh-CN" altLang="en-US" dirty="0" smtClean="0"/>
              <a:t>文章标题匹配内容</a:t>
            </a:r>
            <a:r>
              <a:rPr lang="zh-CN" altLang="en-US" dirty="0"/>
              <a:t>等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92280" y="711220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/>
              <a:t>文本匹配算法</a:t>
            </a:r>
            <a:r>
              <a:rPr lang="en-US" altLang="zh-CN" sz="4000" dirty="0"/>
              <a:t>-BM25</a:t>
            </a:r>
            <a:r>
              <a:rPr lang="zh-CN" altLang="en-US" sz="4000" dirty="0" smtClean="0"/>
              <a:t>算法</a:t>
            </a:r>
            <a:r>
              <a:rPr lang="en-US" altLang="zh-CN" sz="4000" dirty="0" smtClean="0"/>
              <a:t>-</a:t>
            </a:r>
            <a:r>
              <a:rPr lang="zh-CN" altLang="en-US" sz="4000" dirty="0"/>
              <a:t>优</a:t>
            </a:r>
            <a:r>
              <a:rPr lang="zh-CN" altLang="en-US" sz="4000" dirty="0" smtClean="0"/>
              <a:t>缺分析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29612"/>
            <a:ext cx="7772400" cy="353812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u="sng" dirty="0" smtClean="0"/>
              <a:t>优点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通过使用</a:t>
            </a:r>
            <a:r>
              <a:rPr lang="en-US" altLang="zh-CN" dirty="0" smtClean="0"/>
              <a:t>TF·IDF</a:t>
            </a:r>
            <a:r>
              <a:rPr lang="zh-CN" altLang="en-US" dirty="0" smtClean="0"/>
              <a:t>弱化了无关词的影响，强化了重要词的影响，使得效果大幅提升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统计模型计算快，不需要迭代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词袋模型</a:t>
            </a:r>
            <a:r>
              <a:rPr lang="zh-CN" altLang="en-US" baseline="30000" dirty="0" smtClean="0"/>
              <a:t>*</a:t>
            </a:r>
            <a:r>
              <a:rPr lang="zh-CN" altLang="en-US" dirty="0" smtClean="0"/>
              <a:t>、跨语种等</a:t>
            </a:r>
            <a:endParaRPr lang="en-US" altLang="zh-CN" dirty="0" smtClean="0"/>
          </a:p>
          <a:p>
            <a:r>
              <a:rPr lang="zh-CN" altLang="en-US" u="sng" dirty="0" smtClean="0"/>
              <a:t>缺点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dirty="0" smtClean="0"/>
              <a:t>1.</a:t>
            </a:r>
            <a:r>
              <a:rPr lang="zh-CN" altLang="en-US" dirty="0" smtClean="0"/>
              <a:t>依然没有考虑词与词之间的相似性</a:t>
            </a:r>
            <a:endParaRPr lang="en-US" altLang="zh-CN" dirty="0" smtClean="0"/>
          </a:p>
          <a:p>
            <a:r>
              <a:rPr lang="en-US" dirty="0" smtClean="0"/>
              <a:t>2.</a:t>
            </a:r>
            <a:r>
              <a:rPr lang="zh-CN" altLang="en-US" dirty="0" smtClean="0"/>
              <a:t>需要一定量的训练（统计）样本（</a:t>
            </a:r>
            <a:r>
              <a:rPr lang="en-US" altLang="zh-CN" dirty="0" err="1" smtClean="0"/>
              <a:t>faq</a:t>
            </a:r>
            <a:r>
              <a:rPr lang="zh-CN" altLang="en-US" dirty="0" smtClean="0"/>
              <a:t>库本身）</a:t>
            </a:r>
            <a:endParaRPr lang="en-US" altLang="zh-CN" dirty="0" smtClean="0"/>
          </a:p>
          <a:p>
            <a:r>
              <a:rPr lang="en-US" dirty="0" smtClean="0"/>
              <a:t>3.</a:t>
            </a:r>
            <a:r>
              <a:rPr lang="zh-CN" altLang="en-US" dirty="0" smtClean="0"/>
              <a:t>对于新增类别，需要重新计算统计模型</a:t>
            </a:r>
            <a:endParaRPr lang="en-US" altLang="zh-CN" dirty="0" smtClean="0"/>
          </a:p>
          <a:p>
            <a:r>
              <a:rPr lang="en-US" dirty="0" smtClean="0"/>
              <a:t>4.</a:t>
            </a:r>
            <a:r>
              <a:rPr lang="zh-CN" altLang="en-US" dirty="0" smtClean="0"/>
              <a:t>分值未归一化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34717" y="825183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文本匹配算法</a:t>
            </a:r>
            <a:r>
              <a:rPr lang="en-US" altLang="zh-CN" dirty="0" smtClean="0"/>
              <a:t>-word2vec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511166"/>
            <a:ext cx="8229600" cy="3429000"/>
          </a:xfrm>
        </p:spPr>
        <p:txBody>
          <a:bodyPr>
            <a:normAutofit/>
          </a:bodyPr>
          <a:lstStyle/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什么是向量？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指在坐标系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空间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内具有大小和方向的量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   2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维向量 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[0.1,2.9]  5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维向量 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[3,1,4,2,5]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什么是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词向量？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sz="16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将每个词或字转换成同一向量空间内的一个向量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词向量的特点？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两个词如果语义相近，则在空间中的向量接近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  <a:p>
            <a:endParaRPr lang="en-US" sz="1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43311"/>
            <a:ext cx="3024336" cy="1343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930" y="3643312"/>
            <a:ext cx="3364494" cy="1296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08324" y="627534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文本匹配算法</a:t>
            </a:r>
            <a:r>
              <a:rPr lang="en-US" altLang="zh-CN" dirty="0" smtClean="0"/>
              <a:t>-word2vec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75606"/>
            <a:ext cx="7978080" cy="3429000"/>
          </a:xfrm>
        </p:spPr>
        <p:txBody>
          <a:bodyPr/>
          <a:lstStyle/>
          <a:p>
            <a:r>
              <a:rPr lang="zh-CN" altLang="en-US" sz="1600" dirty="0" smtClean="0"/>
              <a:t>词向量是如何寻得到的？</a:t>
            </a:r>
            <a:endParaRPr lang="zh-CN" altLang="en-US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zh-CN" altLang="en-US" sz="1600" dirty="0" smtClean="0"/>
              <a:t>随机初始化，之后通过文本语料进行训练调整</a:t>
            </a:r>
            <a:endParaRPr lang="zh-CN" altLang="en-US" sz="1600" dirty="0" smtClean="0"/>
          </a:p>
          <a:p>
            <a:pPr marL="0" indent="0">
              <a:buNone/>
            </a:pPr>
            <a:endParaRPr lang="zh-CN" altLang="en-US" sz="1600" dirty="0" smtClean="0"/>
          </a:p>
          <a:p>
            <a:r>
              <a:rPr lang="zh-CN" altLang="en-US" sz="1600" dirty="0" smtClean="0"/>
              <a:t>如何训练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训练目标？</a:t>
            </a:r>
            <a:endParaRPr lang="zh-CN" altLang="en-US" sz="1600" dirty="0" smtClean="0"/>
          </a:p>
          <a:p>
            <a:pPr marL="0" indent="0">
              <a:buNone/>
            </a:pPr>
            <a:r>
              <a:rPr lang="en-US" altLang="zh-CN" sz="1600" dirty="0"/>
              <a:t>  </a:t>
            </a:r>
            <a:r>
              <a:rPr lang="en-US" altLang="zh-CN" sz="1600" dirty="0" smtClean="0"/>
              <a:t>      </a:t>
            </a:r>
            <a:r>
              <a:rPr lang="zh-CN" altLang="en-US" sz="1600" dirty="0" smtClean="0"/>
              <a:t>基于窗口</a:t>
            </a:r>
            <a:endParaRPr lang="zh-CN" altLang="en-US" sz="1600" dirty="0" smtClean="0"/>
          </a:p>
          <a:p>
            <a:pPr marL="0" indent="0">
              <a:buNone/>
            </a:pPr>
            <a:r>
              <a:rPr lang="zh-CN" altLang="en-US" sz="1600" dirty="0" smtClean="0"/>
              <a:t>        基于语言模型</a:t>
            </a:r>
            <a:endParaRPr lang="zh-CN" altLang="en-US" sz="1600" dirty="0" smtClean="0"/>
          </a:p>
          <a:p>
            <a:pPr marL="0" indent="0">
              <a:buNone/>
            </a:pPr>
            <a:r>
              <a:rPr lang="zh-CN" altLang="en-US" sz="1600" dirty="0" smtClean="0"/>
              <a:t>        基于共现矩阵</a:t>
            </a:r>
            <a:endParaRPr lang="zh-CN" altLang="en-US" sz="1600" dirty="0" smtClean="0"/>
          </a:p>
          <a:p>
            <a:pPr marL="0" indent="0">
              <a:buNone/>
            </a:pPr>
            <a:endParaRPr lang="zh-CN" altLang="en-US" sz="1600" dirty="0" smtClean="0"/>
          </a:p>
          <a:p>
            <a:r>
              <a:rPr lang="zh-CN" altLang="en-US" sz="1600" dirty="0" smtClean="0"/>
              <a:t>训练提速技巧？</a:t>
            </a:r>
            <a:endParaRPr lang="zh-CN" altLang="en-US" sz="1600" dirty="0" smtClean="0"/>
          </a:p>
          <a:p>
            <a:pPr marL="0" indent="0">
              <a:buNone/>
            </a:pPr>
            <a:r>
              <a:rPr lang="en-US" altLang="zh-CN" sz="1600" dirty="0" smtClean="0"/>
              <a:t>        </a:t>
            </a:r>
            <a:r>
              <a:rPr lang="zh-CN" altLang="en-US" sz="1600" dirty="0" smtClean="0"/>
              <a:t>层次</a:t>
            </a:r>
            <a:r>
              <a:rPr lang="en-US" altLang="zh-CN" sz="1600" dirty="0" err="1" smtClean="0"/>
              <a:t>softmax</a:t>
            </a:r>
            <a:r>
              <a:rPr lang="en-US" altLang="zh-CN" sz="1600" dirty="0" smtClean="0"/>
              <a:t>/Huffman</a:t>
            </a:r>
            <a:r>
              <a:rPr lang="zh-CN" altLang="en-US" sz="1600" dirty="0" smtClean="0"/>
              <a:t>树</a:t>
            </a:r>
            <a:endParaRPr lang="zh-CN" altLang="en-US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zh-CN" altLang="en-US" sz="1600" dirty="0" smtClean="0"/>
              <a:t>负采样</a:t>
            </a:r>
            <a:endParaRPr lang="zh-CN" altLang="en-US" sz="1600" dirty="0" smtClean="0"/>
          </a:p>
          <a:p>
            <a:endParaRPr lang="zh-CN" altLang="en-US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945" y="2499995"/>
            <a:ext cx="2534285" cy="2037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08324" y="50201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文本匹配算法</a:t>
            </a:r>
            <a:r>
              <a:rPr lang="en-US" altLang="zh-CN" dirty="0" smtClean="0"/>
              <a:t>-word2vec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如何用于文本匹配？</a:t>
                </a:r>
                <a:endParaRPr lang="en-US" altLang="zh-CN" sz="1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zh-CN" altLang="en-US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将文本中的所有词的词向量相加取平均</a:t>
                </a:r>
                <a:endParaRPr lang="en-US" altLang="zh-CN" sz="1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文本 </a:t>
                </a:r>
                <a:r>
                  <a:rPr lang="en-US" altLang="zh-CN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-&gt; </a:t>
                </a:r>
                <a:r>
                  <a:rPr lang="zh-CN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句向量</a:t>
                </a:r>
                <a:endParaRPr lang="en-US" altLang="zh-CN" sz="1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CN" sz="1800" b="1" i="1" dirty="0" err="1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SentenceVector</a:t>
                </a:r>
                <a:r>
                  <a:rPr lang="en-US" altLang="zh-CN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 smtClean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𝑊</m:t>
                        </m:r>
                        <m:r>
                          <a:rPr lang="en-US" altLang="zh-CN" sz="1800" b="0" i="1" baseline="-25000" smtClean="0">
                            <a:latin typeface="Cambria Math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/ n</a:t>
                </a:r>
                <a:endParaRPr lang="en-US" altLang="zh-CN" sz="1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CN" altLang="en-US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句向量维度 </a:t>
                </a:r>
                <a:r>
                  <a:rPr lang="en-US" altLang="zh-CN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= </a:t>
                </a:r>
                <a:r>
                  <a:rPr lang="zh-CN" altLang="en-US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词向量维度，不论文本长度</a:t>
                </a:r>
                <a:endParaRPr lang="en-US" altLang="zh-CN" sz="1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CN" altLang="en-US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文本相似度 </a:t>
                </a:r>
                <a:r>
                  <a:rPr lang="en-US" altLang="zh-CN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= </a:t>
                </a:r>
                <a:r>
                  <a:rPr lang="zh-CN" altLang="en-US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向量相似度</a:t>
                </a:r>
                <a:r>
                  <a:rPr lang="en-US" altLang="zh-CN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= </a:t>
                </a:r>
                <a:r>
                  <a:rPr lang="zh-CN" altLang="en-US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向量夹角余弦值</a:t>
                </a:r>
                <a:endParaRPr lang="en-US" altLang="zh-CN" sz="1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zh-CN" altLang="en-US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向量夹角为</a:t>
                </a:r>
                <a:r>
                  <a:rPr lang="en-US" altLang="zh-CN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r>
                  <a:rPr lang="zh-CN" altLang="en-US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，余弦值为</a:t>
                </a:r>
                <a:r>
                  <a:rPr lang="en-US" altLang="zh-CN" sz="1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en-US" sz="1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sz="1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360" y="1203961"/>
                <a:ext cx="8229600" cy="3394472"/>
              </a:xfrm>
              <a:blipFill rotWithShape="1">
                <a:blip r:embed="rId1"/>
                <a:stretch>
                  <a:fillRect l="-157" t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956" y="3589888"/>
            <a:ext cx="4133850" cy="1250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V="1">
            <a:off x="6047656" y="3401067"/>
            <a:ext cx="0" cy="1546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831632" y="4840002"/>
            <a:ext cx="2952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6047656" y="3651870"/>
            <a:ext cx="288032" cy="11881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047656" y="3651872"/>
            <a:ext cx="468560" cy="117879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6047656" y="4651222"/>
            <a:ext cx="1800200" cy="179442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27268" y="3401065"/>
            <a:ext cx="1836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吃饭了</a:t>
            </a:r>
            <a:r>
              <a:rPr lang="zh-CN" altLang="en-US" b="1" dirty="0" smtClean="0"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吗</a:t>
            </a:r>
            <a:endParaRPr lang="en-US" altLang="zh-CN" b="1" dirty="0" smtClean="0">
              <a:solidFill>
                <a:srgbClr val="00B05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b="1" dirty="0">
                <a:solidFill>
                  <a:srgbClr val="00B0F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你吃了</a:t>
            </a:r>
            <a:r>
              <a:rPr lang="zh-CN" altLang="en-US" b="1" dirty="0" smtClean="0">
                <a:solidFill>
                  <a:srgbClr val="00B0F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吗</a:t>
            </a:r>
            <a:endParaRPr lang="en-US" altLang="zh-CN" b="1" dirty="0" smtClean="0">
              <a:solidFill>
                <a:srgbClr val="00B0F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b="1" dirty="0" smtClean="0">
                <a:solidFill>
                  <a:srgbClr val="7030A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今天天气不错</a:t>
            </a:r>
            <a:endParaRPr lang="en-US" b="1" dirty="0">
              <a:solidFill>
                <a:srgbClr val="7030A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08324" y="50201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834" y="411510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00" dirty="0" smtClean="0"/>
              <a:t>文本匹配算法</a:t>
            </a:r>
            <a:r>
              <a:rPr lang="en-US" altLang="zh-CN" sz="4400" dirty="0" smtClean="0"/>
              <a:t>-word2vec-</a:t>
            </a:r>
            <a:r>
              <a:rPr lang="zh-CN" altLang="en-US" sz="4400" dirty="0" smtClean="0"/>
              <a:t>优缺分析</a:t>
            </a:r>
            <a:endParaRPr 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35342"/>
            <a:ext cx="7772400" cy="380815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u="sng" dirty="0" smtClean="0"/>
              <a:t>优点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两个文本包含语义相似的词，会提高相似度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训练需要的数据简单（纯文本语料即可）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计算速度快，可以对知识库内问题预先计算向量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将文本转化为数字，使后续复杂模型成为可能</a:t>
            </a:r>
            <a:endParaRPr lang="en-US" altLang="zh-CN" dirty="0" smtClean="0"/>
          </a:p>
          <a:p>
            <a:r>
              <a:rPr lang="zh-CN" altLang="en-US" u="sng" dirty="0" smtClean="0"/>
              <a:t>缺点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dirty="0" smtClean="0"/>
              <a:t>1.</a:t>
            </a:r>
            <a:r>
              <a:rPr lang="zh-CN" altLang="en-US" dirty="0" smtClean="0"/>
              <a:t>词向量的效果决定句向量效果</a:t>
            </a:r>
            <a:endParaRPr lang="en-US" altLang="zh-CN" dirty="0" smtClean="0"/>
          </a:p>
          <a:p>
            <a:r>
              <a:rPr lang="en-US" dirty="0" smtClean="0"/>
              <a:t>2.</a:t>
            </a:r>
            <a:r>
              <a:rPr lang="zh-CN" altLang="en-US" dirty="0"/>
              <a:t>一</a:t>
            </a:r>
            <a:r>
              <a:rPr lang="zh-CN" altLang="en-US" dirty="0" smtClean="0"/>
              <a:t>词多意的情况难以处理</a:t>
            </a:r>
            <a:endParaRPr lang="en-US" altLang="zh-CN" dirty="0" smtClean="0"/>
          </a:p>
          <a:p>
            <a:r>
              <a:rPr lang="en-US" dirty="0" smtClean="0"/>
              <a:t>3.</a:t>
            </a:r>
            <a:r>
              <a:rPr lang="zh-CN" altLang="en-US" dirty="0" smtClean="0"/>
              <a:t>受停用词和文本长度影响很大（</a:t>
            </a:r>
            <a:r>
              <a:rPr lang="zh-CN" altLang="en-US" dirty="0"/>
              <a:t>也</a:t>
            </a:r>
            <a:r>
              <a:rPr lang="zh-CN" altLang="en-US" dirty="0" smtClean="0"/>
              <a:t>是词袋模型）</a:t>
            </a:r>
            <a:endParaRPr lang="en-US" altLang="zh-CN" dirty="0" smtClean="0"/>
          </a:p>
          <a:p>
            <a:r>
              <a:rPr lang="en-US" dirty="0" smtClean="0"/>
              <a:t>4.</a:t>
            </a:r>
            <a:r>
              <a:rPr lang="zh-CN" altLang="en-US" dirty="0" smtClean="0"/>
              <a:t>更换语种，甚至更换领域，都需要重新训练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59872" y="2979079"/>
            <a:ext cx="1171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语料数量</a:t>
            </a:r>
            <a:endParaRPr lang="en-US" altLang="zh-CN" sz="1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领域适配</a:t>
            </a:r>
            <a:endParaRPr lang="en-US" altLang="zh-CN" sz="1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分词结果</a:t>
            </a:r>
            <a:endParaRPr lang="en-US" altLang="zh-CN" sz="1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未登录词</a:t>
            </a:r>
            <a:endParaRPr lang="en-US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6795218" y="3032940"/>
            <a:ext cx="1944216" cy="900246"/>
          </a:xfrm>
          <a:prstGeom prst="wedgeEllipseCallout">
            <a:avLst>
              <a:gd name="adj1" fmla="val -64705"/>
              <a:gd name="adj2" fmla="val -24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36096" y="3662507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梨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苹果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华为</a:t>
            </a:r>
            <a:endParaRPr 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87556" y="987574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文本匹配</a:t>
            </a:r>
            <a:r>
              <a:rPr lang="en-US" altLang="zh-CN" dirty="0" smtClean="0"/>
              <a:t>-</a:t>
            </a:r>
            <a:r>
              <a:rPr lang="zh-CN" altLang="en-US" dirty="0" smtClean="0"/>
              <a:t>深度学习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在文本匹配任务上有两种主要方式：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en-US" sz="2400" dirty="0" smtClean="0"/>
              <a:t>1.</a:t>
            </a:r>
            <a:r>
              <a:rPr lang="zh-CN" altLang="en-US" sz="2400" dirty="0"/>
              <a:t>表示</a:t>
            </a:r>
            <a:r>
              <a:rPr lang="zh-CN" altLang="en-US" sz="2400" dirty="0" smtClean="0"/>
              <a:t>型                                     </a:t>
            </a:r>
            <a:r>
              <a:rPr lang="en-US" sz="2400" dirty="0"/>
              <a:t>2.</a:t>
            </a:r>
            <a:r>
              <a:rPr lang="zh-CN" altLang="en-US" sz="2400" dirty="0"/>
              <a:t>交互型</a:t>
            </a:r>
            <a:endParaRPr lang="en-US" altLang="zh-CN" sz="2400" dirty="0"/>
          </a:p>
          <a:p>
            <a:endParaRPr lang="en-US" altLang="zh-CN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37584"/>
            <a:ext cx="2745110" cy="2343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737" y="2577073"/>
            <a:ext cx="3096507" cy="2403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08324" y="50201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表示型文本匹配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94390"/>
            <a:ext cx="4392488" cy="3749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3792" y="3019366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Encoder</a:t>
            </a:r>
            <a:r>
              <a:rPr lang="zh-CN" altLang="en-US" sz="2800" dirty="0" smtClean="0"/>
              <a:t>参数共享</a:t>
            </a:r>
            <a:endParaRPr lang="en-US" sz="28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907704" y="3482146"/>
            <a:ext cx="2880320" cy="13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907704" y="3482146"/>
            <a:ext cx="504056" cy="252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403648" y="3734946"/>
            <a:ext cx="1156672" cy="985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403648" y="3734946"/>
            <a:ext cx="3600400" cy="985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40152" y="1869672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余弦距离、欧式距离</a:t>
            </a:r>
            <a:endParaRPr lang="en-US" altLang="zh-CN" sz="2400" dirty="0" smtClean="0"/>
          </a:p>
          <a:p>
            <a:r>
              <a:rPr lang="en-US" altLang="zh-CN" sz="2400" dirty="0" smtClean="0"/>
              <a:t>MLP</a:t>
            </a:r>
            <a:r>
              <a:rPr lang="zh-CN" altLang="en-US" sz="2400" dirty="0" smtClean="0"/>
              <a:t>层等均可</a:t>
            </a:r>
            <a:endParaRPr lang="en-US" sz="2400" dirty="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5508104" y="2181296"/>
            <a:ext cx="432048" cy="311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76256" y="3337969"/>
            <a:ext cx="2267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表示层模型结构可以使用</a:t>
            </a:r>
            <a:r>
              <a:rPr lang="en-US" altLang="zh-CN" sz="2000" dirty="0" smtClean="0"/>
              <a:t>Linear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RNN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CNN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Transformer</a:t>
            </a:r>
            <a:r>
              <a:rPr lang="zh-CN" altLang="en-US" sz="2000" dirty="0" smtClean="0"/>
              <a:t>等</a:t>
            </a:r>
            <a:endParaRPr lang="en-US" altLang="zh-CN" sz="2000" dirty="0" smtClean="0"/>
          </a:p>
        </p:txBody>
      </p:sp>
      <p:sp>
        <p:nvSpPr>
          <p:cNvPr id="21" name="矩形 20"/>
          <p:cNvSpPr/>
          <p:nvPr/>
        </p:nvSpPr>
        <p:spPr>
          <a:xfrm>
            <a:off x="2267744" y="3257179"/>
            <a:ext cx="2160240" cy="17988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11560" y="1653648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Encoder </a:t>
            </a:r>
            <a:r>
              <a:rPr lang="zh-CN" altLang="en-US" sz="2400" dirty="0" smtClean="0"/>
              <a:t>将文本转化成向量</a:t>
            </a:r>
            <a:endParaRPr lang="en-US" sz="24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001456" y="2337107"/>
            <a:ext cx="558864" cy="7747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6660232" y="3734946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08324" y="50201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表示型文本匹配</a:t>
            </a:r>
            <a:r>
              <a:rPr lang="en-US" altLang="zh-CN" dirty="0" smtClean="0"/>
              <a:t>-</a:t>
            </a:r>
            <a:r>
              <a:rPr lang="zh-CN" altLang="en-US" dirty="0" smtClean="0"/>
              <a:t>训练</a:t>
            </a:r>
            <a:r>
              <a:rPr lang="zh-CN" altLang="en-US" dirty="0"/>
              <a:t>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第一种训练方式</a:t>
            </a:r>
            <a:endParaRPr lang="en-US" altLang="zh-CN" dirty="0" smtClean="0"/>
          </a:p>
          <a:p>
            <a:pPr marL="0" indent="0">
              <a:buNone/>
            </a:pPr>
            <a:endParaRPr lang="en-US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对于两个匹配的样本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预期输出分值为</a:t>
            </a:r>
            <a:r>
              <a:rPr lang="en-US" altLang="zh-CN" dirty="0" smtClean="0">
                <a:latin typeface="+mn-ea"/>
              </a:rPr>
              <a:t>1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对于两个不匹配的样本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预期输出分值为</a:t>
            </a:r>
            <a:r>
              <a:rPr lang="en-US" altLang="zh-CN" dirty="0" smtClean="0">
                <a:latin typeface="+mn-ea"/>
              </a:rPr>
              <a:t>0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本质</a:t>
            </a:r>
            <a:r>
              <a:rPr lang="zh-CN" altLang="en-US" dirty="0" smtClean="0">
                <a:latin typeface="+mn-ea"/>
              </a:rPr>
              <a:t>上相当于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分类任务</a:t>
            </a:r>
            <a:endParaRPr lang="en-US" dirty="0">
              <a:latin typeface="+mn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329612"/>
            <a:ext cx="4298737" cy="366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52320" y="872001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表示型文本匹配</a:t>
            </a:r>
            <a:r>
              <a:rPr lang="en-US" altLang="zh-CN" dirty="0"/>
              <a:t>-</a:t>
            </a:r>
            <a:r>
              <a:rPr lang="zh-CN" altLang="en-US" dirty="0"/>
              <a:t>训练方式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4716"/>
            <a:ext cx="360824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283" y="1274716"/>
            <a:ext cx="301266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52320" y="872001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9875" y="458797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《Sentence-BERT: Sentence </a:t>
            </a:r>
            <a:r>
              <a:rPr lang="en-US" b="1" dirty="0" err="1"/>
              <a:t>Embeddings</a:t>
            </a:r>
            <a:r>
              <a:rPr lang="en-US" b="1" dirty="0"/>
              <a:t> using Siamese BERT-Networks》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表示型文本匹配</a:t>
            </a:r>
            <a:r>
              <a:rPr lang="en-US" altLang="zh-CN" dirty="0"/>
              <a:t>-</a:t>
            </a:r>
            <a:r>
              <a:rPr lang="zh-CN" altLang="en-US" dirty="0"/>
              <a:t>训练方式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第二种训练方式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84" y="1775020"/>
            <a:ext cx="7776864" cy="335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08324" y="915566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文本匹配的应用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问答对话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50" y="1545636"/>
            <a:ext cx="2615835" cy="1348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5" y="3267640"/>
            <a:ext cx="3232546" cy="114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5" y="1545636"/>
            <a:ext cx="3232546" cy="116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49" y="3497823"/>
            <a:ext cx="2732768" cy="109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59697" y="278407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车载导航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6600" y="4461443"/>
            <a:ext cx="129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手机助手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99293" y="2921237"/>
            <a:ext cx="140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智能音箱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08304" y="459994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智能客服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31" y="2038112"/>
            <a:ext cx="2952328" cy="1713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283968" y="384131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聊天机器人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8324" y="70703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表示型文本匹配</a:t>
            </a:r>
            <a:r>
              <a:rPr lang="en-US" altLang="zh-CN" dirty="0"/>
              <a:t>-</a:t>
            </a:r>
            <a:r>
              <a:rPr lang="zh-CN" altLang="en-US" dirty="0"/>
              <a:t>训练方式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Triplet Loss</a:t>
            </a:r>
            <a:endParaRPr lang="en-US" altLang="zh-CN" sz="2400" dirty="0" smtClean="0"/>
          </a:p>
          <a:p>
            <a:r>
              <a:rPr lang="zh-CN" altLang="en-US" sz="2400" dirty="0" smtClean="0"/>
              <a:t>训练目标：</a:t>
            </a:r>
            <a:endParaRPr lang="en-US" altLang="zh-CN" sz="2400" dirty="0" smtClean="0"/>
          </a:p>
          <a:p>
            <a:r>
              <a:rPr lang="zh-CN" altLang="en-US" sz="2400" dirty="0"/>
              <a:t>使具有相同标签的样本在</a:t>
            </a:r>
            <a:r>
              <a:rPr lang="en-US" altLang="zh-CN" sz="2400" dirty="0"/>
              <a:t>embedding</a:t>
            </a:r>
            <a:r>
              <a:rPr lang="zh-CN" altLang="en-US" sz="2400" dirty="0"/>
              <a:t>空间尽量</a:t>
            </a:r>
            <a:r>
              <a:rPr lang="zh-CN" altLang="en-US" sz="2400" dirty="0" smtClean="0"/>
              <a:t>接近</a:t>
            </a:r>
            <a:endParaRPr lang="zh-CN" altLang="en-US" sz="2400" dirty="0"/>
          </a:p>
          <a:p>
            <a:r>
              <a:rPr lang="zh-CN" altLang="en-US" sz="2400" dirty="0"/>
              <a:t>使具有不同标签的样本在</a:t>
            </a:r>
            <a:r>
              <a:rPr lang="en-US" altLang="zh-CN" sz="2400" dirty="0"/>
              <a:t>embedding</a:t>
            </a:r>
            <a:r>
              <a:rPr lang="zh-CN" altLang="en-US" sz="2400" dirty="0"/>
              <a:t>空间尽量</a:t>
            </a:r>
            <a:r>
              <a:rPr lang="zh-CN" altLang="en-US" sz="2400" dirty="0" smtClean="0"/>
              <a:t>远离</a:t>
            </a:r>
            <a:endParaRPr lang="zh-CN" altLang="en-US" sz="2400" dirty="0"/>
          </a:p>
          <a:p>
            <a:pPr marL="0" indent="0">
              <a:buNone/>
            </a:pPr>
            <a:br>
              <a:rPr lang="zh-CN" altLang="en-US" sz="2400" dirty="0"/>
            </a:b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961" y="3363838"/>
            <a:ext cx="5821363" cy="1350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08324" y="840037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表示型文本匹配</a:t>
            </a:r>
            <a:r>
              <a:rPr lang="en-US" altLang="zh-CN" dirty="0"/>
              <a:t>-</a:t>
            </a:r>
            <a:r>
              <a:rPr lang="zh-CN" altLang="en-US" dirty="0"/>
              <a:t>训练方式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51610"/>
                <a:ext cx="8229600" cy="3496404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altLang="zh-CN" dirty="0" smtClean="0"/>
                  <a:t>Triplet Loss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输入是一个三元组</a:t>
                </a:r>
                <a:r>
                  <a:rPr lang="en-US" altLang="zh-CN" dirty="0"/>
                  <a:t>&lt;</a:t>
                </a:r>
                <a:r>
                  <a:rPr lang="en-US" dirty="0"/>
                  <a:t>a, p, n&gt;</a:t>
                </a:r>
              </a:p>
              <a:p>
                <a:endParaRPr lang="en-US" dirty="0"/>
              </a:p>
              <a:p>
                <a:r>
                  <a:rPr lang="en-US" dirty="0" err="1"/>
                  <a:t>a：anchor</a:t>
                </a:r>
                <a:r>
                  <a:rPr lang="en-US" dirty="0"/>
                  <a:t> </a:t>
                </a:r>
                <a:r>
                  <a:rPr lang="zh-CN" altLang="en-US" dirty="0"/>
                  <a:t>原点</a:t>
                </a:r>
              </a:p>
              <a:p>
                <a:r>
                  <a:rPr lang="en-US" dirty="0" err="1"/>
                  <a:t>p：positive</a:t>
                </a:r>
                <a:r>
                  <a:rPr lang="en-US" dirty="0"/>
                  <a:t> </a:t>
                </a:r>
                <a:r>
                  <a:rPr lang="zh-CN" altLang="en-US" dirty="0"/>
                  <a:t>与</a:t>
                </a:r>
                <a:r>
                  <a:rPr lang="en-US" dirty="0"/>
                  <a:t>a</a:t>
                </a:r>
                <a:r>
                  <a:rPr lang="zh-CN" altLang="en-US" dirty="0"/>
                  <a:t>同一类别的样本</a:t>
                </a:r>
              </a:p>
              <a:p>
                <a:r>
                  <a:rPr lang="en-US" dirty="0" err="1"/>
                  <a:t>n：negative</a:t>
                </a:r>
                <a:r>
                  <a:rPr lang="en-US" dirty="0"/>
                  <a:t> </a:t>
                </a:r>
                <a:r>
                  <a:rPr lang="zh-CN" altLang="en-US" dirty="0"/>
                  <a:t>与</a:t>
                </a:r>
                <a:r>
                  <a:rPr lang="en-US" dirty="0"/>
                  <a:t>a</a:t>
                </a:r>
                <a:r>
                  <a:rPr lang="zh-CN" altLang="en-US" dirty="0"/>
                  <a:t>不同类别的样本</a:t>
                </a:r>
              </a:p>
              <a:p>
                <a:r>
                  <a:rPr lang="zh-CN" altLang="en-US" dirty="0"/>
                  <a:t>在</a:t>
                </a:r>
                <a:r>
                  <a:rPr lang="en-US" dirty="0"/>
                  <a:t>embedding</a:t>
                </a:r>
                <a:r>
                  <a:rPr lang="zh-CN" altLang="en-US" dirty="0"/>
                  <a:t>空间中，</a:t>
                </a:r>
                <a:r>
                  <a:rPr lang="zh-CN" altLang="en-US" dirty="0" smtClean="0"/>
                  <a:t>三元组损失函数如下：</a:t>
                </a:r>
                <a:endParaRPr lang="zh-CN" altLang="en-US" dirty="0"/>
              </a:p>
              <a:p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𝐿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max</m:t>
                    </m:r>
                    <m:r>
                      <a:rPr lang="en-US" altLang="zh-CN" b="0" i="1" smtClean="0">
                        <a:latin typeface="Cambria Math"/>
                      </a:rPr>
                      <m:t>⁡(</m:t>
                    </m:r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𝑚𝑎𝑟𝑔𝑖𝑛</m:t>
                    </m:r>
                    <m:r>
                      <a:rPr lang="en-US" altLang="zh-CN" b="0" i="1" smtClean="0">
                        <a:latin typeface="Cambria Math"/>
                      </a:rPr>
                      <m:t>,  0)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/>
                  <a:t>最小化</a:t>
                </a:r>
                <a:r>
                  <a:rPr lang="en-US" dirty="0"/>
                  <a:t>L，</a:t>
                </a:r>
                <a:r>
                  <a:rPr lang="zh-CN" altLang="en-US" dirty="0"/>
                  <a:t>则</a:t>
                </a:r>
                <a:r>
                  <a:rPr lang="en-US" dirty="0"/>
                  <a:t>d(</a:t>
                </a:r>
                <a:r>
                  <a:rPr lang="en-US" dirty="0" err="1"/>
                  <a:t>a,p</a:t>
                </a:r>
                <a:r>
                  <a:rPr lang="en-US" dirty="0"/>
                  <a:t>)-&gt;0，d(</a:t>
                </a:r>
                <a:r>
                  <a:rPr lang="en-US" dirty="0" err="1"/>
                  <a:t>a,n</a:t>
                </a:r>
                <a:r>
                  <a:rPr lang="en-US" dirty="0"/>
                  <a:t>)-&gt;margin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605" y="915035"/>
                <a:ext cx="7044690" cy="3990975"/>
              </a:xfrm>
              <a:blipFill rotWithShape="1">
                <a:blip r:embed="rId1"/>
                <a:stretch>
                  <a:fillRect l="-741" t="-2487"/>
                </a:stretch>
              </a:blipFill>
            </p:spPr>
            <p:txBody>
              <a:bodyPr/>
              <a:lstStyle/>
              <a:p>
                <a:r>
                  <a:rPr lang="en-US" sz="1600">
                    <a:noFill/>
                  </a:rPr>
                  <a:t> </a:t>
                </a:r>
                <a:endParaRPr lang="en-US" sz="1600">
                  <a:noFill/>
                </a:endParaRP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92187" y="987574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表示型文本匹配</a:t>
            </a:r>
            <a:r>
              <a:rPr lang="en-US" altLang="zh-CN" dirty="0"/>
              <a:t>-</a:t>
            </a:r>
            <a:r>
              <a:rPr lang="zh-CN" altLang="en-US" dirty="0"/>
              <a:t>训练方式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Triplet Loss</a:t>
            </a:r>
            <a:endParaRPr lang="en-US" altLang="zh-CN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也用于人脸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识别模型的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训练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362412"/>
            <a:ext cx="6588224" cy="37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08324" y="867746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交互型文本匹配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74998"/>
            <a:ext cx="4680520" cy="3633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4501144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Embedding</a:t>
            </a:r>
            <a:r>
              <a:rPr lang="zh-CN" altLang="en-US" sz="2400" dirty="0" smtClean="0"/>
              <a:t>层共享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75928" y="2085696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表示层输出是否匹配，二分类任务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5928" y="3280116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交互层进行信息融合，常以</a:t>
            </a:r>
            <a:r>
              <a:rPr lang="en-US" altLang="zh-CN" sz="2400" dirty="0" smtClean="0"/>
              <a:t>attention</a:t>
            </a:r>
            <a:r>
              <a:rPr lang="zh-CN" altLang="en-US" sz="2400" dirty="0" smtClean="0"/>
              <a:t>的方式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408324" y="50201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zh-CN" altLang="en-US" dirty="0" smtClean="0"/>
              <a:t>对比</a:t>
            </a:r>
            <a:r>
              <a:rPr lang="en-US" altLang="zh-CN" dirty="0" smtClean="0"/>
              <a:t>-</a:t>
            </a:r>
            <a:r>
              <a:rPr lang="zh-CN" altLang="en-US" dirty="0" smtClean="0"/>
              <a:t>交互型</a:t>
            </a:r>
            <a:r>
              <a:rPr lang="en-US" altLang="zh-CN" dirty="0" smtClean="0"/>
              <a:t>vs</a:t>
            </a:r>
            <a:r>
              <a:rPr lang="zh-CN" altLang="en-US" dirty="0" smtClean="0"/>
              <a:t>表示型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表示型</a:t>
            </a:r>
            <a:endParaRPr lang="en-US" altLang="zh-CN" dirty="0" smtClean="0"/>
          </a:p>
          <a:p>
            <a:r>
              <a:rPr lang="zh-CN" altLang="en-US" dirty="0" smtClean="0"/>
              <a:t>优点：训练好的模型可以对知识库内的问题计算向量，在实际查找过程中，只对输入文本做一次向量化</a:t>
            </a:r>
            <a:endParaRPr lang="en-US" altLang="zh-CN" dirty="0" smtClean="0"/>
          </a:p>
          <a:p>
            <a:r>
              <a:rPr lang="zh-CN" altLang="en-US" dirty="0" smtClean="0"/>
              <a:t>缺点：在向量化的过程中不知道文本重点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交互型</a:t>
            </a:r>
            <a:endParaRPr lang="en-US" altLang="zh-CN" dirty="0" smtClean="0"/>
          </a:p>
          <a:p>
            <a:r>
              <a:rPr lang="zh-CN" altLang="en-US" dirty="0" smtClean="0"/>
              <a:t>优点：通过对比把握句子重点</a:t>
            </a:r>
            <a:endParaRPr lang="en-US" altLang="zh-CN" dirty="0" smtClean="0"/>
          </a:p>
          <a:p>
            <a:r>
              <a:rPr lang="zh-CN" altLang="en-US" dirty="0" smtClean="0"/>
              <a:t>缺点：每次计算需要都需要两个输入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8324" y="50201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13190"/>
            <a:ext cx="4248472" cy="401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2" y="1113190"/>
            <a:ext cx="4403103" cy="380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08324" y="50201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海量向量查找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假如我们有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亿以上的候选向量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对于一个给定向量，希望查找距离最接近的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如何高效的完成？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问答，搜索，推荐等场景均会使用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8324" y="50201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KD</a:t>
            </a:r>
            <a:r>
              <a:rPr lang="zh-CN" altLang="en-US" dirty="0" smtClean="0"/>
              <a:t>树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空间切割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5" y="1923678"/>
            <a:ext cx="8212137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08324" y="50201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KD</a:t>
            </a:r>
            <a:r>
              <a:rPr lang="zh-CN" altLang="en-US" dirty="0" smtClean="0"/>
              <a:t>树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依照建索引方式找到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最下方叶节点</a:t>
            </a:r>
            <a:endParaRPr lang="en-US" altLang="zh-CN" dirty="0" smtClean="0"/>
          </a:p>
          <a:p>
            <a:r>
              <a:rPr lang="zh-CN" altLang="en-US" dirty="0" smtClean="0"/>
              <a:t>向上回退，计算到节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点距离和到切割平面距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离</a:t>
            </a:r>
            <a:endParaRPr lang="en-US" altLang="zh-CN" dirty="0" smtClean="0"/>
          </a:p>
          <a:p>
            <a:r>
              <a:rPr lang="zh-CN" altLang="en-US" dirty="0" smtClean="0"/>
              <a:t>根据情况判断是否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需要查找平面另一侧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节点</a:t>
            </a:r>
            <a:endParaRPr lang="en-US" altLang="zh-CN" dirty="0" smtClean="0"/>
          </a:p>
          <a:p>
            <a:r>
              <a:rPr lang="zh-CN" altLang="en-US" dirty="0"/>
              <a:t>回退</a:t>
            </a:r>
            <a:r>
              <a:rPr lang="zh-CN" altLang="en-US" dirty="0" smtClean="0"/>
              <a:t>到根节点为止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09622"/>
            <a:ext cx="48387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Approximate Nearest Neighbors Oh Yeah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69672"/>
            <a:ext cx="5295900" cy="310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08324" y="50201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文本匹配的应用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信息检索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720" y="1616478"/>
            <a:ext cx="4705280" cy="292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4" y="1704205"/>
            <a:ext cx="4719890" cy="274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08324" y="70703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分割过程相当于</a:t>
            </a:r>
            <a:r>
              <a:rPr lang="en-US" altLang="zh-CN" dirty="0" err="1" smtClean="0"/>
              <a:t>Kmeans</a:t>
            </a:r>
            <a:r>
              <a:rPr lang="zh-CN" altLang="en-US" dirty="0" smtClean="0"/>
              <a:t>聚类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448" y="1869673"/>
            <a:ext cx="5305425" cy="3107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08324" y="50201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重复分割过程，直到每个空间内的点个数小于设定值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69672"/>
            <a:ext cx="526732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08324" y="50201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267" y="1519033"/>
            <a:ext cx="5210175" cy="1678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266" y="3219823"/>
            <a:ext cx="5257800" cy="162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08324" y="50201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可以同时在多个接近的分支上查找</a:t>
            </a:r>
            <a:endParaRPr lang="en-US" altLang="zh-CN" dirty="0" smtClean="0"/>
          </a:p>
          <a:p>
            <a:r>
              <a:rPr lang="zh-CN" altLang="en-US" dirty="0" smtClean="0"/>
              <a:t>或通过不同初始划分，生成多个树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3" y="2660898"/>
            <a:ext cx="52292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08324" y="50201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3011316" y="2225501"/>
            <a:ext cx="31213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答疑环节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0712" y="28417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文本匹配任务</a:t>
            </a:r>
            <a:r>
              <a:rPr lang="zh-CN" altLang="en-US" dirty="0"/>
              <a:t>应用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短文本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短文本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zh-CN" altLang="en-US" dirty="0" smtClean="0"/>
              <a:t>知识库问答 ，聊天机器人等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短文本  </a:t>
            </a:r>
            <a:r>
              <a:rPr lang="en-US" altLang="zh-CN" dirty="0" smtClean="0"/>
              <a:t>vs  </a:t>
            </a:r>
            <a:r>
              <a:rPr lang="zh-CN" altLang="en-US" dirty="0" smtClean="0"/>
              <a:t>长文本</a:t>
            </a:r>
            <a:endParaRPr lang="en-US" altLang="zh-CN" dirty="0" smtClean="0"/>
          </a:p>
          <a:p>
            <a:r>
              <a:rPr lang="en-US" dirty="0" smtClean="0"/>
              <a:t>     </a:t>
            </a:r>
            <a:r>
              <a:rPr lang="zh-CN" altLang="en-US" dirty="0"/>
              <a:t>文章</a:t>
            </a:r>
            <a:r>
              <a:rPr lang="zh-CN" altLang="en-US" dirty="0" smtClean="0"/>
              <a:t>检索，广告推荐等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长文本  </a:t>
            </a:r>
            <a:r>
              <a:rPr lang="en-US" altLang="zh-CN" dirty="0" smtClean="0"/>
              <a:t>vs  </a:t>
            </a:r>
            <a:r>
              <a:rPr lang="zh-CN" altLang="en-US" dirty="0" smtClean="0"/>
              <a:t>长文本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zh-CN" altLang="en-US" dirty="0" smtClean="0"/>
              <a:t>新闻、文章的关联推荐等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8324" y="915566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3011316" y="2225501"/>
            <a:ext cx="31213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智能问答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8324" y="50201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智能问答的基本思路</a:t>
            </a:r>
            <a:endParaRPr 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474539" y="1333646"/>
            <a:ext cx="7772400" cy="263633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latin typeface="+mn-ea"/>
              </a:rPr>
              <a:t>基础资源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 </a:t>
            </a:r>
            <a:r>
              <a:rPr lang="zh-CN" altLang="en-US" dirty="0" smtClean="0">
                <a:latin typeface="+mn-ea"/>
              </a:rPr>
              <a:t>包括</a:t>
            </a:r>
            <a:r>
              <a:rPr lang="en-US" altLang="zh-CN" dirty="0" err="1" smtClean="0">
                <a:latin typeface="+mn-ea"/>
              </a:rPr>
              <a:t>faq</a:t>
            </a:r>
            <a:r>
              <a:rPr lang="zh-CN" altLang="en-US" dirty="0" smtClean="0">
                <a:latin typeface="+mn-ea"/>
              </a:rPr>
              <a:t>库，书籍文档，网页，知识图谱等等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问答</a:t>
            </a:r>
            <a:r>
              <a:rPr lang="zh-CN" altLang="en-US" dirty="0" smtClean="0">
                <a:latin typeface="+mn-ea"/>
              </a:rPr>
              <a:t>系统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 </a:t>
            </a:r>
            <a:r>
              <a:rPr lang="zh-CN" altLang="en-US" dirty="0" smtClean="0">
                <a:latin typeface="+mn-ea"/>
              </a:rPr>
              <a:t>对基础资源进行了加工处理，形成问答所需要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     索引和模型等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用户输入问题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问答系统给出答案</a:t>
            </a:r>
            <a:endParaRPr lang="en-US" altLang="zh-CN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64323" y="2884226"/>
            <a:ext cx="1465240" cy="594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80347" y="3042759"/>
            <a:ext cx="124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基础资源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62625" y="3966074"/>
            <a:ext cx="1465240" cy="594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78649" y="4124607"/>
            <a:ext cx="124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问答系统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20107" y="3969977"/>
            <a:ext cx="1465240" cy="594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36131" y="4128511"/>
            <a:ext cx="124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输入问题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62995" y="3958036"/>
            <a:ext cx="1465240" cy="594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895043" y="4116569"/>
            <a:ext cx="124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答案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>
            <a:stCxn id="4" idx="2"/>
            <a:endCxn id="8" idx="0"/>
          </p:cNvCxnSpPr>
          <p:nvPr/>
        </p:nvCxnSpPr>
        <p:spPr>
          <a:xfrm flipH="1">
            <a:off x="6195245" y="3478292"/>
            <a:ext cx="1698" cy="487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3"/>
            <a:endCxn id="8" idx="1"/>
          </p:cNvCxnSpPr>
          <p:nvPr/>
        </p:nvCxnSpPr>
        <p:spPr>
          <a:xfrm flipV="1">
            <a:off x="4985347" y="4263107"/>
            <a:ext cx="477278" cy="3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3"/>
            <a:endCxn id="12" idx="1"/>
          </p:cNvCxnSpPr>
          <p:nvPr/>
        </p:nvCxnSpPr>
        <p:spPr>
          <a:xfrm flipV="1">
            <a:off x="6927865" y="4255071"/>
            <a:ext cx="535130" cy="8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08324" y="50201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智能问答的技术路线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依照</a:t>
            </a:r>
            <a:r>
              <a:rPr lang="zh-CN" altLang="en-US" b="1" u="sng" dirty="0" smtClean="0"/>
              <a:t>基础资源</a:t>
            </a:r>
            <a:r>
              <a:rPr lang="zh-CN" altLang="en-US" dirty="0" smtClean="0"/>
              <a:t>划分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1</a:t>
            </a:r>
            <a:r>
              <a:rPr lang="zh-CN" altLang="en-US" dirty="0" smtClean="0"/>
              <a:t>）基于</a:t>
            </a:r>
            <a:r>
              <a:rPr lang="en-US" altLang="zh-CN" dirty="0" err="1" smtClean="0"/>
              <a:t>faq</a:t>
            </a:r>
            <a:r>
              <a:rPr lang="zh-CN" altLang="en-US" dirty="0" smtClean="0"/>
              <a:t>知识库的问答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2</a:t>
            </a:r>
            <a:r>
              <a:rPr lang="zh-CN" altLang="en-US" dirty="0" smtClean="0"/>
              <a:t>）基于文档</a:t>
            </a:r>
            <a:r>
              <a:rPr lang="en-US" altLang="zh-CN" dirty="0" smtClean="0"/>
              <a:t>/</a:t>
            </a:r>
            <a:r>
              <a:rPr lang="zh-CN" altLang="en-US" dirty="0" smtClean="0"/>
              <a:t>网页</a:t>
            </a:r>
            <a:r>
              <a:rPr lang="en-US" altLang="zh-CN" dirty="0" smtClean="0"/>
              <a:t>/</a:t>
            </a:r>
            <a:r>
              <a:rPr lang="zh-CN" altLang="en-US" dirty="0" smtClean="0"/>
              <a:t>书籍的问答</a:t>
            </a:r>
            <a:endParaRPr lang="en-US" altLang="zh-CN" dirty="0" smtClean="0"/>
          </a:p>
          <a:p>
            <a:r>
              <a:rPr lang="en-US" dirty="0" smtClean="0"/>
              <a:t>  3</a:t>
            </a:r>
            <a:r>
              <a:rPr lang="zh-CN" altLang="en-US" dirty="0" smtClean="0"/>
              <a:t>）基于图像</a:t>
            </a:r>
            <a:r>
              <a:rPr lang="en-US" altLang="zh-CN" dirty="0" smtClean="0"/>
              <a:t>/</a:t>
            </a:r>
            <a:r>
              <a:rPr lang="zh-CN" altLang="en-US" dirty="0" smtClean="0"/>
              <a:t>视频的问答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4</a:t>
            </a:r>
            <a:r>
              <a:rPr lang="zh-CN" altLang="en-US" dirty="0" smtClean="0"/>
              <a:t>）基于知识图谱的问答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5</a:t>
            </a:r>
            <a:r>
              <a:rPr lang="zh-CN" altLang="en-US" dirty="0" smtClean="0"/>
              <a:t>）基于表格的问答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6</a:t>
            </a:r>
            <a:r>
              <a:rPr lang="zh-CN" altLang="en-US" dirty="0" smtClean="0"/>
              <a:t>）基于特定领域知识的问答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7</a:t>
            </a:r>
            <a:r>
              <a:rPr lang="zh-CN" altLang="en-US" dirty="0" smtClean="0"/>
              <a:t>）基于人工规则的问答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226374"/>
            <a:ext cx="2413150" cy="2111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256" y="3353865"/>
            <a:ext cx="3119166" cy="147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08324" y="502018"/>
            <a:ext cx="188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八斗人工智能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-</a:t>
            </a:r>
            <a:r>
              <a:rPr lang="zh-CN" altLang="en-US" dirty="0" smtClean="0">
                <a:solidFill>
                  <a:srgbClr val="FF0000"/>
                </a:solidFill>
              </a:rPr>
              <a:t>盗版必究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5652</Words>
  <Application>Kingsoft Office WPP</Application>
  <PresentationFormat>全屏显示(16:9)</PresentationFormat>
  <Paragraphs>884</Paragraphs>
  <Slides>54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Office 主题​​</vt:lpstr>
      <vt:lpstr>文本匹配任务</vt:lpstr>
      <vt:lpstr>文本匹配任务（狭义）</vt:lpstr>
      <vt:lpstr>文本匹配任务（广义）</vt:lpstr>
      <vt:lpstr>文本匹配的应用-问答对话</vt:lpstr>
      <vt:lpstr>文本匹配的应用-信息检索</vt:lpstr>
      <vt:lpstr>文本匹配任务应用</vt:lpstr>
      <vt:lpstr>PowerPoint 演示文稿</vt:lpstr>
      <vt:lpstr>智能问答的基本思路</vt:lpstr>
      <vt:lpstr>智能问答的技术路线</vt:lpstr>
      <vt:lpstr>智能问答的技术路线</vt:lpstr>
      <vt:lpstr>智能问答的技术路线</vt:lpstr>
      <vt:lpstr>智能问答的价值</vt:lpstr>
      <vt:lpstr>Faq知识库问答</vt:lpstr>
      <vt:lpstr>Faq知识库问答</vt:lpstr>
      <vt:lpstr>相关名词</vt:lpstr>
      <vt:lpstr>Faq知识库示例</vt:lpstr>
      <vt:lpstr>运行逻辑</vt:lpstr>
      <vt:lpstr>算法核心</vt:lpstr>
      <vt:lpstr>文本匹配算法-编辑距离</vt:lpstr>
      <vt:lpstr>文本匹配算法-编辑距离-代码</vt:lpstr>
      <vt:lpstr>文本匹配算法-编辑距离-优缺分析</vt:lpstr>
      <vt:lpstr>文本匹配算法-Jaccard相似度</vt:lpstr>
      <vt:lpstr>文本匹配算法-Jaccard相似度</vt:lpstr>
      <vt:lpstr>文本匹配算法-Jaccard距离-优缺分析</vt:lpstr>
      <vt:lpstr>文本匹配算法-BM25算法</vt:lpstr>
      <vt:lpstr>文本匹配算法-BM25算法</vt:lpstr>
      <vt:lpstr>文本匹配算法-BM25算法</vt:lpstr>
      <vt:lpstr>文本匹配算法-BM25算法</vt:lpstr>
      <vt:lpstr>文本匹配算法-BM25算法</vt:lpstr>
      <vt:lpstr>文本匹配算法-BM25算法-优缺分析</vt:lpstr>
      <vt:lpstr>文本匹配算法-word2vec</vt:lpstr>
      <vt:lpstr>文本匹配算法-word2vec</vt:lpstr>
      <vt:lpstr>文本匹配算法-word2vec</vt:lpstr>
      <vt:lpstr>文本匹配算法-word2vec-优缺分析</vt:lpstr>
      <vt:lpstr>文本匹配-深度学习</vt:lpstr>
      <vt:lpstr>表示型文本匹配</vt:lpstr>
      <vt:lpstr>表示型文本匹配-训练方式</vt:lpstr>
      <vt:lpstr>表示型文本匹配-训练方式</vt:lpstr>
      <vt:lpstr>表示型文本匹配-训练方式</vt:lpstr>
      <vt:lpstr>表示型文本匹配-训练方式</vt:lpstr>
      <vt:lpstr>表示型文本匹配-训练方式</vt:lpstr>
      <vt:lpstr>表示型文本匹配-训练方式</vt:lpstr>
      <vt:lpstr>交互型文本匹配</vt:lpstr>
      <vt:lpstr> 对比-交互型vs表示型</vt:lpstr>
      <vt:lpstr>对比学习</vt:lpstr>
      <vt:lpstr>海量向量查找</vt:lpstr>
      <vt:lpstr>KD树</vt:lpstr>
      <vt:lpstr>KD树</vt:lpstr>
      <vt:lpstr>Annoy</vt:lpstr>
      <vt:lpstr>Annoy</vt:lpstr>
      <vt:lpstr>Annoy</vt:lpstr>
      <vt:lpstr>Annoy</vt:lpstr>
      <vt:lpstr>Annoy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自然语言处理的发展与挑战</dc:title>
  <dc:creator>Zimo Yin</dc:creator>
  <cp:lastModifiedBy>yinzi</cp:lastModifiedBy>
  <cp:revision>470</cp:revision>
  <dcterms:created xsi:type="dcterms:W3CDTF">2021-01-13T12:57:00Z</dcterms:created>
  <dcterms:modified xsi:type="dcterms:W3CDTF">2023-03-26T03:38:36Z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