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3"/>
    <p:sldId id="287" r:id="rId4"/>
    <p:sldId id="288" r:id="rId5"/>
    <p:sldId id="289" r:id="rId6"/>
    <p:sldId id="290" r:id="rId7"/>
    <p:sldId id="291" r:id="rId8"/>
    <p:sldId id="307" r:id="rId9"/>
    <p:sldId id="309" r:id="rId10"/>
    <p:sldId id="308" r:id="rId11"/>
    <p:sldId id="292" r:id="rId12"/>
    <p:sldId id="293" r:id="rId13"/>
    <p:sldId id="350" r:id="rId14"/>
    <p:sldId id="295" r:id="rId15"/>
    <p:sldId id="296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1" r:id="rId26"/>
    <p:sldId id="320" r:id="rId27"/>
    <p:sldId id="304" r:id="rId28"/>
    <p:sldId id="310" r:id="rId29"/>
    <p:sldId id="297" r:id="rId30"/>
    <p:sldId id="331" r:id="rId31"/>
    <p:sldId id="332" r:id="rId32"/>
    <p:sldId id="333" r:id="rId33"/>
    <p:sldId id="306" r:id="rId34"/>
    <p:sldId id="299" r:id="rId35"/>
    <p:sldId id="322" r:id="rId36"/>
    <p:sldId id="323" r:id="rId37"/>
    <p:sldId id="298" r:id="rId38"/>
    <p:sldId id="324" r:id="rId39"/>
    <p:sldId id="325" r:id="rId40"/>
    <p:sldId id="326" r:id="rId41"/>
    <p:sldId id="300" r:id="rId42"/>
    <p:sldId id="327" r:id="rId43"/>
    <p:sldId id="301" r:id="rId44"/>
    <p:sldId id="328" r:id="rId45"/>
    <p:sldId id="329" r:id="rId46"/>
    <p:sldId id="330" r:id="rId47"/>
    <p:sldId id="302" r:id="rId48"/>
    <p:sldId id="303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6CBD-69C8-4EE0-A134-F9B3D4590783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语言模型 </a:t>
            </a:r>
            <a:r>
              <a:rPr lang="en-US" altLang="zh-CN" sz="4800" dirty="0"/>
              <a:t>language model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八斗人工智能学院</a:t>
            </a:r>
            <a:endParaRPr lang="en-US" altLang="zh-CN" dirty="0" smtClean="0"/>
          </a:p>
          <a:p>
            <a:r>
              <a:rPr lang="zh-CN" altLang="en-US" dirty="0"/>
              <a:t>宋学林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手写识别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识别模型将图片中文字转化为候选汉字（一般分定位和识别两步），再有</a:t>
            </a:r>
            <a:r>
              <a:rPr lang="zh-CN" altLang="en-US" b="1" dirty="0" smtClean="0"/>
              <a:t>语言模型</a:t>
            </a:r>
            <a:r>
              <a:rPr lang="zh-CN" altLang="en-US" dirty="0" smtClean="0"/>
              <a:t>挑选出成句概率最高的序列</a:t>
            </a:r>
            <a:endParaRPr lang="en-US" dirty="0" smtClean="0"/>
          </a:p>
          <a:p>
            <a:r>
              <a:rPr lang="zh-CN" altLang="en-US" dirty="0" smtClean="0"/>
              <a:t>浙      江                                      货      币</a:t>
            </a:r>
            <a:endParaRPr lang="en-US" altLang="zh-CN" dirty="0" smtClean="0"/>
          </a:p>
          <a:p>
            <a:r>
              <a:rPr lang="zh-CN" altLang="en-US" dirty="0" smtClean="0"/>
              <a:t>淅      </a:t>
            </a:r>
            <a:r>
              <a:rPr lang="zh-CN" altLang="en-US" dirty="0"/>
              <a:t>冮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gang</a:t>
            </a:r>
            <a:r>
              <a:rPr lang="zh-CN" altLang="en-US" dirty="0" smtClean="0"/>
              <a:t>）                    贷      帀 （</a:t>
            </a:r>
            <a:r>
              <a:rPr lang="en-US" altLang="zh-CN" dirty="0" err="1" smtClean="0"/>
              <a:t>za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https://ss1.bdstatic.com/70cFuXSh_Q1YnxGkpoWK1HF6hhy/it/u=695407594,3109905169&amp;fm=2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1773879"/>
            <a:ext cx="4032448" cy="225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99648" y="108409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输入法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输入即为拼音序列，每个拼音自然的有多个候选汉字，根据语言模型挑选高概率序列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输入法是一个细节繁多的任务，在语言模型这一基础算法上，需要考虑常见的打字手误，常见误读，拼音缩略，中英混杂，输出符号，用户习惯等能力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手写输入法，语音输入法同理</a:t>
            </a:r>
            <a:endParaRPr lang="en-US" altLang="zh-CN" dirty="0" smtClean="0"/>
          </a:p>
        </p:txBody>
      </p:sp>
      <p:sp>
        <p:nvSpPr>
          <p:cNvPr id="4" name="AutoShape 2" descr="data:image/jpeg;base64,iVBORw0KGgoAAAANSUhEUgAABDMAAANUCAYAAACuYWbXAAAABHNCSVQICAgIfAhkiAAAIABJREFUeJzs3Xd4VGX6//FPMgkhhRZCB6kBlN4UpJdVsCxYsIBUBeUrlgV7XUBF17KiiAgISlEEEQsqiFSxrQhIDSX0Ii2QAumZ3x/8MuRkJm1KzpT367q4dp5TnnPjnucw556nBFmtVqsAAAAAAAB8RLDZAQAAAAAAAJQEyQwAAAAAAOBTSGYAAAAAAACfQjIDAAAAAAD4FJIZAAAAAADAp5DMAAAAAAAAPoVkBgAAAAAA8CkkMwAAAAAAgE8hmQEAAAAAAHwKyQwAAAAAAOBTSGYAAAAAAACfQjIDAAAAAAD4FJIZAAAAAADAp5DMAAAAAAAAPiXki2WrzY4BAAAAAACg2OiZAQAAAAAAfEpQRkaG1ewgAAAAAADulZOTI6vVquzsbOXk5Khs2bJmhwS4DT0zAAAAAMDPWa1WXbhwwewwALchmQEAAAAAfspqNXbET0xM1B9//KGQkBCTIgLcg2QGAAAAAPgxq9Vq+AP4A5IZAAAAAODngoKCSGTAr5DMAAAAAAA/l5vIIKEBf0EyAwAAAAD8VN6hJQwzgT8hmQEAAAAAAHwKyQwAAAAAAOBTSGYAAAAAAACfQjIDAAAAAAD4FJIZAAAAAADAp5DMAAAAAAAAPoVkBgAAAAAA8CkkMwAAAAAAgE8hmQEAAAAAAHwKyQwAAAAAAOBTSGYAAAAAAACfQjIDAAAAAAD4FJIZAAAAAADAp5DMAAAAAAAAPoVkBgAAAAAA8CkkMwAAAAAAgE8hmQEAAAAAAHwKyQwAAAAAAOBTSGYAAAAAAHxefHy8unXrprCwMJUpU8alP7GxsYqLiyvyeh07dnT5emFhYWrRooX2799f5PXatGnjluu1b99ea9eudeN//dIXlJGRYTU7CAAAAACAe+Xk5Cg7O1vZ2dnKyclRVlaWsrKyFB8fr06dOikrK8vsEN2qY8eO2rRpk9vqu+KKK7Rv374C97dr107btm1z2/UaN26s7du3F7i/RYsW2r17t9uuV6lSJZ08edJt9ZU2khkAAAAA4IcCLZlRpkwZt9eZmJio8PBwh9urVKni89fLyMhwe52lhWEmAAAAAACf17hxY7fWV69ePYeJBUmKiopSbGysW6/XqFGjQq/XsGFDt16vevXqbq2vtJHMAAAAAAD4vLlz56pRo0ZuqatevXr64osvCtxvsVg0b948tyUYGjZsqEWLFhV6vQULFqh+/fpuuV5sbKy++eYbt9RlFoaZAAAAAIAfCrRhJggsIWYHAABFWb16tXbv3q02bdqoXbt2Cg0Ndam+e++9V1arVe3atVO3bt3UokULN0UKAAAAoDTQM6MYJk+ebOiCs3LlSkVGRpoYEbyFr94bY8eO1YoVK2zlJUuWqGXLliZGVLjhw4frk08+kSRFREToP//5j0aPHu1UXSdPnlTDhg1tkx01b97crbNew7fRpgHgMl99JuKyvD0zsrOzlZWVpczMTB04cICeGfB5ftMzY9u2bbrrrrts5VGjRunRRx91S90HDx7Uxo0bbeWcnBy31IvSwb1h79SpUzp06JCt7O2zGP/111+2zxcvXlTz5s2druuLL74w/H27d+/uUmwofbRpe77WpgG4D89EFIfVajX8AfyB3yQz0tPTtXfvXlv57NmzJkYDb8K94dsSEhK0Z88eWzkmJkYdOnRwur6VK1cayjfddJPTdcEctGkAuIxnIoqLZAb8jd8kMwD4p9WrVyszM9NWbtmypdNzZmRmZurXX3+1lWvUqKFu3bq5HCMAmO3MmTNq165dsY/v2rWr5s+f78GIgOIZO3as9u/fb3YYTqlQoYI+/fTTYh07adIkD0fj2LPPPmtIYJDMgD8hmQHAq61fv95QdqVXxjfffGP4xapbt24uTyYKAN4gJydHJ06cKPbxCQkJkqQmTZoYhii5qk+fPlq2bJnb6oP/++2337R161azw3BKtWrVin2sWcmMZ555RpIUFBREzwz4HZIZALzaTz/9ZCjfcMMNTteVO4loroEDBzpdFwB4wpYtW7RgwYJiHdulSxf179/fpevl5OS4dR4E5lQAvBfJDPgbkhkAvNa+ffu0c+dOW7l27drq1KmTU3WdOHFCP/74o6Gufv36uRwjALjTvn37NGXKlGIdm52d7TCZERYWpnfeecdu+9q1a21d4sPDw10LFHCT2rVrKyUlxe31Hj9+XGlpabZydHS0Klas6NZrxMTEuLU+T8k/zISkI/wFyQwAXmvp0qWGXw86duzodF1z5szRxYsXbeW+ffsyxASAXwoJCdGIESPstn/33Xe2z7nza6xfv17Z2dklqv/IkSOGlaDyzndQpkyZkoaLAPfll1+6vc60tDTVrVvXkMx45ZVXNHLkSLdfq7g++OAD066dK5B6ZqSmpurChQtOn2+xWFS+fHlZLJZiHZ+SkmK430oqNDRU5cqVU3BwcJHHWq1WJScnu7RyWVhYmKKiohQUFOR0Hd6AZAYA0y1evFj79u2z257/C05OTo4mT55caF033XSTWrRoYbf9iy++MJSrVaumefPmORHtpReFu+++26lzAaC4ypQpo8qVKxu2JScnO/0rdt5lrvv06SPp0kTIJZX/+rVr13YqHsBTli9frnPnztnKERERGjBggIkRyWGCsTTkJivz9szwZ/Hx8Ro2bJj++OMPl/+utWvX1tdff63mzZsXer277rpLW7dudfl6DRs21DfffKNGjRoVer1bbrlFcXFxLl0rKChIV111lV577TVdd911LtVlJpIZAEy3YMECwy+GBfniiy/skhL51a5d2y6ZsXr1arvJxV5++eWSB/r/VaxYkWQGAI9r2rSpNm7caNh23333ae7cuSWua+/evTp48KCkS8ncq6++2h0hAl7p+++/N5Q7duyo6Ohok6LxHoGQ0Bg8eLA2bdrklrqOHj2q/v37Kz4+vsBj7rjjDm3bts0t14uPj1f//v21Y8eOAo8ZMGCAdu/e7fK1rFarduzYocGDB+v06dMu12eWovuxAICPK+748+KiGzUAX7Ny5Urb59atW5sYCeB5GzZsMJRzeyIFqrzDS3Jycvw6meGuREauI0eOKDU11eG+xMREtyUycu3du7fQ67kjkZG/Tl9GMgOAX/v111/1ww8/uLVO5toA4Gt+++0322d6ZcCfbd68WXv37rWVQ0JCdNttt5kYkfcIhJ4ZjRs3dmt99evXL3DC5KioKMXGxrr1eo0aNSr0eg0bNnTr9ZwZauhNGGYCwKvExMRo2rRpxT5+x44dmjBhQoH733zzTcPkdjfffLNTv0p++OGHOn78uCR6ZgDwPZs3b7Z97tWrl4mRAJ711VdfGcqtWrVS/fr1TYrGe+TvneGv5s6dqyFDhhgSWs5q0KCBPv/88wL3WywWzZs3T4MHDy50KEpxNWrUSIsWLSr0egsWLNCgQYMMEy87KzY21rbCla8imQHAq4SGhrptkq7Nmzcbxs1WrFhRU6dOdSoL/dlnn9k+h4WFuSU+ACgNx48ft02yHBMTQ88M+LV169YZyr179zYpEntfffWVnnnmGVu5e/fuJfoBxxn5Vy/x514ZktS2bdtC55zwxPV27dpVqtdzdfJPf+K3yYzff/9dTz/9tFvqyt8gJk2aVOxlevKKjo7W448/7paY4DzujcAxYcIEZWZm2sqDBg1yujtd3uWv6JnhXWjTQOFWrFhh66HWunVrw1C5jRs3as6cOYWeHx4erjfeeMOjMcJ9AvmZeOrUKf3555+GbbfeeqvHr1tcSUlJhh4D7h6iUJi8PTP8PaGBwOG3yYy1a9dq7dq1Hqn77bffduq8Bg0a8OXWC3BvBIbFixcbVkgpV66cxo8f73R9JDO8F20aKNyvv/5q+9yhQwfDvoMHD2rmzJmFnl+pUiWSGT7El5+JO3fu1MWLF526hiStWbNGaWlptvIVV1yhnJwcu1WBXFGmTBm1bNnSbfWVNpIZ8Cd+m8wAUHwDBw5USIh7Hwf9+vXTO++849Y6iys5OVnPP/+8YdvgwYNVp04dp+skmQFf4m9tGq7JO19Gz549TYwEKNyIESMM96urDh8+rGuvvdZt9UmXloB3x3wFZrBarQoKCiKZAb9BMgOAjh075vY6zVyzetKkSYYvGjVq1NBzzz3nUp15kxlly5Z1qS7A0/ytTcN5CQkJtvHclSpVUufOnQs8tnr16qpcubKtfODAAZd+JQfgPfKuZEIyA/7Cb5IZ+WflHTdunMaOHWtSNI45M8YQruPeCDwnT540lJ988klVrVpVmZmZTi+rmnfuDXpmmIs2DRTfypUrbcnY/PNl5Dd48GBNnjzZVr7mmmvc+is5PINnIoorEJZmRWDxm2RGenq6oRwVFaXatWubFA28CfdG0Tp37lzgmtbOatGihVvrK4mPP/5Y1113nZ599lnVqlVLo0aN0ltvvaWFCxfqu+++U0xMTInrzHsfkcwwF226aP7WpuG8n3/+2fa5NCcbROnx12dijRo19NhjjxV6TEZGhmGy0xtuuKHI1UtWrVplmFPr+eefV8WKFQs957333vPZoSWSAmo1EwQWv0lm5P3VVOJlA5dxbxTt9ddfV/v27c0Ow60GDx6sPn366PDhwxo+fLgWL14sSXrggQcKXTPckeTkZMMvX9xD5qJNF80f2zSck7uKiXRpVZO0tDSGyvkZf30mRkVF6aGHHir0mFOnThmSGbGxsUWec/jwYUO5f//+RU7o+emnn3okmZGVlaWjR4+6vd68qlev7tH6ATP5TTIj73h2SU53JYf/4d4IXNWqVdP58+e1Zs0a27avv/5aL7/8sp599tli15OYmGgo8yJgLto0UHzjx4/Xp59+qpSUFB06dEizZs3yuiEIcA3PRN/1ww8/qEGDBh69BvPewJ/5TTIjKyvLUPaXrDRcx70R2Jo0aaIpU6Zo6NChtl8oJ0+erDZt2uiGG24oVh0pKSmGclhYmNvjRPHRpoHia9CggQYNGqQZM2ZIkmbMmEEyw8/wTERJBcJQk/PnzyspKcnp8y0Wi2JiYor1nc9qters2bO6cOGCgoKCSnwtq9WqMmXKqEqVKsVaiSw7O1tnzpxRWlqa09cLDw9XTEyMgoODS3y+N/GbZEb+8YI8yJGLewMDBw7UH3/8obffflvSpV+xxowZo7Vr16p+/fpFnp+cnGwok8wwF20aKJnx48fro48+UkZGhuLi4rR69Wr16tXL7LDgJjwTgcvi4+N1zz33aNOmTS4nbWrUqKGvvvpKrVu3LvR6AwcO1I4dO1y+Xr169fTNN9+oSZMmBR6zZ88e3XLLLdq7d69L15Kkpk2b6pVXXtFNN93kcl1m8ZtkRv6XDR7kyMW9AUl6+eWXtWnTJq1fv16SdOLECY0cOVI//PBDkV1y83fRJJlhLto0UDL169dXz549tWLFCknSZ599RjLDj/BM9F116tRRu3btzA7DrwwePFibNm1yS10nTpzQrbfeWuh8KQMHDtT27dvdcr2DBw/qlltu0c6dOws85tZbb3VLIkOS4uLiNHz4cJ05c8Yt9ZnBb5IZ+bsR8SBHLu4N33L27NkSTVxY3LGgoaGh+vDDD9W9e3cdP35c0qVZ/h977DFNmTKlRNdgzgxz0aaBkhs8eLAtmfHDDz+YHA3ciWei72rRooUWLVrk0WvkH4bk79yVyMh19OhRpaamOlwhLDEx0W2JjFz79u0r9Hp79uxx6/VcGYrjDfwmmZF/gj5+OUUu7g3fkpGRoa1bt3qk7rp162ratGm64447bBOmTZ8+Xe3atdPQoUMLPC8tLc1Q5h4yF20aKLnbbrtNjzzyiM6dO6djx45p8+bNatOmjdlhwQ14JgKXNW7c2K0v/A0aNChwqfOoqCi3Xy82NrbQ6zVq1Ej79u1z2/Vq1qzptrrM4DfJjPwT9H3//fceeyHKNXToUI/PQAzXcW8grxtuuEHjxo3Tq6++KunSJEiPPfaYmjdvrrZt2zo8h54Z3oU2DZRcaGio2rVrpx9//FGStG7dOpIZfoJnInDZ3LlzNWTIELcMxWjYsKEWL15c4H6LxaK5c+fqnnvucUuCITY2Vp999lmh15s/f74GDx6s+Ph4l6/XuHFjffLJJy7XYya/SWbkHy/48ccfe/yaXbt25UHuA7g3fEtISIiuuOKKYh+flpZmGzZSXM8//7zWr1+vX375RdKlGa9Hjhyp1atXKzo62uE18iooY47SQZsGnNOpUydbMmPjxo0mRwN34ZkIXNa2bVvt2LGjVK9X2BwXnrjerl27Su163s5vkhknT540OwR4Ke4N31KlShXFxcUV+/gvv/xSd9xxR4muERoaqunTp6tHjx5KSEiQJO3cuVMPPvigPv30U7vj8ycz6JlhLto04JxmzZrZPh89etTESOBOPBMBBCrfXlg2j2PHjpkdArwU9wYcadq0qSZPnmzYtmTJEs2ePdvuWJIZ3oU2DTgn71LU58+fNzESuBPPRACBym96Zpw4ccL2uVq1alq5cqXbrzFt2jRNnz7d7fXCs7g3UJARI0ZozZo1WrhwoUJCQjRq1CjdeeeddselpqYaygwzMRdtGnBO48aNFRwcrJycHJ07d87scOAmPBMBBCq/SGYkJyfr9OnTtnKtWrXUtGlTt18nMjLS7XXCs7g3UJS33npLp0+f1tixY3XjjTc6PCZ35ZNcJDPMQ5sGnGexWGS1WiVJmZmZdvv37t2rmTNn2sr5V8mA9+GZCCCQ+UUyY82aNYY1lGvXrm1iNPAm3BsoSkxMjL7//vtCj8k/zCQiIsKTIaEQtGnAeSdPnrQlMxwNl/v666/19ddfl3ZYcAHPRACBzC/mzPj5558N5bwTXCGwcW/AHdLT0w1lfqEyD20acF7epQMrVKhgYiRwF56JgPdLTk7Wvn37dObMGbND8Tt+0TNj06ZNhnK7du1MigTehnsD7pC/ZwbJDPPQphFI4uLiVLduXcO2/MtwlkTeJTvr1Kkj6dJy2OXLly/0vKioKKevCc/imQh4txUrVuiOO+5QamqqwsLC9OGHH5Z4FT4UzOeTGWlpadq2bZutHBERoZ49e5oYEbwF9wbcJX/PjKK++MMzaNMINBkZGYbJHUvip59+0tq1ayVdeoZt27ZNy5cvt+1v0aKFJGnAgAEaMGCAy7Gi9PFMBLzfsGHDbBPJp6ena+zYsSQz3MjnkxlffvmlEhISbOW2bduqXLlyJkYEb8G9AXchmeEdaNNA8R0/flyTJk1yuC8iIkJDhw4t5YjgbjwTAe+WmJhoaKOSlJSUZFI0/snnkxlLliwxlLt162ZSJPA23Btwl7yrmYSEhDDMxCS0aQSaGjVqFPoLXpcuXQrc17VrVwUFBdkm/MwVGhqqyZMnq0mTJm6LE+bgmej78rdPACXj08mMo0ePatWqVbayxWLR4MGDTYwI3oJ7A+6Ud86M0NBQEyMJXLRpBKIqVaro9ddfd+rcmjVrql+/fjp79qwsFosiIyMVGxurwYMHq0OHDm6OFKWNZ6JvCgkxvnrlX/odviE1NVX33HOPtm/frlatWmn27NlumVvoyJEjeuKJJ7Rlyxa1atVKb731lmrWrOmGiP2XTycz/vvf/yolJcVW7tChg2JjY02MCN6CewPudPr0advnsLAwEyMJXLRpoOS+/PJLs0OAh/BM9E35h6meOnXKpEjgir59++rXX3+VJB04cEB//PGHtmzZ4tIqUfHx8ercubNtWEp8fLyOHj2qlStXKjw83C1x+yOfXZr1+PHj+uSTTwzbRo0aZVI08CbcG3CntLQ0w3KG/INS+mjTgHfJncwO5uCZWPrcdc9XrVrVUD5w4ADLdfqgP/74w1A+duyYWrVqpcTERKfqi4+P17XXXms3v8bGjRt1/Phxp+MMBD7bM+OJJ57Q2bNnbeUmTZrorrvuMjEieAvuDd929uxZde3atdjH5/1lyhPmz59vuEZ0dLRHrwd7tGkEkvDwcNWuXVuSVL16dZOjcezQoUO2z2XKlDExksDEM7H0nTx50vY5/1CRkmjdurUiIiJ08eJFSZe+w0yYMEHvvvuuyzGi9FSsWNEuCXX8+HG1atVKf/31V4l6aOT2yDh37pzdvipVqvC9swg+mcz44osvtHjxYsO2hx9+mLHs8Lt745FHHtEHH3zg9npzcnIM5c6dOysoKMjt18nVp08fLVu2rFjHZmRk6Pfff/dYLMV18uRJffTRR3rjjTcM25s2bWpSRIGJNl083tymUTI33nijbrzxRrPDKNSOHTtsn1k9o3T52zPRF3z22WeGF1dXVjQLDQ1VbGys/vrrL9u2Dz74QHv37tVtt92m+vXrKyYmRjVr1rTrxQHv8cEHH+j222+3m8A1N6GxZcsWVaxYsch6cntkOEpkBAcHa/r06apUqZLb4vZHPpfMSEhI0FNPPWW4eTp06ED3OvjlvWG1Wu1eUjx1HU/OqF0af4eS6NWrl8NunTk5Obp48aKSkpKUnJzs8L/JP/7xj9IIEaJNu3qdQGrTKB1paWlauHCh3n//fdu2unXrmhhRYPHHZ6K3WL58uX744QdbOSMjQ4mJiTpy5Ij+97//GY6tX7++S9e6/fbbDckMSVq9erVWr17tUr0Fye0FAve5+eab9f7772vMmDEFJjS2bt1aaB1FJTJmzZrl9Yltb+BzyYwxY8bo4MGDtrLFYtELL7xgXkDwGtwb/iE4OFhVqlRx+vzizGmRkZGhuLi4Etfds2dPjRw50pmw4ATaNFC61q9frzFjxthtz8rKUlJSks6fP6/s7GzDvs6dO5dWeAGPZ6K94OBgNWvWzFYuztCs6tWrG84JCwtTcnKypk6dWqxr9unTp+SB5jFu3DitXLlS69evd6kemCv3+6CjhMaJEyfUsmVLbdiwweG5hSUyLBaLZs2axepExeRTyYzXX39dS5cuNWwbNmyYrr/+epMigrfw13ujQ4cOSkpKMjsMl+X90lCUatWqGcZje0JsbKzdLy1F6d69u9577z0PRYT8aNPerSRtGr6jefPmOnDggLKysop1fO3atfXwww97OCpI/vtMdFVMTIw2b95conPGjx+v8ePHG7ZVrFhRFovFLlmX3/XXX+/yjxqhoaH66quvNH78eC1cuJCeEz5s5MiRslgsGj16tMOERpcuXezOsVqtBc6RERwcrDlz5jAHTgn4TDJj7dq1mjRpkmFb/fr19corr5gUEbyFP98bQ4YM0ZAhQ8wOw++0b99e69atK3B/mTJlFBERoerVq6tBgwa66aab1Ldv31KMMLDRpgFzREdHq169eoYVnBwpX768unXrphdeeIFhJqXAn5+J3qJatWpq0qSJ9u/fb9sWHBys8PBwRUdHq379+rr55ps1cuRIt8xPEhkZqenTp+vFF1/Ul19+qbi4OB06dEgpKSm6cOECQ/l8yLBhw2S1WnX//fc7TGjkZ7Va7VYtkS71yJg9ezaJjBLymWRGy5Ytde+992r27NlKTU1VeHi43n//fWZ4BfcGSuzBBx/Ugw8+aHYYKABtGjDP5MmTHS4FGBoaqgoVKig2NlbNmjVjwslSFEjPxMcff1ynT5+WpBKtCOEOW7ZsKdXrSVKNGjUcDu1yp+L2tILzhg8frqCgIIc9NIrDYrHQI8NJPpPMiI6O1n//+18NHTpUzzzzjPr06aNevXqVagz9+vUzzCzcqFGjUr0+HOPe8H3t2rWzfWbWZtCmgZKLjIy0DYVzZenI/v37uyskuEkgPRNvv/12j9QLeNqwYcNksVh07733liihYbFYNHfuXA0cONCD0fmvoIyMDM9Ndw4AAAAAMEVWVpYyMjKUmZmptLQ0paenKzU1VUlJSerUqRM9N9zs448/LnYPDYvFoo8++kh33nlnKUTmn4LNDgAAAAAAAF83bNgwzZw5U0FBQYUeZ7FY9PHHH5PIcBHJDAAAAAAA3GDo0KGaM2dOgQkNi8Wi+fPn64477ijlyPwPyQwAAAAAANxk0KBBmjVrloKDja/buXNk3HbbbSZF5l9IZgAAAAAA4EZDhgzR/PnzVb58eUlSuXLltHjxYib7dCMmAAUAAAAAP8QEoPBn9MwAAAAAAAA+hWQGAAAAAADwKSQzAAAAAACATyGZAQAAAAABICgoqMAlQwFfQzIDAAAAAPxUbvIi//8Cvo5kBgAAAAAEAHpmwJ+QzAAAAAAAP0YSA/6IZAYAAAAABAiSGvAXJDMAAAAAwI/l9syghwb8CckMAAAAAPBDjpIXJDPgL0hmAAAAAICfo2cG/A3JDAAAAADwYwwzgT8imQEAAAAAfipv8oJkBvwJyQwAAAAA8GP0zIA/IpkBAAAAAH6ORAb8DckMAAAAAPBjuUmMoKAgBQfzCgj/wJ0MAAAAAH6OYSbwNyQzAAAAAMBP5U9ikMyAvyCZAQAAAAABIDg4mGQG/EbQkm9WWc0OAgAAAAAAoLjomQEAAAAAAHxK0N79R+mZAQAAAAAAfAY9MwAAAAAAgE8hmQEAAAAAAHwKyQwAAAAAAOBTSGYAAAAAAACfQjIDAAAAAAD4FJIZAAAAAADAp5DMAAAAAAAAPoVkBgAAAAAA8CkkMwAAAAAAgE8hmQEAAAAAAHwKyQwAAAAAAOBTSGYAAAAAAACfQjIDAAAAAAD4FJIZAAAAAADAp5DMAAAAAAAAPoVkBgAAAAAA8CkkMwAAAAAAgE8hmQEAAAAAAHwKyQwAAAAAAOBTSGYAAAAAAACfQjIDAAAAAAD4lBAzL56ekaG01HRlpKUpKztbOTk5ZoYDLxZsCVZIsEVlypZV2fAwhZUpY0ocYWGhiggvq/CwMrJYLLJYyAcCubJzcpSdla3U9AxdTE1TenqmKXHQTgHHLrfRdF1MTaeNAl7IW9op72kormBLsEItl97TwsqW7nta0N79R62ldrX/L/ViqpKSkpWVlVXal4afCAkJUfny5RQeEV4q14uKDFc/igpYAAAgAElEQVTF8pEKCTE1/wf4lKysLJ1PuqCUC6mlcj3aKVAytFHA+5V2O+U9Da4qzfe0Uk1mZGdn61zCeaWnp5fWJeHnwsLCVCm6oiwWi0fqt1iCFRNdUeFlzekJAviD1LQMnUk4r+xsz/yqQzsFXEMbBbyfp9sp72lwN0+/p0mlmMzIys7WmdNnlU2WD25mCQlRTJXKCnFzQwkJCVH1qpXcXi8QiLKys/X3qXNu/6WHdgq4B20U8H6eaqe8p8FTPPWelqtUBilm00DgQdlZWZfur+xst9VpsQTz5QtwoxCLRdWrVnLr2HjaKeA+tFHA+3minfKeBk/yxHtaXqWSzDiXcJ4GAo/KzsrSuYREt9UXE12RL1+Am4VYLIqJrui2+mingHvRRgHv5+52ei4hkfc0eJS739Py8ngyIzU1lbFXKBXp6WlKTU1zuZ6I8DDG9QIeEl62jCLCy7pcD+0U8AzaKOD93NVOL72nuf7dGSiKu97T8vN4MiMpKdnTlwBskpKSXK6jUsVybogEQEEqVYxyQx20U8BTaKOA93NHO+U9DaXJHe9p+Xk0mZGelq6sTLotofRkZWYpLc35nkDhZcsolCXjAI8KDQlReNkwp8+nnQKeRRsFvJ+r7ZT3NJQ2V9/THPFoMiON4SUwQVqa812Y3NFlD0DRIsKd/wJGOwU8jzYKeD9X2mmqC9+XAWe58p7miGd7ZpDMgAkyMjKcPjcsjPG9QGlwpa3RTgHPo40C3s+VtubK92XAWe6+7zyazMjKzPRk9YBDrtx3luAgN0YCoCCutDXaKeB5tFHA+7nS1nhPgxncfd95NJlhtXqydsAxV+47C0vIAaXClbZGOwU8jzYKeD9X2hrvaTCDu+87j69mAgAAAAAA4E4kMwAAAAAAgE8hmQEAAAAAAHwKyQwAAAAAAOBTSGYAAAAAAACfQjIDAAAAAAD4FJIZAAAAAADAp5DMAAAAAAAAPoVkBgAAAAAA8CkkMwAAAAAAgE8hmQEAAAAAAHwKyQwAAAAAAOBTSGYAAAAAAACfEmJ2AAAAwP8kJiZq3759SkxMlNVqVVRUlKpWraL69RuYHRoASenp6TpwYL9OnTqttLQ0hYWFKSoqSg0bNlTFihXNDg8AikQyA4BPy8zM1FdffaWtW7fatnXr1k19+vQxMSogcK1evVr/+9/vOnLkqHJycuz2V6xYUU2bNtE//nGdatasaUKEQGDbsWOH1qxZrb179ykjI8Nuf3BwsKpXr6Z27dqre/fuioyMNCFKACgayQwAPmvbtm1asmSJTp48adh+4cIFkyICAtfhw4f1yScLdOjQ4UKPO3/+vH777Xdt3PinrrvuOt18882lFCEQ2NLS0vTJJwu0ceOfslqtBR6Xk5Oj48dP6Pjxb/TLL7/ojjvuUMuWLUsxUgAoHpIZAHxOYmKili79Qn/8sdHhL78AStf+/fGaMWOmEhMTDduDg4Nt3dUvXLig9PR0276srCx99913On/+vIYMGVKq8QKBJjU1Ve+++44OHDho2B4UFKSoqChFRUUpKytL586dU1ZWlm3/2bNnNWvWLA0bNkzt2rUr5agBoHAkMwD4lA0bNmjZsmV2L00AzJGSkqI5cz4ytMmKFSuqV69e6tixo8qVKydJys7O1o4dO7R+/Trt2LHTduwvv/yiOnXqqEePHqUdOhAw5syZbUhkBAUFqUOH9urdu4+uuOIK2/bk5GT9/PPPWrNmjZKSkiRdGs65cOFC1a9fX9HR0aUdOgAUiNVMAPiEs2fP6p13pmjBggWGl6ayZcuqU6eOJkYGBLYlSz7XmTNnbOW6da/QU089pX/84x+2RIYkWSwWtWzZUmPHPqRbbrlFQUFBtn0rV6409NoA4D6//PKLtm3bbiuHhIRo0KBBGjFipCGRIUnlypVT3759NW7cOFWpUsW2PSUlRcuXLy+1mAGgOEhmAPAJBw8e1K5dcYZtzZs30xNPPKGrr77apKiAwHbq1Cn9+ecmW7lChQoaNWq0KlSoUOh51113ndq3v9xlPSEhQVu2bPFYnEAgW7t2jaHcq1cvdenSpdBzqlWrpjvvvNOQdIyLiyvkDAAofQwzAeBzoqOj9c9//lPXXHONJCkx8bzJEQGBacOGDcrMzLSVe/XqpcqVKxfr3N69e+uPPzbayrt377a1aQDucf78eUVGRqpp0yaSpNDQUPXr169Y5zZr1kxVq1a1TbKdkJDgsTgBwBkkMwD4jJCQEHXq1En9+/dnqTjAC+zfH2/7HBYWpu7duxf73Lp16ykqKkopKSmSpKQk5sEB3K1ixYp65JFHnT6/QoXytmRGdna2UlNTFR4e7q7wAMAlJDMA+IQqVarokUceVqNGsWaHAuD/u/LKq9SgQUNJUqVKlRQWFlai80NDQ22f866gAMA75CYbpUtzVJHIAOBNSGYA8An5JykDYL4bb7zR6XOzs7OVnJxsK0dERLgjJABucujQQZ048betXKtWTROjAQB7TAAKAABK3Y4dOwy9MapXr2FiNADyyszM1KJFi2S1Wm3bOnbsZGJEAGCPnhkAAKDUbdjwk+1zUFCQWrVqZWI0AHKdOHFCn376ifbvP2Db1qzZVUWugAIApY1kBgAAKFVbtmzRjh07beUGDeqrbt26JkYEBJbs7GytWrXKVrZarbpw4YKOHz+mPXv2GlYpatq0iUaMGGlGmABQKJIZAACg1Jw7d06LFy9WTk6OJCk4OFj9+t1gclRAYMnMzNTSpUsLPaZChQrq0aOH+vbtW0pRAUDJMGcGAAAoFWlpaZox4wMlJCTYtnXq1EnNmjUzMSoA+QUFBalataqSpAsXLpgcDQA4Rs8MAADgcenp6Zo5c4YOHjxk2xYb20h33nmniVEBgSkoKEhVqlQxbEtPT1dqaqoyMzNltVq1Z89e7dmzV6tXr1bfvn3Vq1cvk6IFAMdIZgAAAI9KT0/X9OnvKy5ut21bnTq1NXr0/QoNDTUxMiAwhYWFaeLEiXbbMzMztWfPHv3550Zt2rRZ6enpSk5O1ueff66zZ89q4MCBJkQLAI4xzAQAAHhMWlqapk17z5DIqFGjhu6//wFFRUWZGBmA/EJDQ9WsWTMNHTpM//rXo7beG1arVWvWrNHPP/9scoQAcBnJDAAA4BGpqal6772p2rNnr21brVo1NXbsWFWuXNnEyAAUpW7derr33pG23lNWq1UrVqwwOSoAuIxkBgAAcLuUlBRNnfqu9u2Lt22rU6e2HnroYUVHR5sYGYDiqlu3npo1u8pWPn36tOLidpkYEQBcRjIDAAC4VXJyst57b6r27z9g21avXl2NHfuQKlSoYGJkAEoqNraxoXzgwEFzAgGAfJgAFAAAuE1iYqLef3+aDh06bNvWoEF9jRnzf8yRAfig/D2pzp8/b1IkAGBEMgMAALjF+fPnNW3aezpy5KhtW2xsI91//wOKjIw0MTIg8Jw+fVrJyUm2cnR0ZVWsWLHE9WRkZBjKVqvV5dgAwB1IZgAAAJclJCTovfem6vjxE7ZtTZo01gMPjFHZsmVNjAwITNu3b9eiRYts5bZt22jUqNElrufo0aOGcvny5V2ODQDcgTkzAACAS86ePaupU42JjKuuulJjxvwfiQzAJFdffbXCwsJs5W3btuvQoYMlqiMzM1NbtmwxbGvUqKE7wgMAl5HMAAAATjt9+rSmTp2qEycuJzJatGiuBx4YY3iRAlC6IiMjdfXVV9vKmZmZmj9/vpKTk4tdx+eff67Tp0/bypUrV1bTple6NU4AcBbJDAAA4JSTJ09q6tSp+vvvv23bWrdupfvvf0ChoaEmRgZAkvr372+YwPPo0WOaMuVtHTp0qNDz0tLSNHfuXK1fv96wvVevXh6JEwCcwZwZAACgxP7++29NmzbN8KttcHCwkpOT9d//vuVUnV27dtM111zjrhCBgBcZGakRI4br/fen6+LFi5KkY8eO680331SrVi3Vpk1bXXnllQoPD1dmZqYOHjygbdu2648//rBbteTKK5uSzADgVUhmAACAEtu5c6chkSFJOTk5io/f73SdzZo1dzUsAPk0ahSre++9V/PmzbMlKDIzM7Vx45/auPFPBQUFqUyZMsrIyChwpZJGjRo6NXkoAHgSw0wAAAAAP3bVVVdp/PjxatWqpYKDjV//rVar0tPTHSYywsLC1Lt3b40f/5jCw8NLK1wAKBZ6ZgDweRUqVFSnTp1s5SuuuMLEaIDAULNmDUO7c4fatWu7tT4Al8XExOiBB8Zo7949+vXXX7V79x6dO3fOLokREhKiGjWqq3HjJurdu7cqVapkUsRA6YjbtUO//rxe27b+pe1btygnJ8fskCRJNWvVUfOWrdSiZWv1u/GfZofjlYL27j/quD+ZGxw7etxTVQOFqlW7plPn1atT3c2RACjIwSN/F32QA7RToHTQRv3f2bNndfz4cV28eFFhYWEqX76cqlWrrsjISLNDQzE52055T5MyMzP09puvacV335gdSpHKly+vh8c/pR49+5gdisucfU9zhJ4ZAAAAQACqXLmyKleubHYYQKnbt3e3Jr/0og4dcH6ep9KUlJSkl158RtacHPXsfZ3Z4XgN5swAAAAAAASEHdu36sVnn/CZREZeL094Tls2/2l2GF6DZAYAAAAAwO9t/vMP/fvZx3Xy7xNmh+K0t9981ewQvAbDTAAAAAAAfu1/v/2il/79jC5evGi3r3z58hr3xHO6tks3uxV/zHL82BF99ul8ffv1UsP2o4cPaeuWTWrZuq1JkXkP7/h/CgAAAAAAD/hlwzo9++S/HCYyqlWrrnemfagu3Xp4TSJDurSayb8ee1pduvWw27dt61+lH5AX8p7/twAAAAAAcKOf1q/RC888brcMsSTVvqKu3po6Q7WvqGtCZMVz48232G3btnWzCZF4H5IZAAAAAAC/s27NKk147kmH+xrGNtbbU2eoWjXvXk66YWxju23xe/eYEIn3Yc4MAAAAAIBfWf7t13rjtZcc7mvesrVefu0tRUZGlXJUJRcWFma37fS5BBMi8T4kMwAAAAAAfmPJok/0/tS3He5r1/4aTZz8hsMkAXwLyQwAAAAAgF/4cMY0fTr/I4f7evb6h5549t8KDQ0t3aDgEcyZAQAAAADweVOnvFFgIqPfjf/U0y9MciqR8fHsGbr5+h669aY++uLzhS7F+MXnC3XrTX108/U99PHsGS7VFejomQEAAAAA8FlpaWl6ctxY7di+1eH+2+8cpAcefNSpun//9WfN+2iWJCk1VZr2zltKPH9OI+4bU+K6Zn3wnhYu+NhWnvfRLDW9spmu6dTZqdgCHT0zAAAAAAA+6dy5c3rs0f8rMJExbORopxMZkrRn9y67bQvmztGsD94rUT35ExmF1Y/ioWcGAAAAAMDnnDh+TBOef0r79u52uP+RcU/q5gG3uXSNVq3bOtyem5i47/4Hi6yjoERGYfWjaPTMAAAAAAD4lEMH9uu5p8c7TGQEBwfryWf/7XIiQ5Jatm6rwUNHONy3cMHHRfbQKCyRMXjoCLUkmeE0emYAAAAAAHxG3M7tmvzSizp29IjdvtDQUD0/cbKu7dzNbdcbcd8YZWfnOExKFNZDo7BExl2Dhzk17wYuI5kBAAAAAPAJ27Zu0asvvaiTf5+w2xceHqGJk99Qm7bt3X7d3GRFcRMaRSUyijM8BYUjmeHFduzYpqzMTMZRAQAAAAh4Rw4f1EsvPqOzZ8/Y7StfvrxeeX2Kml7ZzGPXL25Cg0RG6SCZ4aWmvvtfLfl8oaxWq67ve4OefubfZocEAAAAAKZ549WXHCYyoqMr67W33lX9Bo08HkNRCY0tmzYqbtcOh+eSyHAvJgD1UiuWL5PVapUkrfxhuY4fP2ZyRAAAAABgjhnvv+tw+dVq1arrnfc/LJVERq777n9Qdw0e5nAfiYzSQzLDS5UrX8H2OScnR0ePHDYxGgAAAAAwz/atW+y21axVR1OmfajqNWqWejyFJTTyI5HhGSQzvNTYsf9Sw4aNFBpaRpJUrXoNkyMCAAAAAHPs3LHNUA4ODtaLEycrpkoVkyIqXkKDRIbnkMzwUtd27qoP53yiKlWrqly5cqpbt57ZIQEAAACA10jPSDc7BJiIZIYX+2HFdzp+7Ki6dO1hdigAAAAAYJqrmrUwlHNycjTxhaf094njJkVU+PKruRYu+FizPnivlCIKLCQzvNShQwc144P3VKFCRd1552CzwwEAAAAA0zRv2dpu25nTp/XwmHt16OCBUo+nOImMXCQ0PINkhhfavn2rHh//kJKTkzRu/JOqV7+B2SEBAAAAgGlGj3lIzZq3tNuekHBW/xo7qsBVRDyhsERG0yubOdxOQsP9QswOAPZiYqqoRo2aeuHFl9S8RSuzwwHs7N27R2fOnNWFCxcUERGhKlViFBvb2OywAMBm69at2rJlsw4ePKSUlBRlZ2erUqWKqly5sq688ir16NHD7BABACX0zAuT9Nij/6cTx48ZticlJenxRx/Uy6+9pZat23o0hsISGbmTfRZ0TO42JgR1D5IZXqh69Rqa8u4HZocBSJLOnDmjhQs/1YYNG7R16zYdPXpEqampdseFhYWpTp0r1KzZVerevbtuv32gatRgFZ6SGD58mJKTkyVJISEhmj17jiIjI02OCr7o5Zdf0qZNm/Jte1lNm17pct1DhtyjixcvFvv4oKAglS1bVpGRUYqKilJsbCNdffU1atvW/V82f/nlF82aNVNr167VkSNHCj22cuXKateunYYPH6GBAwe6PRZAcq69hIaGKiIiQjExVRQb20hdu3ZVkyZNSz2W4ho0aLBuu+22Ur1uRESE5s2b79Y64RuqVa+hZ1+YpMkvvahjR43P+dTUi3r68Uf0wsRXdU2nzh65fnESGdKlZEVOTo4WfTrP7jgSGu4TtHf/UaunKj921LzJWBDYatV2bq3penWquzkS37Vx40a9+eYbWr58uVJSUkp8flRUlAYMGKBHHnlUrVvbj3GE0YoVK3TTTTfayu3atdNvv/1uYkSed/DI306dRzstXEJCgho3jlViYqJh+8MPP6I333zT5forV45WUlKSy/VUq1ZN1113nUaMGKmuXbu6VNeOHTv03HPP6rvvvlNOTk6Jz7/yyqs0YcIE3XLLLS7F4W9oo65zR3sJCgpS48ZNNGDAAI0ZM0a1atUyLRZHJk6cqKeffqZUr1u+fHmdPZvg1jp9lbPt1Nff0/bH79PLE5/ToQP77faFhobqsadfUO8+17v1msVNZOQ14/13HSY0CjsnvwsXUtS/Xy/DtixJa9f/r+igvZCz72mOMGcGAIMTJ05oxIjh6tq1iz7//HOHiYygoCBFRESoUqVKKlOmjMN6UlJSNH/+fHXq1FEjRgy3e7GC0eeff24oX399X5Miga/78MNZDtvbl18uNSGagp08eVLz5s3T9ddfpwceeMDWK6mkZs2aqR49umvZsmVOJTIkadeunbrrrjs1cuQIpaWlOVUH4ClWq1W7d8fptddeVZs2rTVhwgSzQwJM16BhI700+U01im1ity8zM1OvvfSivv3aff/uzZn1fokTGdKleT7uuHuIw30LF3ysObPed1uMgYhhJgBsvvnmG40d+6COHzdm6y0Wi9q1a6fu3XuoS5cuat++vapWrWrbf+rUKcXFxWnDhp+0adMmrVu3TufPn5ckZWVlaf78+fr99/9p6tSp6tXLmFnGJatW/Wj7bLFYdM89rGIE53z22WcOtx8+fFiffPKJBg0aVMoRFS4zM1MffjhLBw8e0JdffqWyZcsW+9yJEyfq5ZdfcpjEiIiIUMeOHVWvXn1VrVpV5cpFKSkpWQcO7NfWrdsUF7fLcHxOTo7mzZunQ4cOafHizxUdHe3y3w1wt3PnzumllyZp9epVmjNnjho0aGh2SIBpatSspZf/8189//R47XHwTP/vG5OVmpqq2+907d+9rVs2acHcOQ73Fad3xegxD0mSwx4aC+bOUbv213h8ng9/RTIDgCRpypS39fTTTyszM9O2zWKx6KabbtJzzz1f6FCRqlWrqmrVqurWrZukS93cZ86coZkzZ+nQoYOSLk0aetttt2rmzFm6/fbbPfp38TXfffedYXx/mzZtmFAVTlm9erX++uuvAvcvWDDf7cmMSZMm6dprCx6bnJWVpcTERJ0+fUq7d+/R77//pk2bNhmeNZK0atUqPfnkk5oyZUqxrvvuu+/opZcmyWo1jpatVauWxo0bp3vuGVJoQuLnn3/Wa6+9quXLlxvqWL9+vQYOvF2rVq0uVhxASRS3vRw+fEg7d+7SL7/8Ypd4ky7ND9Ov3w1aunSprrrqKqdieeutt9SqlevDQOvXr1/q1w0J4RUGl1SuHKM33n5fT4wbq7id2+32T3/vbSUnJ2rEfWOcvsZfWzY53H7H3UOKPe9FYQmNv7ZsIpnhJJ4EAPT66//Rc889Z/h1s3379nr11dfUvXv3EtcXHR2tJ598SqNGjdZjj43XggULlJOTo5SUFI0adZ9iYmJYSSCPJUuWGMp9+/YzKRL4utmzPzSU69atZ0soStLatWu1f3+8W3/NrVmzli2RWVxbtmzRs88+ox9++MGw/eOPP9JDD41Vo0axhZ6/efNmPffcc3aJjHvuuUevv/6GYmJiioyhc+fO+vrrbzR37lyNHz/O1ptMupTQGDdunN56660S/K2AojnTXpYvX64JE/6tjRs3Grbv3x+vO++8U6tWrTL0liyu2rXrlDgWdzDruvBfERERmjp9th75v/u0Y/tWu/0L5s7R+fPn9ci4JxUcXPJZFho3sZ88+467h9gSFMVVUEKjIT9gOY05M4AAN3/+fL3wwguGRMbdd9+tNWvWOpXIyCs6OlqzZ8/RSy+9ZPvHIyUlRffdd58SEpi4K9fq1atsn0NCQjR4sHcNA4BvOHPmjL7//nvDtueff0716l3+1TQjI0MzZ84q7dDstG7dWt9++51dL60LFy7YJfccefzxx+xWR3jggTGaM+ejYiUy8ho6dKg+/XShypcvb9g+ffr7+vXXX0tUF+AJffv21a+//qZnnnlW4eHhhn1xcbv0yCMPmxQZ4F2mTJtV4PwU3369VJMnPm/XK7A4runUWUOG36ewsDBFRkZp9JiHSpzIyJV7bmRklMLCwjRk+H26tjPJPWeRzAACWFzcLo0fP05ZWVm2bU8//Yzmzp1X5Lj1bdu26aeffjL86luQxx9/wjDT+aFDB/X88887Hbc/WbZsmY4ePWort23btshfpQFHZs2aaVgxoFatWho0aLDdCh1ffPFFaYdWoHffnWo3FKSoBMKHH87SunXrDNsGDBigd9991+k4+vTpozfeeENBQUG2bZmZmXrxxRecrhNwtwkTJmjq1PfsJt5esmRJsZKAQCAYPeYhDb/3fof71qxeqeeeHKf09PQS1zts5Gh9u/InffX96gITJsV1x91D9NX3q/Xtyp80bORol+oKdCQzgAD26KOPGnpIDB48WBMnTizw+BkzPlDPnj1UoUJ5tW3bRr169VSjRo1Uv349jRw5Qlu2bFFmZqZuu+1WTZw4Uf/73+Ulo/7973+rQ4cOtvKCBfO1f3+8J/5aPmXJEuMqJn37sooJnJN/4s/+/QcoNDRUo0bdp9DQUNv2/fvjvSahERMToy5duhi2nT59utBzZs6caShXqVJFb77p+nCQESNGql8/4xCvdevWacuWLS7XDbjL0KFD9dprrxm2Wa1WTZ78ikkRAd7nnmH36qF/Pe5w358bf9f4hx/wyDLFKH0kM4AAtXjxYq1adXl4Q4cOHTR9+gcOj920aZO6dOmsBx98UBs2bLDr3n306FHNmzdPvXv30lNPPaWvv/5akyZNVOfO12rKlLdtx7366muyWCySLnUn94bu7mZbvfryJIOXhpiwiglK7scff9T27ZcnPgsJCdHo0Zd+7YmNbayuXbsajp871/HycmaoXbuOoZycbL8cdK6NGzdq0ybjRGyPPPKIrrjiCrfE8vTTz6hWrVqqWbOmatasqerVq2vZsm/cUjfgLmPHPqQ+ffoYtv3111/69ttvTYoI8D79bxmo5yY4TvLF7dqhf40dpTNFJM+9WYXISLND8AokM4AAlTfJEBISojfffMvh0JJvv/1Wffr01u+//15knUlJSXrnncsrEYSGhmrAgAG2crdu3dSpUydbecWK5c6G7xe+/PJLwzK47dq1Y5k9OOXDD42Jwc6dO6tZs2a2cv4VTFavXm1YQcdMqamphnK5clEFHvvRRx8ZJv0sX768Ro1yXxfdjh076uDBQzp06LDtz3PPMSQO3mfy5Fft5s+YP99+lQQgkPXo2UcvvvSaw32HDh7QI/93r44f845/CwuTkmKf5I+KKmdCJN6HZAYQgNatW2cYAtK/f39DkiHXqlWrNGzYUCUnJ9u2RURE6NZbb9X06dO1YsUP+uyzRRoyZIihG3uuDh06qG7deoZtvXv3tn3etWuXTp065Ya/kW9autTY1T9/F3egOE6dOqXly42Jwfw9fAYNGqyaNWvayqmpqXbDNcyyZctmQzk2tuA5Y37+eYOhfMMNNxS6/Crgr1q3bm23IsiGDRsKOBoIXF279dTEV15XaGgZu30nT/6tRx8crfi9e0yIrPh279pht61xU+eWZPY3JDOAAPTpp5/aft0MDQ3V88/bT3J34cIFPfTQQ0pMTLRta968udauXafPPluke++9T7169dKtt96q2bPnaO7ceXYJDUfzP1x7bWfb56ysLLul5gJJ3mE+oaGhdr+eA8Uxc+YMw682NWvW1D33GCcnCw0N1U033WzY5g0TBs6dO1ebNxuTGTfeeJPDY9PS0hQfb5xnp2fPnh6LDfB2+VcD+vvvv7Vt2zaTogG817VdumvSq2+qfPkKdvsSEs7q0bGjtXXLJgdnmi8nJ0eff/aJ3cxfCIcAACAASURBVPYWrVqbEI33IZkBBKD169fbPnfs2NHQHT3XCy+8oL15MtXNmjXTypU/qk2bNg7rvP3229WwYSNbOTQ0VIMH32N3XOvWxofv4cOHShy/P1iyZIlOnjxpK7dv31716zcwMSL4qkWLFhnKuRN/5nfffffZlkiWpD17dps6xn7ZsmUaP36cYVvbtm01cOBAh8evW7fOMCQlKChIPXr08GSIgFe766677YaH/vLLzyZFA3i39h2u0YRXXle16jXs9qWmXtST4x/SwgUfa+/uOP194riDGkrXmdOntWH9Wo17+AHt3GGfpGzRgmSGJIWYHQCA0nXkyBHFx++zlXv16mV3TGJioubNm2srR0REaN68+YqJiSmw3k2bNmn37jhbuUOHDg4n5YuOjlZoaKhtnW9H4wADwZdfLjWUGWICZyxfvlw7d+60lUNCQnT//Y6XpGvTpo2uueYaw9KnH3/8kW688UaPx5nXiRMn9Morr+ijj+YoLS3Ntr1SpUqaOvW9As/76y/jqiK1atVijhkEtLJly6pBgwaGZ8CWLX+ZGBHg3Vq0bK0XJ76qlyc+p2NHjXNlZGZmatYH72nWBwX/O+QtWrZuq9gmTc0OwyuQzAACzG+//aacnBxbuXv3HnbHzJw5Q+fOnbOVhw4dphYtWhRab96hK1LhL+fZ2dm2z2FhYcUJ269kZmYaVjEpqBcLUJQ5c2Ybytdee63Dnla57rzzTkMyY+XKlTp58qSqVavmdAzx8fFatmxZgfuzs7N1/vw57dsXr02b/nS4IlJMTIw++uhjw/LN+Z09m2AoF5ZcBQJF48aNDcmMEyX4RfnixYsuTQRcvnx5Vahg320f8GaNm16pl159Uy9PeF779u42O5wSs1gsenT8U2aH4TVIZgABZt++vbbPoaGhDl8evv/+e9vnkJAQjR37YJH1/vDDCtvnMmXKaNAgx0uMnjhxwpBMqVixkt0xV111lWGIiyvWr//J4eSmZlq6dKlh4tOCerEAhTlx4oRWrFhh2FbU0r7Dh4/QxIkTlZBwKTGQkpKiWbNm6tlnn3M6jldeednpcyWpR48emjLlHV11VeGTmeWdv0eSypVjJnegcmVjUi/vhN1FGT58mEvXHjVqtKZNm1bi83777TedOeP8kpiDBg1WJMtSwgV1rqinl//zX7347BOK27m96BO8RFBQkJ554SVdkW9y/UBGMgMIMGfOnLV9jo6Odrgca94JxNq3b68mRXRl27Rpk3bt2mU4p6CX861btxrKderUKVbc/iT/EJMbbrjBpEjgy2bOnKkLFy7YyjVq1NCQIUMLPScyMlI33nij5s27vITj4sWLXUpmOCs8PFyPP/64nnrqaYdzfOSXnJxkKJPMAC71jsgrKSmpgCO9x1tvvenS+X379iOZAZdVrhyjqdNna/p7bzucYNPbNG/ZWo+Of1L16jO8Mi8mAAUCTN4J9MqWDbfb/+uvvxqGmLRu7XjCz7w++eQTwxCTwl7Ot2+/nCgJDw9X586dCzzWH2VmZmrNmjW2cpkyZXT33axigpJbvHixofzPf/YvVlJgxIiRCgoKspV37NihH3/80e3xFSU1NVUTJ05UvXp1NX78eMOEuI7k7dElyTCZKRCo8reD/O0EQOEeePBRffX9ar0wcbJuvf0uxTZpquo1ahZ9oofFxFRR567d9cCDj2rqB3P09tQZJDIcoGcGEGDyvsRkZKTb7c8/frZp0yZF1rly5Q+2z0W9nP/88+WZ1hs2bOjw5eu2224r8sWmuKpVq+qWetxl8eLFOnPmjK3MEBM449tvv1Vc3OXeUBaLRaNHjy7WuV27dlXLli3111+XJwqcM2e2+vTp41QsPXr0UPXq1Qs9Ji0tTRcvXtTJkyd1+PBhQ8L01KlTeuedKVq69AtNmfKObr75Zod1REUZe2L4wi/QgKflbUtSyXosNWvWTFFRUU5fu0GD+k6fC3iTyMgodevRW9169DY7FJQQyQwgwERERNg+5x+DLsluHGulStGF1rdx40bDEJPCXs6Tk5MNyYyePe1XUpGkSZMmFXpNX/b1118ZygwxgTMcTfzZsmXLYp8/cOBAQzJj+fLlOnPmjFOTag4ZMlRDhxY+vCW/VatWad68uVq6dKltMtAjR45oyJB7NG/efIcJjfwTDZZkbgDAXyUlGf8dzz/spDAvvvhv3XLLLe4OqUi33nqrqlZ1ftLhkvwdAfg3khlAgMnbU+HixYtKSEhQdPTlhEX+Lqp5h484snDhwmIPMXn33XdsEw8GBQVpyJAhJYrd16WlpTHEBC47duyYVq5cadhW1MSf+Y0YMVKvvvqqbWnkpKQkzZkzW48//oTb4ixM79691bt3b91//wMaPny49u+PlyRduHBBDz/8kK655hpVrWrsVVWpUkVDOSHB+Is0EIjyTiYt2Sf9vNFdd91tShIFgP8hmQEEmEaNYg3lVatWaeDAgbZyTEwVw/7duwtftqq4Q0wOHNhvmPW8e/fuatOm6Pk4/MnixYttyRxJuuaaawJyAlS4ZsaMGXZLm77zzjt69913Xap30aJFpZbMyNWpUyctXLhQ//hHH1tPsaNHj2rq1Kn/j737Do+qTPs4/hvSSUIKzRB6kaoCi1SpCxYQsQAriAiCCqg014JrAVlXXQWkioKKgKwiYkNEehFRUEAFDIQaaiiB9J68f/AycpKQNmdyZpLv57q4rjzPnPOcO7tzC3PPU/TKK68Yrm3c2HjayfHjUTp58qTCw8NLLF7A1Vy9YbckNWqU/4bdAFCasHsWUMbccssthn0qNm3aZHi9Y8eO8vT8q875xRdfKD09Pc+x5syZbTjfvkmTJnl+OD9//rwGDx5s3wfD29tbr776H4d+D3fEEhOYIefGn5K0b98+7d27t0h/rszKuOK3337Tli1bSurXsGvRooXuuedeQ9/Kld/muq5Lly6G/3ZlZWVp7do1ua4Dyoq1a9fm2jOjXbv2FkUDACWPYgZQxlSqVEkNG/61qedPP20zvB4eHq6bb77Z3o6I+FODBz9oOAIyJSVFkye/omeeMX6LGxcXn6vwsWLFCnXr1k0//fSTvW/8+KfUunVrU34fd5GSkmIoHPn4+LDEBEX21VdfKTLygFPGzs7O1gcfvO+UsQty6623GtoRERG5rgkNDVW9evUNfZs3l3zxBXAVX3xhPOY7ICBAHTt2tCgaACh5LDMByqAePW7Vnj17JF3+Nvbbb79Vr1697K+PGzdeP//8D/v+GcuWLdNPP/2kVq1aKTExUb///nuep40cPnxIbdq0VuPGjRUfH6/Dh49o/37jh5IhQ4aW6g0+r2Xp0k8N36C1adOG6fEosgULPnTq+N9++63i4+OLdCKCGWrXrm1op6am6siRw6pTp66hv1WrvxlOcfn22xWWxAtY7ezZs/rss6WGvlatWhXqeGYAKC2YmQGUQUOGDJG3t7e9/fbb0wyv33PPPXr88ScMfSdOnNCXX36pNWvWGAoZ5cuXNywt+eOPP7R06VJ99913hkKGr6+vnntugubNm2f2r+MWvvrKuMTk6uIRUBhRUVFat26doe+///2vTp48Vew/e/bska+vr328ixcv5joppSTkdcyqt7dPrr6HHhpiaF+4cEHz55v335SUlBS1avU31a9f3/7nqaeeMm18wCxTpkzJtcTk7rvvtigaALAGxQygDGrSpIlhv4ZNmzZp4cKPDNdMnTpVr7zySr47ozdq1FjLl3+hKVOmyt/fP89rbDab2rVrp2++WWGfkXGtPThKq8TERMMSE19fX5aYoMjee+89JScn29uhoaEaPvwRValSpdh/GjZspG7djEckf/rppyX9q2n37l2Gto+PT54zl7p06aJmzZoZ+mbOnKnz58+bEsf8+fP022+/6dixo/Y/TNuHq1mzZo1mz55l6AsPD9ewYcMtiggArMEyE6CMeumll7VmzRolJiYqOztb//znP9W8eQvdeOON9msmTHhegwY9qMWLF2n79u2KiYmRn5+f6tatp27duqlv3772a8PCwjRv3jwdPBgpDw+P/9+bo5Huuusuwx4cmzdv1ssvv6QNGzaW5K9rqaVLP7Wf1CBJbdu2VVhYmIURwR3l3PjzzjvvNGV5xQMPDNLKlSvt7R07dmj79u0luq/N0qXG6fJhYdWuee2gQYP03HPP2dvHjx/XP//5lBYs+Oia9xTG+fPnNXXqVENf/foN+LYbLiUi4k+NHDlCqamphv4nn3zSMMsKAMoCihlAGXXDDTdozJix+s9/XpV0eXr5Aw88oM8+W6pGjRrbr6tRo4YmTHi+wPHatm2rtm3b5nvNnDmz9eKLLyo+Pr5MHan49ddfG9osMUFRff755zp8+JC9bbPZTPsWtn///nr++ed17NhRSZc3Ap03b16JFTMmTJignTt3Gvrat293zeufeuqf+vTTT7Vr11+zOZYsWaIGDRroX/96odhxjBjxmI4fP27oGzt2TLHHA8y2fv16DRnykE6fPm3ob926tZ566p8WRQUA1mGZCVCGTZo0ST169LC3IyL+VI8ePbRmjbnHHe7evVu9evXUmDFjFBcXp+zs7FxHwpZW8fHx2rx5s73t5+fHEhMUWc5lYC1atFD79uYdwdinTx9De8WKbwwnGDlDVFSUHnposN56601Dv81mU79+/fO998033zLs+5Odna1JkyblOmGpMOLj4zVw4IBc+9q0atVKjz02osjjAWY7duyoHn30Ud19d59chYwqVaro/fetOYUIAKxGMQMo4xYv/tiwDOTMmTO69957NGzYMB05ctihsbdt26ZBgx5Qhw7ttXr1ant/q1at1K5d/rM4SotPP/3EsLlhu3btVLVqVQsjgrs5cuRwro0///GPf5j6jEcffUSenn9N1jx//rwWLVpo2vgpKSmKiorS999/r6lTp6hPn7vUvPlNWrJkSa5re/furTvvvDPf8Tp37qxx48Yb+rKzszVt2lS1aNHcsGwmP4sWLVK7du1yLeEJCQnRe++Vzc2KYb2DByO1fv16vfbaf9SrV081b95cH374gWHPHOnyvjlLlvzPMJsSAMoSW+ThE9nOGvzkiVPOGhrIV3j1a6+3zk/tGteZHIl7iImJ0YMPDjIUHCQpMDBQ99xzr/r166fbb7+9UGNt2rRJ3333ndavX6fdu3crO/uv/8TYbDYNGDBAc+a8c80NQ0ubPn3uMnywmjJlikaPZuq6JB09fqZY95W1PJ0wYYJh9kJwcLAOHjyU7+a8xXHrrT20YcMGe7t9+/batGlzrusqVgw1FOg8PT1ls9nyHbuwm/42b95cy5d/YTghKT8jR4685mkmDRpcr+7du6tZs6YKD6+u0NBQXbx4UYcOHdTu3b9p06ZN9qU1VwsMDNT8+e/r3nvvLVQMpRk56rii5ktmZqb9WPT8NGzYSAsXLlTLli2dFkthtWjRQlu3/ljo5y5d+pnuueceh5+Ly4qbp3xOg1WK+zktL+yZAUChoaH69tuVmjhxoqZNm6qkpCRJl6dfL1z4kRYu/EgVKlRQ/fr1FR4erqCgIPn4+CojI0NJSYm6cOGCoqOjdfTo0WtOTa9Vq7YmT56sAQMGlOSvZqnY2NhcS0zuv7/s/P4wx7Jlywztnj17ml7IkKQBAwYYihk///yzdu/erebNm+d7X0ZGhsPPLleunHr37q05c95RlSpVCn3fO++8o6pVq+rNN/+rtLQ0w2uRkQcUGXmgSHFUrVpV8+bN1x133FGk+4DCcjRf/P39NWTIUL366qsOfylgRu5KZe+EMgCug2IGALuJEyeqX79+mjRpor799lvDh4O4uDjt3Lkz10Z9Balbt56GDh2isWPHlbmd1j/55H9KSEiwt9u1a1ekD2rA0qVLdfToEUPfww8Pc8qzBg16UC+99JLOnLn8LV9mZqbmzZun2bNnO+V50uVZEJ06ddLIkaN02223FWuMiRMn6pZbbtHzz08wbApaFB4eHrrnnnv01ltTyszGxHAvtWrV1p133qkxY0arTp26VocDAC6BYgYAg6ZNm2rp0s8UGXlA7703T+vWrdW+ffuUmZlZqPs9PT1Vv34DtWnTRnfffXeBa99Ls8OHj6hFixb2dlmalQJz7Nq1y/Aeqlmzpjp37uyUZ3l5eenhh4fpu+/+WhZ16tTJXNfddNNNhiJdYdhsNvn6+qp8+fIKDg5W/foNdMMNN+i2224zZZZJ9+7d1b17dy1atEiLFy/Stm3bcu0vkJeqVavqtttu08iRo9SqVSuH4wByKmq+lCtXTj4+PgoICFC1auG6/voG6tKlq2Fvq5KKpbAaN85/z46czw0JCTE9BgBlE3tmoFRizwxzRUdHa8OGDTpw4IBOnjyphIR4paWlydPTU76+vgoNrahq1cLUsGEjtW/fXqGhoVaHDDfAenw4S3x8vFatWqW9e/fqxIkTSkxMUFZWlgIDKygoKEjVq4erc+cuRdpvoCwiRwHXx54ZcDfsmQGgRFWtWlX333+/1WEAQKEEBgaqX79+6tevn9WhAAAAJ6GYAaDMOH36tJKTk5z6jGrVwsvc3iAAAABASaOYAaDMeOihwYbTGpxh1arv9fe//92pzwAAAADKunJWBwAAAAAAAFAUzMy4hsPHjhR8USlXt1Ydq0MAAAAAACAXihkAyoxu3bqpatWqTn1GWFiYU8cHAAAAQDHjmpiVAJQ+zz03weoQAAAAAJiAPTMAAAAAAIBboZgBAAAAAADcCsUMAAAAAADgVihmAAAAAAAAt0IxAwAAAAAAuBWKGQAAAAAAwK1QzAAAAAAAAG6FYgYAAAAAAHArFDMAAAAAAIBboZgBAAAAAADcCsUMAAAAAADgVihmAAAAAAAAt0IxAwAAAAAAuBWKGQAAAAAAwK1QzAAAAAAAAG6FYgYAAAAAAHArFDMAAAAAAIBboZgBXCU1Nc3qEIAywZFcI08B5yNHAdfnSK5lZWWaGAlQOGa/7yhmAFdJTEqyOgSgTEhKLn6ukaeA8zmSo0nkKFAiHMnTzMwMEyMBCsfs9x3FDOAq589fsDoEoExwJNfIU8D5HMmzc+QoUCIcydOUlFQTIwEKJzXV3PcdxQzgKtHR0VaHAJQJZxzINfIUcD5HctSRewEUniO5lpaWYmIkQOGkpVHMAJzmUmy84uLirQ4DKNXi4xN0MTau2PeTp4BzOZyjl+IUH59gYkQAcnI0TyUpIyPdpGiAgmVkpCsrO9vUMSlmAFcJCAjQb7/vsToMoFTb/fsfCvQPLPb95CngXI7maGBgoHb/9oeJEQHIyYw8vXgxxsSIgPxduhSjCoHFf8/mhWIGcJWQ0Io6fvKUzkSftToUoFQ6E31Wx0+cUkhoxWKPQZ4CzkOOAq7PrDxNSk5SagrLTeB8qSkpSkxKcug9mxeKGcBVgoOD5efnq20/b1eyAztEA8gtOTlJ237eLj8/XwUFBRV7HPIUcA5yFHB9Zufp+QvRnGwCp8rMzND5C9EOv2fzQjEDyKFmrdpKTk7V2vWbOQISMEliUpLWrt+s5ORU1axVWzabzaHxyFPAXOQo4PqckacZmVk6E31aGZmZJkUJ/CUjM/P/319Zprxnc6KYAeRQMbSigoODFJ+QqNVr1ys6+pzVIQFuLTr6nFavXa/4hEQFBwepoglTDMlTwDzkKOD6nJmnGRkZij5zgiUnMFVqSoqiz5xQRkaGae/ZnGyRh0+Yu6XoVU6eOOWsoYF8hVev5tD9aWnp2vPHbqWkpskmqXbtmrqhaRMFBPibEyBQBiQkJOqPvft09GiUsiX5+nir2Q3N5e3tZcr45CngGHIUcH0lmaeS5O8foOAKIfL08jRlfJQ9GekZuhR3UYmJl0+1Mvs9ezWKGSiVHC1mSFJKSrL27d1j/4+7zSZVqhiq6uHVVKVKZQX4+8vHx8fh5wClRWpqmhISE3T27DmdOHlK5y/E6MoJXL4+3mrStJl8ff1MfSZ5ChQeOQq4PlfJU28vH5UvX14+vr7y8vRWuXJM6EfesrKylJ6RptSUFCUlJSktPdXp79krKGagVDKjmCFdrlZHRu5XbGysKeMBZVFQUJAaNGjolIq8RJ4CjiJHAddHnsLdOPs9K1HMQCllVjHjinPnzur4iSilJKeaOi5Qmvn6+ahG9ZqqXLlKiTyPPAWKhhwFXB95CndTku9ZihkolcwuZlwRHx+nizEXFBsbq9TUVKWlc5QVcIWXp4d8fS8fuxUSWlGBgRUsiYM8BfJGjgKujzyFu7HyPUsxA6WSs4oZAAAAAADrsZMLAAAAAABwKxQzAAAAAACAW6GYAQAAAAAA3ArFDAAAAAAA4FYoZgAAAAAAALdCMQMAAAAAALgVihkAAAAAAMCtUMwAAAAAAABuhWIGAAAAAABwKxQzAAAAAACAW6GYAQAAAAAA3ArFDAAAAAAA4FYoZgAAAAAAALdCMQMAAAAAALgVihkAAAAAAMCteFodAOBOfHy8VN7PV34+3vLw8JCHB/VA4IrMrCxlZmQqOTVNSckpSk1NtyQO8hTI2185mqqk5FRyFHBBrpKnqWlpSklOVVpKijIyM5WVlWVJHHB95TzKycvDQ96+vvLx9ZGPt3eJPdsWefhEtrMGP3nilLOGBvIVXr2aqeMF+PspuIK/PD2p/wGFlZGRoUtxiUpITC6R55GnQNGQo4DrK+k8TU5KVlxcvDIyMkrkeSh9PD09VaFCoPzK+zn9WRQzUCqZVczw8CinSqHB8vMtuQojUNokp6TpfMwlZWY651sd8hRwDDkKuD5n52lmZqYuxlxSamqqU8ZH2ePj46OQ0GB5eHg47RnM6wOuwdPTU2FVK/KPL8BBfr7eCqta0SnfxpKngOPIUcD1OTNPMzIzde7cBQoZMFVqaqrOnbugjMxMpz2DYgaQBw+PcrquSog8nVhJBMoSTw8PXVclxNS18eQpYB5yFHB9zsjTzMxMnT93QZksK4ETZGZkXH5/OamgQTEDyEOl0GD+8QWYzNPDQ5VCg00bjzwFzEWOAq7P7Dy9GBNLIQNOlZmRoYsxsU4Zm2IGkEN5Px+mwwJO4ufrrfJ+vg6PQ54CzkGOAq7PrDxNTk5WamqKCREB+UtNTVFysvnvNYoZQA4hwYFWhwCUaiHBASaMQZ4CzkKOAq7PjDyNi4s3IRKgcOLi4kwfk2IGcBU/X295cWQc4FRenp7y8/Up9v3kKeBc5Cjg+hzN09SUVGWks7wEJScjPUMpKeZuMksxA7iKGVP2ABSsvF/x/wFGngLOR44Crs+RPE1OYXkJSl6Kye87ihnAVXx8WN8LlARHco08BZyPHAVcnyO5lpaWZmIkQOGY/b6jmAFcxaOczeoQgDLBkVwjTwHnI0cB1+dIrmWkp5sYCVA4Zr/vKGYAV/HgCDmgRDiSa+Qp4HzkKOD6HMm17GwTAwEKyez3HcUMAAAAAADgVihmAAAAAAAAt0IxAwAAAAAAuBWKGQAAAAAAwK1QzAAAAAAAAG6FYgYAAAAAAHArnlYHgMtSUpK1edMGRUUdkyTVqVNXHTt1lbe3t8WRAQAAAADgWihmuICvv16uBR/MU0zMBUN/lSpVNWToI+rZ6y6LIgMAAAAAwPVQzLDYko8/0rz35kiSmjRtpobXN1ZmVqb++P03HTlySG+9+R/FxsZqwMAHLY4UAAAAAADXQDHDQn/+uVcffvCePDw8NHrsP3XXXfcaXn9//jtavGiBPnh/rm68qbmaNr3BokgBAAAAAHAdbABqoc+W/k/p6enqdWefXIUMSRo2fKS6d79N6enp+mzpEgsiBAAAAADA9VDMsNC+vX9Iku7sffc1rxk0+GFJ0p/79pZITAAAAAAAuDqKGRZKSEiQzWZTgwYNr3lNrVq15ePjo/j4uBKMDAAAAAAA18WeGRYKCAhQQkK8IiL2qVGjJnlec+zYUaWmpqpKlaolHB0AAABKu8OHD+nUqdNKTk6Wl5eXgoOD1aBBA/n7+1sdGgDki2KGhRo1bqIzZ05r6adL9NLL/87zmsULP/j/a5uWZGiAW4qI+FP/+98nys7Otvd5enrqpZdesjAqoHRLTk7Wa6+95vA41auH69FHHzMhIgAFOXXqlNasWa29e/cpPj4+1+uenp6qXbuW2rRpq1tuucWCCAGgYBQzLNSv/0Bt/WGzNm5Yq5o1a2nI0EcMr78//x2tXfu9vLy81P8fAy2KEnAP6enp+uyzz3T27FlDv5eXl0URAWXDxYsXde7cOYfH8fcvb0I0AAqyceNGffXVV0pJSbnmNRkZGTp48JAOHjykH37YogEDBqpWrVolGCUAFIxihoWaNr1BDw8boXnvzdaCD+dp08b1atiosZSdrX379ioq6qjKlSun4Y+MVLNmN1odLuDSvvnmG506ddrqMIAyJzExweoQABTSkiVLtGXLllz9gYGBCggIUGpqqmJjY5WZmWl/7dixKM2YMUNDhw5Vs2bNSjJcAMgXxQyLDRj4oEJCQvThh/N05MghHTlyyP5atfDqGvrwo+rR43YLIwRc35Ejh7Vx40arwwDKpISERPvPNptN3bt3L9Y4oaGhZoUEIA+rVq0yFDJsNptatmyhbt26qW7devb++Ph4bdy4UT/99JNiYmIkSUlJSfroo4/0xBOPq1at2iUdOgDkiWKGC7j9jjt1+x136octm3TkyGHZbFL9+terbbsOVocGuIWlS5cqPT1d0uVlJZUqVdLp08zSAEpCUlKS/WcvLy/de++9FkYDIC+RkQe0YsUKe/tKrnbp0iXXtYGBgerdu7e6dOmiDz54XxER+yVdPoXvk08+0bPPPldSYQNAvjia1YXc0rGzHhw8VIMeHEohAyikb7/9VkePHrO3O3bsqKCgChZGBJQtVxczfHx8LIwEwLV8++23hqUjd999d56FjKsFBgbqscdGKCwszN539OgxZkICcBkUMwC4rRMni5wsiAAAIABJREFUTmjNmjX29nXXXae7777bwoiAsic5Odn+s6+vr4WRAMjLH3/8oQMHIu3tZs2aqlu3boW619fXV3fddZe8vLzsf375ZYezQgWAImGZCQC39dlnS5WamipJKleunPr27cvpJUAJMxYzmJkBuJodO7bbjyy32Wy6/fai7cXWvHlzzZgxwxmhAYBDmJkBwC2tX7/e8E1TmzZt1LRpUwsjAsqm1NS/jndkmQngeq7+u7Ju3TqqV6++hdEAgHkoZgBwO+fOndPKlSvt7dDQUDYdBCySkvJXMYNlJoBr2bdvn2JjY+3t669vaGE0AGAulpkAcDtLl36qxMTLx0HabDb16dNHAQEBFkcFlE1XFzP8/PxyvR4ZeUBnzkQrISFBvr6+Cg4OVqNGjfK8FoC5oqKiDO1mzXLPYExOTtaRI0d08eJFZWVlKSgoSDVr1lRwcHBJhQkAxUIxA4Bb2bp1q/bs2Wtv33TTjWrdurWFEQFl25V9ayTJx+fyzIyLFy9q5cqV2rNnjy5dupTrHm9vb9WtW0fduv1dN9xwQ4nFCpQ10dFn7D/7+Piobt169vauXbu0adNGHT58xH68+RXlypVTjRrVdfPNrdWlSxd5eHiUWMwAUFgUMwC4jUuXLunrr7+2twMCAtS3bz8LIwKQc2bGli1b9OWXXxqObM0pLS1NERH7tX//Ad144w168MHB8vf3L4lwgTLl3Llz9p+vzLRISUnRokULtWvXbvvGoDllZWXp2LEoHTsWpS1btuiBBwaqQYPrSyRmACgs9swA4DaWLftMcXFx9navXr1UsWJFCyMCkJqaZv85MvKAPvnkE3shw2azKTQ0VHXq1FbNmjUUFBRkuDc7O1u//fa7pk6dYshtAOa4+rShoKAKSk9P16xZM7Vz5y5DISMoKEhhYWGqWLGiPD2N33VGR0dr9uw52rGDI1kBuBZmZgBwC7/++qt27txlbzdseL26dOliXUAAJBmXmRw9ekzS5SnqrVvfrI4dOxqmtUvS/v0RWrdunfbs2Wv/MHXq1Gl9+OEHGjNmbMkFDpQBaWl/LR/x9vbW0qVLdejQYUmSh4eHWrX6mzp16mTI04SEBO3YsUMbNmywz+xITU3VkiVLFBISrPr1G5TsLwEA18DMDAAuLyEhQcuXL7d/8PH19WV5CeAiri5mSJeXfz322GN66KEhuQoZktSwYSONGvW4+vfvb/gGOCJiv3744QenxwuUJWlpaYaff/rpJ0mSv7+/hg8friFDhubK04CAAHXt2lXPP/+8brzxrz1tUlJStGzZspIJHAAKgWIGAJe3fPlyxcTE2Nvdu3dX9erVLYwIgHT5w83VGwd6enpq0KBBuvHGGwu8t0uXLrr99tsNfRs2rDc9RqAsu3opSWTkQWVkZMjT01ODBw9W8+bN873X19dXjz76mOrUqW3vO3YsSlu3bnVOsABQRCwzAeDS9uzZo59//tnerlWrpnr16mVhRACu8PX11euvv67MzExlZmbKw8NDoaGhhb6/V69e2r59u86ePStJOn36jE6cOEGxEjCJt7e3/ecrhY2bb765UAVH6fJSlL59+2rKlKnKysqSJO3atVMdOnQwP1gAKCJmZgBwWampqVq2bJn9H1Cenp7q14/lJYArCQoKUmhoqCpXrlykQsYVzZo1s/+cnZ2tPXv2mBkeUKb5+Hgb2jabTd26dSvSGHXr1jPMzriy5wYAWI1iBgCX9eWXXyo6Otre7tSpk+rVq29hRADMVrduXUP70qVLFkUClD5+fn6GdqVKlYo186lWrdr2n1NSUgxHvgKAVVhmAsAlHTp00LAZoJeXlzw9PfXVV18VeO/Fi399GMrKyjLc4+vrq9tuu83cYAEUW4UKgYZ2SkryNa4EUFRVqlQ1zKQIDAwo1jjBwcGGdkzMBVWuXNmh2ADAURQzALikY8eilJGRYW+np6dr9erVRR4nMzNTq1atsreDg4MpZgAuJDExydD28vK+xpUAiqpmzZratm2bvZ2ZmVmsca4s97zCy8vLobgAwAwsMwEAAJa5svnnFQEBxfvmGEBu119/vWw2m7199czForj6RDFJqlSJWRkArMfMDAAuKSAgQNWrhxfr3gsXYpScfHmqus1mU3h4NftrgYGB17oNQBGtXLlSFy5csLe7du1a5PX4Bw9GGtq1a9c2IzQAkqpVq6aaNWvo2LEoSVJcXJz27Nlj2Hi3MA4fPmT/OTg4WBUqVDA1TgAoDooZAFxS69at1bp162LdO33624qI2C/p8gko//rXC2aGBuD/paen68cff7S3k5OT9OijjxX6/lOnTunPPyPsbR8fHzVp0sTUGIGy7m9/a2UvZkjSunVri1TM2LVrl06cOGlv169fz9T4AKC4WGYCAACKpWvXrobZTrt3/2bYuLcgS5Z8bNgbp3nzm1iLD5jslltuMRybHBGxX+vWrSvUvZcuXdIXX3xhb9tsNrVr1970GAGgOChmAACAYqlQoYJ69+5tb2dnZ2vp0qXauHFjvvfFx8dr1qyZhlMWvLy81L17D2eFCpRZfn5+uuuuuwx7Z3z55Zdau3ZtvvedOnVKs2bNNBzD2rhxI2ZPAXAZLDMBAADF1rFjRx05csR+YkJ6ero+/fRT/fLLDrVt207NmjVTcHCwMjMzdezYUe3e/Zt++uknxcfHG8bp3bt3kffbAFA4bdq00Z9/7tPPP2+XJGVkZOjzzz/X77//pnbt2qtly5by8fGRdPlo9J9/3q4dO3YoJSXFPkZwcLD+8Y/7LYkfAPJCMQMAADhk8ODBysrKtH9QkqRDhw7r0KHDstls8vLyUkZGRq7jHaXL09a7du2qHj2YlQE405AhQ5WZmalffvnV3hcZeVCRkQe1ePFi+fn5KS0tTenp6bnuDQoK0tChQ1SlSpWSDBkA8kUxAwAAOGzIkKEKD6+u1atXKyEhwd6fnZ2ttLS0PO+pUKGCevbsqc6dO5dUmECZNmzYcIWFVdO6deuUlJRk78/KylJiYmKe9zRoUF8PPDBIVatWLakwAaBQKGYAKHWaNGmqkJDLm515eHhYHA1QdvTo0UM333yzNmzYoD17/tCZM9G5ZmOUK1dO1auHq0mTpurevbv8/f0tihYom3r27Kmbb75ZGzduVETEnzp9+oyys7MN15QvX1516tRW+/Yd1LJlS0viBJzp5MnjevFfz+rw4YNq2vQGvfDSZIWFVbM6rHydPHlcU958TTt3/qLWbdpp3PhnXT5mZ7NFHj6RXfBlxXPyxClnDQ3kK7x68RK7do3rTI4EwLUcPX6mWPeRp+4jMTFRUVHHFB+fIA8PDwUFVVDVqtcZTkCB6yJHy4bY2FidO3dWFy9ekpeXl0JCglW9eg2+DHATxc3Tsvw57XjUMY0ZPUIxMRfsfTc1b6npM+ZaGFXBRj42VH/+udfebtr0Bs1+530LIyqe4n5OywszMwAAgFP4+/urcWNOPgBcWVBQkIKCgqwOAygRx6OOady4UYZChiTt2/uHRREV3tWFDEk6evSIRZG4Do5mBQAAAACUalcKGeevOm74ihYtW1kQERxFMQMAAAAAUGrlV8ioUbOWnpvwkgVRwVEUMwAAAAAApVJBhYzpM+YqNLSiBZHBURQzAAAAAAClDoWM0o1iBgAAAACgVKGQUfpRzAAAAAAAlBoUMsoGihkAAAAAgFKBQkbZQTEDAAAAAOD2Tp48TiGjDKGYAQAAAABwaydPHteY0SMoZJQhFDMAAAAAAG6LQkbZRDEDAAAAAOCWKGSUXRQzAAAAAABuh0JG2UYxAwAAAADgVihkgGIGAAAAAMBtUMiAJHlaHYCrOnzsiNUhWK5urTpWhwAAAAAAdhQycAUzMwAAAAAALo9CBq7GzIxrYFYCAAAAALiGslzISE9PtzoEl0QxAwAAAADgsk6fPlVmCxnnz53T9OlvWh2GS6KYAQAAAABwSUePHtE/n3oiz0KGJB2POqZ7776jhKOynpeXl9UhWI49MwAAAAAALumN1165ZiGjLGvUuInVIViOYgYAAAAAwOVkZWXpzz/3Wh2GS+r/jwesDsFyFDMAAAAAAC6nXLlyaty4qdVhuJxhw0eqZctWVodhOYoZAAAAAACX9PSz/1KlypWtDsNyNWrWUucuf9f0GXP14OChVofjEtgAFAAAAADgkurWra/pM+Ze8zST2rXraOrbc0rtaSa4NmZmAAAAAABcVnh4DU2fMTfPGRpHjx7R+LGjFBNzwYLIYCVmZgAw3Y4dO/Tbb7sVFXVciYmJ8vDwUGhoiEJDQ9W0aTN16NDB6hABAICLO3nypLZv367IyAO6dClWycnJ8vHxUYUKgapbt55atfqb6tdvYHWYKCFXChp5zdC4UtBghkbZQjEDgCnWrFmjBQs+1ObNm3XmzJl8r61cubJatGihQYMe1IABAxx67oMPDlJSUpK9/eyzz6l169YOjXm1//3vf1q27DN7u3r1Gpo+fXqRYnryydHq0qWLaTEBZnrttf/ol19+sbdbtWqlCROez/ces/Pu/ffna+XKlYa+Fi1a6IUXXiyR5wOFlfO9J0k2m00zZ85SWFiY0567b98+vfjiC7n6K1SooA8/XJDvvTljbtbsBk2aNMm02Irz92R+jh8/rnfffVfffbdS+/btU0ZGxjWvtdlsatDgev3973/XqFEj1ahR42I/F+6hoILGmNEjNH3GXAoaZQTFDAAO2bx5syZNmqgtW7YoOzu7UPecO3dOq1ev1urVq/Xqq6/q5ZdfVr9+/Yr1/JUrVyouLs7eHjTowWKNcy0RERH6+uuv7e3C/EMpZ0x9+txtakyAmX766SdDISG/Dw5XmJl3ixYt0ujRo5WWlmbvq1Wrtt54440SeT5QFDnfe1c0btxEkydPdtpz33nnHcPfRVdUqlSpwHtzxrxixQo1btxY999/vymxFefvybzEx8dr0qRJev/9+UpISCjUPdnZ2TpwYL8OHNiv99+fr/vvv1+vvDJZ4eHhxYoB7iG/gsbxqGMUNMoQ9swAUGwTJkzQHXfcrs2bNxe6kJHT/v0RGjToAQ0bNkzp6ekmRwjAlS1fvlyPPz7KUMi47rrrtGzZMqaOw618+umnThs7JSVFX3yx3LTxsrKy9MwzTysqKsq0MR21detWtWvXTtOnv13oQkZOaWlpWrhwodq3b6cvvvjC5AjhasLDa2jmrHl57qFxpaCR12ahKF2YmQGgyFJSUjRw4AB98803eb5er159tWnTWvXq1VfFiqHKzMzUxYuXdODAfu3atVuRkQcM12dlZWnhwo90/vw5LVv2uby8vEri1wBgoVWrVmn48GFKTk6294WEhGjJkv+pefPmFkYGFN2RI4e1ePFiDRo0yPSxP/zwA0VHR5s65unTp/XEE4/r66/z/nu8JH355ZcaPnyYYmNjc71Wvnx5tWrVSk2bNlPNmjUUEBCgpKQknTx5Svv27dX27dtzzZQ5deqUBg16QG+99ZZGjhxVUr8GLBAWVk0zZ83Tk088kucMjXHjRmnatDkc61qKUcwAUGQDBtyvFStW5Oq/+eab9eKLL+mOO+7I9/61a9fqjTde18aNGw39K1eu1COPDNeCBR+ZGS4AF7NlyxY99NBgxcfH2/sCAgK0YMFH6tixo4WRAcW3YMGHTilmLF682PQxJem7777TjBnTNXr0GKeMXxjr16/X0KFDcs3GKF++vEaMGKmxY8fmuxdJTEyMZs2apZkzZ+jSpUv2/rS0NI0fP17+/v4aPPghp8UP61HQKNtYZgKgSCZPfiVXIcPPz0+vvvqqfvxxW4GFDEnq3r271qxZq//85z/y9vY2vLZkyRJ9/PHHpsYMwHXs3LlTAwbcr5iYGHuft7e35sx5Rz179rQwMsAxP/zwg3bt2mXqmFu3btWOHTtMHfNqkyZN0u7du502fn5iYmL0yCPDcxUybrrpJq1Zs1ZvvPFGgZuqhoaG6qWXXtKmTZt1yy23GF7LyMjQmDFjDBsco3S6UtC41pKTceNGseSklKKYAaDQfvzxR7355puGPj8/P82f/76eeebZIo/39NPPaNq0afL0/GuSWHZ2tiZOnMj+GUApFBHxp/r162uYMu/p6ampU6c6fLIRYLXMzEzNnj3b1DHfe+/dYu9JVRhxcXEaNWqk08bPz4QJE3Lt29G2bVtt2LCxyKcTNWnSRBs2bMxVEE1ISNDjj7PUpCwoqKDBHhqlE8UMAIU2duwYw/p2m82mOXPeUf/+/Ys95qOPPqaHHx5m6Dt69IhmzpxR7DEBuJ5jx47qnnvuNXx4sdlsmjhxoh57bISFkQHFl/ND99dff2WYdeSI8+fP55oJacYRxF27djW0d+zYoQkTJjg8blFs3LhRixYtNPQ1adJEy5Z9rsDAwGKPu2TJ/9ShQwdD386dOzVjRvGPioX7yK+gcfLkcQoapRDFDACF8uWXX+aaPtu/f39T1gf/97//Va1atQ19ixYtcnhcAK7h9OnT6tOnjw4ejDT0jx//lJ599jmLogIc98ADDxhmF168eFHvvfeuKWO/++5cw+aWvr6+uvfeex0ed9CgB3MVRWbMmK5169Y5PHZhTZs21TAD08vLSzNnzlLVqlUdGtff31/vvvuuKlSoYOifPXuOQ+PCfRRU0Mhrbw24L4oZAArlnXeM/xCoXLmy3nzzLVPG9vf31+jRT6patWr2PxcvXtTvv/9uyvgArBMTE6N7771He/fuNfQPGzZcr7/+ukVRAeYIC6umTp06Gfo+/niJKWN/8onxuNdbb70114f04po7910FBQXZ22lpaXryySfzPFHEbMePH9eGDRsMfQMHPpDrf8fiatiwkZ58crSh7/DhQ3xJUoZcKWhUrXpdrtdOnz5FQaMUoZgBoEC7d+/Wpk2bDH19+/YrcGOuohg9eoyOHYuy/zl69JhuvPFG08YHUPISExPVr1/fXBvw3XfffZo7d65FUQHmGjZsuKEdEfGnvvrqK4fG/OabbxQR8aehb/jwRxwa82o33HCDJk6caOiLjDygcePGmvaMa5k/f75hyaqXl5eee67o+27l57nnnlOlSpUMfcuXf27qM+DawsKq6e0Zc/MtaERHn7EgMpiJYgaAAn3++efKzMy0t728vCzbMAyAe0hPT9eAAfdr8+bNhv7u3btr0SLnHDUJWKF///5q0OB6Q9/8+fMcGjPn/U2bNi3UaWFF8cQTT6pXr16GvsWLF2vJEnNmllzLunVrDe327durfv0Gpj7D19c312ag27ZtM/UZcH0FFTTGjh5BQcPNUcwAUKCtW38wtFu2bKlGjRpbFA0AdzB48IP67rvvDH1t27bV0qWfycvLy6KoAOcYONB4Gs/69eu1f39EscY6fPhQrv0rHnjggWLHlp+ZM2epWrVq9nZ2draeffaZXKeMmOnPP40zTnr37u2U5wwYMNDQvnDhAse0lkEUNEo3ihkAChQRYfwHWYsWLS2KBIA7eOSRR7Rs2TJDX7NmzRw+qQBwVSNGjMy1B0VxN52cM+cdpaam2tshISF69NHHHI4xLzVq1NBbb01RuXJ/fSQ4c+aM02Zfbt261bCpqSR16tTZKc/q3r27AgICDH0//LDFKc+Ca6OgUXpRzACQr6ioKJ3LsUlS27ZtLYoGgKt76qmntGDBh7n6x40b7/BJBYCrqlSpkvr0udvQt3z550pJSSnSOOnp6bn2drjrrj6GQonZ+vXrp8GDHzL0ff/993r77WmmP2v79p8N7dDQULVo0cL051zRsGFDQ5uNxcuuggoa/3l1YskHBYd5FnwJgLJs3759ufpceWPOjz9erDVr1pg23r59ewu+CIAk6eWXX9aMGdPzfO2VV15Rz549c23KB5QWI0eO1McfL7bvMRUdHa358+fpiSeeLPQYixcv0vHjx+3tcuXKacSIEabHmtPUqVO1bds2w9KYyZMnq0uXrmrevLlpzzl71vjlSI0aNUwbOy/16tXTr7/+am9fuHDBqc+Da7tS0MhrJsa+vX9YFBUcQTEDQL7Ono3O1VezZk0LIikcR3eQB1A8U6a8pdde+881Xz927KjGjx+nhQs5HhGlU6tWrXTLLbcYTv9auHBhkYoZCxcuNLTbt2+vVq1amRbjtQQGBmr27Nm6885e9tkkcXFxGjlyhDZv3mLaPjc5j34166jZawkKCs73+Sh7rlXQaNHS+XkG81HMAJCvpKQkQ9vPz69I012/++47rVy5sljPHjhwoNq1a1esewGUnO+//14ffbRA2dnZ9r7AwEB5e3sbvgn95JNPdNtttzttM0PAag8/PMxQzNi1a5fWrVunv//97wXeu3Pnzlwnbjz00EPXuNp8nTt31tix4/T666/Z+3755Re98MILeuONN0x5RmzsJUPb2XvoBAcbixk59+tA2RQWVk0zZr2n/7w6Ub/t3qm27Tron/983uqwUAwUMwDk6+oPJ5Lk4eFRpPt/+WWH5s59p1jPbt78JooZgBt4//35hravr6/ee2+eLl26qJEj/9pIMDs7WxMmPKdOnTo5fXo5YIWBAwdq0qRJOnz4kL3v3XfnFqqYMWfOHMMx6DVq1NCQIUOdEue1TJ48WRs3btBPP/1k75s1a6Z69Oih7t27Ozx+VlaWoX31xqPOkPPfLDmfj7KratXrNH3GXKvDgIMoZgDIl5+fn6GdmJiolJQU+fr6Ov3ZGRkZRb7nySdHq06d2qbFsGXLFn3xxRemjQeUdp6enpo2bZr69u0rSVq1apVh+dfp06c1evST+uKLL60KEXCqgQMH6t//nmxvr1q1SlFRUfku0YyNjdU333xt6Ovbt5/TYszP3LnvqkuXzrp06fIsirS0ND3xxBP6+eefHd6ItEIF4/3OnimRc1kJpykBpQvFDAD5yrneNDs7WydOHFf9+g2c/uyrv6EqrI4dO+qee+4xLYbz5y9QzAAKyWaz6ZVXXtHw4Y/Y+6ZPn6EdO3bo1KlT9r4VK1bovffeddpxk4CVRo4cqRkzpts/qCcnJ2vOnDl6/fXXr3nP/PnzFBMTY2/7+vpq5Ejnb/yZl6ZNm2rSpEkaM2aMve/QoYMaO3aMPvxwgUNj51z2ER8f79B4BYmLK9k9OgCULIoZAPJVr169XH0HDx4qdDGjV687dd11uY/BysvYsWOVlpZmb3t68p8owJ2MH/+Unn76GUNfeHi43njjvxo8+EHDsrUXX3xRXbt2VYMG15d0mIBTValSRXfddZcWL15s71u69NN8ixlLliwxtHv06KE6deo6LcaCjBr1uNauXatvvvnG3vfxxx+rR49bNXDgwGKPW6lSRUP76iKnM5w8edLQduYRtwBKHp8UAOSrcePG8vPzU3Jysr1v27Ztuv322wt1f8uWLdWyZctCXTt27FhDO+d0VACua8iQodf8sHb//fdr1arv9PHHH9v7YmJi9Pjjj2v1avOOUgZcxciRo7RkyRL7Hg3Hjx/Xhx9+oKFDH8517Zo1a/T7778b+q6e3WSVmTNn6ddff7UXHLKzs/XMM0+rQ4f2qlWrdrHGbNnyb4Z2dHS09u3bpyZNmjgabp4iIiIM7UaNGjvlOQCs4dxddwC4PS8vL9WvX9/Qt3Pnr9e4uvjOnz9vmJUhSRUrVrzG1QBcSZ8+fTRv3rx8r5k6dZpq165j6NuwYYPefPO/zgwNsETr1q3VoUMHQ9+CBQvyvHbevPcM7aZNm6pnz57OCq3QwsPDNWXKVMMmmtHR0Ro1alSxx+zUqZMCAgIMfZs2bSz2ePnZvz9CZ86cMfS1adPGKc8CYA2KGQAKlPOblF9++UWJiYmmPuPgwYOGts1mU8OGDU19BgDneOCBQQVeExoaqrfffjvX8rHXXntNu3fvdlZogGVynkSybds2wykh0uUZG99//72hz5FlHGbr27evHnpoiKFv9erVmjZtarHG8/LyUqNGjQx9K1asKG54+Vqy5H+Gtp+fnzp37uyUZwGwBsUMAAXK+Q3R+fPncx3F6KitW38wtMPCwvLd+R3A5SMTW7e+2f7nvvvutTqkfPXq1UvDhg039MXHx+vxx4v/TS/gqgYPHmyYjZSdna133pljuObdd99VUlKSvR0SEuISS0yu9tZbb+VanjF58mTt2rWrWON17drN0N68ebOOHz9e7Piu5euvvzK0W7RoUSInsQEoORQzABTo3nvvVY0aNQx9CxcuNPUZW7duNbTz2ngUgNGZM9HatWuX/c8vv/xS5DESEhIM7ZzHMZvtjTfeUOPGxvXx27dv14svvujU5wJWGDBggKG9YsUKnT171t5eunSp4fXeve9SaGhoicRWWIGBgZo9e7ahEBAfH68RIx5Tenp6kcd75JHh8vb2trdTUlL09ttvmxLrFd9++6327t1r6LvjjjtMfQYA61HMAFAo/fv/w9D+7bffNH26Of/4OHLksNauXWvoa9OmrSljA6VZSIjxmMOLFy8WeYwLFy7kGNO5H6T8/f01a9Ys+fj4GPqnT387V1ETcHcjR4407BERFxenuXPnSrp8gsmRI4ftr5UrV04jRlhzHGtBOnXqpHHjxhv6du7cqeeff77IY9WpU1ddunQx9M2fPy/XJqjFlZ6ern/963nD6UnBwcEuN+MFgOMoZgAolPHjx6tSpUqGvldffVX790dc447Cmzx5suG0FA8PD/Xv39/hcYHSrnLlKoZ2cnJyrsJgfmJjYxUZGZljzMqmxJafTp06afToMYa+5ORkPfHE40pJSXH684GSEhYWpt69exv6PvnkE0nSRx8tMPS3b99eN998c0mFVmSvvPKK2rdvb+ibM2e2Dh6MvMYd1/bkk6MN++ckJSVpzJjRxZrpkdPEiRNzzcoYMGBgrn/DAHB/FDMAFEqVKlU0frzxW5mLFy+qb99+hm+Wimrhwo+0ePFiQ1/Hjh3VokWLYo8JlBWdO3cynDQgScuWLSv0/XPmzM67t39BAAAgAElEQVR1ilDOb0ydZdKkSbmObd6zZ4+ee+65Enk+UFJGjhwlm81mb0dGHtCsWTO1efNmw3WDBw8u6dCK7J135iokJMTeTktL02effVbkcW6//fZcS3B++OEHDRr0gEPxzZw5Q2+99aahLywsTC+88IJD4wJwTRQzABTa008/o06dOhn6IiL+1J139tbOnTuLPN68ee/p8ccfN0wF9fT01AsvsHYeKIxatWqrcWPjxnxLl35aqL0zIiMPaPbs2Ya+sLAwdevW7Rp3mMvLy0uzZ8/JdUzje++9q1WrVpVIDEBJaNeundq1a2foe/7555WRkWFv16hRQ4MGPVjSoRVZkyZNNGnSJEPf1X+HF8Vrr72uatWqGfqWL1+ue++9R6dPny7yeBMnTtSzzz6rrKwse5/NZtPrr7+hKlWq5HMnAHdFMQNAkSxY8JHq1Klr6DtwYL+6dOmsZ555RvHx8QWOsW/fPvXv309PPvlkrinlI0aM5Og0oAhyfpsbHx+v+++/Xz/++OM179m+fbv69Llb0dHRhv4HHyzZb4ZbtWqlZ555xtCXnp6usWPHKjY2tkRjAZxp6FDjMa1XL62UpPvu6ysvL6+SDKnYRo4cpbvuusvhcapWrap33pmr8uXLG/q/+eYbtW/fTosWLSrUOFu3blWHDu316qv/zrVMZfToMS511C0Ac3kWfAkA/KVGjRr64osv1KdPHx07dtTen5ycrGnTpuqjjxaoW7duatu2ra6/vqFCQkJ06dIlnT0brcjIg9q8eZN+/fVXpaam5hr79ttv17Rp00rwtwHc37hx47VgwQLt27fP3nfs2FHdemsP9erVSz169FD9+g1ks9l08GCk1qxZoxUrVuTKwVq1aluyxGPChOe1du1aw5T7Q4cOavz48Xr//fcLNcbAgQMM0/iL49Zbb9WXX35V8IVAMQwZMlT//ve/dezYsVyv+fr6atSokRZEVXyzZs3Wzp07deLECYfG6dmzp+bOfVejRo00nKx04sQJPfzwUL366qvq2rWrWrRorjp16iowMFBJSUk6ceKE/vjjD/3wwxb9+uuvec4OGTr0Yb311lsOxQfAtVHMAFBkTZs21Zo1qzVkyJBc3/7GxMRo2bJlRVq3L0n9+/fX++9/YGaYQJnx0UcL1bPnHTp37py9LzU1VcuXL9fy5csLvD8kJEQLFy5UYGCgM8O8ptmzZ6tTp06G01gWL16kO+64Q3379i3w/qun6xeXGWMA+bn//gF6443Xc/X36NEj14xHVxcWFqa33pqiBx4YqMzMTIfGGjBggCpXrqwRI0YYviSRLhc2Dx06WKTxfHx89Mwzz+qll15yKC4Aro9lJgCKpU6dutq0abMmTpyoihUrFnucsLAwzZo1Sx9/vMRwhj2AwmvevLk+/3y5GjVqXPDFOTRocL2WLv0s1ykFJalRo8aaOHGioS8rK0vPPPN0rqUwgLsaOXKk/P39c/UPGzbcgmgcd99992nIkKEFX1gI3bt319atW/XQQ0Pk7e1d7HFat26tFSu+pZABlBHMzADgkH/96wU99tgIzZw5U19//ZX27t1b4GZgNptNTZo00X333afRo8coKCio2M+/6aabDFNTr95l3Qzh4dUMJ6vUrVvwt2c5Y3Kk2AMUVrt27fTjjz9q6tSpWrx4sY4ePZLv9TVr1tSAAQP19NNPFzkHnZF3o0Y9rl9/3ak//vjd0L9gwYd69lnj8peczzdD/foNTB0PpZMj7/3w8HANGzZcW7ZsNvT16tWr0GNUqlTZ8HdSYZ7vzL+TpkyZouPHowyzwgrz92Reqlatqvnz52v06NGaNWuWvv9+lU6dOlXgfQEBAWrfvr2GDBmqfv36FevZANyTLfLwieJtQVwIJ08U/B8gwBnCq1cr+KI81K5xncmRlD2HDx/SunXrtH//AZ07d1bJycny8PCQn5+fqla9TvXr11O3bt3cbkotzHf0+Jli3UeeFs62bdu0adNGRUUdV2zsJWVnZ6tChSDVrFlDt9zSMdfJREBO5CistnXrVm3f/rMOHTqsuLhYJScny9vbWwEBgapZs4aaNm2mHj165Dnjpawobp7yOQ1WKe7ntLwwMwOAqerWrae6detZHQZQ5uV1HCQAuJMOHTqoQ4cOVocBwEVRzHARWzZv1I8/btHhwwcVHx8vm2zyK++nqlWuU4PrG+rW23qqWrVwq8MEAAAAAMByFDMsFhGxT29P/a8iIvbl+frByAPaunWzlnz8kf7e/TY98eQ4+fsHlHCUAAAAAAC4Dk4zsdAvv/ysp8Y9YShkeHl5qUqVqqpUubJhN+e0tDR9t/IbjR/3uBITzd30DAAAAAAAd8LMDIucPRutVye/bC9MVL0uTP37D1SPW+9QhQoVJEkpKcn64YfN+nL5Z9qz5/Lu7vsj/tTM6VP03PMvWxY7AAAAAABWYmaGRd6f/44uXoyRJF3fsJHmvrtA9/X9h72QIUm+vn7q3v02zZozX3f1udfev27dah0/HlXiMQMAAAAA4AooZlggNvaSNm/aKEny8yuvf73wSoHnhI9/6jnVrl1HkpSenq6tP2xydpgAAAAAALgkihkWWL9+jZKTkyRJ7drfolq1ahfqvrbtbrH/fPTIYWeEBgAAAACAy6OYYYED+yPsP7dp077Q9113XZj95/j4eFNjAgAAAADAXbABqAWqVr1OnTp1lSQ1b9Gy0PddfYqJn5+f6XEBAAAAAOAOKGZYYMjQR4p137FjR+0/V6pcxaRoAAAAAABwLywzcRNRUUftm37abDZ17tLN4ogAAAAAALAGxQw3kJiYoH9PfkmJiYmSpObNW6px46YWRwUAAAAAgDUoZri4CxfO6+l/jrZvGlqpUmWNHf+sxVEBAAAAAGAdihkubO/eP/TkE49q3949kqSKFStp0uTXC32UKwAAAAAApREbgLqodWu/19Qpr9uXltSoUVMTJ72mevUbWBwZAAAAAADWopjhgjZuWKf/vvFvpaamSpJu6dhZzzz7oipUqGBxZAAAAAAAWI9ihotJSUnWrJlT7YWMPnffp3HskQEAAAAAgB17ZriY71et1Pnz5yRJtWrV1pOjn7I4IgAAAAAAXAvFDBcTEbHP/nObtu3l6cnkGQAAAAAArkYxw8UkJMTbfw4NrWhhJAAAAAAAuCaKGS4mKyvb/rOtHP/3AAAAAACQE2sYXEzvu+5Wq5tbS5JuvKG5xdEAAAAAAOB6KGa4mLZtO1gdAgAAAAAALo11DMBVUlPTrA4BKBMcyTXyFHA+chRwfY7kWlZWpomRAIVj9vuOYgZwlcSkJKtDAMqEpOTi5xp5CjifIzmaRI4CJcKRPM3MzDAxEqBwzH7fUcxwMdHRZ7Tgw3la9tn/lJHBf2RK2vnzF6wOASgTHMk18hRwPkfy7Bw5CpQIR/I0JSXVxEiAwklNNfd9RzHDhaSkJGvc2FFa8OE8zZo5TZMmPm91SGVOdHS01SEAZcIZB3KNPAWcz5EcdeReAIXnSK6lpaWYGAlQOGlpFDNKrf0Rf+rUyRP29u5dv1oYTdl0KTZecXHxVocBlGrx8Qm6GBtX7PvJU8C5HM7RS3GKj08wMSIAOTmap5KUkZFuUjRAwTIy0pWVnW3qmBQzXEjNWnUUEBD4V7tmbeuCKaMCAgL02+97rA4DKNV2//6HAv0DC77wGshTwLkczdHAwEDt/u0PEyMCkJMZeXrxYoyJEQH5u3QpRhUCi/+ezQvFDBcSEhKiF1+arA4dOqlHj9v17IQXrQ6pzAkJrajjJ0/pTPRZq0MBSqUz0Wd1/MQphYRWLPYY5CngPOQo4PrMytOk5CSlprDcBM6XmpKixKQkh96zeaGY4WLatG2vV197S/968RVmZlggODhYfn6+2vbzdiU7sEM0gNySk5O07eft8vPzVVBQULHHIU8B5yBHAddndp6evxDNySZwqszMDJ2/EO3wezYvFDOAHGrWqq3k5FStXb+ZIyABkyQmJWnt+s1KTk5VzVq1ZbPZHBqPPAXMRY4Crs8ZeZqRmaUz0aeVkZlpUpTAXzIyM////ZVlyns2J4oZQA4VQysqODhI8QmJWr12vaKjz1kdEuDWoqPPafXa9YpPSFRwcJAqmjDFkDwFzEOOAq7PmXmakZGh6DMnWHICU6WmpCj6zAllZGSY9p7NyRZ5+IS5W4pe5eSJU84aGshXePVqDt2flpauPX/sVkpqmmySateuqRuaNlFAgL85AQJlQEJCov7Yu09Hj0YpW5Kvj7ea3dBc3t5epoxPngKOIUcB11eSeSpJ/v4BCq4QIk8vT1PGR9mTkZ6hS3EXlZh4+VQrs9+zV6OYgVLJ0WKGJKWkJGvf3j32/7jbbFKliqGqHl5NVapUVoC/v3x8fBx+DlBapKamKSExQWfPntOJk6d0/kKMrpzA5evjrSZNm8nX18/UZ5KnQOGRo4Drc5U89fbyUfny5eXj6ysvT2+VK8eEfuQtKytL6RlpSk1JUVJSktLSU53+nr2CYgZKJTOKGdLlanVk5H7FxsaaMh5QFgUFBalBg4ZOqchL5CngKHIUcH3kKdyNs9+zEsUMlFJmFTOuOHfurI6fiFJKcqqp4wKlma+fj2pUr6nKlauUyPPIU6BoyFHA9ZGncDcl+Z6lmIFSyexixhXx8XG6GHNBsbGxSk1NVVo6R1kBV3h5esjX9/KxWyGhFRUYWMGSOMhTIG/kKOD6yFO4GyvfsxQzUCo5q5gBAAAAALAeO7n8H3v3HRXl0bYB/Fp6BwEbimDB3ju22MUSC0ZfS6zR2LAbxRKjsfeaGCOaWGIXS8QSVGJBsLeIBRtiAxGp0hb4/vBzZVjKVmDx+p3DOczs88wMhgm79zNzDxERERERERHpFAYziIiIiIiIiEinMJhBRERERERERDqFwQwiIiIiIiIi0ikMZhARERERERGRTmEwg4iIiIiIiIh0CoMZRERERERERKRTGMwgIiIiIiIiIp3CYAYRERERERER6RQGM4iIiIiIiIhIpzCYQUREREREREQ6hcEMIiIiIiIiItIpDGYQERERERERkU5hMIOIiIiIiIiIdAqDGURERERERESkUwzyewBEusTY2BBmpiYwNTaCvr4+9PUZDyT6JDUtDanSVCQkJeNDQiKSklLyZRycp0RZ+zxHk/AhIYlzlKgAKijzNCk5GYkJSUhOTIQ0NRVpaWn5Mg4q+PT09WCorw8jExMYmxjD2Mgoz/qWBD95ka6txl++eKWtpolyVKq0g0bbszA3hY2VOQwMGP8jUpRUKkVUTDzi4hPypD/OUyLlcI4SFXx5PU8TPiQgJiYWUqk0T/qjwsfAwABWVpYwNTPVel8MZlChpKlghr6+HuxtbWBqkncRRqLCJiExGRGRUUhN1c5THc5TIvVwjhIVfNqep6mpqXgfGYWkpCSttE9fHmNjYxSxtYG+vr7W+uC6PqJsGBgYoGRxO775IlKTqYkRSha308rTWM5TIvVxjhIVfNqcp9LUVLx9+46BDNKopKQkvH37DtLUVK31wWAGURb09fVQolgRGGgxkkj0JTHQ10eJYkU0ujee85RIczhHiQo+bczT1NRURLx9h1RuKyEtSJVKP/5+aSmgwWAGURbsbW345otIwwz09WFva6Ox9jhPiTSLc5So4NP0PH0fGc1ABmlVqlSK95HRWmmbwQyiTMxMjbkclkhLTE2MYGZqonY7nKdE2sE5SlTwaWqeJiQkICkpUQMjIspZUlIiEhI0/7vGYAZRJkVsLPN7CESFWhEbCw20wXlKpC2co0QFnybmaUxMrAZGQqSYmJgYjbfJYAZRBqYmRjDkkXFEWmVoYABTE2OV7+c8JdIuzlGigk/deZqUmARpCreXUN6RpkiRmKjZJLMMZhBloIkle0SUOzNT1d+AcZ4SaR/nKFHBp848TUjk9hLKe4ka/r1jMIMoA2Nj7u8lygvqzDXOUyLt4xwlKvjUmWvJyckaHAmRYjT9e8dgBlEG+nqS/B4C0RdBnbnGeUqkfZyjRAWfOnNNmpKiwZEQKUbTv3cMZhBloM8j5IjyhDpzjfOUSPs4R4kKPnXmWnq6BgdCpCBN/94xmEFEREREREREOoXBDCIiIiIiIiLSKQxmEBEREREREZFOYTCDiIiIiIiIiHQKgxlEREREREREpFMYzCAiIiIiIiIincJgBhERERERERHpFAYziIiIiIiIiEinGOT3AAqqJyFP83sI+a6cU9n8HgIRERERERGRHK7MICIiIiIiIiKdwpUZ2eCqBCIiIiIiIqKCiSsziIiIiIiIiEinMJhBRERERERERDqF20yIiIhI44KDHyIi4h3i4uJgZGQECwsLlC9fHjY2Nvk9NCICEBERgdDQUERHRyMlJQXm5uYoVcoBTk7O+T00IiKFMJhBRAXSgQMHcOvWLY21Z29vh3HjxmusPSKS9+rVK/zzz0kEBd1DbGys3Ot6enpwcCiJRo0a46uvvoKhoWE+jJLoy5WSkoJTp07h+vVrePXqNdLS0uSusbGxQbVq1eDm5gZ7e/t8GCURkWIYzCCiAik2NgZv377VWHt6etxVR6RNx48fx/Hjx5GSkpLtNWlpaXjx4iVevDiAixcvYuDAAXB2ZsJtorxw9+5d7Nq1C+/evcvxuqioKPj7++PGjRto164d3Nzc8miERETK4bt7IiIiUsu+fftw5MgRIZAhkUhgb28PJ6cycHAoCRMTE+Ge169fY/36X/D06ZO8Hi7RF+f8+fPYuHGjXCBDIpHAwsIC1tbWMDAQn3F++PABhw8fxrZt2/JyqERECuPKDCIqkGrUqAkrK2uV709KSsK5c+dkZRMTY00Mi4gyuXz5Mvz8/IS62rVroVOnznB0dJTVpaSkIDAwECdOnEBkZCQAID4+Hn/+uRWzZs3ilhMiLbl79y727dsnBButra3RrFkzNGrUCEWLFgXw8e/m9evXceHCeTx58lR2bUBAAAwMDNCvX788HzsRUU4YzCCiAqlevXqoV6+eyvf/9ddfQrlZs+bqDomIsnDixAmkp6fLyu3atYO7u7vcdYaGhmjevDmqVq2KtWvXIjw8HAAQHh6OU6dOoWPHjnk2ZqIvRWpqKvbs2SMEMipXroQhQ4bCyspKuNbY2Biurq5wdXXF0aNHcfz4cVlOjQsXLqBatWqoVatWno6fiCgn3GZCRIXO27dvceXKFVm5ZMmSaNasWT6OiKhwevz4EV6/fi0rlynjmGUgIyM7Ozv06tULEolEVnfnzm2tjZHoS3bmzBkh/5SzsxNGjx4jF8jIrEuXLmjfvr2snJ6eDm9vb6SmpmptrEREymIwg4gKnePHjyMpKUlWbt26dT6OhqjwevxYzHdRu3Ydhe6rXr06ihUrJiu/eROm0XER0UfXr1+Tfa+vr48+ffoovKWrW7ducHZ2kpXDw8Nx6dIljY+RiEhVDGYQUaHy5s0bXL16VVZ2cOCqDCJtiY+PF8olSpRQ+F47O1vZ94mJiRobExF9FBsbixcvXsrKFSu6wMnJWak2WrT4SihfuXJZE0MjItIIBjOIqFA5cUI8GrJ16zb5OBqiws3c3Fwof/jwQeF7M66eMjZmgl4iTXv+/DmkUqmsXKGCi9Jt1KlTB0ZGRrJycPAjxMXFaWR8RETqYjCDiAqNFy9e4Nq167Kyg0NJNG3aNB9HRFS4VahQXig/eHBfofvi4uLw8uUrWbl48WI5XE1EqoiJiRHKdnZ2SrdhYmIi5NdITU3FgwcP1B4bEZEmMJhBRIXGyZMnhKdQXJVBpF3lypWHk1MZWfnGjZu4f/9ervd5e3sLW0tq1aqtlfERfck0laxTT0/8uBASEqKRdomI1MVgBhEVCs+fP8fNm7dkZa7KIMob3bt3l20TkUql2Lx5C/z9/bO8NiEhAdu3b0dAQICsrlixYkzSS6QF1tbWQvn9+/dKt5Gamiq3wiMs7I1a4yIi0hSD/B4AEZEmnDhxXFiV0aZN23wcDdGXo3LlKhgwYAC2bt2KlJQUxMXFYceOHfD19UW5cuVgbW2N1NRURES8ldtvX6RIEQwZMpg5M4i0oESJEpBIJEhPTwcAPHnyWOk27ty5I5eglwl7iaigYDCDiHTes2dPcevWbVnZwaEkmjRpko8jIvqy1KtXD1ZWlvj7778RHPwIABAWFoawsKyPXDUwMECtWjXh7t4Ttra2WV5DROopWrQoHBxKyvLT3L//AK9evYKDg4PCbZw7d1aujsEMIioouM2EiHTe8ePHkZaWJitzVQZR3ktOToG5uTkMDHJ/TmJhYQErK2vZE2Mi0o6aNWvJvk9JScHevXsUvvfs2bO4f/9jss+MeTOSkpI1N0AiIjUwmEFEOu3Ro2D8999dWblUKQeuyiDKQ4mJidi82Qu//PILbt68JdvuZWRkBEfH0qhY0QVlyzoLJylERUXBz88PCxcuhJ+fX/4MnOgL0L59e2HuPXjwEF5em4QjzLNy7tw5HDhwAOnp6bCyskL58uVkr2VOCEpElF+4zYSIdNqJEye4KoMonyQlJWHdurV48uSprM7Ozg6tW7dGkyZNYGJiIlwfGhoKPz8/XLlyBVKpFB8+fMC+ffsQHx+PLl265PXwiQo9ExMT9OzZE1u2bJEFGq9du47Q0Bf46quvUK9ePSFR6J07d3D27L8ICronWznl5uaGq1evyK4xMjLM2x+CiCgbDGYQkc568OA+goI+HwNZunQpuLq65uOIiL4se/bsEQIZFSqUx7Bhw+VOUfjE0dERAwcORO3atfHnn38iISEB6enpOH78OMqUKYOaNWvm1dCJvhh16tSBu7s7vL29ZQGN8PBw7Nu3D97e3rCwsICBgQHi4+Pl8mE0adIErVq1wsWLn08oMjRkMIOICgauEyMinXXixAlhz33r1m3ycTREX5bQ0FBcvnxZVra3t8f334/INpCRUc2aNdGnTx9IJBIAQFpaGo4d89HaWIm+dK1atcLw4cPlEu6mpqYiOjoa7969EwIZ+vr6aNOmDQYMGAAAiI7+fDyrmZlZ3gyaiCgXXJlBRDopKCgIDx48lJW5KoMob/n7+yM1NVVWbtu2LSwtLRW+v2HDhjh//hwePfp4XOTz56EICXkGJydnTQ+ViPAxiFipUiX4+fnh+vVrePnylbBNE/gYqKhY0QWtW7eGi0tFAEBcXJxwpLKdnX2ejpuIKDsMZhCRTjp5kqsyiPLTs2eft5cYGxujUaNGSrdRvXoNWTAjPT0dDx48ZDCDSIuMjY3h5uYGNzc3REdH4/XrV4iOjoGBgQHs7Gzh6FgG+vr6wj3BwcHC39tixYrl9bCJiLLEYAYR6Zw7d+4gOPiRrMxVGUR5L+OycxsbG7lkn4ooWbKkUH737p3a4yIixVhbWyu0LezevXtCuUwZR20NiYhIKcyZQUQ6J/OqDJ5gQpT3Ms5BVX3KmaHJNolIsx49+vzwwNbWFuXKlc/H0RARfcaVGUSkU27cuIHHj5/IyqVLl0Ljxo3zcUREXyZzczNER0cDAKKiopCUlARjY2Ol2njz5o1QtrKy0tj4iAh4//697Hs9PT2FVmJkdP36dbx+/VpWLl++nMbGRkSkLgYziEin/PPPSaHMVRlE+aN06dJ49erjh5ykpCQEBASgZcuWSrVx+/Ytoezk5KSp4RERgBUrVsi2b+np6WHixAmoUMFF4fsz/82tV6++RsdHRKQObjMhIp1x5coVPHsWIis7OpbmqgyifFK3bj2hfPLkSURGRip8/8WLF2XJP4GP+/dr1KihsfEREdCgQQPZ92lpaThw4IBwClFODh48iJCQ57Jy+fLlUKtWLY2PkYhIVQxmEJHO8PX9RyhzVQZR/qlVqxYqVvz8hDcqKgrr169HSEhIDnd95O/vj927dwt1zZo10/gYib50bm5uwukjz56FYOPG3xAfH5/jfYcPH8apU6dkZT09PXTo4Ka1cRIRqUJ/3PhJc7TVeGxMrLaaJsqRlZWlSvfZWFtoeCSkKQEBATh//rys7OhYGn379s3HEZG6omLiVLqP87TgcHR0xM2bN5GcnAwAiIuLw+XLlxEeHgYTE2PY2xeVXZuUlIRbt25h//598PPzE54OOzmVwYABA+WOhKT8xTmq+wwMDFCyZAncvHlTNufCw8Nx9epVxMfHo3jx4sJJRLdv38aePbsRGBgoJOTt0KEDWrRokefjp9ypOk/5OY3yi6qf07LCnBlEpBNOnfIVylyVQZT/SpcujeHDh8HLazNiYj4e1ZqcnIzAwEsIDLwEExMTmJubIz09HbGxsUhJSZFrw8GhJEaMGAlDQ8O8Hj7RF6Fy5SoYOHAgduzYgYSEBABAZGQkjh8/jhMnTsDS0hJGRkaIjY1FUlKS3P2NGzdCt27d8nrYRES5YjCDiAq8CxcuyBINAh9XZTRq1CgfR0REn7i4VMQPP/yA3bt3ISjonvA0NzExEYmJiVnep6+vj4YNG6JXr14wNTXNq+ESfZHq1q0LOztb7NmzB0+fPpPVp6enywKRmZmYmKBbt25KJ/YlIsorDGYQUYH34cMHuLq6ysp16tTJx9EQUWb29vbw8BiL4OCHOHv2LJ4+fZZlMlA9PT0UL14cFSpUQMuWLeHg4JAPoyX6Mjk5OWPq1Gm4dOkSLl0KxJMnT+VWYkgkEtjb26Ny5cpo06YNihcvnk+jJSLKHYMZRFTgtW/fPr+HQEQKcHGpCBeXigCAsLAwREREIC4uDkZGRrCwMEeJEiVhaam5vbJEpLxGjRqhUaNGSE1NxbNnTxEVFQ2pVAozMzOULl0aRYoUye8hEhEphMEMIiIi0rjixYvzqS5RAaavr4/y5Svk9zCIiFTGo1mJiIiIiIiISKdwZQYRERERERFRBm/evMaVy4EIDQ1BbGws9CQSWFpZw97eHg0ausLJyVmj/UVHR+HatSt48vgRYqKjkZiUCDMzM1haWqJceT8WmCcAACAASURBVBc0atQEZmZmGu1T1zGYQURERERERDrlwvmz2PT7L4iIeCur69KlO0aNGa9Wuz4+R3Dc5wiCgv5DWlpaltdIJKtRurQj2rXviG969VUryHDlyiXs3fMX7ty+me0JYABgZGSEWrXqoFv3b9Cs+Vcq91eYMJhBREREREREOiHi7Vts2LAWfmd85YINSclJ2dyVu9DQ51i1cgmuX7uS67Xp6ekIDX2OLZs34ujfhzBpiicaN26qVH8fPnzA8mUL8a/fqWyDJhklJyfjypVLuHLlEpo2bYGJk6bBvmhRpfosbJgzg4iIiIiIiAq8I4e9MXzYAJw+dVKhAICiHj8Kxg+TxyoUyMgsPDwMP86cBh+fIwrf8/59JMaN/R5nTv+j0s/h738OEyeMwps3r5W+tzDhygwiIiIiIiIqsB4/foRf1q9SKdiQm/fv32PWzB/kAgNFitiixVetUK9+Qzg7l0ViYiLC3rzBrVs34H/hLF6/fiW7NiUlGevXroSDQynUqVMvx/6Sk5Mxa8YPeBT8UKg3MDBAY9emaNq0BcqWKw8Hh9KIfBeBu3fvICDgAgID/CGVSmXXh4Y+x9yfZmDDxj808K+gmxjMICIiIiIiogJHKpVi659e2L9vNxISPgiv6enpwcLCAjExMWr1sXrVUiEwAQAtW7XB+AlTUaRIEaG+YsXKaN6iJUaOGos//9iE3bu2ywIMCQkf8PvGX7Dhty059rdl80bcvXtHqCtevASmTpuFevUbCvVWVlZwLlsOnbt0w80b17Bo0c8IyxB0uXfvLvbu2Yne/+un9M9dGHCbCRERERERERU4c+fMwPZtW+QCGWXKOGP+gmWoWq2GWu1fv3YF586eEerate+IOXMXyQUyMjIwMMCw4aMwbPgoof5e0H84f+7fbO979fIFDh3cJ9QVKWKLpcvXygUyMqtdpx7mzVsCc3Nzof7UqRM53leYMZhBREREREREBc779++FsomJKfr1HwivLTvQpGlztdvfu3cn0tPTZeUyZZwxeYqnwvf36TsAlStXFer8L5zN9vqjRw/JnVgy/PvRCh/zWrFSZbTv0FmoexT8EO/fRyo24EKG20yIiIiIiIioQKtbrwHGjJmA8hVcNNJeTEyMXA6OXr37wsTEVKl2WnzVGvfvB8nKDx8+yPZaGxtbdO/xjaxsamqKTp27KtVf8+Zf4aD3Xlk5LS0Nz5+HoEgRW6XaKQwYzCAiIiIiIqICyd6+KIYM/R6du3TTaLuBAReQnJwsK1taWqJjp6+VbqdadXGrS0xMdLbXaiK3RYmSDnJ1iQkJarerixjMKIDev3+P5yFPAQAWFpYaiz4SERERERHpivYdOqJ581Y55q9QlbGxMbp2dZeVHUqVgoGB8h+PbWzEsWUMkGjDm0zJSoGsAxxfAgYzCqCrVy9hwbzZAIDqNWph/S+b8nlEREREREREeStjsEHTvmrZBl+1bKN2OxFvw4WymZmZ2m3m5OLFC0LZ3r6owjk3ChsmACUiIiIiIiJSQVDQXaGszVUSL16E4uSJo0Jdo8ZNtNZfQcdgBhEREREREZEKAgLOC+UqVapmc6V6Xr16idmzpiE2NlZWZ2VljQEDh2qlP13AbSZERERERERESvrX7zSC7v4nK+vr66NtWzeN9hETE4Mjhw/gwP49whGsRkZGmDzFEyVKlNRof7qEwQwiIiIiIiIiJbx/H4lff1kt1NWr31DlwxuWL1uI0NDnsnJqairi4mLx8sULpKSISUXt7Yti0mRPNGnaXKW+CgsGM4iIiIiIiIiUsHTJfISHh8nKxsbGGPrdCJXbe/jgPh4+vJ/jNebm5mjdpj2GfjcCRYrYqtxXYcGcGUREREREREQKWrliMQIynSrSp+8AVK6snXwZnxgYGCIyMlLuRJMvFYMZRERERERERArY7PUbjhz2FupatGiFIUO/V6tdU1NTmJuby75MTc0gkUiEa6Kjo+B/4SyWLZmPQQN6w9//nFp96jpuMyEiIiIiIiLKhdemDfhrx59CXd16DTBr9jy1216zbqNcnVQqxcuXL3DzxjVcu3YFlwL9kZSUBAAICXmGObOnY9j3o/G///VXu39dxGAGERERERERUQ5+27AOe3bvQHp6uqyuStXqmDd/CYyMjLTSp4GBAZycnOHk5Ixu3Xvi+fNnWLpkAf67cwsAkJKSgt9/Ww97O3u0adtBK2MoyLjNhIiIiIiIiCgb69etwu5d24VARvXqNbF4yUqYm1vk2TjKlHHGylW/oGq16rK61NRUeG3agOTk5BzuLJwYzCAiIiIiIiLKwprVy7F/3y6hrlatOliybDWsrW3yfDxGRkaYMGEq9PX1ZXWvX7/CPyeP5flY8huDGURERERERESZrFyxGAe99wp1devWx6Ilq/J0RUZmFStVRpWq1YW6q1cv5dNo8g9zZhBRnnr58iUuX76M4OCHiIqKRkJCAoyNjWFlZYly5cqjfv16qFDBJb+Hmafu37+H8+fPIzw8HFFR0dDT04ONjTWKFy+Oli1boly58vk9RCIiIqIvyrIl8+Hjc0Soa9CwMebNXwITE9N8GtVnFSq4yHJnAMDLFy/ycTT5g8EMokJkwIBv8eHDB4Wvl0gkMDIygqWlFaysrFCuXFm0atUKlStX0ei4QkNDsXHjRhw/fgxBQUGQSqU5jsnFpSLatGmD0aNHqT0WZf9NAEBfXx9WVtawtraGo2NptGvXHtWqVVNrHJkFBgbCy8sLp0+fwosc/vhIJBKULVsOXbp0gYfHGJQtW06j4yDdMW3aNDx6FKz1fszMzLB9+w5Z+cmTx/jhhx+Ea379dQOKFy+ukf5Wr16F8+fPy8pVqlTF/PnzhWsWLVqIq1evysoWFhbYunWbRvrPaMyYMXjz5rWsXKlSZSxcuFDj/VD+Wb9+Hfz8/GRliUSCdevWo2TJkmq1+9133yEq6r1Q9+OPs1G7dm212l22bCkCAwNlZUNDQ2zfvgOxsbHw8BgjO9UAACwtLfHbbxthYmKiVp8AMHHiRDx/HiIrSyQSzJw5C+fPn8PZs2eFa7t374EBAwao3ecnM2fOxP3794S6sWPHoWXLlrLyqFGjEB4eprE+szNhwkQ0b95c6/1QwbN44VycOOEj1DV2bYqf52kv2aeybGyKCOWY2Jh8Gkn+YTCjADI0MJR9b2DA/0SkuGPHjiEmRv3/kTk6OqJHD3e1PzzHxsZi7ty52LzZC3FxcQrdk56ejocPH+DhwwfYvNkLffr0wc8/z0OpUqVUGoNm/k1+gJOTM3r37o0JEyagWLFiKrcUEvIMU6dOxcGDB4UkUtlJT0/HkyePsXbtGmza9Ds8PMZi7ty5MDQ0zPVeKlzOnTsrfKDXFisrK6EcGfkeR46IT6aWLVsGQDPBjGvXrgntR0REyF1jbm4uN4bevf+Hzp07a2QMAHDjxg1s2vS7MC+nTtVsYJfyn7GxsdzvUrt27TBixEiV27x69Sq2bdsqV1+1ajW1gxleXpvx5MljWblOnTowNDSEra0tSpZ0wNq1a4Trra1tsGbNmszNKGX9+nVYv36dUNe+fXvUqVMHEokEP/74o/CQ4PLly2jfvr1GApw+Pj5YvnwZ0tLSZHXVqlVD06ZNhet8fX0REvJM7f5y07PnN1rvgwqeBfNmw9f3hFDXrPlXmDN3kcqfzaRSqVyCTjMzM5XHCHw8ySSj9Azz5kvBnBkFkKnp52VLmoiuEykrNDQUa9euQZ06dbBs2VKV2vD394erqyvWrFmtcCAjs+TkZGzbtg1Nmrji4MGDKrWhKSEhz7Bs2VLUqFEdf/yxRaU2zp07h6ZNm8Lb21uhQEZmCQkJWLZsKVq1aomwMO0/kSIqKL79doBckGXPnt0a7WPHDvG4PQMDAwwePEijfVD+69HDXe691b///qtWm4cOHcqy3s/vjFrt3r59G0+fPhHqWrT4Svb9ggULUKNGDeH1TZt+x8mTJ1Xu8/79e/j555+FOnt7e6xfvx4AULt2bYwePUZ4/c2bN5gxY7rKfX6SkpKCmTNnCIEMfX19LF68hAF8yjNzf5ohF8ho2aoN5i9YptZD5ntB/6GTW0vh6+DBfWqN9cWLUKFsZW2tVnu6iMGMAsjc3Fz2vZmpehE7InXEx8djxowZGDRooFL3HTp0CN26dcWDB/flXjMzM0OLFi0watRoLFq0COvWrcOSJUswbtx4tG3bVu4DCwC8evUK337bHxs2/Kryz6IpkZGRGDFiBKZPV+6NW0BAAHr1+ibLIISdnR26dOkCT8/pWLlyJZYvX46JEyehZcuWWS5lvHTpEjp37oTIyEiVfw4iXWJra4vWrVsLdb6+vkhMTNRYH8eOiVngGzVqBBeXihprnwoGe3t71KtXT6jLuI1DFf/+65dl/Y0bN9QKPB8+fEgu8N21a1fZ9yYmJli3br3wECwlJQUTJkxAbGysSn16eHjg/fvP22UkEgkWLFggrNL86aefUKlSZeG+nTt34vTp0yr1+cnSpUtw9+5doa53795wc3NTq11VSSQSFC1aNF/6prwnlUoxe9Y0+PmdEurbtu2AOXMXqd1+jZq14eTkLNQdP/a3yu3Fx8fh5o1rQl3Jkg4qt6eruIehALKwsJR9n/EPFJGyVq5ciVq1sl/imp6ejqioKERGvsN//93F9evXEBgYKJfTYufOnXBycpZ7WpOVM2fOYMiQwXKrMczMzDBy5ChMmDAhx73JkZGRWL9+PdatW4uoqChZfXJyMiZNmgRzc3MMHKj609Lc/k0AIC4uDlFRUXj06BFu374FPz8/YatKeno6VqxYDmdnJ4WWJqekpGDsWA+54IOVlRUmTZqECRMmCkHMjIKDH2L27Nk4cOCA8Kb21q1bmDBhPLZt255r/1Q4bNjwm8JbpjZu/A17937Ovl6rVi2sXLlKoXsL6vbGPn36Ck/AIyIisGfPbgwaNFjtts+cOSOXj6RHjx5qt0sFU6tWreHv7y8rv3jxAgEBAXB1dVW6rbCwMNy4cSPL15KTk3HgwH65lQyKyphLBvi4BbRFixZCXdOmTTFu3HgsWbJYVvfoUTAmT56M33//Xan+li5dIpcPo2vXrhg69DuhzsTEBIsXL0bPnu6yVRRSqRTTpk3F1avihytFPX36RG57jL29PRYsyDpnza5du5CQkKBSX1kZP34c/vvvP6Fu4MBBaNeuncb6oIJLKpXipx894e9/Tqh369gFntNna6yfr1q2wbatm2Xlhw/uY/u2LRgwcKjSbf2x+XdER0cJdY0bN83m6sKrYL5j+cJZ23w+r9jULOsPOESKKF1a/o1PboKCgjB9uqfcU8o1a1Zj4MABOZ40EhkZieHDh8kFMmrVqoVff92Ahg0b5tq/ra0tZs+ejW+++QZjxozGhQsXZK9JpVKMHz8eVatWQ/369ZX6uT5R5d8kMjISU6dOxbZtW2UBhfT0dPz888/o1as3bG1tc7x/w4ZfcevWLaHO3t4ee/fuyzWxmItLRezatRvr16/DDz/8IASadu/ejZ49v0G3bt2U+nlINymz9373bnELhomJidK/9wVNz5494ejoiNDQz8tqvb29NRLM2Llzp1C2tLTEgAHKrUgj3eHu7o4FC+YLAWIfHx+VghkHD3oL++CNjIyEsq+vr0rBjPj4eLkcOc2aNcvy2vnz5+PUKV9cu/Y5kLBt21Z07txZ4b8PN2/exOLFi4U6BwcHrFmzNsvru3Tpgl69emHPnj2yulu3bmHBgvmYOXOWQn1mNGPGDGFFCAB4enrC0dExy+sbNGigdB/ZmTJlilwgo27durKtNVS4JScnY/asaQgM9Bfqu3zdHVN+mKHRvr4dMAR+Z3wRGvpcVrf1Ty9Y29iga1d3hds5fOiA3BaVYsWKo1XrLy/4xm0mBVCRIrbwnPETPGf8hPYdOub3cOgLU7VqVRw+fAQeHmOF+g8fPmD58hU53jt9+nQ8f/5cqGvcuDH8/P5VKJCReRx+fv+iU6dOQn1cXBzGjBmtVFvqsrW1hZeXF8aOHSfUh4eHK/Rm58CBA3J1CxYsUCpDuofHWPz0009CXXp6OlauzPm/CVFh0rGj+P+Ds2fPZpkwVFm+vv8I5datW+capCTdVaNGDbltEhcunM/m6pydOiUuSR8wYCAkEomsfPHiRbkkfYrw8fGR2yrSrl37bK9fv/4XWFhYyMqpqamYPHmywvPDw2OM0J9EIsGiRYtzTL69ZMlSuYTYq1evVvrUpePHj8vlxWrYsCHGj5+gVDuq2Lt3L375Rfw7bm9vjz/++JN5674AiYkJmDljilwgo3uPbzQeyAA+BjtHjBwr5ICRSqVYvXIpli1dgPfvc94+HB4ehiWL52HN6mVITU0VXuvbf6DaCUV1EVdmFFBubprL0E6kilWrViEwMEB4MpR5+WlG//77L7ZvF49KrFq1KvbvPwBLS8ts7srdzp270LlzJ2FJ8PXr17F27RqMGzde5XZVsXjxYpw8eVLIBXLmzGnMnp3zEsTbt28LZScnZ7llu4rw9JyO48eP4+LFi7K6gIAA3Lx5U+2M+US6YPDgwcKJI/Hx8di+fRsmTpykcpv79+/Hq1evhLpvvuml1jip4GvevLlw/OeNGzcQHR0NayUT6GX8/zEADB06FAEBFxEUFATg48q+o0ePKr1tydfXVyhbWFige/fu2V5fv359TJkyBXPmzJHVhYQ8w+TJk3I9xnjOnDm4dOmSUNenTx/069cvx/tKlSqFGTNmYMKEz0GHqKgoTJ06Fd7eiiftnjFjuvDBzMjICEuXLlP4flUFBQVh/PhxwopHAwMDrFq1GlWrVtV6/5T/fpw1DVcuizlzJBIJfP85Dt9/jqvVdtVqNbBsufzKpmbNv8JojwlYt2aFbJtWWloafI4exvlzfmjUqAlq16mHcuXKw9TUDO/eReD582e4efMGrlwOEE4S+qRN2w7o0ePL/LvFlRlElK1hw4YJ5cePHwlHxGW0atVK4emToaEh1q1br/ZRbebm5ti4caNcYtBffsn7ZKCGhoZyS3bv3LmT4z2hoaFy224qVsx+q05ufvhhKlxcKsq+KlRwgb//hdxvJCoEGjRogFq1agl1hw8fVqvN/fvFpboODg7o06ePWm1SwZf5WN8PHz7g77+VS8bn4+ODt2/fysrOzmXRsGFDNG8ubuk6flz5D0WZgyQNGzbM9cHAzJmz0KRJE6Fu165dctvOMgoMDMSqVSuFOicnJ4Vz7IwZ4yF3bOrRo0exb59ipzQsWrQwy1wVmdvUtMTERAwZMlhu5cqYMR6c/1+QoLvy7+HS09MRHx+v9ldOOV169OiF8RN+gGmmgx5iYmLg63sCy5YuwKiRQzF4UB9MnuSBNauX4+y/p7MMZDRr/hWmz/hJrv5LwWAGEWWrRw93Yblseno6Hj6UXz4aGhoKPz8xm3u/fv01tke/UqXKcls8njx5jO3b8z75ZZ06dYRyTExMjqeKJCbK/zHLnGBVGV26dEFQUJDwNWaMh8rtEemazAHFS5cuKb2s/ZP4+Hi5Exg6dMifkxMob3Xu3Flui8SZM8qdxpE5t1SzZk1lbWeUOZFnbu7fv4fg4IdCXebTfLLz668bhOB/eno6pk2bitevX8td+yk5dcYPSPr6+li+fAXs7e0VHu/y5SuEhPXp6emYNWsW4uPjc7wvJOQZVq0SgyalS5fGvHnzFO5bVR4eHrh+/bpQ16JFCyxfvlzrfRMBQLfuPbFs+RpUqVJNpfvNzc0xYuRYtY+M1XUMZhRQhw8dwJbNG+XODybKS7a2tnJPgsLDw+Wu8/LyEiLQhoaG8PScptGxeHp6yr258vaWz0WhbVktQX73Lvs9yc7OZeX+yAQHq/bBi4iAQYMGC3vZpVJprsvos7Nr107h1CQAGDBggFrjI92ReRVDQIByR7SeOyeefNC+fQcAQMeOHYVViY8eBct9cM7J4cOHheSkenp66Nmzp0L3VqtWDbNmiQk4X716hfHjx8ldO2vWLNy8eVOoGzhwUI7bWbJSv359fP/9CKHuyZPHuW7BzCrp5+zZs5UKpKji9983Ytu2rUJd6dKl8ccff2q1X9KO0qXLoGLFyrKvYsVKKHxvhQoVhXs1+VWmjFOu/VevUQsbNv6B6TPmoHadekIujaxIJBKULOmAPn0HYNuOfejbj3+vvtwwTgG2cMEc/HPyY7T/2LEj2OS1HUWKMBEZ5Y/MicuMjIzkrjl9WkyA1qRJkxxPPVGFiYkJOnXqhG3bPn9oCQgI0Ggfisj8dEsikcDBIfsEaYaGhqhUqRLu3r0rq3vx4gU2b/bCd98Ny/Y+Israp+Mp//nnc9LOo0f/Vulpbuakg1WrVlUqMS/ptvbt2wvH/T5+/Ah3795FtWq5PykNCgoS8idZWVmha9eusnKTJk2E36+DBw+ibt26Co0rc36qqlWrKvU3deLESThx4gTOnDkjqzt06BD+/PMPDB48RNZH5sSXFSq4YMUK1ZJKz507Fz4+PsIqqU2bfkf//v2z/LlPnjwplxy7devWGDJE+SMqlREYGAhPT08hWGRsbIwNG35DmTJltNo3aYfH2Ikq37tm3UYNjkR1Hdw6oYNbJ4SHh+H69at48jgY79+/R1JSEszMzGBhYYlixYqjYcPGcC5bLr+HW6BwZUYBdP3aFdn3EW/f4vatrM8vJ9K24OCHcnv+SpSQj3jfu3dPKH/99ddaGU/fvmIysnfv3skdXadtgYHik7uSJUvC3DznI5Qzn8AAfHwillNCVSLK3jfffCOU7969i8uXLyvVRlhYmNzy/6+/7prN1VQY9ejhLqzySU9Px5EjiuVg8fY+IHwgbtiwofC3oF078YhEP78zUERKSgquXLki1LVo8ZVC92a0fv164USe9PR0zJw5EyEhzxAfH4+xY8ciKSlJ9rqhoSFWr16tcsJuc3NzLFy4UNiampCQgB9+mJLl9TNnzhCSfpqZmWHJkqUq9a2oyMhIfPfdd3KnxMyYMQNubtxeRvmvWLHicHPrjNFjJmDmrLn4ed5ieE6fDY+xE9H7f/0YyMgCgxkFUBknZ9n3JiamKFdes0+4iRSV+amlgYEBqlSpItT5+/sjJiZGqFPljZci2rZtKxw9B6h+nJ4qIiMjcfjwIaEuczLCrHh6esLR0VGoi4iIQI8e3bFw4QKVju0j+pL17dtPWIqenp4urNpSxPbt24RgrYGBAQYNGqixMVLBZ29vj3r16gl1mbeOZCdznqhWrVoJ5cyBkhs3biAsLCzXdn18fOS2PnXp0kWhMWXk4lIRP//8s1AXHh4ODw8PeHp64t69IOG14cO/R4cOHZTuJ6MePXrA3d1dqDt37hx+/118+r1kyWLcunVLqBsxYqTWT+UaMeJ7PHz4QKjr2rUrZsyYqdV+iUh7GMwogKZ5/oiOnb6Ga5NmmDlrLhwdueyN8l58fDy8vDYLdVWqVJE7neTyZfE4N1tbW7kkmZpUqVIloZz52FNtGj16lFzOEEX2MVtbW2PDht/knnjFxsbip59+Qo0aNbBq1Uq5p0VElDUTExO5J6knTpxQqo0jR44I5caNG8PFpaLaYyPd0qqVmFjz6tWruQaYo6OjhVWBenp6ch/i7e3the0VycnJOHBgf67jybh9Cvi4+i/zKg9FjRgxEp06iSsDT5w4gU2bfhfqqlWrhiVLlqjUR2ZLliyBnZ2dUDdv3jxZIOf58+dYuVI8PaV8+Qr46SftnsawZMliYUsR8DHgs3Hj79ncQUS6gMGMAqh48RKY5vkjFi1eieYtWub3cOgLNWjQQDx9+kSoa9Omrdx14eFvhXLmFQiaVr58eaH87t07rfYHfExk1rXr13L7e6tUqYpBgwYr1EaHDh2wZcsfKFq0qNxrjx8/wtSpU1GhQnn069cXe/fu5WoNolz07/+tUA4JeYajR48qdG9w8EO5pfw9evTQ2NhId7i7i6d2RUVFwcfHJ8d7Dh70Fk4AyS6nReZAia+vb67juXjRXyire0RpVkekZ9zeYWJigrVr1wmrSNTh5OQMT09Poe7NmzeYMWM6gI/bSzKeACaRSDB//vxct2uqw9fXF/PnzxfqLCwssHnzZq0nGyUi7WICUCISnD59GjNmTJfLvF6kSBFMmSK/9zU6OlooZzwSThusrW1y7D83Dx8+yPUDT2JiIqKjo/D48RPcuHEd58+fF/YWAx8ToS5YsECpvrt3744qVSpjzJgxWebLiIyMxL59+7Bv3z4ULVoUrVq1QvfuPdCrVy+l+iH6ErRt2xYVK1YSlo3v3btHoSX527ZtF45ItrS0xLffMiv8l6hGjRqoWLGSkMzT19c3xxM9Mq+eyG5rpbu7OxYuXCDLrREQEICUlJRsTyx48uSxXA4qVVdlfFKmTBksXLgQw4YNE3J8fOLhMVZjx6h/MmHCROzfvx+XLn1eublz507UrFkT+/eLq1O6dOkilwNHk0JDQzFixPdITEyU1UkkEixatAiurq5a65eI8gaDGUSF2OPHj3Jcep2amor3798jIuIt/vvvLq5cuYygoCC56yQSCWbPni33dAcAoqPFvb2qJg9TlI2NGMzInK8jN5mPrFOFgYEB5s6dq1Ki00qVKuPUqdPYuXMnVq5cIbdv+JO3b99i79692Lt3L6ZP90SPHu4YNWokypUrn+X1RF+ir7/+GitWfA5m+Pr6IjExMdenzEeP/i2UW7duLSRLpC9LixYthGBG5tURmV28eFEoZ97K8UnNmjVRoYILgoMfAvi4ktDHxyfbQMmhQ4eQlpYmK5uamqJ7d/VXDA0cOAiHDh3C33+Lv/c1atSQy6uhKcuXr0Dbtm1kDwKkUqncAxFra2uNbW/JznffDUVoaKhQN2DAAIwcOUqr/RJR3mAwg6gQmz59utptSCQSTJo0GR4eY7N8PeMbL+Dj3mFt0tfXF8opKdJsrtSOvpl0TgAAIABJREFUYsWKYdGiRRg4cJBa7fTr1w/9+vWDj48PvLw2wc/PD/Hx8VleGxISgtWrV8HLaxP69u2H6dOna307D5EuGDJkMNasWS1bZREREYE9e3bnuP3r8uXLwlHJANC79/+0OUwq4Dp37izkkbh37x5CQp7BKUNC9k/OnDmDly9fysrFixfPMXFm8+bNZcEMADh27Fi2wYzMK/bq16+vkSBbRERElvmlXr58iWfPnmolV0zjxo0xbNhwueNfMxo/frxW89RMmzZNLlFr7dq1sXbtOq31SUR5izkziChbxYsXx5Ytf2Dx4sXZXmNlZS2UlV0poayMe20BwMTEWKv9fVKqVCl4eIzF9es31A5kZNS5c2ccPHgIDx8GY/HixXB1dYWBQdZx5ri4OGza9DtcXRtj9+7dGhsDka6qVKkyGjVqJNR5e3vneM+OHTuE5fYODg7o3bu3VsZHuqFz584oVqyYrJyamorDh7M+ojXzNsUmTZrk2HbmVRuZjwPOKPPxwplPSFHVpEkTERISIlcfGRkJDw8PjfSRlXnz5sHZuWyWr1WvXh2enuo/cMnOvn37sHbtGqHOzs4Of/65Vav5OYgob3FlBhEJ9PX1UblyZfTp0wejRo2GtbV1jtdn3vah7RM5YmLEHBnKbmtp0qSJ3JgzS0pKwunTp2VliUSCzZu3oE2bNkr1pYxixYph8uQpmDx5CoKDH2Lbtu04cuRwltt+wsLCMGjQQDx/HoKpU6dpbUxEusDd3R3+/p+3BZw9exbh4eHCh9OMjh8/LpTd3DpqdXykG1xdXYUAxr///otx48bLXXfunLh6om1b+cTYGXXr1g12dnayZNWPHgXj+vXrwkknwMcVGxEREbKyRCKBu3vup2XlZteuXTkGv8+cOYOVK1dg0qTJaveVmaWlJRYuXIj+/fsJAUR9fX0sXrwk29wh6rp//x7Gjx8n5MXR19fHqlWrUa1aNa30SUT5g8EMokJMkX3gxsbGsLKyhrW1NSpWrIj27dtnmRsjO/b24hFsr169Ummsinr7Vjw9pUSJEkrdP2HCRIVOLahTpzb+++8/AEB6ejpWrlyh1WBGRi4uFTFv3jzMmzcPJ06cwLJlS3Hu3DnhmrS0NMyePRtFixbFkCFD82RcRAXRt98OwNy5c2WrwuLj4/HXXzswceIkuWtPnDiBZ8+eCnUDBw7Mk3FSwda+fXshmJF5lQQAPH36RPZ3Afj491ORnBaurq7Cio6DBw/KBTNOnjwplCtVqqz2B++XL1/C03OaEEiwtLSEjY2NkEdiwYIFaNeuPWrUqKFWf1np1asXNmz4VViR0qZNmxy35qgjMTERQ4YMkXuvMGaMB/r27auVPoko/zCYQVSIjRw5SuvHDdatW08oh4WFISgoCFWrVtVKf5lXKmS1p1kTxo4dixEjRsjKp06dwvnz59G8eXOt9JcdNzc3uLm54fffN2L69OnCNp7U1FTMmTMH3bp1Z/JC0hpLSwu5upgYza3ASkhIEMrZbbPKjq2tLVq3bo1Dhw7J6g4dOpRlMGPPHvEJdbVq1dQ++pIKB3f3npg8ebLs1IuwsDCcPn1aCGIfOHBAONa0bt262a4Ayqht27ZCMOPff/3krvH3vyCUNfG3ZuLECXIPGGbMmIFy5T4eA/7pZ4mJicGYMaNx7lz2W2DUkXkFpTZPPRs3bhyuXr0q1LVo0QIrVqzQWp9ElH+YM4OI1NKiRQtYWIgfds6e/Vcrfd25cwevX78W6urVq5fN1eoZOvQ7VK5cRVZOS0vD8uXLtNKXIr7/fgS2bPlD7pSGV69e4Y8/tuTTqOhLULq0IyQSiVCXcTm8ujJvTcvtJJKs9OkjPnG9fPkyHj0KFupSUlLg6+sr1H39dVel+6LCyd7eXu7vSebTwM6cOSOUv/qqpUJtu7v3hJGRkax8/fp1hIWFycqhoaFySWmzOyFFUX/++YcQ4AOAli1bYsqUH+Du7i53FHFAQIDWTjbJK15em/Dnn38IdaVKlcKWLfwbSVRYMZhBRGoxNDRE5cqVhbrMCdI05eRJ8Y2lsbExWrZsqZW+AGDUqJFC+Z9//kFgYKDW+stNt27d8N13w+TqT506lQ+joS+Fubk5zMzMhLqXL19orP1PuQQ+sbOzy+bK7PXs2VM44UcqlWLr1m3CNfv27RM+QBoYGGDQIG4xoc9athQTbmZcLZGYmIhLly4Jryu68rFkyZKoXbu2rJycnIwDB/bLyocPHxLyOxQtWhRdunRRauwZhYQ8w8yZM4XtJUWKFMH69Z9PFlmxYoXcUd8rVizPcnuNLrhy5QqmTRO31BgZGeHXXzdobQUnEeU/BjOISG2tWrUWyufOnZM7110TMmeXr1evHuzt7TXezyejR48R3uxJpdJ8XZ0BfFw2nPkpeWio5j5YEmUl8zamGzduaqTdlJQUPHr0SKgrVaq0Sm117Cg+yT569G+h7O19QCi7urqiQgUXlfqiwsnd3V34/+utW7cQHh4O4GOei4zb/MqVKy+X9yInmQMlGVcJZT4+NLcTUnIzduxY2bg/mTt3LipV+vzgwdraGmvWrBG2dX348AEeHmOQkpKiVv95LTIyEkOHDpU7TW369Olqr3AhooKNwQwiUtvw4cOEJbSJiYlYvXq1wvdfvXoV9erVRY0aNWRfixcvEq7x9fWVeyrm5uam3sAVMHLkCKF87NgxXL9+Pdf7Hj0KRrFiRWFnZyv76txZ/TdVTk7Ock+uM5/wQqRp1atXF8o3buQ+BxRx+vRpxMfHC3W1atVSqa3BgwcLH0Tv3r0re8ocHR0t94FR2/mESPfUrFkTFStWkpWTk5Px999HAAD//CMm6GzWrJlSbXfv3l0oBwQEyIIGmf+25XZCSk42bPhV7sSejh07YtSo0XLXurm5Ydiw4ULdjRs38OOPP6rcf34YNWok7t+/J9R16dIFs2bp1s9BRMpjMIOI1Fa2bDm57R5eXptw+/Zthe6vX78+unXrjvv378m+5s2bh4MHD8qumTPnJ2H5qJWVVZZbLjTNw2MsypQpIyunpKRg6dIlud5XoYILXFxcEBMTI/s6deqUcISkqjIGjgDAwkK542mJlNWwYUOhfPny5SyPDVbWjh3bhbKpqanKH+QaNGggBELS09OxbdvHrSY7d/4lPLW1srLCwIGDVOqHCrcWLVoI5U9BsPPnxQSdyp7G0aBBA2Gl37t37+Dj44PTp08L25+MjIzQo4e7ssMGAAQHP8ScOXOEumLFimHdunXZ3rN48WJUqSIm7F6/fh3Onj2bzR0Fy7JlS+Ht7S3UVajggk2bvPJpRESUlxjMICKNGDt2nNxy1fHjxym8XHX27Nn45ptvZOXk5GSMHj0Kd+7cwY8//ii3j/d//+ujUBZ5dRkaGmLYMDFo8vfffysUqHF3F9+QpqWlYcaM6WqN58GD+8IbXwAoVqyoWm0S5aZTp87Q0/v8lkEqlap9OkBw8EO5J8hNmzZVa+tYt27dhPKnBI6ZEyG2bt0a1tbWKvdDhVfnzp2FcmBgIAIDAxES8kxWZ2Vlha5dlU8em3k1x7Fjx3Ds2DGhrm7dukodj56Rh4cHIiMjZWWJRIKFCxfmmDPC3Nwca9euFYLkSUlJGDt2rNyqqYLm9OnTmDdvnlBnYWGBzZs3a3ULKhEVHAxmEJFGuLm5yZ3hfuHCBXz7bX+F2/Dy2izsQY6IiECPHj3k8lTY29vn6TLYcePGw8HBQVZOTk5WaHXGmDEecgnWLl68KPfkTBmrV68RjgYEgGbN8va4WPry1K1bF61aiXv+d+78Cz4+Piq3OX78eGG1hEQiwbhx41VuDwAGDRosnIYSEvIMO3fulFsR1bv3/9Tqhwqvzp07o2jRzwHikJAQbNz4m3BN48aNVTp1J/PWyPPnz8sdyZo5t4aiVq1aKXfaSo8ePTBo0OBc723ZsiXGjPEQ6u7dC4Knp6dKY8kLL1++xIgR3wtHO0skEixYsEDtnCNEpDsYzCAijVm0aLHwoR8AvL294e7eQ+5I1ayYm5tjx44dQhshIc+ELO8SiQRLlixByZIlNTdwBcY1ZMhQoe7QoUO5LrM3MTHBtGlT5eoXL16kUDAks+3bt2Pbtq1CnaGhoVIBIyJVTZgwUchJIZVKMXToEJw8eTKHu7I2fPhwuWNSXV1d0bFjR7XG6OjoKLdNwNNzGpKSkmRlBwcH9OrVS61+qHDL/GF49+7dQrl1azHptaK+/vpr2NjYyMqPHgXj5k0xma4quVzu3LmD+fPnC3WlSpXC6tVrFG5jwYIFcvlqvLw2ya2eKiiGDh2CkJAQoa5///4YPXpMPo2IiPIDgxlEpDHFixfHhg2/yR3j+Pfff6NJE1ds3749mzs/c3GpiClTpmT7+ujRY/Jlr/vEiROFbS1JSUkKBSSGDv0O/fuLwYbU1FTMnDkT3bp1VSiZaHR0NKZMmYKRI0cgOTlZeG3w4CGoXLmKgj8Fkerc3NzQr18/oS4yMhJ9+vwPU6dORWxsbK5tBAYGol27tvjzzz+EeisrKyxbtlwj48y4XQ2AXCA186knRJm1b99eKGcMqOvr68ttIVSUiYkJGjduLNRlXGlXvnwFpU5I+cTDY4ywyklPTw9Lly5TKuhvaGiI9et/gampqaxOKpViwoQJiI4uWEmmp0+fLrcKpXr16li2bDliY2M1+kVEBZtB7pcQESmuU6dO+O23jRg9ehTi4uJk9S9evMDQoUOwYMECtGrVCnXq1EbZsuVgaWmJ+Ph4vHgRitu37+DChfO4ceNGlm136NBBqVNSNMna2hqDBg3GsmVLZXXe3t6YOXMmXFwq5njvb79tRGhoKM6dOyfUHzt2DP/88w8aNGiA5s1boEaNGihZsiQMDAwQERGBp0+f4MqVKzh16pSwD/qTatWqyT2NI9KmX375FXfv3hWeJsfFxWHVqpXYsWM7mjRpgmbNmqF0aUcUL14cSUlJePPmDe7fv48LF87j8uXLcnl09PX1sWrVKrkko6rq27cfZsyYgYiICLnXJBIJBg4cqJF+qPByd++JyZMnIzExUe616tWro2zZciq33aZNG1kul8yUPSEFABYsmI+LFy8Kdf369UPv3r2Vbqtx48aYOHESFi5cIKt78uQxJk+eDC+vgpFQMygoCKtXr5Kr/++//1CyZAmN97d16za5IC4RFRwMZhCRxvXt2xdFixbFyJEjhaRpAPD48SM8fvxIpXYvXryI8+fPo3nz/MkRMWnSJGze7CULLCQkJGDJkqW5vskzMTGBj88xjBjxPXbu3Cm8JpVKERAQgICAAKXGUqNGDRw+fAS2trbK/RBEajA3N8eBA94YPHgQzp8/L7z29u1bHD58GIcPH1a4PUtLSyxZskSjq61MTEzg5uaGHTt2yL1WtWpV7qenXNnb26Nu3bpyQQIAaN68RRZ3KM7dvSemT58urPb4RNltVlevXsXy5eKKJmfnslixYqXK45s7dy5OnfIVkm7v2LEdnTp1UnlFiiZFR0dn+W9HRF8mbjMhIq1o27Yt/P39MWjQYLmjRJWRMRFbbGwshgwZjOfPn2tiiEqzt7fHt98OEOr279+Hp0+f5HqviYkJtm7dBi8vL7mkoMowNjbGmDEeOH/+AhwdHVVuh0hVZcqUwZkzfhg3bjwsLCxUbqdu3brw8TmG4cO/1+DoPurf/9ss67/+WvkTKOjL1KpV1nkxunTpola7ZcqUQc2aNeXqixQpovQJKR4eY4QVkAYGBli1apXaQe5ffvkVlpafj/xOTU3FlCmTER4erla7RESaxpUZRIVIrVq1hDc2RYoUycfRfMyh4eXlhXHjxmH9+vU4efIEXr16let9dnZ2aNGiBb77bhiqV6+OVq1ayQIGISEh6N+/H3x9TymUTV7T/yZTpkxBYGCAsFT+6NGjGDt2nEL3Dxo0GP/7Xx94eW3CgQMHcOnSJYWOr3VyckbXrl3x/ffDmSODclWmjCPq1KkjK1eqVFnjfaxYsQITJkzAqlWr4OPjg6dPnyA9PT3HeywtLdGgQQOMHDlKpUSHimrbti06deok5MuQSCQYMmSw1vqkwqVnz544dkw8rcfKygpt2rRRu+1vvvlGbq40aNAQhoaGCrexa9cupKWlCfO8des2agdbAKB27dr46aef8Ndffwn127ZtxZQpPyjdXoUKLsI41QnoW1hYCG1pG1c/EhVskuAnL3J+56GGly9y/9BCpA2lSjvkflEWnB01v9+SRP7+/rh8+RIeP36CmJhoJCYmwsTEBBYWlnB2dkKdOnXRsmVL4U1dQEAAunTpLCQ469evH7Zu3ZYfP4JGRUREwM/PDzdv3sTbt28RG/vxZ7SwsIS1tTUqVaqIli1b5pqXQxc9C32j0n2cpwXTo0fB8PX1xbNnIYiKikJMTDQMDQ1hY1MEdnZ2qFevHjp06KDUBzbKX5yjRAWfqvOUn9Mov6j6OS0rDGZQocRgRuGzfft2fP/9cGGv7M8//4zp02fk46hIHfygRFSwcY4SFXwMZpCu0WQwg9tMiEgnDBgwAC9ehMLPz09Wd/HiRTx9+kStzPJERERERKR7GMwgIp0xffoMrsQgIiIiIiKeZkJEREREREREuoXBDCIiIiIiIiLSKQxmEBEREREREZFOYTCDiIiIiIiIiHQKgxlEREREREREpFMYzCAiIiIiIiIincJgBhERERERERHpFAYziIiIiIiIiEinMJhBRERERERERDqFwQwiIiIiIiIi0ikMZhARERERERGRTmEwg4iIiIiIiIh0CoMZRERERERERKRTGMwgIiIiIiIiIp3CYAYRERERERER6RQGM4iIiIiIiIhIpzCYQUREREREREQ6RavBjLS0VG02T5Ql/t4REREREREVbloNZkhTpdpsnihLqfy9IyIiIiIiKtS0GsxISkzSZvNEWUpK4u8dERERERFRYWagzcZTknX3Q+WTkKf5PYR8V86pbH4PQSXJOvx7R0RERERERLnTbgJQCSCVpmi1C6KMpNIUpKWnq3x/UlKyBkdDRNlRZ65xnhJpH+coUcGnzlxjjjnKD5r+vdPqygwLCwu8fx+JokWLa7MbrdDVVQlfuqioSFhZWal8f/yHDzA2NtLgiIgoKx8SPqh8L+cpkfapM0c/cI4S5Ql15mlqqhR6evoaHA1R7jSd21CrKzOK2NrhQ8IHJCUmarMbIgBAUmIi4j98QBFbO5XbiIh4p8EREVF21JlrnKdE2qfOPHvLOUqUJ9SZp4nMbUj5QNO5DbUazLCxsYGpqQki3oXxhAnSqtRUKSLehcHU1ATW1tYqtxMWFqbBURFRdt6oMdc4T4m0T505qs69RKQ4deZacjIfNlPe03RuQ+3mzABQxskZ0tQ0vAl7DWkq92aR5klTU///9ysNZZycIZFIVG4rKjoWMTGxGhwdEWUWGxuH99ExKt/PeUqkXWrP0agYxMbGaXBERJSZuvMUYG5Dylvq5jbMitaDGXa2drCxsYZUKkXYmxfcckIalZSYiLA3LyCVSmFjYw07NbaYAB/zvNy6/Z+GRkdEWbl5+w4szS1Vvp/zlEi71J2jlpaWuHnrjgZHRESZaWKevn8fqcEREeUsKioSVpaq/85mRevBDACoUKESTIyNPq7QCH+NiHdvIU3hthNSnTRFioh3b/Em/OOKDBNjI1SoUEntdovY2iH05Su8CQvXwCiJKLM3YeEIffFKrdw2nKdE2sM5SlTwaWqeMrch5RVN5DbMSp4EM4yMDFG1WnWY/H9m6/j4OLx6E4o3b14hJiYKScmJSEtLy4uhkI5KS0tDUnIiYmKi8ObNK7x6E4r4+I9LWE2MjVC1WnUYGRmq3c+nPC8Bly4jQY0M0UT0f+3deXhU1eHG8TeZZLKThEAgYCAsQURBFlcU3LAuuEsV9yqgFQQVK1VxAUQ2URG0KqCgLGqrVn4sal3aghZEQRCQTRAkEBJCQtbJMiG/PzBjhkxIMnPvLJnv53n6PLln7j3nUO7BuW/OPac2m61Eq79d6/HaNoxTwByMUcD/GT1OWdsQZjNqbUNXQnbuzjD2xZUTKC+v0M6d25Wfn++tJtHExcfHKz39ZEOCjGqHcw9r+7ZtiouN0cUX9VdMdLRhdQPBqrikRF/9e6UKi4p1cteuHr8SxjgFjMUYBfyfWeM0LCxMrVq1UZiFrVphLHtlpbKyDshutxtyzx7PMurB0eMMrfFEjVksSk5OVmRkpEpsxbLbWRAU7omMilCHDh2VltZBFoP/4Y2OilZhYYEKCgr16759ap6QqNjYGEPbAIJJVtYh/WfV1yousSkhIV7t26V5XCfjFDAOYxTwf2aO05ISm2wlhYqwRiosLMzzzgI69mrJoUPHNgEx6p49nldnZhyvsLBAebmHlZ+fr7KyMpWzjgbqEB5mUWTksalJic2TFBfXzNT2yssrtHnTBpWWlStEUlpaO3U/tRtfxIBGKCoq1qYtP2nPnl9VpWOvhJ3WvadhM6kYp4BnGKOA//PmOJWkmJhYJTRLVFg4oQbcY6+w60hBntOSAEbeszX5NMwA/FlpqU0/bdns+Mc9JERqkdRcJ7Vto+TkloqNiVFERISPewn4j7KychUVFyk7+5Ay9h9QzuFcVe/AVb22TWRklKFtMk6BhmOMAv7PX8apNTxC0dHRioiMVHiYVaGhXllqEQHo6NGjqrCXq6y0VCUlJSqvKDP9nq1GmAGcAOu8AJ4zY22bmhingGcYo4D/Y5wi0Jh9z0qEGUCDHDqUrX0Zv6rUVubrrgABIzIqQqkntVPLlsleaY9xCjQOYxTwf4xTBBpv3rOEGUAjsM4LUDdvr21TF8Yp4BpjFPB/jFMEGl/es4QZAAAAAAAgoLCSCwAAAAAACCiEGQAAAAAAIKAQZgAAAAAAgIBCmAEAAAAAAAIKYQYAAAAAAAgohBkAAAAAACCgEGYAAAAAAICAQpgBAAAAAAACCmEGAAAAAAAIKIQZAAAAAAAgoBBmAAAAAACAgEKYAQAAAAAAAgphBgAAAAAACCiEGQAAAAAAIKAQZgAAAAAAgIAS5svGy8rLVWorU3lpqeyVlTp69KgvuwM/FmoJVVioRdbISEVGRSjCavVJPyIiwhUdFamoCKssFossFvJAoFrl0aOqtFfKVlauElupysoqfNIPxing2u9jtEwltjLGKOCH/GWc8pyGhgq1hCrccuw5LSLSu89pITt3Z1R5rbXf2EpsKigolN1u93bTaCLCwsLUrFmcoqKjvNJebEyUEprFKCzMp/kfEFDsdruOFBSrqNjmlfYYp0DjMEYB/+ftccpzGjzlzec0r4YZlZWVyss9orKyMm81iSYuIiJCic0TZLFYTKnfYglVi+YJior0zUwQoCmwlZYrJ/eIKivN+a0O4xTwDGMU8H9mj1Oe02A0s5/TJC+GGfbKSuUcOqxKUj4YzBIWphYtkxRm8EAJCwtT6+REw+sFgpG9slIHs/MM/00P4xQwBmMU8H9mjVOe02AWs57TqnnlJcVKBghMVGm3H7u/KisNq9NiCeXLF2CgMItFrZMTDX03nnEKGIcxCvg/M8Ypz2kwkxnPaTV5JczIyz3CAIGpKu125eXmG1Zfi+YJfPkCDBZmsahF8wTD6mOcAsZijAL+z+hxmpebz3MaTGX0c1pNpocZNpuNd6/gFWVlpbLZSj2uJzoqgvd6AZNERVoVHRXpcT2MU8AcjFHA/xk1To89p3n+3Rmoj1HPacczPcwoKCg0uwnAoaCgwOM6EhPiDOgJgLokJsQaUAfjFDALYxTwf0aMU57T4E1GPKcdz9Qwo6y0TPYKpi3Be+wVdpWWuj8TKCrSqnC2jANMFR4WpqjICLevZ5wC5mKMAv7P03HKcxq8zdPnNFdMDTNKeb0EPlBa6v4UJiOm7AGoX3SU+1/AGKeA+RijgP/zZJzaPPi+DLjLk+c0V8ydmUGYAR8oLy93+9qICN7vBbzBk7HGOAXMxxgF/J8nY82T78uAu4y+70wNM+wVFWZWD7jkyX1nCQ0xsCcA6uLJWGOcAuZjjAL+z5OxxnMafMHo+87UMKOqyszaAdc8ue8sbCEHeIUnY41xCpiPMQr4P0/GGs9p8AWj7zvTdzMBAAAAAAAwEmEGAAAAAAAIKIQZAAAAAAAgoBBmAAAAAACAgEKYAQAAAAAAAgphBgAAAAAACCiEGQAAAAAAIKAQZgAAAAAAgIBCmAEAAAAAAAIKYQYAAAAAAAgohBkAAAAAACCgEGYAAAAAAICAQpgBAAAAAAACCmEGAAAAAAAIKIQZAAAAAAAgoBBmAAAAAACAgEKYAQAAAAAAAgphBgAAAAAACCiEGQAAAAAAIKAQZgAAAAAAgIBCmAEAAAAAAAIKYQYAAAAAAAgoYb7uAAAAAAAAjXHwYKY+/WSZ4/hPdw/zYW/gC4QZAAAAQJBat26dMjIyJEnR0dG69NJLfdwjoGEOZh7Q/HlzHMeEGcGHMAMAAAAIUps2/ahvv10rSWrZsiVhBoCAwZoZAAAAQJAKCwuv8TO/5wQQOAgzAAAAgCAVHl4zzLD4sCcA0DiEGQAAAECQqhlm1PwZAPwdYQYAAAAQpJxnZvCaCYDAQZgBAAAABCnCDACBin+xAAAAgCBltVodPxNmwBd+3rlDs2a92OjriooKnY4fHPVnt9ofOXK0Oqd3ceta+Bb/YgEAAABBqmaYwZoZ8IWiokJt3LDe43rcreP4UASBg9dMAAAAgCDFayYAAhX/YgEAAABByvk1E2ZmwPc6dU5XbGxcvecVFRVq1887Hcen9+zdoPqPvw6BizADAAAACFKtW7fWJZdcIknq1KmTj3sDHFvDomevPvWet+GHdXrowfsdxy/PfL1B9R9/HQIXYQYAAAAQpFJSUjRo0CBfdwMAGo01MwAAAAAA8ENVVVU6mJWlsrIyX3fF7xBmAAAAAADgZ6qqqnQgM1Mgg9tIAAAgAElEQVS5ebna8+teAo3jEGYAAAAAAOBHqoOM/IJ8SVJlZaUy9u9XVVWVj3vmPwgzAAAAAADwE8cHGZIUGmpR25QUhYSE+LBn/oUwAwAAAAAAP1BXkJGWmqrIqCgf9sz/EGYAAAAAAOBjBBmNE/Rbs27dukX/+2aVzjn3PJ16aneP6nrv3QU6erRKF19yqVq3TjGohwBqysnJ0dKl/6fvvvtee/fuUX5+vqqqqhQbG6vU1HY67bRTNXDgQKWnd/F1VwEAAIAGIchovKAPMxYumK9vvv6vFrzzlpKTW2nipOfVpUvXRtdTUlKidxcvUH7+Eb059zX94bIr9dfHnjKhx0Bw+uyzz/Taa3/TV199JZvNdsJzx4wZozPOOEO33367hg8f4aUeAgAAwFOzZr2o2Ni4es8rKip0On5w1J8bVP/x1/kDggz3BHWYsWXLJq1Z/bXjuFl8vFtBhiR9smKp8vOPSDq20mz79mlGdLFOxcVFKi4uNrWNusTExCgmJtYnbSP47N27R6NGjdInn3zS4NWbq6qq9N133+m7777Ta6+9rilTpmjgwIEm9xQAAACe2vXzTreu27hhvcE98Q6CDPcFdZixeOHbqqysdBzfeOPNbtf1xRefOX6OiYnRFVde7VHf6vPRh//Qm3NfM7WNugwZer/uuPNun7SN4LJixQrde+8wZWVluV3Htm1bNWjQjXr44dGaNGmSgb0DAAAA3EeQ4ZmgDTO+//5bra4xKyOtQ0dd+ocr3Kpr7bertfWnzY7js885T/HxCR73EQhm7777ru6//8+GzECy2+16/vlpys7O1ty5cw3oHQAAAMxw+eUD1TqlTb3nHcw8oE8/Xe44/tPdwxpU//HX+QpBhueCMsyw2+16/bVZOnr0qKMsOjpaL70wpcF1tE5p65id8N57C50+Kyws0PNTJza6Xxdf8gf1OeOsRl8HNDWfffaZhg+/v84gIyQkRD179tRZZ52t1NSTZLFYlJWVrZ9+2qL//e9/Kioqcnnd22/PV0JCgqZPn25m9wEAAOCmy6+4Sj179an3vA0/rHMrzDj+Ol8gyDBGUIYZ7y5eoJ937nAq+2nLZv20ZXMdV9TWtWs33XHn3Vr3/Vr9sP57p8++W7vGrX516NTZ7TDjggsv0T1D7nPr2vosWjhf//pshSl1A8fbt2+f7rvv3joDib59+2rChGd1wQUXuPw8Oztb06ZN0+zZb7hcKHTmzJd1+umn64477jC03wAAAEB9CDKME3RhRkbGPr1/3EwKTyxa9HaDFyU0k9VqNW3R0ciISFPqBVwZNWqk9u/fX6s8JCREDz74kJ5//vkTXp+cnKzp06frmmuu0R133K4DBw44fV5VVaUxYx7VBRdcoHbt2hnadwAAADRO5/QumvHya07HZurZq4/+s3KtqW3UhSDDWEEVZtjtdr3w/CSn7XhatWqt6OgYx/HBg5my2UrUrFm8kpJa1FlXm7Yn6fPPP9X6dd85yhISEpWY2NxxXKUqZez7VXa7XZGRUUqp592vZnHN3PljAU3GP//5Ty1f7nra35gxf9XEiQ1/fat///76+OMluvLKK5STk+P0WU5OjsaNe0ZvvTXPo/4CAADAM7GxcQ16rSTQEWQYL6jCjMWL3tYPP6xzHLdsmazXZ893BBDjnnlcv/yyS5JUVXVU45+drHbt0lzWVVpq0z133+Y4Dg0N1dinJujMM892lD337NPa88tuSVJ5eZkG33KHLrv8SqP/WECTMWnScy5nOl199dWNCjKq9erVS7NmvaLbbrvVaY0cSXr//ff10EMPq0ePHm73FwAAAKgPQYY5Qn3dAW/ZvGmjFi2c7zgOCQnR8AcecppJ0aXLKY6fCwsL9dILU2W3213W987bb+nA/gzH8Xnn93cKMiTpmmtvUFRUtCTp6NGjmvny89q8+Ucj/jhAk/PPf/5TGzZsqFXeokULzZr1itv1Dho0SIMGDapVXl5erpkzZ7pdLwAAAFAfggzzBEWYkZ2dpcmTJqisrMxRNuDSy3XRRQOczrvp5lt1es/ejuMffljncn2NLVs26cMP3nMcR0ZGasiQP9c6r3uPnrp/xCiFhIRIkoqLi/Xcs08rOzvL4z8T0NTMnTvHZfmIESPUtm1bj+oeN26colz8x2LJko9VWFjo4goAAADAMwQZ5mryr5mUlto0/pkntH//PkdZSkobDR/xUK1zw8LCNPqRx/TA8CGOB5yFC+arzxlnqWvXbpKO/Tb3xRemOAUj1143SGkdOrps/5prbtDPO3fo/5Z8JEnKzDygF6dP0ZRpLxn2Z5SkH9Z/rwdGNGw7osbKzjpoSr1AtczMTK1atapWeYsWLTRy5CiP609P76KBAwfqgw8+cCo/cuSI3n//PQ0das7YAQAAQHAiyDBfkw8zJk+aoC1bNjmOo6Oj9cTYcUpMTHR5fvv2abr7nvs08+XpkqTTuvdQeLjV8fns11/Rrp93Oo47deqsIUNrz8qo6YGRo7Xnl9368ccNOqXbaRoy7MTnuyMn55Bycg4ZXi/gDYsWLXS5jerAgVcpPj7ekDZuv/2OWmGGJC1dupQwAwAAAIYhyPCOJv2aSXl5ueKbxctisUg6tkjnAyNHq3uPnk7n2e12TRj/pD7+5wcqLy/XDTfepGuuvUFPj3tOz0+fqU6dOjvO7XteP/X6bbXd8HCrRj30qKxWq07EarVq7FMTdM+Q+zTrldlKTz/Z4D8pENhWrlzpsnzw4MGGtTFw4EC1aVN7R6F169a5OBvwnv379+uGG65XTEy0brjhepdbE8P/8PcGAHCFIMN7mvTMDKvVqtF/eUx9z++nV2a+qPPO668rB15T67wlH3+or778l7768l9auGCeht47XKMfecxlnb37nKnefc7UN9+sVOaB/Tr99F4n7MPmTRu1bNkSx/Hab1er73n9PPuDSTqlWzf98aZbPa7H3bYBI33//fe1ylq1aqUBAwa4ONt9Z555ppYsWeJUlpWVpTVr1uicc84xtC2goYYOHaIvvvhC0rGZQvn5+fryy6983CvUh783AMDxCDK8q0mHGdXOOec89ejRy+UMiuLiIr337gLHcX7+EXXs2KneOs87r3+D2s7Yn6FPP1nmOG7bNtWQMOOMM87WGWecXf+JgJ/78ccfdehQ7Vekevfu7eJsz/Tp06dWmCFJa9d+S5gBnzl+ZtI333zjo56gMfh7AwDURJDhfUERZkjH1spwZdHC+Tp0KNtxfOFFA9SlS1dvdQsIeuvW1Z6VIUndu/cwvK3TT+/psnz79h2GtwU0VHl5udNxZWWlj3qCxuDvDQB8q3N6F814+TVfd0PSb0HGwYMEGV4WNGGGK3t+2a0lH3/oOI6MjNKddw3xYY+A4LNt23aX5aeccorhbZ111lkKCQlRVVWVU/mePb8Y3hYAAADMExsbp56/rWXoS44gI/+Io4wgwzuCNsyw2+166aVpKi4udpT94bIrlJrazoe9qm3Vyv+ouKS4/hP9gNVq1cUXX+rrbiDAZNWx9W/XrsbPkGrRooUSEhKUl5fnVJ6Tk2N4WwAAAGjaCDJ8K2jDjPffW6iNG9Y7ld16212SpH99tkLfffetIe0cPuz8kLR69Sr9+usel+f27NVHA49boHT2G69o375fDemL2eLjEwgz0Giu1ssICQkxZWaGJCUltagVZuTm5tVxNgAAAFAbQYbvBWWYsWPHNi1cML9WebNm8ZKk7du36vN/fWJK2z9t2ayftmx2+Zk1PLxWmAE0dUeOHKlVFhsbq5iYGFPai4uLrVVWUOP9RgAAAOBECDL8Q9CFGQUFBZoyaYJsthJfd6VBIiOj6n2oq/mqjCRFRUUrNDTEzG65FMXAhRvKyspqlZkVZEiuFwM+fiE/AAAAwBWCDP8RVGGG3W7X5EnjtHv3zyc8z2q1GvYwVVlZqdLSUqe6w8PDXbcbEVmrbM6bC1yc+btfftmlu++6xXFssVj03t8/Vnx8gps9BryrvLyiVlldY8QIYWG1/9mrqKjdBwAAAKAmggz/ElRhxpw3XtXq/31d73n3/Xmk7vvzSKey4uIibd+2Vb37nNmoNj/9dLmmTBrvOL7jziG64867G1XHiWz4YZ3TcZs2bQkyEFBcbWcYGhpqWnsWi6VBfQAAAACqEWT4H/OeGPzMko8/1D/+8a5TWUxM7XfnXcnKOqhHHn5AT459VOvXfWdG99y2ffs2p+O0Dh191BPAPeHhtTNVu91uWns2m81FH8ybCQIAgBlWr16t4cOH65tvvvF1V4AmjyDDPwVFmPF///eRZs18QUePHnWUXXjRJerZs3e91+7cuV0PPzRc27b9pJKSEj074Snt3LndzO42yu5dzq/MdOqU7qOeAO5xFSQQZgAAgk1FRYX69++nW24ZrBUrVtR53n//+1/16dNb/fv305w5s/XGG6+b2q+9e/fo+uuv09KlS01tB/BXBBn+q8m/ZrL0//6pmTOmOz0c9erVR0+MHa/x48bWe31YWJjKaqx5kZeXq2eeflwvvvSqWrdOMaXPDVVaatPevb84lVVVVenzzz81rc1mcc109jl9TasfwScysvZaMUVFRaa1Z7OV1iqzWq2mtQcAQEO8887bWr16tSTpgw8+0IABA/TJJ7W/03Xu3Fm7du1yHC9btkxZWVlq1aqV4X1asGCBHn/8MWVlZWn9+vXq0aO72rdPM7wdwF8RZPi3Jh1m/OffX+rlGc87BRmd07to3ITJDX546dChk8Y+OV5Pjn1UJSXHdkA5sD9DT40do+kvzvLp+hQ/btxQayeIt+fPNbXN03v2JsyAoRITE2uVFRcXKz8/X/Hx8Ya352ono+ptmQEA8IWKigrNmPGyU9mAAQNcntu2bVtdeeWV+sc//iFJKiws1N/+9jeNHz/e5fnuKiws1Pjx45WVlSVJOnDggIYMGaJPPvnU5YzGX3/9VV9/Xf/adEb44x//yKxKmI4gw/816TAjtV17WSwWR5jR5eSumjTphUYHEL37nKmHH3lMUydPcNS1c+d2jR83VlOmvuSz3+pu3vyj19uMi4vzepto2pKSklyWb968Weedd56hbVVUVDi+lNWUkECYAQDwnZkzX9a2bVsdxx07dtKIEQ/Uef69997nCDMk6c0352rkyJFq0aKFYX2Ki4vTrFmzNGjQjY4tzP/73//q6aef1uTJk2udv27dOt11152GtX8iV199NWEGTEWQERia9JoZnTp11pUDr5UknXZaD02d9rJatGzpVl2XXnq5ht073Kls/brvNGXyBI/76a6DBzMVH59g6v+O/w9FPL/BhsHqel1rxw7j16ZZt25drdlMkgz98gcAQGPs27dP06dPdyp7+OGHXL6GWe3CCy9U376/z5TNysqqVYcRrrjiCj3yyF+cymbMeEkff/yx4W0B/oIgI3A06ZkZkvSnu4eqqLBAD40e0+DdS+py8+DblZ2dpQ8/eN9R9tWX/1Lz5kl6YOTDnna10Z4YO870Nh4YMUybN210HMcnsO0rjNW168kuyzdv3mJ4W5s3b3JZnpbWwfC2AE+42uUHQNP05JNjlZOT4zju1q2bhgwZWu91jz46Rtdff53j+K233tT99//Z8DUtnnrqKa1Zs1r//ve/JR1bpHvUqJE6/fQe6sAuemhiCDICS5P/thQfn6CxTxk3e+L+4Q8qOztLq1b+x1H2wT/eVYsWLTT4ljsMa8dfFOTnOx3HJ9Re3wDwRO/efVyW1xU8eGLr1m0uy08+uYvhbQEAUJ/Fixfr3XffdRyHhobqmWfGNegViquuukr9+/fXypUrJUl5eXl65JFH9MEHHxrax/DwcM2ZM0f9+/fXgQMHJEmZmZkaOnSoPv30M0df+/btq6VLlxnadrW5c+doyZIlptQNVCPICDxNPswwWlhYmMY+OV5/GT3SsWZFYmJzdU5vmg9DBQXOYUYiYQYM1r17dyUnJys7O9up/IcffjC8re+//85l+ZlnnmV4W0BDWa1Wx/voCFwWi8XXXUCA2bt3j8aMeVRVVVWOsttvv0M33HBDg+t47LHH9fXXX+vo0aOSpCVLlmjhwoW6/fbbDe1r+/ZpevnlmbrllsGO9eNWrlypsWPHatq0aZKkVq1a6fLLLze03WofffSRKfUC1QgyAlOTXjPDLJGRURo3frJSU9upbdtUTZv+ss4442xfd8twdrtdhYUFTmVJSawtAOP17t27VlleXp6hv4XJzc3Vxo0ba5W3bNlS5557rmHtAI3Vv39/X3cBBjB6wWI0bRUVFRo2bJjTotRpaR00derURtVz6aWXavDgwU5lTzzxuHbv3lXHFe677rrrNGrUg05ls2bN1LJl5szGALzFl0HGxi1btHnrVu3YvVt79+1r1PmZLha1DzaEGW5q0bKlJkycqhdnvKr0dNfv/Ae6n3/eocrKSqey5FatfdQbNGX9+vVzWf7RR8ZNlX3//fdUXFxcq9xVkAJ40xtvzNZll13m627AA5dddpnmzZvv624ggDz88MOONSikY6+XTJ8+3a0FqadMmarWrX//fpaZmam77rpLpaWlhvS1pokTJzqCO4vFojvuuNNpIVIg0Ph6RkZUVJTKKypUVFSkpMT6Z8DXPD8uJsb0/vk7XjPxQIcOneo9p+q3aX+B6If165yOw8OtakWYARPccsutmjBhQq2dRj755BPl5uaqefPmHrdR853kmq688kqP6wY80a5dOy1bttzX3QDgJX/726uaPfsNp7KhQ4fp2muvdau+lJQUPf/8dN11152O103WrFmjkSNHas6cOR73t6bw8HDNnTtXd999t8aM+auuvvpqQ+sHvMnXQQY8R5hhstzcw77ugtvWr3deX6B169ayWq0+6g2astTUVJ1//vn68ssvncrz8vI0Y8YMTZjg2SK+n3/+udasWVOrPDY2VoMH3+JR3QAANNSiRYv06KPO62RcfPHFmjFjhkf1Dh48WF9//bXeeON1R9n8+fNktVr16quvelT38Tp3TteqVV87lWVnZ6uoqNDQdiSpWbN4tk+HKQgymgbCDJPt3Lnd6Tg6OtpHPWm44uIivffuAn231vnhr6m+TgP/MHTosFphhiTNmTNbw4YNU2pqqtt1jxv3jNMXx2oDBw40ZNYHAAD1Wbp0qYYPv99pwd9u3bppwYKFDdq9pD7Tp0/X9u3b9J///MdRNnv2GyouLtKcOXMNaaMuTz75pObNe8vweh988CFNnz7d8HoR3LwVZKz/8dhmEdbwcFkjIlyeY7PZHD/vy8ysdzHphpxfWVnpOC+lVSultGrV6L4HCsIMDyxftkSVR53XlFCVVFxcrLy8w9q29Sf9+OMGp4+Tk713M5WXl2v8M0/U7mMd55YUF6ukpERZWZm1pvtL0rl9zzejm4AkadCgQZo0qbs2bXLekjUnJ0cPP/yQ21vNPfvsBK1du7ZWucVi0fDhI9yqEwCAxvjggw80bNhQlZSUOMpat26td999T8nJyYa0ERkZqUWLFuvyyy9z+m/pokWLVFxcrAULFioyMtKQtoBA5YsZGeUVFSqvqKj3vJpBRUM09vymiDDDAwveeUsHD2Y2+PzIyEid1v10E3vkzGq1avfun5WZecDjuk7pdpouuvhSA3oF1O2JJ8bq1ltvqTWLYsmSJXrqqaf07LPPNqq+xYsXa8qUKS4/u+qqq1i0DABgunfeeUcPPDDC6cEjISFB8+bNV7du3QxtKzk5WX//+991+eVXaO/ePY7yjz/+WFdeeYXefPNNdejQ0dA2gUDBqyVND2GGB9q1T2tUmHHNtTcosQGr1BqpffsOHocZp53WQ089M1FhYdwuMNegQYO0cOECLV9eezHEqVOnqKioSNOmTWvQVNmZM1/WE0884TSdt1qzZs00frxn63AAAFCf556bqIkTJ8putzvKWrZsqcWL39WFF15oSpudO6dr2bKluu6667Vr18+O8lWrVunCCy/UK6+8esKFOzt16ug0g8SV+fPfdtqF6f7779cVV1zheeeP07lzZ8PrRHDyRZDRpePvwaHFYlGUi3Z27N6toqIix/mxsbEnrLO+82u+YiKpztdbmgqeTj3QsWNnrf12db3ntWrVWpddPlB33jXEC71y1vWUbtq6dUuDzg0NDZU1IkLRUdFKbN5cKSltdO655+v8fheY3Evgd6+++jdt3HieMjIynMqrqqr0yiuztGrVSo0Z81fddNNNLq//8ssvNW3aVH311Vd1tvHMM8/o1FNPNbTfAABUKy4u1siRD2jBggVO5W3atNH77/9d55xzjqntd+16ilasWK7rrrteW7f+5Cg/cOCAbr75Jo0Y8YDGjRunGBdbOx4+fNjlVuY1VRw3Zb5Xr17q1auXMZ0HDOarGRn1BRNmsFgsPmnXV4I6zOjevYfCw3//vyA0NKRR119x5dVKbdfe5WdWq1VxcXHq3KmLWrRs6VE/PfGnu4fpT3cP81n7QGO1bdtW8+bN16BBNyo/P7/W5xs3btRtt92qMWMe1emnn65WrVorJCREOTmHtHnzFu3eveuE9d911580atSDZnUfABDkNmzYoKFDh2jjxo1O5WlpHfThhx+qR48eXulHx46dtHz5cg0Zco/+/e9/O8orKio0Y8ZL+vTTTzV9+nSnGRZAUxOor5bs2rtH0ZG/9y86Mkrx8c182CP/FNRhxuBb7vDo+vbt09S+fZoxnQHgcOGFF2r+/Ld1zz13Ky8vz+U5+/fv1/79+xtV780336y5c+ca0UUAAGopLS3VDTdcr3379jmV9+zZU5mZmbroogu92p+///0fWr58hcaOHauZM19WZeXvi8Jv27ZV1113rZYuXaYBAwY4ys8888xaCwvm5uZp584dXus3YIRACDKSEhMV99sMqZqvhFRWHlVmVpbj+LRTTjnh+cEqqMMMAP7rqquu0rJlyzVkyBBt27bVo7qsVqtGjXpQkydPNqh3AADUFhkZqeHDh+vxxx93lN1666165ZVX1aVLugoKCrzan5YtWyo8PFzTpk1T79699Ze/PKKsGg9IvXv31gUXOL9O/PnnX9SqZ9asmRo9erTp/QWMUmeQ0a6dX+3qk9SA9RRjY2Nl/W29uIacH0wIMwD4rbPOOktr1qzR008/rfnz57n1JfCcc87RuHHjdckll5jQQwAAnP3lL4/q888/1//+9z+NHz9eo0c/4rO+tG//++vQgwcPVt++fTV69MNasmSJrFarnn9+eoMW1W6o3bt3acmSJW5f36pVa916662G9QfBKVCCjIaKDsA+ewthBgC/FhMToxdeeEGjR4/W7NmztXz5Mm3ZssVpZfjjtWnTRv369dNtt91uyurqAACcyCuvvKI9e/bq0kt/39b+oosuqjOU37Bhg9OMiT/84Q8KCWncWm7SsR1LqnciiY6OVnx8vNPn7dq10wcffKi3356v3bt/MXyL8p9+2qoxY8a4ff3ZZ59NmAGP+HOQYbPZtC+zYTth1nzV60h+vkpKS+u9JikxMehmbhBmAAgIbdu21fjx4zV+/HhlZmbq66+/1s8/79SRI/mqqqpSbGysUlNPUq9evdWzZ09fdxcAEMTS07soPb2LU9nixe/Wef65557jCDOsVquWL1/hVrvJyS0dYcbxQUZNd931J7fqB/ydvwYZkhQVFeXYVrUxyisqVH7cDkKutElOdqdbAY0wA0DASUlJ0R//+EdfdwMAAEMcOfL77l3R0dFu1VFRUeE08yMuzvc7H6SkpCgs7MSPG4cPH3YEMIAn9mdm+m2Q4cqJtlC12WyOBXujoqJksVjqPS8YEWYAAAAAPnT4cI7j5xM94JzI3r17nB5qEhLqnpnhLe+//3ede+65Jzzn2muv0YoV7s1EAaoFWpAhSV06dqzzsx27dztmcaSmpNT570LN84JRqK87AAAAAASr3bt3OW1D3qJFC7fqychw3q48ISHBo34BgSIQg4z6lJeVOX5mC9a6EWYAAAAAPvL99+ucjlu3bu1WPQcPHnQ6PtGaGUBT0RSDDElOa2RYDdxxqKkhzAAAAAB8ZO3atU7Hbdue5FY9OTmHnI4TE5u73ScgEDTVIAMNR5gBAAAA+Mjatd86HZ9xRh+36jl0KMfpODHItmhEcDmYldVkg4yaszKioqJ82BP/R5gBAAAA+EBmZqY2bNjgVHbxxRe7Vdfhw4edjpOSmJmBpqt5YqJjh4+mFGRIzutl1LWLCY5hNxMAAADAB2bNmiWbzeY4Tk/voo4dO7lVV15ertNxUpJ7C4kCgcBqtapD+zTty8hQ2zZt/C7IyMzKUmZWlqzh4XUu4Llj926X5TV3JbLZbHWeV/15tX2ZmY7wo3rL1i4dO7q9Q1IgIMwAAAAAvCw3N1eLFi10Krvxxhvdrq/mjiiS1LJlS7fraowVK1Zo9erVevbZZ2t9lpmZqR9//PGE15eWlprVNTRxVqtVnU6wvak/KK+ocHptpKaGbKlaWVnZ4K1XawYbwYIwAwAAAPCyxx9/XAcOHHAcR0VFadiwYW7Xd+TIEafjlJQUt+tqqNdff01jxoxRbGysHnvssVqf33zzTab3AUDwIswAAAAAvOijjz7SO++87VR2111/Urt27dyuMzfXeWaGJ3U1xF//+le99NKLqqqqks1m0+LFi5SS0sbUNoFAkdS8ueJiYiQdW/eioQt5Hs7L0959+yQd25I1KjpK+fkFioqKUpeOHRu0hkbNmRxNfQFRwgwAAADASxYvXqz77/+z7Ha7o6xjx06aOHGi23WWlpbqwIH9juOoqCg1b27eAqATJz6rdevWOZVt376DMAP4jTU8XNbw8EZdU15RoYwas7WqA5H8/ALZbDZlHDig9qmp9dbTlNfIOB5hBgAAAOAFc+fO0YMPPqjy8nJHWWRkpF588UXFx8e7Xe/SpUud3pdPTm7lUT+PV7O/kpyCjNDQUI0e/YgmT56s3JSr2w4AAAnSSURBVNxcrVy5yu126noIKytjXQ00bZWVldq1Z49j8U9reLiSW7SQxWJRbGysioqKdPi3dXEaEmgEC8IMAAAAwEQVFRV67rnnNHXqFKcZGRaLRS+99JIGDhzodt35+fl67jnnWR2dOhm7KOK+fRkuy2NiYvTiiy/qnnuGSJKaN2+uc88919C2JSkrK8vpOLyRv/EG/JnNZtOejAynQDItNdXxSkmb5GTt+O3VEQINZ4QZAAAAgEm+//57PfjgKK1du9ap3Gq1aurUqRo6tPainxUVFVq9erXL+qqqqlRRUaGDBw9q06ZN+vDDD7V37x6ncwYMGGBY/ysqKvT555/XKm/Tpo3mzZuviy++2LC2XNm9e5fWr1/vOI6Ojva7bTgBd1RWVio7J0eZx4V17VNTnWYpxcbGKqVVK8d5h/PyVFJaqtSUlKB6pcQVwgwAAADAYMXFxZo8ebJmzZqpkpISp88SExP1yiuv6qab6t7tY9CgG2ttt9oQSUlJuv32Oxp9XV0mTJigHTu2O5X17NlTixcvVnp6F4/rnzZtaq3FS6uqqlRYWKjs7CytWrXK6f+H1FRzFzYFzFZZWanDeXnKPnSo1rat7VNTlZSYWOualFatVF5e7piZYbPZtGP3bsXGxiopMVEJzZo1aHHQpoYwAwAAADDQvHlvadKkydqz55dan/Xu3Vtz576p7t2713l9eHi4Tj75ZK1Zs6ZR7VqtVk2bNs3QbVnT0torLCzM8XrM5ZdfroULF3m0xkdNn332mVauXNng888//3xD2gW8zWazKTsnR0cKChxrY1SzWCzq1L79CWdaVL9acrhGuFdUVKSioiLt1bGFf+NiYmSxWBw7qVgjIhq9EGkgIcwAAAAADDJ79hsaMWJErfLQ0FANG3avpk+f3qDXJE45pVuDwwyr1ap+/fpp7Ngn1a9fv0b3+USGDBmq0tJSPfLII7rhhhv01lvzDH3No3v3Hg0OM9LSOuiJJ54wrG3AbEVFRTpSUKAj+fm1ZmFUi49vprSTUhs0s6J9aqoSmsVrT8a+WoGIzWZzrLuR+VvZKenpEmEGAAAAgPrce+99Wr/+B7355lxHWXp6Fz333HO6/vrrG1zPbbfdpuTk5Do/j4qKVHx8vDp3Tlfv3r1PeK6nRox4QJ06ddYll1xi+OKbffr0UWhoqMvPwsPDFRcXp9TUVPXte54effRRtW3b1tD2ATPYbDbt2rOnzgBDOrYWRpvk5EavexEf30ynxXZVdk6OsnNyaoUa1ZISExUVFdWougNNyM7dGVVmVb4/40D9JwEmaHuSe/ucp6W2NrgnAOqyZ99Bt65jnALewRh1X0VFhe69d5g+/PBD3X//cD399NOK+W3aN2Akd8cpz2nms9ls2rpzZ61yd0MMVyorK4/N/CjIV35+gdNnp6Sn+2WY4e5zmivMzAAAAAAMFB4ertmz5+ixxx7TySd39XV3APhAVFSUTmrTRhkHjgVHSYmJSm7RwtCAwWKxKCkxUUmJiY5go6ioSCWlpX4ZZBiNMAMAAAAw2LFFPAkygGCW3KKFLBaLV3YbqRlsBAvCDAAAAAAATBBM4YK3uV5tBwAAAAAAwE8RZgAAAAAAgIBCmAEAAAAAAAIKYQYAAAAAAAgohBkAAAAAACCgEGYAAAAAAICAQpgBAAAAAAACCmEGAAAAAAAIKIQZAAAAAAAgoBBmAAAAAACAgEKYAQAAAAAAAgphBgAAAAAACCiEGQAAAAAAIKAQZgAAAAAAgIBCmAEAAAAAAAIKYQYAAAAAAAgohBkAAAAAACCgEGYAAAAAAICAQpgBAAAAAAACiqlhxtGjlWZWD7jkyX1XVlZuYE8A1MWTscY4BczHGAX8nydjjec0+ILR952pYYa90m5m9YBLlR7cd8UlJQb2BEBdSmzujzXGKWA+T8ZoCWMU8ApPxqkn35cBdxl935kaZpSVlplZPeBSWZn7911OzmEDewKgLp6MNcYpYD5PxtkhxijgFZ6M01Ke0+ADnjynuWJqmFFRziCB95V7cN9lZWUZ2BMAdTnowVhjnALm82SMenItgIbzZKyVl5ca2BOgYTx5TnPF3AVAQyS7vcLUJoCa7PYKHa2qcvv6I/mFKigoNLBHAI5XWFikvPwCt69nnALm8niMHilQYWGRgT0CcDxPx6nEcxq8y9PnNFdMDTNiY2OVl5drZhOAkyNHctUsLs7t62NjY7Xxx80G9gjA8Tb8uElxMYxTwF95Okbj4uK0YeMmA3sE4HhGjFOe0+BNnj6nuWJqmJHYPEklthKVlTKNCeYrKy1VcUmJEpsnuV1HYvMk7dt/QAezsg3sGYBqB7OytS/jAOMU8FOMUcD/GTVOeU6DtxjxnOaKqWFGQkKCoqIilXM4ixVzYarKSrtyDmcpKipS8fHxbtdTfc+u/natbB6sEA2gNputRKu/Xcs4BfwUYxTwf0aPU57TYDajntNcMXfNDEnt2qfJXnlUB7MyZa9kP2MYz15Z+dv9dVTt2qcpJCTEo/ratU+TzVamL75ayRaQgEGKS0r0xVcrZbOVMU4BP8QYBfyfGeOU5zSYyejntOOZHmYkNU9SQkK87Ha7sg5mMJUJhiorLVXWwQzZ7XYlJMQryYCpS9X3bGFRsf71xVfKyjpkQE+B4JWVdUj/+uIrFRYVM04BP8QYBfyfmeOU5zSYwYzntOOF7NydYeySoi6Ul1do86YNKi0rlyTFxMQqoVmiwsLDzG4aTZS9wq4jBXkqLj62WnpkhFWnde8pqzXckPpr3rMhktLS2qn7qd0UGxtjSP1AMCgqKtamLT9pz55fVSXGKeBvGKOA//PmOJV4ToPnzH5Oq8krYYYklZba9NOWzY6BEhIiWcMjFB0drYjISIWHWRUaavpEEQSoo0ePqsJerrLSUpWUlKi8okzVO/tERljV7dTTFBkZZWibru7ZFknNdVLbNkpObqnYmBhFREQY2iYQyMrKylVUXKTs7EPK2H9AOYdzGaeAH2GMAv7PX8Ypz2loKF88p1XzWpghHUv+du7crvz8fG81iSYuPj5e6eknm5L0SdyzgBEYp4B/Y4wC/o9xikBj9j0reTnMqHboULb2ZfyqUluZt5tGExEZFaHUk9qpZctkr7THPQs0HuMU8G+MUcD/MU4RaLx5z/okzKhWWFigvNzDys/PV1lZmcor2BYIroWHWRQZeWw7n8TmSYqLa+aTfnDPAnVjnAL+jTEK+D/GKQKNL+9Zn4YZAAAAAAAAjcVKLgAAAAAAIKAQZgAAAAAAgIBCmAEAAAAAAAIKYQYAAAAAAAgohBkAAAAAACCgEGYAAAAAAICAQpgBAAAAAAACCmEGAAAAAAAIKP8PmlVNQxTMf9UAAAAASUVORK5CYII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AutoShape 4" descr="data:image/jpeg;base64,iVBORw0KGgoAAAANSUhEUgAABDMAAANUCAYAAACuYWbXAAAABHNCSVQICAgIfAhkiAAAIABJREFUeJzs3Xd4VGX6//FPMgkhhRZCB6kBlN4UpJdVsCxYsIBUBeUrlgV7XUBF17KiiAgISlEEEQsqiFSxrQhIDSX0Ii2QAumZ3x/8MuRkJm1KzpT367q4dp5TnnPjnucw556nBFmtVqsAAAAAAAB8RLDZAQAAAAAAAJQEyQwAAAAAAOBTSGYAAAAAAACfQjIDAAAAAAD4FJIZAAAAAADAp5DMAAAAAAAAPoVkBgAAAAAA8CkkMwAAAAAAgE8hmQEAAAAAAHwKyQwAAAAAAOBTSGYAAAAAAACfQjIDAAAAAAD4FJIZAAAAAADAp5DMAAAAAAAAPiXki2WrzY4BAAAAAACg2OiZAQAAAAAAfEpQRkaG1ewgAAAAAADulZOTI6vVquzsbOXk5Khs2bJmhwS4DT0zAAAAAMDPWa1WXbhwwewwALchmQEAAAAAfspqNXbET0xM1B9//KGQkBCTIgLcg2QGAAAAAPgxq9Vq+AP4A5IZAAAAAODngoKCSGTAr5DMAAAAAAA/l5vIIKEBf0EyAwAAAAD8VN6hJQwzgT8hmQEAAAAAAHwKyQwAAAAAAOBTSGYAAAAAAACfQjIDAAAAAAD4FJIZAAAAAADAp5DMAAAAAAAAPoVkBgAAAAAA8CkkMwAAAAAAgE8hmQEAAAAAAHwKyQwAAAAAAOBTSGYAAAAAAACfQjIDAAAAAAD4FJIZAAAAAADAp5DMAAAAAAAAPoVkBgAAAAAA8CkkMwAAAAAAgE8hmQEAAAAAAHwKyQwAAAAAAOBTSGYAAAAAAHxefHy8unXrprCwMJUpU8alP7GxsYqLiyvyeh07dnT5emFhYWrRooX2799f5PXatGnjluu1b99ea9eudeN//dIXlJGRYTU7CAAAAACAe+Xk5Cg7O1vZ2dnKyclRVlaWsrKyFB8fr06dOikrK8vsEN2qY8eO2rRpk9vqu+KKK7Rv374C97dr107btm1z2/UaN26s7du3F7i/RYsW2r17t9uuV6lSJZ08edJt9ZU2khkAAAAA4IcCLZlRpkwZt9eZmJio8PBwh9urVKni89fLyMhwe52lhWEmAAAAAACf17hxY7fWV69ePYeJBUmKiopSbGysW6/XqFGjQq/XsGFDt16vevXqbq2vtJHMAAAAAAD4vLlz56pRo0ZuqatevXr64osvCtxvsVg0b948tyUYGjZsqEWLFhV6vQULFqh+/fpuuV5sbKy++eYbt9RlFoaZAAAAAIAfCrRhJggsIWYHAABFWb16tXbv3q02bdqoXbt2Cg0Ndam+e++9V1arVe3atVO3bt3UokULN0UKAAAAoDTQM6MYJk+ebOiCs3LlSkVGRpoYEbyFr94bY8eO1YoVK2zlJUuWqGXLliZGVLjhw4frk08+kSRFREToP//5j0aPHu1UXSdPnlTDhg1tkx01b97crbNew7fRpgHgMl99JuKyvD0zsrOzlZWVpczMTB04cICeGfB5ftMzY9u2bbrrrrts5VGjRunRRx91S90HDx7Uxo0bbeWcnBy31IvSwb1h79SpUzp06JCt7O2zGP/111+2zxcvXlTz5s2druuLL74w/H27d+/uUmwofbRpe77WpgG4D89EFIfVajX8AfyB3yQz0tPTtXfvXlv57NmzJkYDb8K94dsSEhK0Z88eWzkmJkYdOnRwur6VK1cayjfddJPTdcEctGkAuIxnIoqLZAb8jd8kMwD4p9WrVyszM9NWbtmypdNzZmRmZurXX3+1lWvUqKFu3bq5HCMAmO3MmTNq165dsY/v2rWr5s+f78GIgOIZO3as9u/fb3YYTqlQoYI+/fTTYh07adIkD0fj2LPPPmtIYJDMgD8hmQHAq61fv95QdqVXxjfffGP4xapbt24uTyYKAN4gJydHJ06cKPbxCQkJkqQmTZoYhii5qk+fPlq2bJnb6oP/++2337R161azw3BKtWrVin2sWcmMZ555RpIUFBREzwz4HZIZALzaTz/9ZCjfcMMNTteVO4loroEDBzpdFwB4wpYtW7RgwYJiHdulSxf179/fpevl5OS4dR4E5lQAvBfJDPgbkhkAvNa+ffu0c+dOW7l27drq1KmTU3WdOHFCP/74o6Gufv36uRwjALjTvn37NGXKlGIdm52d7TCZERYWpnfeecdu+9q1a21d4sPDw10LFHCT2rVrKyUlxe31Hj9+XGlpabZydHS0Klas6NZrxMTEuLU+T8k/zISkI/wFyQwAXmvp0qWGXw86duzodF1z5szRxYsXbeW+ffsyxASAXwoJCdGIESPstn/33Xe2z7nza6xfv17Z2dklqv/IkSOGlaDyzndQpkyZkoaLAPfll1+6vc60tDTVrVvXkMx45ZVXNHLkSLdfq7g++OAD066dK5B6ZqSmpurChQtOn2+xWFS+fHlZLJZiHZ+SkmK430oqNDRU5cqVU3BwcJHHWq1WJScnu7RyWVhYmKKiohQUFOR0Hd6AZAYA0y1evFj79u2z257/C05OTo4mT55caF033XSTWrRoYbf9iy++MJSrVaumefPmORHtpReFu+++26lzAaC4ypQpo8qVKxu2JScnO/0rdt5lrvv06SPp0kTIJZX/+rVr13YqHsBTli9frnPnztnKERERGjBggIkRyWGCsTTkJivz9szwZ/Hx8Ro2bJj++OMPl/+utWvX1tdff63mzZsXer277rpLW7dudfl6DRs21DfffKNGjRoVer1bbrlFcXFxLl0rKChIV111lV577TVdd911LtVlJpIZAEy3YMECwy+GBfniiy/skhL51a5d2y6ZsXr1arvJxV5++eWSB/r/VaxYkWQGAI9r2rSpNm7caNh23333ae7cuSWua+/evTp48KCkS8ncq6++2h0hAl7p+++/N5Q7duyo6Ohok6LxHoGQ0Bg8eLA2bdrklrqOHj2q/v37Kz4+vsBj7rjjDm3bts0t14uPj1f//v21Y8eOAo8ZMGCAdu/e7fK1rFarduzYocGDB+v06dMu12eWovuxAICPK+748+KiGzUAX7Ny5Urb59atW5sYCeB5GzZsMJRzeyIFqrzDS3Jycvw6meGuREauI0eOKDU11eG+xMREtyUycu3du7fQ67kjkZG/Tl9GMgOAX/v111/1ww8/uLVO5toA4Gt+++0322d6ZcCfbd68WXv37rWVQ0JCdNttt5kYkfcIhJ4ZjRs3dmt99evXL3DC5KioKMXGxrr1eo0aNSr0eg0bNnTr9ZwZauhNGGYCwKvExMRo2rRpxT5+x44dmjBhQoH733zzTcPkdjfffLNTv0p++OGHOn78uCR6ZgDwPZs3b7Z97tWrl4mRAJ711VdfGcqtWrVS/fr1TYrGe+TvneGv5s6dqyFDhhgSWs5q0KCBPv/88wL3WywWzZs3T4MHDy50KEpxNWrUSIsWLSr0egsWLNCgQYMMEy87KzY21rbCla8imQHAq4SGhrptkq7Nmzcbxs1WrFhRU6dOdSoL/dlnn9k+h4WFuSU+ACgNx48ft02yHBMTQ88M+LV169YZyr179zYpEntfffWVnnnmGVu5e/fuJfoBxxn5Vy/x514ZktS2bdtC55zwxPV27dpVqtdzdfJPf+K3yYzff/9dTz/9tFvqyt8gJk2aVOxlevKKjo7W448/7paY4DzujcAxYcIEZWZm2sqDBg1yujtd3uWv6JnhXWjTQOFWrFhh66HWunVrw1C5jRs3as6cOYWeHx4erjfeeMOjMcJ9AvmZeOrUKf3555+GbbfeeqvHr1tcSUlJhh4D7h6iUJi8PTP8PaGBwOG3yYy1a9dq7dq1Hqn77bffduq8Bg0a8OXWC3BvBIbFixcbVkgpV66cxo8f73R9JDO8F20aKNyvv/5q+9yhQwfDvoMHD2rmzJmFnl+pUiWSGT7El5+JO3fu1MWLF526hiStWbNGaWlptvIVV1yhnJwcu1WBXFGmTBm1bNnSbfWVNpIZ8Cd+m8wAUHwDBw5USIh7Hwf9+vXTO++849Y6iys5OVnPP/+8YdvgwYNVp04dp+skmQFf4m9tGq7JO19Gz549TYwEKNyIESMM96urDh8+rGuvvdZt9UmXloB3x3wFZrBarQoKCiKZAb9BMgOAjh075vY6zVyzetKkSYYvGjVq1NBzzz3nUp15kxlly5Z1qS7A0/ytTcN5CQkJtvHclSpVUufOnQs8tnr16qpcubKtfODAAZd+JQfgPfKuZEIyA/7Cb5IZ+WflHTdunMaOHWtSNI45M8YQruPeCDwnT540lJ988klVrVpVmZmZTi+rmnfuDXpmmIs2DRTfypUrbcnY/PNl5Dd48GBNnjzZVr7mmmvc+is5PINnIoorEJZmRWDxm2RGenq6oRwVFaXatWubFA28CfdG0Tp37lzgmtbOatGihVvrK4mPP/5Y1113nZ599lnVqlVLo0aN0ltvvaWFCxfqu+++U0xMTInrzHsfkcwwF226aP7WpuG8n3/+2fa5NCcbROnx12dijRo19NhjjxV6TEZGhmGy0xtuuKHI1UtWrVplmFPr+eefV8WKFQs957333vPZoSWSAmo1EwQWv0lm5P3VVOJlA5dxbxTt9ddfV/v27c0Ow60GDx6sPn366PDhwxo+fLgWL14sSXrggQcKXTPckeTkZMMvX9xD5qJNF80f2zSck7uKiXRpVZO0tDSGyvkZf30mRkVF6aGHHir0mFOnThmSGbGxsUWec/jwYUO5f//+RU7o+emnn3okmZGVlaWjR4+6vd68qlev7tH6ATP5TTIj73h2SU53JYf/4d4IXNWqVdP58+e1Zs0a27avv/5aL7/8sp599tli15OYmGgo8yJgLto0UHzjx4/Xp59+qpSUFB06dEizZs3yuiEIcA3PRN/1ww8/qEGDBh69BvPewJ/5TTIjKyvLUPaXrDRcx70R2Jo0aaIpU6Zo6NChtl8oJ0+erDZt2uiGG24oVh0pKSmGclhYmNvjRPHRpoHia9CggQYNGqQZM2ZIkmbMmEEyw8/wTERJBcJQk/PnzyspKcnp8y0Wi2JiYor1nc9qters2bO6cOGCgoKCSnwtq9WqMmXKqEqVKsVaiSw7O1tnzpxRWlqa09cLDw9XTEyMgoODS3y+N/GbZEb+8YI8yJGLewMDBw7UH3/8obffflvSpV+xxowZo7Vr16p+/fpFnp+cnGwok8wwF20aKJnx48fro48+UkZGhuLi4rR69Wr16tXL7LDgJjwTgcvi4+N1zz33aNOmTS4nbWrUqKGvvvpKrVu3LvR6AwcO1I4dO1y+Xr169fTNN9+oSZMmBR6zZ88e3XLLLdq7d69L15Kkpk2b6pVXXtFNN93kcl1m8ZtkRv6XDR7kyMW9AUl6+eWXtWnTJq1fv16SdOLECY0cOVI//PBDkV1y83fRJJlhLto0UDL169dXz549tWLFCknSZ599RjLDj/BM9F116tRRu3btzA7DrwwePFibNm1yS10nTpzQrbfeWuh8KQMHDtT27dvdcr2DBw/qlltu0c6dOws85tZbb3VLIkOS4uLiNHz4cJ05c8Yt9ZnBb5IZ+bsR8SBHLu4N33L27NkSTVxY3LGgoaGh+vDDD9W9e3cdP35c0qVZ/h977DFNmTKlRNdgzgxz0aaBkhs8eLAtmfHDDz+YHA3ciWei72rRooUWLVrk0WvkH4bk79yVyMh19OhRpaamOlwhLDEx0W2JjFz79u0r9Hp79uxx6/VcGYrjDfwmmZF/gj5+OUUu7g3fkpGRoa1bt3qk7rp162ratGm64447bBOmTZ8+Xe3atdPQoUMLPC8tLc1Q5h4yF20aKLnbbrtNjzzyiM6dO6djx45p8+bNatOmjdlhwQ14JgKXNW7c2K0v/A0aNChwqfOoqCi3Xy82NrbQ6zVq1Ej79u1z2/Vq1qzptrrM4DfJjPwT9H3//fceeyHKNXToUI/PQAzXcW8grxtuuEHjxo3Tq6++KunSJEiPPfaYmjdvrrZt2zo8h54Z3oU2DZRcaGio2rVrpx9//FGStG7dOpIZfoJnInDZ3LlzNWTIELcMxWjYsKEWL15c4H6LxaK5c+fqnnvucUuCITY2Vp999lmh15s/f74GDx6s+Ph4l6/XuHFjffLJJy7XYya/SWbkHy/48ccfe/yaXbt25UHuA7g3fEtISIiuuOKKYh+flpZmGzZSXM8//7zWr1+vX375RdKlGa9Hjhyp1atXKzo62uE18iooY47SQZsGnNOpUydbMmPjxo0mRwN34ZkIXNa2bVvt2LGjVK9X2BwXnrjerl27Su163s5vkhknT540OwR4Ke4N31KlShXFxcUV+/gvv/xSd9xxR4muERoaqunTp6tHjx5KSEiQJO3cuVMPPvigPv30U7vj8ycz6JlhLto04JxmzZrZPh89etTESOBOPBMBBCrfXlg2j2PHjpkdArwU9wYcadq0qSZPnmzYtmTJEs2ePdvuWJIZ3oU2DTgn71LU58+fNzESuBPPRACBym96Zpw4ccL2uVq1alq5cqXbrzFt2jRNnz7d7fXCs7g3UJARI0ZozZo1WrhwoUJCQjRq1CjdeeeddselpqYaygwzMRdtGnBO48aNFRwcrJycHJ07d87scOAmPBMBBCq/SGYkJyfr9OnTtnKtWrXUtGlTt18nMjLS7XXCs7g3UJS33npLp0+f1tixY3XjjTc6PCZ35ZNcJDPMQ5sGnGexWGS1WiVJmZmZdvv37t2rmTNn2sr5V8mA9+GZCCCQ+UUyY82aNYY1lGvXrm1iNPAm3BsoSkxMjL7//vtCj8k/zCQiIsKTIaEQtGnAeSdPnrQlMxwNl/v666/19ddfl3ZYcAHPRACBzC/mzPj5558N5bwTXCGwcW/AHdLT0w1lfqEyD20acF7epQMrVKhgYiRwF56JgPdLTk7Wvn37dObMGbND8Tt+0TNj06ZNhnK7du1MigTehnsD7pC/ZwbJDPPQphFI4uLiVLduXcO2/MtwlkTeJTvr1Kkj6dJy2OXLly/0vKioKKevCc/imQh4txUrVuiOO+5QamqqwsLC9OGHH5Z4FT4UzOeTGWlpadq2bZutHBERoZ49e5oYEbwF9wbcJX/PjKK++MMzaNMINBkZGYbJHUvip59+0tq1ayVdeoZt27ZNy5cvt+1v0aKFJGnAgAEaMGCAy7Gi9PFMBLzfsGHDbBPJp6ena+zYsSQz3MjnkxlffvmlEhISbOW2bduqXLlyJkYEb8G9AXchmeEdaNNA8R0/flyTJk1yuC8iIkJDhw4t5YjgbjwTAe+WmJhoaKOSlJSUZFI0/snnkxlLliwxlLt162ZSJPA23Btwl7yrmYSEhDDMxCS0aQSaGjVqFPoLXpcuXQrc17VrVwUFBdkm/MwVGhqqyZMnq0mTJm6LE+bgmej78rdPACXj08mMo0ePatWqVbayxWLR4MGDTYwI3oJ7A+6Ud86M0NBQEyMJXLRpBKIqVaro9ddfd+rcmjVrql+/fjp79qwsFosiIyMVGxurwYMHq0OHDm6OFKWNZ6JvCgkxvnrlX/odviE1NVX33HOPtm/frlatWmn27NlumVvoyJEjeuKJJ7Rlyxa1atVKb731lmrWrOmGiP2XTycz/vvf/yolJcVW7tChg2JjY02MCN6CewPudPr0advnsLAwEyMJXLRpoOS+/PJLs0OAh/BM9E35h6meOnXKpEjgir59++rXX3+VJB04cEB//PGHtmzZ4tIqUfHx8ercubNtWEp8fLyOHj2qlStXKjw83C1x+yOfXZr1+PHj+uSTTwzbRo0aZVI08CbcG3CntLQ0w3KG/INS+mjTgHfJncwO5uCZWPrcdc9XrVrVUD5w4ADLdfqgP/74w1A+duyYWrVqpcTERKfqi4+P17XXXms3v8bGjRt1/Phxp+MMBD7bM+OJJ57Q2bNnbeUmTZrorrvuMjEieAvuDd929uxZde3atdjH5/1lyhPmz59vuEZ0dLRHrwd7tGkEkvDwcNWuXVuSVL16dZOjcezQoUO2z2XKlDExksDEM7H0nTx50vY5/1CRkmjdurUiIiJ08eJFSZe+w0yYMEHvvvuuyzGi9FSsWNEuCXX8+HG1atVKf/31V4l6aOT2yDh37pzdvipVqvC9swg+mcz44osvtHjxYsO2hx9+mLHs8Lt745FHHtEHH3zg9npzcnIM5c6dOysoKMjt18nVp08fLVu2rFjHZmRk6Pfff/dYLMV18uRJffTRR3rjjTcM25s2bWpSRIGJNl083tymUTI33nijbrzxRrPDKNSOHTtsn1k9o3T52zPRF3z22WeGF1dXVjQLDQ1VbGys/vrrL9u2Dz74QHv37tVtt92m+vXrKyYmRjVr1rTrxQHv8cEHH+j222+3m8A1N6GxZcsWVaxYsch6cntkOEpkBAcHa/r06apUqZLb4vZHPpfMSEhI0FNPPWW4eTp06ED3OvjlvWG1Wu1eUjx1HU/OqF0af4eS6NWrl8NunTk5Obp48aKSkpKUnJzs8L/JP/7xj9IIEaJNu3qdQGrTKB1paWlauHCh3n//fdu2unXrmhhRYPHHZ6K3WL58uX744QdbOSMjQ4mJiTpy5Ij+97//GY6tX7++S9e6/fbbDckMSVq9erVWr17tUr0Fye0FAve5+eab9f7772vMmDEFJjS2bt1aaB1FJTJmzZrl9Yltb+BzyYwxY8bo4MGDtrLFYtELL7xgXkDwGtwb/iE4OFhVqlRx+vzizGmRkZGhuLi4Etfds2dPjRw50pmw4ATaNFC61q9frzFjxthtz8rKUlJSks6fP6/s7GzDvs6dO5dWeAGPZ6K94OBgNWvWzFYuztCs6tWrG84JCwtTcnKypk6dWqxr9unTp+SB5jFu3DitXLlS69evd6kemCv3+6CjhMaJEyfUsmVLbdiwweG5hSUyLBaLZs2axepExeRTyYzXX39dS5cuNWwbNmyYrr/+epMigrfw13ujQ4cOSkpKMjsMl+X90lCUatWqGcZje0JsbKzdLy1F6d69u9577z0PRYT8aNPerSRtGr6jefPmOnDggLKysop1fO3atfXwww97OCpI/vtMdFVMTIw2b95conPGjx+v8ePHG7ZVrFhRFovFLlmX3/XXX+/yjxqhoaH66quvNH78eC1cuJCeEz5s5MiRslgsGj16tMOERpcuXezOsVqtBc6RERwcrDlz5jAHTgn4TDJj7dq1mjRpkmFb/fr19corr5gUEbyFP98bQ4YM0ZAhQ8wOw++0b99e69atK3B/mTJlFBERoerVq6tBgwa66aab1Ldv31KMMLDRpgFzREdHq169eoYVnBwpX768unXrphdeeIFhJqXAn5+J3qJatWpq0qSJ9u/fb9sWHBys8PBwRUdHq379+rr55ps1cuRIt8xPEhkZqenTp+vFF1/Ul19+qbi4OB06dEgpKSm6cOECQ/l8yLBhw2S1WnX//fc7TGjkZ7Va7VYtkS71yJg9ezaJjBLymWRGy5Ytde+992r27NlKTU1VeHi43n//fWZ4BfcGSuzBBx/Ugw8+aHYYKABtGjDP5MmTHS4FGBoaqgoVKig2NlbNmjVjwslSFEjPxMcff1ynT5+WpBKtCOEOW7ZsKdXrSVKNGjUcDu1yp+L2tILzhg8frqCgIIc9NIrDYrHQI8NJPpPMiI6O1n//+18NHTpUzzzzjPr06aNevXqVagz9+vUzzCzcqFGjUr0+HOPe8H3t2rWzfWbWZtCmgZKLjIy0DYVzZenI/v37uyskuEkgPRNvv/12j9QLeNqwYcNksVh07733liihYbFYNHfuXA0cONCD0fmvoIyMDM9Ndw4AAAAAMEVWVpYyMjKUmZmptLQ0paenKzU1VUlJSerUqRM9N9zs448/LnYPDYvFoo8++kh33nlnKUTmn4LNDgAAAAAAAF83bNgwzZw5U0FBQYUeZ7FY9PHHH5PIcBHJDAAAAAAA3GDo0KGaM2dOgQkNi8Wi+fPn64477ijlyPwPyQwAAAAAANxk0KBBmjVrloKDja/buXNk3HbbbSZF5l9IZgAAAAAA4EZDhgzR/PnzVb58eUlSuXLltHjxYib7dCMmAAUAAAAAP8QEoPBn9MwAAAAAAAA+hWQGAAAAAADwKSQzAAAAAACATyGZAQAAAAABICgoqMAlQwFfQzIDAAAAAPxUbvIi//8Cvo5kBgAAAAAEAHpmwJ+QzAAAAAAAP0YSA/6IZAYAAAAABAiSGvAXJDMAAAAAwI/l9syghwb8CckMAAAAAPBDjpIXJDPgL0hmAAAAAICfo2cG/A3JDAAAAADwYwwzgT8imQEAAAAAfipv8oJkBvwJyQwAAAAA8GP0zIA/IpkBAAAAAH6ORAb8DckMAAAAAPBjuUmMoKAgBQfzCgj/wJ0MAAAAAH6OYSbwNyQzAAAAAMBP5U9ikMyAvyCZAQAAAAABIDg4mGQG/EbQkm9WWc0OAgAAAAAAoLjomQEAAAAAAHxK0N79R+mZAQAAAAAAfAY9MwAAAAAAgE8hmQEAAAAAAHwKyQwAAAAAAOBTSGYAAAAAAACfQjIDAAAAAAD4FJIZAAAAAADAp5DMAAAAAAAAPoVkBgAAAAAA8CkkMwAAAAAAgE8hmQEAAAAAAHwKyQwAAAAAAOBTSGYAAAAAAACfQjIDAAAAAAD4FJIZAAAAAADAp5DMAAAAAAAAPoVkBgAAAAAA8CkkMwAAAAAAgE8hmQEAAAAAAHwKyQwAAAAAAOBTSGYAAAAAAACfQjIDAAAAAAD4lBAzL56ekaG01HRlpKUpKztbOTk5ZoYDLxZsCVZIsEVlypZV2fAwhZUpY0ocYWGhiggvq/CwMrJYLLJYyAcCubJzcpSdla3U9AxdTE1TenqmKXHQTgHHLrfRdF1MTaeNAl7IW9op72kormBLsEItl97TwsqW7nta0N79R62ldrX/L/ViqpKSkpWVlVXal4afCAkJUfny5RQeEV4q14uKDFc/igpYAAAgAElEQVTF8pEKCTE1/wf4lKysLJ1PuqCUC6mlcj3aKVAytFHA+5V2O+U9Da4qzfe0Uk1mZGdn61zCeaWnp5fWJeHnwsLCVCm6oiwWi0fqt1iCFRNdUeFlzekJAviD1LQMnUk4r+xsz/yqQzsFXEMbBbyfp9sp72lwN0+/p0mlmMzIys7WmdNnlU2WD25mCQlRTJXKCnFzQwkJCVH1qpXcXi8QiLKys/X3qXNu/6WHdgq4B20U8H6eaqe8p8FTPPWelqtUBilm00DgQdlZWZfur+xst9VpsQTz5QtwoxCLRdWrVnLr2HjaKeA+tFHA+3minfKeBk/yxHtaXqWSzDiXcJ4GAo/KzsrSuYREt9UXE12RL1+Am4VYLIqJrui2+mingHvRRgHv5+52ei4hkfc0eJS739Py8ngyIzU1lbFXKBXp6WlKTU1zuZ6I8DDG9QIeEl62jCLCy7pcD+0U8AzaKOD93NVOL72nuf7dGSiKu97T8vN4MiMpKdnTlwBskpKSXK6jUsVybogEQEEqVYxyQx20U8BTaKOA93NHO+U9DaXJHe9p+Xk0mZGelq6sTLotofRkZWYpLc35nkDhZcsolCXjAI8KDQlReNkwp8+nnQKeRRsFvJ+r7ZT3NJQ2V9/THPFoMiON4SUwQVqa812Y3NFlD0DRIsKd/wJGOwU8jzYKeD9X2mmqC9+XAWe58p7miGd7ZpDMgAkyMjKcPjcsjPG9QGlwpa3RTgHPo40C3s+VtubK92XAWe6+7zyazMjKzPRk9YBDrtx3luAgN0YCoCCutDXaKeB5tFHA+7nS1nhPgxncfd95NJlhtXqydsAxV+47C0vIAaXClbZGOwU8jzYKeD9X2hrvaTCDu+87j69mAgAAAAAA4E4kMwAAAAAAgE8hmQEAAAAAAHwKyQwAAAAAAOBTSGYAAAAAAACfQjIDAAAAAAD4FJIZAAAAAADAp5DMAAAAAAAAPoVkBgAAAAAA8CkkMwAAAAAAgE8hmQEAAAAAAHwKyQwAAAAAAOBTSGYAAAAAAACfEmJ2AAAAwP8kJiZq3759SkxMlNVqVVRUlKpWraL69RuYHRoASenp6TpwYL9OnTqttLQ0hYWFKSoqSg0bNlTFihXNDg8AikQyA4BPy8zM1FdffaWtW7fatnXr1k19+vQxMSogcK1evVr/+9/vOnLkqHJycuz2V6xYUU2bNtE//nGdatasaUKEQGDbsWOH1qxZrb179ykjI8Nuf3BwsKpXr6Z27dqre/fuioyMNCFKACgayQwAPmvbtm1asmSJTp48adh+4cIFkyICAtfhw4f1yScLdOjQ4UKPO3/+vH777Xdt3PinrrvuOt18882lFCEQ2NLS0vTJJwu0ceOfslqtBR6Xk5Oj48dP6Pjxb/TLL7/ojjvuUMuWLUsxUgAoHpIZAHxOYmKili79Qn/8sdHhL78AStf+/fGaMWOmEhMTDduDg4Nt3dUvXLig9PR0276srCx99913On/+vIYMGVKq8QKBJjU1Ve+++44OHDho2B4UFKSoqChFRUUpKytL586dU1ZWlm3/2bNnNWvWLA0bNkzt2rUr5agBoHAkMwD4lA0bNmjZsmV2L00AzJGSkqI5cz4ytMmKFSuqV69e6tixo8qVKydJys7O1o4dO7R+/Trt2LHTduwvv/yiOnXqqEePHqUdOhAw5syZbUhkBAUFqUOH9urdu4+uuOIK2/bk5GT9/PPPWrNmjZKSkiRdGs65cOFC1a9fX9HR0aUdOgAUiNVMAPiEs2fP6p13pmjBggWGl6ayZcuqU6eOJkYGBLYlSz7XmTNnbOW6da/QU089pX/84x+2RIYkWSwWtWzZUmPHPqRbbrlFQUFBtn0rV6409NoA4D6//PKLtm3bbiuHhIRo0KBBGjFipCGRIUnlypVT3759NW7cOFWpUsW2PSUlRcuXLy+1mAGgOEhmAPAJBw8e1K5dcYZtzZs30xNPPKGrr77apKiAwHbq1Cn9+ecmW7lChQoaNWq0KlSoUOh51113ndq3v9xlPSEhQVu2bPFYnEAgW7t2jaHcq1cvdenSpdBzqlWrpjvvvNOQdIyLiyvkDAAofQwzAeBzoqOj9c9//lPXXHONJCkx8bzJEQGBacOGDcrMzLSVe/XqpcqVKxfr3N69e+uPPzbayrt377a1aQDucf78eUVGRqpp0yaSpNDQUPXr169Y5zZr1kxVq1a1TbKdkJDgsTgBwBkkMwD4jJCQEHXq1En9+/dnqTjAC+zfH2/7HBYWpu7duxf73Lp16ykqKkopKSmSpKQk5sEB3K1ixYp65JFHnT6/QoXytmRGdna2UlNTFR4e7q7wAMAlJDMA+IQqVarokUceVqNGsWaHAuD/u/LKq9SgQUNJUqVKlRQWFlai80NDQ22f866gAMA75CYbpUtzVJHIAOBNSGYA8An5JykDYL4bb7zR6XOzs7OVnJxsK0dERLgjJABucujQQZ048betXKtWTROjAQB7TAAKAABK3Y4dOwy9MapXr2FiNADyyszM1KJFi2S1Wm3bOnbsZGJEAGCPnhkAAKDUbdjwk+1zUFCQWrVqZWI0AHKdOHFCn376ifbvP2Db1qzZVUWugAIApY1kBgAAKFVbtmzRjh07beUGDeqrbt26JkYEBJbs7GytWrXKVrZarbpw4YKOHz+mPXv2GlYpatq0iUaMGGlGmABQKJIZAACg1Jw7d06LFy9WTk6OJCk4OFj9+t1gclRAYMnMzNTSpUsLPaZChQrq0aOH+vbtW0pRAUDJMGcGAAAoFWlpaZox4wMlJCTYtnXq1EnNmjUzMSoA+QUFBalataqSpAsXLpgcDQA4Rs8MAADgcenp6Zo5c4YOHjxk2xYb20h33nmniVEBgSkoKEhVqlQxbEtPT1dqaqoyMzNltVq1Z89e7dmzV6tXr1bfvn3Vq1cvk6IFAMdIZgAAAI9KT0/X9OnvKy5ut21bnTq1NXr0/QoNDTUxMiAwhYWFaeLEiXbbMzMztWfPHv3550Zt2rRZ6enpSk5O1ueff66zZ89q4MCBJkQLAI4xzAQAAHhMWlqapk17z5DIqFGjhu6//wFFRUWZGBmA/EJDQ9WsWTMNHTpM//rXo7beG1arVWvWrNHPP/9scoQAcBnJDAAA4BGpqal6772p2rNnr21brVo1NXbsWFWuXNnEyAAUpW7derr33pG23lNWq1UrVqwwOSoAuIxkBgAAcLuUlBRNnfqu9u2Lt22rU6e2HnroYUVHR5sYGYDiqlu3npo1u8pWPn36tOLidpkYEQBcRjIDAAC4VXJyst57b6r27z9g21avXl2NHfuQKlSoYGJkAEoqNraxoXzgwEFzAgGAfJgAFAAAuE1iYqLef3+aDh06bNvWoEF9jRnzf8yRAfig/D2pzp8/b1IkAGBEMgMAALjF+fPnNW3aezpy5KhtW2xsI91//wOKjIw0MTIg8Jw+fVrJyUm2cnR0ZVWsWLHE9WRkZBjKVqvV5dgAwB1IZgAAAJclJCTovfem6vjxE7ZtTZo01gMPjFHZsmVNjAwITNu3b9eiRYts5bZt22jUqNElrufo0aOGcvny5V2ODQDcgTkzAACAS86ePaupU42JjKuuulJjxvwfiQzAJFdffbXCwsJs5W3btuvQoYMlqiMzM1NbtmwxbGvUqKE7wgMAl5HMAAAATjt9+rSmTp2qEycuJzJatGiuBx4YY3iRAlC6IiMjdfXVV9vKmZmZmj9/vpKTk4tdx+eff67Tp0/bypUrV1bTple6NU4AcBbJDAAA4JSTJ09q6tSp+vvvv23bWrdupfvvf0ChoaEmRgZAkvr372+YwPPo0WOaMuVtHTp0qNDz0tLSNHfuXK1fv96wvVevXh6JEwCcwZwZAACgxP7++29NmzbN8KttcHCwkpOT9d//vuVUnV27dtM111zjrhCBgBcZGakRI4br/fen6+LFi5KkY8eO680331SrVi3Vpk1bXXnllQoPD1dmZqYOHjygbdu2648//rBbteTKK5uSzADgVUhmAACAEtu5c6chkSFJOTk5io/f73SdzZo1dzUsAPk0ahSre++9V/PmzbMlKDIzM7Vx45/auPFPBQUFqUyZMsrIyChwpZJGjRo6NXkoAHgSw0wAAAAAP3bVVVdp/PjxatWqpYKDjV//rVar0tPTHSYywsLC1Lt3b40f/5jCw8NLK1wAKBZ6ZgDweRUqVFSnTp1s5SuuuMLEaIDAULNmDUO7c4fatWu7tT4Al8XExOiBB8Zo7949+vXXX7V79x6dO3fOLokREhKiGjWqq3HjJurdu7cqVapkUsRA6YjbtUO//rxe27b+pe1btygnJ8fskCRJNWvVUfOWrdSiZWv1u/GfZofjlYL27j/quD+ZGxw7etxTVQOFqlW7plPn1atT3c2RACjIwSN/F32QA7RToHTQRv3f2bNndfz4cV28eFFhYWEqX76cqlWrrsjISLNDQzE52055T5MyMzP09puvacV335gdSpHKly+vh8c/pR49+5gdisucfU9zhJ4ZAAAAQACqXLmyKleubHYYQKnbt3e3Jr/0og4dcH6ep9KUlJSkl158RtacHPXsfZ3Z4XgN5swAAAAAAASEHdu36sVnn/CZREZeL094Tls2/2l2GF6DZAYAAAAAwO9t/vMP/fvZx3Xy7xNmh+K0t9981ewQvAbDTAAAAAAAfu1/v/2il/79jC5evGi3r3z58hr3xHO6tks3uxV/zHL82BF99ul8ffv1UsP2o4cPaeuWTWrZuq1JkXkP7/h/CgAAAAAAD/hlwzo9++S/HCYyqlWrrnemfagu3Xp4TSJDurSayb8ee1pduvWw27dt61+lH5AX8p7/twAAAAAAcKOf1q/RC888brcMsSTVvqKu3po6Q7WvqGtCZMVz48232G3btnWzCZF4H5IZAAAAAAC/s27NKk147kmH+xrGNtbbU2eoWjXvXk66YWxju23xe/eYEIn3Yc4MAAAAAIBfWf7t13rjtZcc7mvesrVefu0tRUZGlXJUJRcWFma37fS5BBMi8T4kMwAAAAAAfmPJok/0/tS3He5r1/4aTZz8hsMkAXwLyQwAAAAAgF/4cMY0fTr/I4f7evb6h5549t8KDQ0t3aDgEcyZAQAAAADweVOnvFFgIqPfjf/U0y9MciqR8fHsGbr5+h669aY++uLzhS7F+MXnC3XrTX108/U99PHsGS7VFejomQEAAAAA8FlpaWl6ctxY7di+1eH+2+8cpAcefNSpun//9WfN+2iWJCk1VZr2zltKPH9OI+4bU+K6Zn3wnhYu+NhWnvfRLDW9spmu6dTZqdgCHT0zAAAAAAA+6dy5c3rs0f8rMJExbORopxMZkrRn9y67bQvmztGsD94rUT35ExmF1Y/ioWcGAAAAAMDnnDh+TBOef0r79u52uP+RcU/q5gG3uXSNVq3bOtyem5i47/4Hi6yjoERGYfWjaPTMAAAAAAD4lEMH9uu5p8c7TGQEBwfryWf/7XIiQ5Jatm6rwUNHONy3cMHHRfbQKCyRMXjoCLUkmeE0emYAAAAAAHxG3M7tmvzSizp29IjdvtDQUD0/cbKu7dzNbdcbcd8YZWfnOExKFNZDo7BExl2Dhzk17wYuI5kBAAAAAPAJ27Zu0asvvaiTf5+w2xceHqGJk99Qm7bt3X7d3GRFcRMaRSUyijM8BYUjmeHFduzYpqzMTMZRAQAAAAh4Rw4f1EsvPqOzZ8/Y7StfvrxeeX2Kml7ZzGPXL25Cg0RG6SCZ4aWmvvtfLfl8oaxWq67ve4OefubfZocEAAAAAKZ549WXHCYyoqMr67W33lX9Bo08HkNRCY0tmzYqbtcOh+eSyHAvJgD1UiuWL5PVapUkrfxhuY4fP2ZyRAAAAABgjhnvv+tw+dVq1arrnfc/LJVERq777n9Qdw0e5nAfiYzSQzLDS5UrX8H2OScnR0ePHDYxGgAAAAAwz/atW+y21axVR1OmfajqNWqWejyFJTTyI5HhGSQzvNTYsf9Sw4aNFBpaRpJUrXoNkyMCAAAAAHPs3LHNUA4ODtaLEycrpkoVkyIqXkKDRIbnkMzwUtd27qoP53yiKlWrqly5cqpbt57ZIQEAAACA10jPSDc7BJiIZIYX+2HFdzp+7Ki6dO1hdigAAAAAYJqrmrUwlHNycjTxhaf094njJkVU+PKruRYu+FizPnivlCIKLCQzvNShQwc144P3VKFCRd1552CzwwEAAAAA0zRv2dpu25nTp/XwmHt16OCBUo+nOImMXCQ0PINkhhfavn2rHh//kJKTkzRu/JOqV7+B2SEBAAAAgGlGj3lIzZq3tNuekHBW/xo7qsBVRDyhsERG0yubOdxOQsP9QswOAPZiYqqoRo2aeuHFl9S8RSuzwwHs7N27R2fOnNWFCxcUERGhKlViFBvb2OywAMBm69at2rJlsw4ePKSUlBRlZ2erUqWKqly5sq688ir16NHD7BABACX0zAuT9Nij/6cTx48ZticlJenxRx/Uy6+9pZat23o0hsISGbmTfRZ0TO42JgR1D5IZXqh69Rqa8u4HZocBSJLOnDmjhQs/1YYNG7R16zYdPXpEqampdseFhYWpTp0r1KzZVerevbtuv32gatRgFZ6SGD58mJKTkyVJISEhmj17jiIjI02OCr7o5Zdf0qZNm/Jte1lNm17pct1DhtyjixcvFvv4oKAglS1bVpGRUYqKilJsbCNdffU1atvW/V82f/nlF82aNVNr167VkSNHCj22cuXKateunYYPH6GBAwe6PRZAcq69hIaGKiIiQjExVRQb20hdu3ZVkyZNSz2W4ho0aLBuu+22Ur1uRESE5s2b79Y64RuqVa+hZ1+YpMkvvahjR43P+dTUi3r68Uf0wsRXdU2nzh65fnESGdKlZEVOTo4WfTrP7jgSGu4TtHf/UaunKj921LzJWBDYatV2bq3penWquzkS37Vx40a9+eYbWr58uVJSUkp8flRUlAYMGKBHHnlUrVvbj3GE0YoVK3TTTTfayu3atdNvv/1uYkSed/DI306dRzstXEJCgho3jlViYqJh+8MPP6I333zT5forV45WUlKSy/VUq1ZN1113nUaMGKmuXbu6VNeOHTv03HPP6rvvvlNOTk6Jz7/yyqs0YcIE3XLLLS7F4W9oo65zR3sJCgpS48ZNNGDAAI0ZM0a1atUyLRZHJk6cqKeffqZUr1u+fHmdPZvg1jp9lbPt1Nff0/bH79PLE5/ToQP77faFhobqsadfUO8+17v1msVNZOQ14/13HSY0CjsnvwsXUtS/Xy/DtixJa9f/r+igvZCz72mOMGcGAIMTJ05oxIjh6tq1iz7//HOHiYygoCBFRESoUqVKKlOmjMN6UlJSNH/+fHXq1FEjRgy3e7GC0eeff24oX399X5Miga/78MNZDtvbl18uNSGagp08eVLz5s3T9ddfpwceeMDWK6mkZs2aqR49umvZsmVOJTIkadeunbrrrjs1cuQIpaWlOVUH4ClWq1W7d8fptddeVZs2rTVhwgSzQwJM16BhI700+U01im1ity8zM1OvvfSivv3aff/uzZn1fokTGdKleT7uuHuIw30LF3ysObPed1uMgYhhJgBsvvnmG40d+6COHzdm6y0Wi9q1a6fu3XuoS5cuat++vapWrWrbf+rUKcXFxWnDhp+0adMmrVu3TufPn5ckZWVlaf78+fr99/9p6tSp6tXLmFnGJatW/Wj7bLFYdM89rGIE53z22WcOtx8+fFiffPKJBg0aVMoRFS4zM1MffjhLBw8e0JdffqWyZcsW+9yJEyfq5ZdfcpjEiIiIUMeOHVWvXn1VrVpV5cpFKSkpWQcO7NfWrdsUF7fLcHxOTo7mzZunQ4cOafHizxUdHe3y3w1wt3PnzumllyZp9epVmjNnjho0aGh2SIBpatSspZf/8189//R47XHwTP/vG5OVmpqq2+907d+9rVs2acHcOQ73Fad3xegxD0mSwx4aC+bOUbv213h8ng9/RTIDgCRpypS39fTTTyszM9O2zWKx6KabbtJzzz1f6FCRqlWrqmrVqurWrZukS93cZ86coZkzZ+nQoYOSLk0aetttt2rmzFm6/fbbPfp38TXfffedYXx/mzZtmFAVTlm9erX++uuvAvcvWDDf7cmMSZMm6dprCx6bnJWVpcTERJ0+fUq7d+/R77//pk2bNhmeNZK0atUqPfnkk5oyZUqxrvvuu+/opZcmyWo1jpatVauWxo0bp3vuGVJoQuLnn3/Wa6+9quXLlxvqWL9+vQYOvF2rVq0uVhxASRS3vRw+fEg7d+7SL7/8Ypd4ky7ND9Ov3w1aunSprrrqKqdieeutt9SqlevDQOvXr1/q1w0J4RUGl1SuHKM33n5fT4wbq7id2+32T3/vbSUnJ2rEfWOcvsZfWzY53H7H3UOKPe9FYQmNv7ZsIpnhJJ4EAPT66//Rc889Z/h1s3379nr11dfUvXv3EtcXHR2tJ598SqNGjdZjj43XggULlJOTo5SUFI0adZ9iYmJYSSCPJUuWGMp9+/YzKRL4utmzPzSU69atZ0soStLatWu1f3+8W3/NrVmzli2RWVxbtmzRs88+ox9++MGw/eOPP9JDD41Vo0axhZ6/efNmPffcc3aJjHvuuUevv/6GYmJiioyhc+fO+vrrbzR37lyNHz/O1ptMupTQGDdunN56660S/K2AojnTXpYvX64JE/6tjRs3Grbv3x+vO++8U6tWrTL0liyu2rXrlDgWdzDruvBfERERmjp9th75v/u0Y/tWu/0L5s7R+fPn9ci4JxUcXPJZFho3sZ88+467h9gSFMVVUEKjIT9gOY05M4AAN3/+fL3wwguGRMbdd9+tNWvWOpXIyCs6OlqzZ8/RSy+9ZPvHIyUlRffdd58SEpi4K9fq1atsn0NCQjR4sHcNA4BvOHPmjL7//nvDtueff0716l3+1TQjI0MzZ84q7dDstG7dWt9++51dL60LFy7YJfccefzxx+xWR3jggTGaM+ejYiUy8ho6dKg+/XShypcvb9g+ffr7+vXXX0tUF+AJffv21a+//qZnnnlW4eHhhn1xcbv0yCMPmxQZ4F2mTJtV4PwU3369VJMnPm/XK7A4runUWUOG36ewsDBFRkZp9JiHSpzIyJV7bmRklMLCwjRk+H26tjPJPWeRzAACWFzcLo0fP05ZWVm2bU8//Yzmzp1X5Lj1bdu26aeffjL86luQxx9/wjDT+aFDB/X88887Hbc/WbZsmY4ePWort23btshfpQFHZs2aaVgxoFatWho0aLDdCh1ffPFFaYdWoHffnWo3FKSoBMKHH87SunXrDNsGDBigd9991+k4+vTpozfeeENBQUG2bZmZmXrxxRecrhNwtwkTJmjq1PfsJt5esmRJsZKAQCAYPeYhDb/3fof71qxeqeeeHKf09PQS1zts5Gh9u/InffX96gITJsV1x91D9NX3q/Xtyp80bORol+oKdCQzgAD26KOPGnpIDB48WBMnTizw+BkzPlDPnj1UoUJ5tW3bRr169VSjRo1Uv349jRw5Qlu2bFFmZqZuu+1WTZw4Uf/73+Ulo/7973+rQ4cOtvKCBfO1f3+8J/5aPmXJEuMqJn37sooJnJN/4s/+/QcoNDRUo0bdp9DQUNv2/fvjvSahERMToy5duhi2nT59utBzZs6caShXqVJFb77p+nCQESNGql8/4xCvdevWacuWLS7XDbjL0KFD9dprrxm2Wa1WTZ78ikkRAd7nnmH36qF/Pe5w358bf9f4hx/wyDLFKH0kM4AAtXjxYq1adXl4Q4cOHTR9+gcOj920aZO6dOmsBx98UBs2bLDr3n306FHNmzdPvXv30lNPPaWvv/5akyZNVOfO12rKlLdtx7366muyWCySLnUn94bu7mZbvfryJIOXhpiwiglK7scff9T27ZcnPgsJCdHo0Zd+7YmNbayuXbsajp871/HycmaoXbuOoZycbL8cdK6NGzdq0ybjRGyPPPKIrrjiCrfE8vTTz6hWrVqqWbOmatasqerVq2vZsm/cUjfgLmPHPqQ+ffoYtv3111/69ttvTYoI8D79bxmo5yY4TvLF7dqhf40dpTNFJM+9WYXISLND8AokM4AAlTfJEBISojfffMvh0JJvv/1Wffr01u+//15knUlJSXrnncsrEYSGhmrAgAG2crdu3dSpUydbecWK5c6G7xe+/PJLwzK47dq1Y5k9OOXDD42Jwc6dO6tZs2a2cv4VTFavXm1YQcdMqamphnK5clEFHvvRRx8ZJv0sX768Ro1yXxfdjh076uDBQzp06LDtz3PPMSQO3mfy5Fft5s+YP99+lQQgkPXo2UcvvvSaw32HDh7QI/93r44f845/CwuTkmKf5I+KKmdCJN6HZAYQgNatW2cYAtK/f39DkiHXqlWrNGzYUCUnJ9u2RURE6NZbb9X06dO1YsUP+uyzRRoyZIihG3uuDh06qG7deoZtvXv3tn3etWuXTp065Ya/kW9autTY1T9/F3egOE6dOqXly42Jwfw9fAYNGqyaNWvayqmpqXbDNcyyZctmQzk2tuA5Y37+eYOhfMMNNxS6/Crgr1q3bm23IsiGDRsKOBoIXF279dTEV15XaGgZu30nT/6tRx8crfi9e0yIrPh279pht61xU+eWZPY3JDOAAPTpp5/aft0MDQ3V88/bT3J34cIFPfTQQ0pMTLRta968udauXafPPluke++9T7169dKtt96q2bPnaO7ceXYJDUfzP1x7bWfb56ysLLul5gJJ3mE+oaGhdr+eA8Uxc+YMw682NWvW1D33GCcnCw0N1U033WzY5g0TBs6dO1ebNxuTGTfeeJPDY9PS0hQfb5xnp2fPnh6LDfB2+VcD+vvvv7Vt2zaTogG817VdumvSq2+qfPkKdvsSEs7q0bGjtXXLJgdnmi8nJ0eff/aJ3cxfCIcAACAASURBVPYWrVqbEI33IZkBBKD169fbPnfs2NHQHT3XCy+8oL15MtXNmjXTypU/qk2bNg7rvP3229WwYSNbOTQ0VIMH32N3XOvWxofv4cOHShy/P1iyZIlOnjxpK7dv31716zcwMSL4qkWLFhnKuRN/5nfffffZlkiWpD17dps6xn7ZsmUaP36cYVvbtm01cOBAh8evW7fOMCQlKChIPXr08GSIgFe766677YaH/vLLzyZFA3i39h2u0YRXXle16jXs9qWmXtST4x/SwgUfa+/uOP194riDGkrXmdOntWH9Wo17+AHt3GGfpGzRgmSGJIWYHQCA0nXkyBHFx++zlXv16mV3TGJioubNm2srR0REaN68+YqJiSmw3k2bNmn37jhbuUOHDg4n5YuOjlZoaKhtnW9H4wADwZdfLjWUGWICZyxfvlw7d+60lUNCQnT//Y6XpGvTpo2uueYaw9KnH3/8kW688UaPx5nXiRMn9Morr+ijj+YoLS3Ntr1SpUqaOvW9As/76y/jqiK1atVijhkEtLJly6pBgwaGZ8CWLX+ZGBHg3Vq0bK0XJ76qlyc+p2NHjXNlZGZmatYH72nWBwX/O+QtWrZuq9gmTc0OwyuQzAACzG+//aacnBxbuXv3HnbHzJw5Q+fOnbOVhw4dphYtWhRab96hK1LhL+fZ2dm2z2FhYcUJ269kZmYaVjEpqBcLUJQ5c2Ybytdee63Dnla57rzzTkMyY+XKlTp58qSqVavmdAzx8fFatmxZgfuzs7N1/vw57dsXr02b/nS4IlJMTIw++uhjw/LN+Z09m2AoF5ZcBQJF48aNDcmMEyX4RfnixYsuTQRcvnx5Vahg320f8GaNm16pl159Uy9PeF779u42O5wSs1gsenT8U2aH4TVIZgABZt++vbbPoaGhDl8evv/+e9vnkJAQjR37YJH1/vDDCtvnMmXKaNAgx0uMnjhxwpBMqVixkt0xV111lWGIiyvWr//J4eSmZlq6dKlh4tOCerEAhTlx4oRWrFhh2FbU0r7Dh4/QxIkTlZBwKTGQkpKiWbNm6tlnn3M6jldeednpcyWpR48emjLlHV11VeGTmeWdv0eSypVjJnegcmVjUi/vhN1FGT58mEvXHjVqtKZNm1bi83777TedOeP8kpiDBg1WJMtSwgV1rqinl//zX7347BOK27m96BO8RFBQkJ554SVdkW9y/UBGMgMIMGfOnLV9jo6Odrgca94JxNq3b68mRXRl27Rpk3bt2mU4p6CX861btxrKderUKVbc/iT/EJMbbrjBpEjgy2bOnKkLFy7YyjVq1NCQIUMLPScyMlI33nij5s27vITj4sWLXUpmOCs8PFyPP/64nnrqaYdzfOSXnJxkKJPMAC71jsgrKSmpgCO9x1tvvenS+X379iOZAZdVrhyjqdNna/p7bzucYNPbNG/ZWo+Of1L16jO8Mi8mAAUCTN4J9MqWDbfb/+uvvxqGmLRu7XjCz7w++eQTwxCTwl7Ot2+/nCgJDw9X586dCzzWH2VmZmrNmjW2cpkyZXT33axigpJbvHixofzPf/YvVlJgxIiRCgoKspV37NihH3/80e3xFSU1NVUTJ05UvXp1NX78eMOEuI7k7dElyTCZKRCo8reD/O0EQOEeePBRffX9ar0wcbJuvf0uxTZpquo1ahZ9oofFxFRR567d9cCDj2rqB3P09tQZJDIcoGcGEGDyvsRkZKTb7c8/frZp0yZF1rly5Q+2z0W9nP/88+WZ1hs2bOjw5eu2224r8sWmuKpVq+qWetxl8eLFOnPmjK3MEBM449tvv1Vc3OXeUBaLRaNHjy7WuV27dlXLli3111+XJwqcM2e2+vTp41QsPXr0UPXq1Qs9Ji0tTRcvXtTJkyd1+PBhQ8L01KlTeuedKVq69AtNmfKObr75Zod1REUZe2L4wi/QgKflbUtSyXosNWvWTFFRUU5fu0GD+k6fC3iTyMgodevRW9169DY7FJQQyQwgwERERNg+5x+DLsluHGulStGF1rdx40bDEJPCXs6Tk5MNyYyePe1XUpGkSZMmFXpNX/b1118ZygwxgTMcTfzZsmXLYp8/cOBAQzJj+fLlOnPmjFOTag4ZMlRDhxY+vCW/VatWad68uVq6dKltMtAjR45oyJB7NG/efIcJjfwTDZZkbgDAXyUlGf8dzz/spDAvvvhv3XLLLe4OqUi33nqrqlZ1ftLhkvwdAfg3khlAgMnbU+HixYtKSEhQdPTlhEX+Lqp5h484snDhwmIPMXn33XdsEw8GBQVpyJAhJYrd16WlpTHEBC47duyYVq5cadhW1MSf+Y0YMVKvvvqqbWnkpKQkzZkzW48//oTb4ixM79691bt3b91//wMaPny49u+PlyRduHBBDz/8kK655hpVrWrsVVWpUkVDOSHB+Is0EIjyTiYt2Sf9vNFdd91tShIFgP8hmQEEmEaNYg3lVatWaeDAgbZyTEwVw/7duwtftqq4Q0wOHNhvmPW8e/fuatOm6Pk4/MnixYttyRxJuuaaawJyAlS4ZsaMGXZLm77zzjt69913Xap30aJFpZbMyNWpUyctXLhQ//hHH1tPsaNHj2rq1Kn/j737Do+qTPs4/hvSSUIKzRB6kaoCi1SpCxYQsQAriAiCCqg014JrAVlXXQWkioKKgKwiYkNEehFRUEAFDIQaaiiB9J68f/AycpKQNmdyZpLv57q4rjzPnPOcO7tzC3PPU/TKK68Yrm3c2HjayfHjUTp58qTCw8NLLF7A1Vy9YbckNWqU/4bdAFCasHsWUMbccssthn0qNm3aZHi9Y8eO8vT8q875xRdfKD09Pc+x5syZbTjfvkmTJnl+OD9//rwGDx5s3wfD29tbr776H4d+D3fEEhOYIefGn5K0b98+7d27t0h/rszKuOK3337Tli1bSurXsGvRooXuuedeQ9/Kld/muq5Lly6G/3ZlZWVp7do1ua4Dyoq1a9fm2jOjXbv2FkUDACWPYgZQxlSqVEkNG/61qedPP20zvB4eHq6bb77Z3o6I+FODBz9oOAIyJSVFkye/omeeMX6LGxcXn6vwsWLFCnXr1k0//fSTvW/8+KfUunVrU34fd5GSkmIoHPn4+LDEBEX21VdfKTLygFPGzs7O1gcfvO+UsQty6623GtoRERG5rgkNDVW9evUNfZs3l3zxBXAVX3xhPOY7ICBAHTt2tCgaACh5LDMByqAePW7Vnj17JF3+Nvbbb79Vr1697K+PGzdeP//8D/v+GcuWLdNPP/2kVq1aKTExUb///nuep40cPnxIbdq0VuPGjRUfH6/Dh49o/37jh5IhQ4aW6g0+r2Xp0k8N36C1adOG6fEosgULPnTq+N9++63i4+OLdCKCGWrXrm1op6am6siRw6pTp66hv1WrvxlOcfn22xWWxAtY7ezZs/rss6WGvlatWhXqeGYAKC2YmQGUQUOGDJG3t7e9/fbb0wyv33PPPXr88ScMfSdOnNCXX36pNWvWGAoZ5cuXNywt+eOPP7R06VJ99913hkKGr6+vnntugubNm2f2r+MWvvrKuMTk6uIRUBhRUVFat26doe+///2vTp48Vew/e/bska+vr328ixcv5joppSTkdcyqt7dPrr6HHhpiaF+4cEHz55v335SUlBS1avU31a9f3/7nqaeeMm18wCxTpkzJtcTk7rvvtigaALAGxQygDGrSpIlhv4ZNmzZp4cKPDNdMnTpVr7zySr47ozdq1FjLl3+hKVOmyt/fP89rbDab2rVrp2++WWGfkXGtPThKq8TERMMSE19fX5aYoMjee+89JScn29uhoaEaPvwRValSpdh/GjZspG7djEckf/rppyX9q2n37l2Gto+PT54zl7p06aJmzZoZ+mbOnKnz58+bEsf8+fP022+/6dixo/Y/TNuHq1mzZo1mz55l6AsPD9ewYcMtiggArMEyE6CMeumll7VmzRolJiYqOztb//znP9W8eQvdeOON9msmTHhegwY9qMWLF2n79u2KiYmRn5+f6tatp27duqlv3772a8PCwjRv3jwdPBgpDw+P/9+bo5Huuusuwx4cmzdv1ssvv6QNGzaW5K9rqaVLP7Wf1CBJbdu2VVhYmIURwR3l3PjzzjvvNGV5xQMPDNLKlSvt7R07dmj79u0luq/N0qXG6fJhYdWuee2gQYP03HPP2dvHjx/XP//5lBYs+Oia9xTG+fPnNXXqVENf/foN+LYbLiUi4k+NHDlCqamphv4nn3zSMMsKAMoCihlAGXXDDTdozJix+s9/XpV0eXr5Aw88oM8+W6pGjRrbr6tRo4YmTHi+wPHatm2rtm3b5nvNnDmz9eKLLyo+Pr5MHan49ddfG9osMUFRff755zp8+JC9bbPZTPsWtn///nr++ed17NhRSZc3Ap03b16JFTMmTJignTt3Gvrat293zeufeuqf+vTTT7Vr11+zOZYsWaIGDRroX/96odhxjBjxmI4fP27oGzt2TLHHA8y2fv16DRnykE6fPm3ob926tZ566p8WRQUA1mGZCVCGTZo0ST169LC3IyL+VI8ePbRmjbnHHe7evVu9evXUmDFjFBcXp+zs7FxHwpZW8fHx2rx5s73t5+fHEhMUWc5lYC1atFD79uYdwdinTx9De8WKbwwnGDlDVFSUHnposN56601Dv81mU79+/fO998033zLs+5Odna1JkyblOmGpMOLj4zVw4IBc+9q0atVKjz02osjjAWY7duyoHn30Ud19d59chYwqVaro/fetOYUIAKxGMQMo4xYv/tiwDOTMmTO69957NGzYMB05ctihsbdt26ZBgx5Qhw7ttXr1ant/q1at1K5d/rM4SotPP/3EsLlhu3btVLVqVQsjgrs5cuRwro0///GPf5j6jEcffUSenn9N1jx//rwWLVpo2vgpKSmKiorS999/r6lTp6hPn7vUvPlNWrJkSa5re/furTvvvDPf8Tp37qxx48Yb+rKzszVt2lS1aNHcsGwmP4sWLVK7du1yLeEJCQnRe++Vzc2KYb2DByO1fv16vfbaf9SrV081b95cH374gWHPHOnyvjlLlvzPMJsSAMoSW+ThE9nOGvzkiVPOGhrIV3j1a6+3zk/tGteZHIl7iImJ0YMPDjIUHCQpMDBQ99xzr/r166fbb7+9UGNt2rRJ3333ndavX6fdu3crO/uv/8TYbDYNGDBAc+a8c80NQ0ubPn3uMnywmjJlikaPZuq6JB09fqZY95W1PJ0wYYJh9kJwcLAOHjyU7+a8xXHrrT20YcMGe7t9+/batGlzrusqVgw1FOg8PT1ls9nyHbuwm/42b95cy5d/YTghKT8jR4685mkmDRpcr+7du6tZs6YKD6+u0NBQXbx4UYcOHdTu3b9p06ZN9qU1VwsMDNT8+e/r3nvvLVQMpRk56rii5ktmZqb9WPT8NGzYSAsXLlTLli2dFkthtWjRQlu3/ljo5y5d+pnuueceh5+Ly4qbp3xOg1WK+zktL+yZAUChoaH69tuVmjhxoqZNm6qkpCRJl6dfL1z4kRYu/EgVKlRQ/fr1FR4erqCgIPn4+CojI0NJSYm6cOGCoqOjdfTo0WtOTa9Vq7YmT56sAQMGlOSvZqnY2NhcS0zuv7/s/P4wx7Jlywztnj17ml7IkKQBAwYYihk///yzdu/erebNm+d7X0ZGhsPPLleunHr37q05c95RlSpVCn3fO++8o6pVq+rNN/+rtLQ0w2uRkQcUGXmgSHFUrVpV8+bN1x133FGk+4DCcjRf/P39NWTIUL366qsOfylgRu5KZe+EMgCug2IGALuJEyeqX79+mjRpor799lvDh4O4uDjt3Lkz10Z9Balbt56GDh2isWPHlbmd1j/55H9KSEiwt9u1a1ekD2rA0qVLdfToEUPfww8Pc8qzBg16UC+99JLOnLn8LV9mZqbmzZun2bNnO+V50uVZEJ06ddLIkaN02223FWuMiRMn6pZbbtHzz08wbApaFB4eHrrnnnv01ltTyszGxHAvtWrV1p133qkxY0arTp26VocDAC6BYgYAg6ZNm2rp0s8UGXlA7703T+vWrdW+ffuUmZlZqPs9PT1Vv34DtWnTRnfffXeBa99Ls8OHj6hFixb2dlmalQJz7Nq1y/Aeqlmzpjp37uyUZ3l5eenhh4fpu+/+WhZ16tTJXNfddNNNhiJdYdhsNvn6+qp8+fIKDg5W/foNdMMNN+i2224zZZZJ9+7d1b17dy1atEiLFy/Stm3bcu0vkJeqVavqtttu08iRo9SqVSuH4wByKmq+lCtXTj4+PgoICFC1auG6/voG6tKlq2Fvq5KKpbAaN85/z46czw0JCTE9BgBlE3tmoFRizwxzRUdHa8OGDTpw4IBOnjyphIR4paWlydPTU76+vgoNrahq1cLUsGEjtW/fXqGhoVaHDDfAenw4S3x8vFatWqW9e/fqxIkTSkxMUFZWlgIDKygoKEjVq4erc+cuRdpvoCwiRwHXx54ZcDfsmQGgRFWtWlX333+/1WEAQKEEBgaqX79+6tevn9WhAAAAJ6GYAaDMOH36tJKTk5z6jGrVwsvc3iAAAABASaOYAaDMeOihwYbTGpxh1arv9fe//92pzwAAAADKunJWBwAAAAAAAFAUzMy4hsPHjhR8USlXt1Ydq0MAAAAAACAXihkAyoxu3bqpatWqTn1GWFiYU8cHAAAAQDHjmpiVAJQ+zz03weoQAAAAAJiAPTMAAAAAAIBboZgBAAAAAADcCsUMAAAAAADgVihmAAAAAAAAt0IxAwAAAAAAuBWKGQAAAAAAwK1QzAAAAAAAAG6FYgYAAAAAAHArFDMAAAAAAIBboZgBAAAAAADcCsUMAAAAAADgVihmAAAAAAAAt0IxAwAAAAAAuBWKGQAAAAAAwK1QzAAAAAAAAG6FYgYAAAAAAHArFDMAAAAAAIBboZgBXCU1Nc3qEIAywZFcI08B5yNHAdfnSK5lZWWaGAlQOGa/7yhmAFdJTEqyOgSgTEhKLn6ukaeA8zmSo0nkKFAiHMnTzMwMEyMBCsfs9x3FDOAq589fsDoEoExwJNfIU8D5HMmzc+QoUCIcydOUlFQTIwEKJzXV3PcdxQzgKtHR0VaHAJQJZxzINfIUcD5HctSRewEUniO5lpaWYmIkQOGkpVHMAJzmUmy84uLirQ4DKNXi4xN0MTau2PeTp4BzOZyjl+IUH59gYkQAcnI0TyUpIyPdpGiAgmVkpCsrO9vUMSlmAFcJCAjQb7/vsToMoFTb/fsfCvQPLPb95CngXI7maGBgoHb/9oeJEQHIyYw8vXgxxsSIgPxduhSjCoHFf8/mhWIGcJWQ0Io6fvKUzkSftToUoFQ6E31Wx0+cUkhoxWKPQZ4CzkOOAq7PrDxNSk5SagrLTeB8qSkpSkxKcug9mxeKGcBVgoOD5efnq20/b1eyAztEA8gtOTlJ237eLj8/XwUFBRV7HPIUcA5yFHB9Zufp+QvRnGwCp8rMzND5C9EOv2fzQjEDyKFmrdpKTk7V2vWbOQISMEliUpLWrt+s5ORU1axVWzabzaHxyFPAXOQo4PqckacZmVk6E31aGZmZJkUJ/CUjM/P/319Zprxnc6KYAeRQMbSigoODFJ+QqNVr1ys6+pzVIQFuLTr6nFavXa/4hEQFBwepoglTDMlTwDzkKOD6nJmnGRkZij5zgiUnMFVqSoqiz5xQRkaGae/ZnGyRh0+Yu6XoVU6eOOWsoYF8hVev5tD9aWnp2vPHbqWkpskmqXbtmrqhaRMFBPibEyBQBiQkJOqPvft09GiUsiX5+nir2Q3N5e3tZcr45CngGHIUcH0lmaeS5O8foOAKIfL08jRlfJQ9GekZuhR3UYmJl0+1Mvs9ezWKGSiVHC1mSFJKSrL27d1j/4+7zSZVqhiq6uHVVKVKZQX4+8vHx8fh5wClRWpqmhISE3T27DmdOHlK5y/E6MoJXL4+3mrStJl8ff1MfSZ5ChQeOQq4PlfJU28vH5UvX14+vr7y8vRWuXJM6EfesrKylJ6RptSUFCUlJSktPdXp79krKGagVDKjmCFdrlZHRu5XbGysKeMBZVFQUJAaNGjolIq8RJ4CjiJHAddHnsLdOPs9K1HMQCllVjHjinPnzur4iSilJKeaOi5Qmvn6+ahG9ZqqXLlKiTyPPAWKhhwFXB95CndTku9ZihkolcwuZlwRHx+nizEXFBsbq9TUVKWlc5QVcIWXp4d8fS8fuxUSWlGBgRUsiYM8BfJGjgKujzyFu7HyPUsxA6WSs4oZAAAAAADrsZMLAAAAAABwKxQzAAAAAACAW6GYAQAAAAAA3ArFDAAAAAAA4FYoZgAAAAAAALdCMQMAAAAAALgVihkAAAAAAMCtUMwAAAAAAABuhWIGAAAAAABwKxQzAAAAAACAW6GYAQAAAAAA3ArFDAAAAAAA4FYoZgAAAAAAALdCMQMAAAAAALgVihkAAAAAAMCteFodAOBOfHy8VN7PV34+3vLw8JCHB/VA4IrMrCxlZmQqOTVNSckpSk1NtyQO8hTI2185mqqk5FRyFHBBrpKnqWlpSklOVVpKijIyM5WVlWVJHHB95TzKycvDQ96+vvLx9ZGPt3eJPdsWefhEtrMGP3nilLOGBvIVXr2aqeMF+PspuIK/PD2p/wGFlZGRoUtxiUpITC6R55GnQNGQo4DrK+k8TU5KVlxcvDIyMkrkeSh9PD09VaFCoPzK+zn9WRQzUCqZVczw8CinSqHB8vMtuQojUNokp6TpfMwlZWY651sd8hRwDDkKuD5n52lmZqYuxlxSamqqU8ZH2ePj46OQ0GB5eHg47RnM6wOuwdPTU2FVK/KPL8BBfr7eCqta0SnfxpKngOPIUcD1OTNPMzIzde7cBQoZMFVqaqrOnbugjMxMpz2DYgaQBw+PcrquSog8nVhJBMoSTw8PXVclxNS18eQpYB5yFHB9zsjTzMxMnT93QZksK4ETZGZkXH5/OamgQTEDyEOl0GD+8QWYzNPDQ5VCg00bjzwFzEWOAq7P7Dy9GBNLIQNOlZmRoYsxsU4Zm2IGkEN5Px+mwwJO4ufrrfJ+vg6PQ54CzkGOAq7PrDxNTk5WamqKCREB+UtNTVFysvnvNYoZQA4hwYFWhwCUaiHBASaMQZ4CzkKOAq7PjDyNi4s3IRKgcOLi4kwfk2IGcBU/X295cWQc4FRenp7y8/Up9v3kKeBc5Cjg+hzN09SUVGWks7wEJScjPUMpKeZuMksxA7iKGVP2ABSsvF/x/wFGngLOR44Crs+RPE1OYXkJSl6Kye87ihnAVXx8WN8LlARHco08BZyPHAVcnyO5lpaWZmIkQOGY/b6jmAFcxaOczeoQgDLBkVwjTwHnI0cB1+dIrmWkp5sYCVA4Zr/vKGYAV/HgCDmgRDiSa+Qp4HzkKOD6HMm17GwTAwEKyez3HcUMAAAAAADgVihmAAAAAAAAt0IxAwAAAAAAuBWKGQAAAAAAwK1QzAAAAAAAAG6FYgYAAAAAAHArnlYHgMtSUpK1edMGRUUdkyTVqVNXHTt1lbe3t8WRAQAAAADgWihmuICvv16uBR/MU0zMBUN/lSpVNWToI+rZ6y6LIgMAAAAAwPVQzLDYko8/0rz35kiSmjRtpobXN1ZmVqb++P03HTlySG+9+R/FxsZqwMAHLY4UAAAAAADXQDHDQn/+uVcffvCePDw8NHrsP3XXXfcaXn9//jtavGiBPnh/rm68qbmaNr3BokgBAAAAAHAdbABqoc+W/k/p6enqdWefXIUMSRo2fKS6d79N6enp+mzpEgsiBAAAAADA9VDMsNC+vX9Iku7sffc1rxk0+GFJ0p/79pZITAAAAAAAuDqKGRZKSEiQzWZTgwYNr3lNrVq15ePjo/j4uBKMDAAAAAAA18WeGRYKCAhQQkK8IiL2qVGjJnlec+zYUaWmpqpKlaolHB0AAABKu8OHD+nUqdNKTk6Wl5eXgoOD1aBBA/n7+1sdGgDki2KGhRo1bqIzZ05r6adL9NLL/87zmsULP/j/a5uWZGiAW4qI+FP/+98nys7Otvd5enrqpZdesjAqoHRLTk7Wa6+95vA41auH69FHHzMhIgAFOXXqlNasWa29e/cpPj4+1+uenp6qXbuW2rRpq1tuucWCCAGgYBQzLNSv/0Bt/WGzNm5Yq5o1a2nI0EcMr78//x2tXfu9vLy81P8fAy2KEnAP6enp+uyzz3T27FlDv5eXl0URAWXDxYsXde7cOYfH8fcvb0I0AAqyceNGffXVV0pJSbnmNRkZGTp48JAOHjykH37YogEDBqpWrVolGCUAFIxihoWaNr1BDw8boXnvzdaCD+dp08b1atiosZSdrX379ioq6qjKlSun4Y+MVLNmN1odLuDSvvnmG506ddrqMIAyJzExweoQABTSkiVLtGXLllz9gYGBCggIUGpqqmJjY5WZmWl/7dixKM2YMUNDhw5Vs2bNSjJcAMgXxQyLDRj4oEJCQvThh/N05MghHTlyyP5atfDqGvrwo+rR43YLIwRc35Ejh7Vx40arwwDKpISERPvPNptN3bt3L9Y4oaGhZoUEIA+rVq0yFDJsNptatmyhbt26qW7devb++Ph4bdy4UT/99JNiYmIkSUlJSfroo4/0xBOPq1at2iUdOgDkiWKGC7j9jjt1+x136octm3TkyGHZbFL9+terbbsOVocGuIWlS5cqPT1d0uVlJZUqVdLp08zSAEpCUlKS/WcvLy/de++9FkYDIC+RkQe0YsUKe/tKrnbp0iXXtYGBgerdu7e6dOmiDz54XxER+yVdPoXvk08+0bPPPldSYQNAvjia1YXc0rGzHhw8VIMeHEohAyikb7/9VkePHrO3O3bsqKCgChZGBJQtVxczfHx8LIwEwLV8++23hqUjd999d56FjKsFBgbqscdGKCwszN539OgxZkICcBkUMwC4rRMni5wsiAAAIABJREFUTmjNmjX29nXXXae7777bwoiAsic5Odn+s6+vr4WRAMjLH3/8oQMHIu3tZs2aqlu3boW619fXV3fddZe8vLzsf375ZYezQgWAImGZCQC39dlnS5WamipJKleunPr27cvpJUAJMxYzmJkBuJodO7bbjyy32Wy6/fai7cXWvHlzzZgxwxmhAYBDmJkBwC2tX7/e8E1TmzZt1LRpUwsjAsqm1NS/jndkmQngeq7+u7Ju3TqqV6++hdEAgHkoZgBwO+fOndPKlSvt7dDQUDYdBCySkvJXMYNlJoBr2bdvn2JjY+3t669vaGE0AGAulpkAcDtLl36qxMTLx0HabDb16dNHAQEBFkcFlE1XFzP8/PxyvR4ZeUBnzkQrISFBvr6+Cg4OVqNGjfK8FoC5oqKiDO1mzXLPYExOTtaRI0d08eJFZWVlKSgoSDVr1lRwcHBJhQkAxUIxA4Bb2bp1q/bs2Wtv33TTjWrdurWFEQFl25V9ayTJx+fyzIyLFy9q5cqV2rNnjy5dupTrHm9vb9WtW0fduv1dN9xwQ4nFCpQ10dFn7D/7+Piobt169vauXbu0adNGHT58xH68+RXlypVTjRrVdfPNrdWlSxd5eHiUWMwAUFgUMwC4jUuXLunrr7+2twMCAtS3bz8LIwKQc2bGli1b9OWXXxqObM0pLS1NERH7tX//Ad144w168MHB8vf3L4lwgTLl3Llz9p+vzLRISUnRokULtWvXbvvGoDllZWXp2LEoHTsWpS1btuiBBwaqQYPrSyRmACgs9swA4DaWLftMcXFx9navXr1UsWJFCyMCkJqaZv85MvKAPvnkE3shw2azKTQ0VHXq1FbNmjUUFBRkuDc7O1u//fa7pk6dYshtAOa4+rShoKAKSk9P16xZM7Vz5y5DISMoKEhhYWGqWLGiPD2N33VGR0dr9uw52rGDI1kBuBZmZgBwC7/++qt27txlbzdseL26dOliXUAAJBmXmRw9ekzS5SnqrVvfrI4dOxqmtUvS/v0RWrdunfbs2Wv/MHXq1Gl9+OEHGjNmbMkFDpQBaWl/LR/x9vbW0qVLdejQYUmSh4eHWrX6mzp16mTI04SEBO3YsUMbNmywz+xITU3VkiVLFBISrPr1G5TsLwEA18DMDAAuLyEhQcuXL7d/8PH19WV5CeAiri5mSJeXfz322GN66KEhuQoZktSwYSONGvW4+vfvb/gGOCJiv3744QenxwuUJWlpaYaff/rpJ0mSv7+/hg8friFDhubK04CAAHXt2lXPP/+8brzxrz1tUlJStGzZspIJHAAKgWIGAJe3fPlyxcTE2Nvdu3dX9erVLYwIgHT5w83VGwd6enpq0KBBuvHGGwu8t0uXLrr99tsNfRs2rDc9RqAsu3opSWTkQWVkZMjT01ODBw9W8+bN873X19dXjz76mOrUqW3vO3YsSlu3bnVOsABQRCwzAeDS9uzZo59//tnerlWrpnr16mVhRACu8PX11euvv67MzExlZmbKw8NDoaGhhb6/V69e2r59u86ePStJOn36jE6cOEGxEjCJt7e3/ecrhY2bb765UAVH6fJSlL59+2rKlKnKysqSJO3atVMdOnQwP1gAKCJmZgBwWampqVq2bJn9H1Cenp7q14/lJYArCQoKUmhoqCpXrlykQsYVzZo1s/+cnZ2tPXv2mBkeUKb5+Hgb2jabTd26dSvSGHXr1jPMzriy5wYAWI1iBgCX9eWXXyo6Otre7tSpk+rVq29hRADMVrduXUP70qVLFkUClD5+fn6GdqVKlYo186lWrdr2n1NSUgxHvgKAVVhmAsAlHTp00LAZoJeXlzw9PfXVV18VeO/Fi399GMrKyjLc4+vrq9tuu83cYAEUW4UKgYZ2SkryNa4EUFRVqlQ1zKQIDAwo1jjBwcGGdkzMBVWuXNmh2ADAURQzALikY8eilJGRYW+np6dr9erVRR4nMzNTq1atsreDg4MpZgAuJDExydD28vK+xpUAiqpmzZratm2bvZ2ZmVmsca4s97zCy8vLobgAwAwsMwEAAJa5svnnFQEBxfvmGEBu119/vWw2m7199czForj6RDFJqlSJWRkArMfMDAAuKSAgQNWrhxfr3gsXYpScfHmqus1mU3h4NftrgYGB17oNQBGtXLlSFy5csLe7du1a5PX4Bw9GGtq1a9c2IzQAkqpVq6aaNWvo2LEoSVJcXJz27Nlj2Hi3MA4fPmT/OTg4WBUqVDA1TgAoDooZAFxS69at1bp162LdO33624qI2C/p8gko//rXC2aGBuD/paen68cff7S3k5OT9OijjxX6/lOnTunPPyPsbR8fHzVp0sTUGIGy7m9/a2UvZkjSunVri1TM2LVrl06cOGlv169fz9T4AKC4WGYCAACKpWvXrobZTrt3/2bYuLcgS5Z8bNgbp3nzm1iLD5jslltuMRybHBGxX+vWrSvUvZcuXdIXX3xhb9tsNrVr1970GAGgOChmAACAYqlQoYJ69+5tb2dnZ2vp0qXauHFjvvfFx8dr1qyZhlMWvLy81L17D2eFCpRZfn5+uuuuuwx7Z3z55Zdau3ZtvvedOnVKs2bNNBzD2rhxI2ZPAXAZLDMBAADF1rFjRx05csR+YkJ6ero+/fRT/fLLDrVt207NmjVTcHCwMjMzdezYUe3e/Zt++uknxcfHG8bp3bt3kffbAFA4bdq00Z9/7tPPP2+XJGVkZOjzzz/X77//pnbt2qtly5by8fGRdPlo9J9/3q4dO3YoJSXFPkZwcLD+8Y/7LYkfAPJCMQMAADhk8ODBysrKtH9QkqRDhw7r0KHDstls8vLyUkZGRq7jHaXL09a7du2qHj2YlQE405AhQ5WZmalffvnV3hcZeVCRkQe1ePFi+fn5KS0tTenp6bnuDQoK0tChQ1SlSpWSDBkA8kUxAwAAOGzIkKEKD6+u1atXKyEhwd6fnZ2ttLS0PO+pUKGCevbsqc6dO5dUmECZNmzYcIWFVdO6deuUlJRk78/KylJiYmKe9zRoUF8PPDBIVatWLakwAaBQKGYAKHWaNGmqkJDLm515eHhYHA1QdvTo0UM333yzNmzYoD17/tCZM9G5ZmOUK1dO1auHq0mTpurevbv8/f0tihYom3r27Kmbb75ZGzduVETEnzp9+oyys7MN15QvX1516tRW+/Yd1LJlS0viBJzp5MnjevFfz+rw4YNq2vQGvfDSZIWFVbM6rHydPHlcU958TTt3/qLWbdpp3PhnXT5mZ7NFHj6RXfBlxXPyxClnDQ3kK7x68RK7do3rTI4EwLUcPX6mWPeRp+4jMTFRUVHHFB+fIA8PDwUFVVDVqtcZTkCB6yJHy4bY2FidO3dWFy9ekpeXl0JCglW9eg2+DHATxc3Tsvw57XjUMY0ZPUIxMRfsfTc1b6npM+ZaGFXBRj42VH/+udfebtr0Bs1+530LIyqe4n5OywszMwAAgFP4+/urcWNOPgBcWVBQkIKCgqwOAygRx6OOady4UYZChiTt2/uHRREV3tWFDEk6evSIRZG4Do5mBQAAAACUalcKGeevOm74ihYtW1kQERxFMQMAAAAAUGrlV8ioUbOWnpvwkgVRwVEUMwAAAAAApVJBhYzpM+YqNLSiBZHBURQzAAAAAAClDoWM0o1iBgAAAACgVKGQUfpRzAAAAAAAlBoUMsoGihkAAAAAgFKBQkbZQTEDAAAAAOD2Tp48TiGjDKGYAQAAAABwaydPHteY0SMoZJQhFDMAAAAAAG6LQkbZRDEDAAAAAOCWKGSUXRQzAAAAAABuh0JG2UYxAwAAAADgVihkgGIGAAAAAMBtUMiAJHlaHYCrOnzsiNUhWK5urTpWhwAAAAAAdhQycAUzMwAAAAAALo9CBq7GzIxrYFYCAAAAALiGslzISE9PtzoEl0QxAwAAAADgsk6fPlVmCxnnz53T9OlvWh2GS6KYAQAAAABwSUePHtE/n3oiz0KGJB2POqZ7776jhKOynpeXl9UhWI49MwAAAAAALumN1165ZiGjLGvUuInVIViOYgYAAAAAwOVkZWXpzz/3Wh2GS+r/jwesDsFyFDMAAAAAAC6nXLlyaty4qdVhuJxhw0eqZctWVodhOYoZAAAAAACX9PSz/1KlypWtDsNyNWrWUucuf9f0GXP14OChVofjEtgAFAAAAADgkurWra/pM+Ze8zST2rXraOrbc0rtaSa4NmZmAAAAAABcVnh4DU2fMTfPGRpHjx7R+LGjFBNzwYLIYCVmZgAw3Y4dO/Tbb7sVFXVciYmJ8vDwUGhoiEJDQ9W0aTN16NDB6hABAICLO3nypLZv367IyAO6dClWycnJ8vHxUYUKgapbt55atfqb6tdvYHWYKCFXChp5zdC4UtBghkbZQjEDgCnWrFmjBQs+1ObNm3XmzJl8r61cubJatGihQYMe1IABAxx67oMPDlJSUpK9/eyzz6l169YOjXm1//3vf1q27DN7u3r1Gpo+fXqRYnryydHq0qWLaTEBZnrttf/ol19+sbdbtWqlCROez/ces/Pu/ffna+XKlYa+Fi1a6IUXXiyR5wOFlfO9J0k2m00zZ85SWFiY0567b98+vfjiC7n6K1SooA8/XJDvvTljbtbsBk2aNMm02Irz92R+jh8/rnfffVfffbdS+/btU0ZGxjWvtdlsatDgev3973/XqFEj1ahR42I/F+6hoILGmNEjNH3GXAoaZQTFDAAO2bx5syZNmqgtW7YoOzu7UPecO3dOq1ev1urVq/Xqq6/q5ZdfVr9+/Yr1/JUrVyouLs7eHjTowWKNcy0RERH6+uuv7e3C/EMpZ0x9+txtakyAmX766SdDISG/Dw5XmJl3ixYt0ujRo5WWlmbvq1Wrtt54440SeT5QFDnfe1c0btxEkydPdtpz33nnHcPfRVdUqlSpwHtzxrxixQo1btxY999/vymxFefvybzEx8dr0qRJev/9+UpISCjUPdnZ2TpwYL8OHNiv99+fr/vvv1+vvDJZ4eHhxYoB7iG/gsbxqGMUNMoQ9swAUGwTJkzQHXfcrs2bNxe6kJHT/v0RGjToAQ0bNkzp6ekmRwjAlS1fvlyPPz7KUMi47rrrtGzZMqaOw618+umnThs7JSVFX3yx3LTxsrKy9MwzTysqKsq0MR21detWtWvXTtOnv13oQkZOaWlpWrhwodq3b6cvvvjC5AjhasLDa2jmrHl57qFxpaCR12ahKF2YmQGgyFJSUjRw4AB98803eb5er159tWnTWvXq1VfFiqHKzMzUxYuXdODAfu3atVuRkQcM12dlZWnhwo90/vw5LVv2uby8vEri1wBgoVWrVmn48GFKTk6294WEhGjJkv+pefPmFkYGFN2RI4e1ePFiDRo0yPSxP/zwA0VHR5s65unTp/XEE4/r66/z/nu8JH355ZcaPnyYYmNjc71Wvnx5tWrVSk2bNlPNmjUUEBCgpKQknTx5Svv27dX27dtzzZQ5deqUBg16QG+99ZZGjhxVUr8GLBAWVk0zZ83Tk088kucMjXHjRmnatDkc61qKUcwAUGQDBtyvFStW5Oq/+eab9eKLL+mOO+7I9/61a9fqjTde18aNGw39K1eu1COPDNeCBR+ZGS4AF7NlyxY99NBgxcfH2/sCAgK0YMFH6tixo4WRAcW3YMGHTilmLF682PQxJem7777TjBnTNXr0GKeMXxjr16/X0KFDcs3GKF++vEaMGKmxY8fmuxdJTEyMZs2apZkzZ+jSpUv2/rS0NI0fP17+/v4aPPghp8UP61HQKNtYZgKgSCZPfiVXIcPPz0+vvvqqfvxxW4GFDEnq3r271qxZq//85z/y9vY2vLZkyRJ9/PHHpsYMwHXs3LlTAwbcr5iYGHuft7e35sx5Rz179rQwMsAxP/zwg3bt2mXqmFu3btWOHTtMHfNqkyZN0u7du502fn5iYmL0yCPDcxUybrrpJq1Zs1ZvvPFGgZuqhoaG6qWXXtKmTZt1yy23GF7LyMjQmDFjDBsco3S6UtC41pKTceNGseSklKKYAaDQfvzxR7355puGPj8/P82f/76eeebZIo/39NPPaNq0afL0/GuSWHZ2tiZOnMj+GUApFBHxp/r162uYMu/p6ampU6c6fLIRYLXMzEzNnj3b1DHfe+/dYu9JVRhxcXEaNWqk08bPz4QJE3Lt29G2bVtt2LCxyKcTNWnSRBs2bMxVEE1ISNDjj7PUpCwoqKDBHhqlE8UMAIU2duwYw/p2m82mOXPeUf/+/Ys95qOPPqaHHx5m6Dt69IhmzpxR7DEBuJ5jx47qnnvuNXx4sdlsmjhxoh57bISFkQHFl/ND99dff2WYdeSI8+fP55oJacYRxF27djW0d+zYoQkTJjg8blFs3LhRixYtNPQ1adJEy5Z9rsDAwGKPu2TJ/9ShQwdD386dOzVjRvGPioX7yK+gcfLkcQoapRDFDACF8uWXX+aaPtu/f39T1gf/97//Va1atQ19ixYtcnhcAK7h9OnT6tOnjw4ejDT0jx//lJ599jmLogIc98ADDxhmF168eFHvvfeuKWO/++5cw+aWvr6+uvfeex0ed9CgB3MVRWbMmK5169Y5PHZhTZs21TAD08vLSzNnzlLVqlUdGtff31/vvvuuKlSoYOifPXuOQ+PCfRRU0Mhrbw24L4oZAArlnXeM/xCoXLmy3nzzLVPG9vf31+jRT6patWr2PxcvXtTvv/9uyvgArBMTE6N7771He/fuNfQPGzZcr7/+ukVRAeYIC6umTp06Gfo+/niJKWN/8onxuNdbb70114f04po7910FBQXZ22lpaXryySfzPFHEbMePH9eGDRsMfQMHPpDrf8fiatiwkZ58crSh7/DhQ3xJUoZcKWhUrXpdrtdOnz5FQaMUoZgBoEC7d+/Wpk2bDH19+/YrcGOuohg9eoyOHYuy/zl69JhuvPFG08YHUPISExPVr1/fXBvw3XfffZo7d65FUQHmGjZsuKEdEfGnvvrqK4fG/OabbxQR8aehb/jwRxwa82o33HCDJk6caOiLjDygcePGmvaMa5k/f75hyaqXl5eee67o+27l57nnnlOlSpUMfcuXf27qM+DawsKq6e0Zc/MtaERHn7EgMpiJYgaAAn3++efKzMy0t728vCzbMAyAe0hPT9eAAfdr8+bNhv7u3btr0SLnHDUJWKF///5q0OB6Q9/8+fMcGjPn/U2bNi3UaWFF8cQTT6pXr16GvsWLF2vJEnNmllzLunVrDe327durfv0Gpj7D19c312ag27ZtM/UZcH0FFTTGjh5BQcPNUcwAUKCtW38wtFu2bKlGjRpbFA0AdzB48IP67rvvDH1t27bV0qWfycvLy6KoAOcYONB4Gs/69eu1f39EscY6fPhQrv0rHnjggWLHlp+ZM2epWrVq9nZ2draeffaZXKeMmOnPP40zTnr37u2U5wwYMNDQvnDhAse0lkEUNEo3ihkAChQRYfwHWYsWLS2KBIA7eOSRR7Rs2TJDX7NmzRw+qQBwVSNGjMy1B0VxN52cM+cdpaam2tshISF69NHHHI4xLzVq1NBbb01RuXJ/fSQ4c+aM02Zfbt261bCpqSR16tTZKc/q3r27AgICDH0//LDFKc+Ca6OgUXpRzACQr6ioKJ3LsUlS27ZtLYoGgKt76qmntGDBh7n6x40b7/BJBYCrqlSpkvr0udvQt3z550pJSSnSOOnp6bn2drjrrj6GQonZ+vXrp8GDHzL0ff/993r77WmmP2v79p8N7dDQULVo0cL051zRsGFDQ5uNxcuuggoa/3l1YskHBYd5FnwJgLJs3759ufpceWPOjz9erDVr1pg23r59ewu+CIAk6eWXX9aMGdPzfO2VV15Rz549c23KB5QWI0eO1McfL7bvMRUdHa358+fpiSeeLPQYixcv0vHjx+3tcuXKacSIEabHmtPUqVO1bds2w9KYyZMnq0uXrmrevLlpzzl71vjlSI0aNUwbOy/16tXTr7/+am9fuHDBqc+Da7tS0MhrJsa+vX9YFBUcQTEDQL7Ono3O1VezZk0LIikcR3eQB1A8U6a8pdde+881Xz927KjGjx+nhQs5HhGlU6tWrXTLLbcYTv9auHBhkYoZCxcuNLTbt2+vVq1amRbjtQQGBmr27Nm6885e9tkkcXFxGjlyhDZv3mLaPjc5j34166jZawkKCs73+Sh7rlXQaNHS+XkG81HMAJCvpKQkQ9vPz69I012/++47rVy5sljPHjhwoNq1a1esewGUnO+//14ffbRA2dnZ9r7AwEB5e3sbvgn95JNPdNtttzttM0PAag8/PMxQzNi1a5fWrVunv//97wXeu3Pnzlwnbjz00EPXuNp8nTt31tix4/T666/Z+3755Re98MILeuONN0x5RmzsJUPb2XvoBAcbixk59+tA2RQWVk0zZr2n/7w6Ub/t3qm27Tron/983uqwUAwUMwDk6+oPJ5Lk4eFRpPt/+WWH5s59p1jPbt78JooZgBt4//35hravr6/ee2+eLl26qJEj/9pIMDs7WxMmPKdOnTo5fXo5YIWBAwdq0qRJOnz4kL3v3XfnFqqYMWfOHMMx6DVq1NCQIUOdEue1TJ48WRs3btBPP/1k75s1a6Z69Oih7t27Ozx+VlaWoX31xqPOkPPfLDmfj7KratXrNH3GXKvDgIMoZgDIl5+fn6GdmJiolJQU+fr6Ov3ZGRkZRb7nySdHq06d2qbFsGXLFn3xxRemjQeUdp6enpo2bZr69u0rSVq1apVh+dfp06c1evST+uKLL60KEXCqgQMH6t//nmxvr1q1SlFRUfku0YyNjdU333xt6Ovbt5/TYszP3LnvqkuXzrp06fIsirS0ND3xxBP6+eefHd6ItEIF4/3OnimRc1kJpykBpQvFDAD5yrneNDs7WydOHFf9+g2c/uyrv6EqrI4dO+qee+4xLYbz5y9QzAAKyWaz6ZVXXtHw4Y/Y+6ZPn6EdO3bo1KlT9r4VK1bovffeddpxk4CVRo4cqRkzpts/qCcnJ2vOnDl6/fXXr3nP/PnzFBMTY2/7+vpq5Ejnb/yZl6ZNm2rSpEkaM2aMve/QoYMaO3aMPvxwgUNj51z2ER8f79B4BYmLK9k9OgCULIoZAPJVr169XH0HDx4qdDGjV687dd11uY/BysvYsWOVlpZmb3t68p8owJ2MH/+Unn76GUNfeHi43njjvxo8+EHDsrUXX3xRXbt2VYMG15d0mIBTValSRXfddZcWL15s71u69NN8ixlLliwxtHv06KE6deo6LcaCjBr1uNauXatvvvnG3vfxxx+rR49bNXDgwGKPW6lSRUP76iKnM5w8edLQduYRtwBKHp8UAOSrcePG8vPzU3Jysr1v27Ztuv322wt1f8uWLdWyZctCXTt27FhDO+d0VACua8iQodf8sHb//fdr1arv9PHHH9v7YmJi9Pjjj2v1avOOUgZcxciRo7RkyRL7Hg3Hjx/Xhx9+oKFDH8517Zo1a/T7778b+q6e3WSVmTNn6ddff7UXHLKzs/XMM0+rQ4f2qlWrdrHGbNnyb4Z2dHS09u3bpyZNmjgabp4iIiIM7UaNGjvlOQCs4dxddwC4PS8vL9WvX9/Qt3Pnr9e4uvjOnz9vmJUhSRUrVrzG1QBcSZ8+fTRv3rx8r5k6dZpq165j6NuwYYPefPO/zgwNsETr1q3VoUMHQ9+CBQvyvHbevPcM7aZNm6pnz57OCq3QwsPDNWXKVMMmmtHR0Ro1alSxx+zUqZMCAgIMfZs2bSz2ePnZvz9CZ86cMfS1adPGKc8CYA2KGQAKlPOblF9++UWJiYmmPuPgwYOGts1mU8OGDU19BgDneOCBQQVeExoaqrfffjvX8rHXXntNu3fvdlZogGVynkSybds2wykh0uUZG99//72hz5FlHGbr27evHnpoiKFv9erVmjZtarHG8/LyUqNGjQx9K1asKG54+Vqy5H+Gtp+fnzp37uyUZwGwBsUMAAXK+Q3R+fPncx3F6KitW38wtMPCwvLd+R3A5SMTW7e+2f7nvvvutTqkfPXq1UvDhg039MXHx+vxx4v/TS/gqgYPHmyYjZSdna133pljuObdd99VUlKSvR0SEuISS0yu9tZbb+VanjF58mTt2rWrWON17drN0N68ebOOHz9e7Piu5euvvzK0W7RoUSInsQEoORQzABTo3nvvVY0aNQx9CxcuNPUZW7duNbTz2ngUgNGZM9HatWuX/c8vv/xS5DESEhIM7ZzHMZvtjTfeUOPGxvXx27dv14svvujU5wJWGDBggKG9YsUKnT171t5eunSp4fXeve9SaGhoicRWWIGBgZo9e7ahEBAfH68RIx5Tenp6kcd75JHh8vb2trdTUlL09ttvmxLrFd9++6327t1r6LvjjjtMfQYA61HMAFAo/fv/w9D+7bffNH26Of/4OHLksNauXWvoa9OmrSljA6VZSIjxmMOLFy8WeYwLFy7kGNO5H6T8/f01a9Ys+fj4GPqnT387V1ETcHcjR4407BERFxenuXPnSrp8gsmRI4ftr5UrV04jRlhzHGtBOnXqpHHjxhv6du7cqeeff77IY9WpU1ddunQx9M2fPy/XJqjFlZ6ern/963nD6UnBwcEuN+MFgOMoZgAolPHjx6tSpUqGvldffVX790dc447Cmzx5suG0FA8PD/Xv39/hcYHSrnLlKoZ2cnJyrsJgfmJjYxUZGZljzMqmxJafTp06afToMYa+5ORkPfHE40pJSXH684GSEhYWpt69exv6PvnkE0nSRx8tMPS3b99eN998c0mFVmSvvPKK2rdvb+ibM2e2Dh6MvMYd1/bkk6MN++ckJSVpzJjRxZrpkdPEiRNzzcoYMGBgrn/DAHB/FDMAFEqVKlU0frzxW5mLFy+qb99+hm+Wimrhwo+0ePFiQ1/Hjh3VokWLYo8JlBWdO3cynDQgScuWLSv0/XPmzM67t39BAAAgAElEQVR1ilDOb0ydZdKkSbmObd6zZ4+ee+65Enk+UFJGjhwlm81mb0dGHtCsWTO1efNmw3WDBw8u6dCK7J135iokJMTeTktL02effVbkcW6//fZcS3B++OEHDRr0gEPxzZw5Q2+99aahLywsTC+88IJD4wJwTRQzABTa008/o06dOhn6IiL+1J139tbOnTuLPN68ee/p8ccfN0wF9fT01AsvsHYeKIxatWqrcWPjxnxLl35aqL0zIiMPaPbs2Ya+sLAwdevW7Rp3mMvLy0uzZ8/JdUzje++9q1WrVpVIDEBJaNeundq1a2foe/7555WRkWFv16hRQ4MGPVjSoRVZkyZNNGnSJEPf1X+HF8Vrr72uatWqGfqWL1+ue++9R6dPny7yeBMnTtSzzz6rrKwse5/NZtPrr7+hKlWq5HMnAHdFMQNAkSxY8JHq1Klr6DtwYL+6dOmsZ555RvHx8QWOsW/fPvXv309PPvlkrinlI0aM5Og0oAhyfpsbHx+v+++/Xz/++OM179m+fbv69Llb0dHRhv4HHyzZb4ZbtWqlZ555xtCXnp6usWPHKjY2tkRjAZxp6FDjMa1XL62UpPvu6ysvL6+SDKnYRo4cpbvuusvhcapWrap33pmr8uXLG/q/+eYbtW/fTosWLSrUOFu3blWHDu316qv/zrVMZfToMS511C0Ac3kWfAkA/KVGjRr64osv1KdPHx07dtTen5ycrGnTpuqjjxaoW7duatu2ra6/vqFCQkJ06dIlnT0brcjIg9q8eZN+/fVXpaam5hr79ttv17Rp00rwtwHc37hx47VgwQLt27fP3nfs2FHdemsP9erVSz169FD9+g1ks9l08GCk1qxZoxUrVuTKwVq1aluyxGPChOe1du1aw5T7Q4cOavz48Xr//fcLNcbAgQMM0/iL49Zbb9WXX35V8IVAMQwZMlT//ve/dezYsVyv+fr6atSokRZEVXyzZs3Wzp07deLECYfG6dmzp+bOfVejRo00nKx04sQJPfzwUL366qvq2rWrWrRorjp16iowMFBJSUk6ceKE/vjjD/3wwxb9+uuvec4OGTr0Yb311lsOxQfAtVHMAFBkTZs21Zo1qzVkyJBc3/7GxMRo2bJlRVq3L0n9+/fX++9/YGaYQJnx0UcL1bPnHTp37py9LzU1VcuXL9fy5csLvD8kJEQLFy5UYGCgM8O8ptmzZ6tTp06G01gWL16kO+64Q3379i3w/qun6xeXGWMA+bn//gF6443Xc/X36NEj14xHVxcWFqa33pqiBx4YqMzMTIfGGjBggCpXrqwRI0YYviSRLhc2Dx06WKTxfHx89Mwzz+qll15yKC4Aro9lJgCKpU6dutq0abMmTpyoihUrFnucsLAwzZo1Sx9/vMRwhj2AwmvevLk+/3y5GjVqXPDFOTRocL2WLv0s1ykFJalRo8aaOHGioS8rK0vPPPN0rqUwgLsaOXKk/P39c/UPGzbcgmgcd99992nIkKEFX1gI3bt319atW/XQQ0Pk7e1d7HFat26tFSu+pZABlBHMzADgkH/96wU99tgIzZw5U19//ZX27t1b4GZgNptNTZo00X333afRo8coKCio2M+/6aabDFNTr95l3Qzh4dUMJ6vUrVvwt2c5Y3Kk2AMUVrt27fTjjz9q6tSpWrx4sY4ePZLv9TVr1tSAAQP19NNPFzkHnZF3o0Y9rl9/3ak//vjd0L9gwYd69lnj8peczzdD/foNTB0PpZMj7/3w8HANGzZcW7ZsNvT16tWr0GNUqlTZ8HdSYZ7vzL+TpkyZouPHowyzwgrz92Reqlatqvnz52v06NGaNWuWvv9+lU6dOlXgfQEBAWrfvr2GDBmqfv36FevZANyTLfLwieJtQVwIJ08U/B8gwBnCq1cr+KI81K5xncmRlD2HDx/SunXrtH//AZ07d1bJycny8PCQn5+fqla9TvXr11O3bt3cbkotzHf0+Jli3UeeFs62bdu0adNGRUUdV2zsJWVnZ6tChSDVrFlDt9zSMdfJREBO5CistnXrVm3f/rMOHTqsuLhYJScny9vbWwEBgapZs4aaNm2mHj165Dnjpawobp7yOQ1WKe7ntLwwMwOAqerWrae6detZHQZQ5uV1HCQAuJMOHTqoQ4cOVocBwEVRzHARWzZv1I8/btHhwwcVHx8vm2zyK++nqlWuU4PrG+rW23qqWrVwq8MEAAAAAMByFDMsFhGxT29P/a8iIvbl+frByAPaunWzlnz8kf7e/TY98eQ4+fsHlHCUAAAAAAC4Dk4zsdAvv/ysp8Y9YShkeHl5qUqVqqpUubJhN+e0tDR9t/IbjR/3uBITzd30DAAAAAAAd8LMDIucPRutVye/bC9MVL0uTP37D1SPW+9QhQoVJEkpKcn64YfN+nL5Z9qz5/Lu7vsj/tTM6VP03PMvWxY7AAAAAABWYmaGRd6f/44uXoyRJF3fsJHmvrtA9/X9h72QIUm+vn7q3v02zZozX3f1udfev27dah0/HlXiMQMAAAAA4AooZlggNvaSNm/aKEny8yuvf73wSoHnhI9/6jnVrl1HkpSenq6tP2xydpgAAAAAALgkihkWWL9+jZKTkyRJ7drfolq1ahfqvrbtbrH/fPTIYWeEBgAAAACAy6OYYYED+yPsP7dp077Q9113XZj95/j4eFNjAgAAAADAXbABqAWqVr1OnTp1lSQ1b9Gy0PddfYqJn5+f6XEBAAAAAOAOKGZYYMjQR4p137FjR+0/V6pcxaRoAAAAAABwLywzcRNRUUftm37abDZ17tLN4ogAAAAAALAGxQw3kJiYoH9PfkmJiYmSpObNW6px46YWRwUAAAAAgDUoZri4CxfO6+l/jrZvGlqpUmWNHf+sxVEBAAAAAGAdihkubO/eP/TkE49q3949kqSKFStp0uTXC32UKwAAAAAApREbgLqodWu/19Qpr9uXltSoUVMTJ72mevUbWBwZAAAAAADWopjhgjZuWKf/vvFvpaamSpJu6dhZzzz7oipUqGBxZAAAAAAAWI9ihotJSUnWrJlT7YWMPnffp3HskQEAAAAAgB17ZriY71et1Pnz5yRJtWrV1pOjn7I4IgAAAAAAXAvFDBcTEbHP/nObtu3l6cnkGQAAAAAArkYxw8UkJMTbfw4NrWhhJAAAAAAAuCaKGS4mKyvb/rOtHP/3AAAAAACQE2sYXEzvu+5Wq5tbS5JuvKG5xdEAAAAAAOB6KGa4mLZtO1gdAgAAAAAALo11DMBVUlPTrA4BKBMcyTXyFHA+chRwfY7kWlZWpomRAIVj9vuOYgZwlcSkJKtDAMqEpOTi5xp5CjifIzmaRI4CJcKRPM3MzDAxEqBwzH7fUcxwMdHRZ7Tgw3la9tn/lJHBf2RK2vnzF6wOASgTHMk18hRwPkfy7Bw5CpQIR/I0JSXVxEiAwklNNfd9RzHDhaSkJGvc2FFa8OE8zZo5TZMmPm91SGVOdHS01SEAZcIZB3KNPAWcz5EcdeReAIXnSK6lpaWYGAlQOGlpFDNKrf0Rf+rUyRP29u5dv1oYTdl0KTZecXHxVocBlGrx8Qm6GBtX7PvJU8C5HM7RS3GKj08wMSIAOTmap5KUkZFuUjRAwTIy0pWVnW3qmBQzXEjNWnUUEBD4V7tmbeuCKaMCAgL02+97rA4DKNV2//6HAv0DC77wGshTwLkczdHAwEDt/u0PEyMCkJMZeXrxYoyJEQH5u3QpRhUCi/+ezQvFDBcSEhKiF1+arA4dOqlHj9v17IQXrQ6pzAkJrajjJ0/pTPRZq0MBSqUz0Wd1/MQphYRWLPYY5CngPOQo4PrMytOk5CSlprDcBM6XmpKixKQkh96zeaGY4WLatG2vV197S/968RVmZlggODhYfn6+2vbzdiU7sEM0gNySk5O07eft8vPzVVBQULHHIU8B5yBHAddndp6evxDNySZwqszMDJ2/EO3wezYvFDOAHGrWqq3k5FStXb+ZIyABkyQmJWnt+s1KTk5VzVq1ZbPZHBqPPAXMRY4Crs8ZeZqRmaUz0aeVkZlpUpTAXzIyM////ZVlyns2J4oZQA4VQysqODhI8QmJWr12vaKjz1kdEuDWoqPPafXa9YpPSFRwcJAqmjDFkDwFzEOOAq7PmXmakZGh6DMnWHICU6WmpCj6zAllZGSY9p7NyRZ5+IS5W4pe5eSJU84aGshXePVqDt2flpauPX/sVkpqmmySateuqRuaNlFAgL85AQJlQEJCov7Yu09Hj0YpW5Kvj7ea3dBc3t5epoxPngKOIUcB11eSeSpJ/v4BCq4QIk8vT1PGR9mTkZ6hS3EXlZh4+VQrs9+zV6OYgVLJ0WKGJKWkJGvf3j32/7jbbFKliqGqHl5NVapUVoC/v3x8fBx+DlBapKamKSExQWfPntOJk6d0/kKMrpzA5evjrSZNm8nX18/UZ5KnQOGRo4Drc5U89fbyUfny5eXj6ysvT2+VK8eEfuQtKytL6RlpSk1JUVJSktLSU53+nr2CYgZKJTOKGdLlanVk5H7FxsaaMh5QFgUFBalBg4ZOqchL5CngKHIUcH3kKdyNs9+zEsUMlFJmFTOuOHfurI6fiFJKcqqp4wKlma+fj2pUr6nKlauUyPPIU6BoyFHA9ZGncDcl+Z6lmIFSyexixhXx8XG6GHNBsbGxSk1NVVo6R1kBV3h5esjX9/KxWyGhFRUYWMGSOMhTIG/kKOD6yFO4GyvfsxQzUCo5q5gBAAAAALAeO7n8H3v3HRXl0bYB/Fp6BwEbimDB3ju22MUSC0ZfS6zR2LAbxRKjsfeaGCOaWGIXS8QSVGJBsLeIBRtiAxGp0hb4/vBzZVjKVmDx+p3DOczs88wMhgm79zNzDxERERERERHpFAYziIiIiIiIiEinMJhBRERERERERDqFwQwiIiIiIiIi0ikMZhARERERERGRTmEwg4iIiIiIiIh0CoMZRERERERERKRTGMwgIiIiIiIiIp3CYAYRERERERER6RQGM4iIiIiIiIhIpzCYQUREREREREQ6hcEMIiIiIiIiItIpDGYQERERERERkU5hMIOIiIiIiIiIdAqDGURERERERESkUwzyewBEusTY2BBmpiYwNTaCvr4+9PUZDyT6JDUtDanSVCQkJeNDQiKSklLyZRycp0RZ+zxHk/AhIYlzlKgAKijzNCk5GYkJSUhOTIQ0NRVpaWn5Mg4q+PT09WCorw8jExMYmxjD2Mgoz/qWBD95ka6txl++eKWtpolyVKq0g0bbszA3hY2VOQwMGP8jUpRUKkVUTDzi4hPypD/OUyLlcI4SFXx5PU8TPiQgJiYWUqk0T/qjwsfAwABWVpYwNTPVel8MZlChpKlghr6+HuxtbWBqkncRRqLCJiExGRGRUUhN1c5THc5TIvVwjhIVfNqep6mpqXgfGYWkpCSttE9fHmNjYxSxtYG+vr7W+uC6PqJsGBgYoGRxO775IlKTqYkRSha308rTWM5TIvVxjhIVfNqcp9LUVLx9+46BDNKopKQkvH37DtLUVK31wWAGURb09fVQolgRGGgxkkj0JTHQ10eJYkU0ujee85RIczhHiQo+bczT1NRURLx9h1RuKyEtSJVKP/5+aSmgwWAGURbsbW345otIwwz09WFva6Ox9jhPiTSLc5So4NP0PH0fGc1ABmlVqlSK95HRWmmbwQyiTMxMjbkclkhLTE2MYGZqonY7nKdE2sE5SlTwaWqeJiQkICkpUQMjIspZUlIiEhI0/7vGYAZRJkVsLPN7CESFWhEbCw20wXlKpC2co0QFnybmaUxMrAZGQqSYmJgYjbfJYAZRBqYmRjDkkXFEWmVoYABTE2OV7+c8JdIuzlGigk/deZqUmARpCreXUN6RpkiRmKjZJLMMZhBloIkle0SUOzNT1d+AcZ4SaR/nKFHBp848TUjk9hLKe4ka/r1jMIMoA2Nj7u8lygvqzDXOUyLt4xwlKvjUmWvJyckaHAmRYjT9e8dgBlEG+nqS/B4C0RdBnbnGeUqkfZyjRAWfOnNNmpKiwZEQKUbTv3cMZhBloM8j5IjyhDpzjfOUSPs4R4kKPnXmWnq6BgdCpCBN/94xmEFEREREREREOoXBDCIiIiIiIiLSKQxmEBEREREREZFOYTCDiIiIiIiIiHQKgxlEREREREREpFMYzCAiIiIiIiIincJgBhERERERERHpFAYziIiIiIiIiEinGOT3AAqqJyFP83sI+a6cU9n8HgIRERERERGRHK7MICIiIiIiIiKdwpUZ2eCqBCIiIiIiIqKCiSsziIiIiIiIiEinMJhBRERERERERDqF20yIiIhI44KDHyIi4h3i4uJgZGQECwsLlC9fHjY2Nvk9NCICEBERgdDQUERHRyMlJQXm5uYoVcoBTk7O+T00IiKFMJhBRAXSgQMHcOvWLY21Z29vh3HjxmusPSKS9+rVK/zzz0kEBd1DbGys3Ot6enpwcCiJRo0a46uvvoKhoWE+jJLoy5WSkoJTp07h+vVrePXqNdLS0uSusbGxQbVq1eDm5gZ7e/t8GCURkWIYzCCiAik2NgZv377VWHt6etxVR6RNx48fx/Hjx5GSkpLtNWlpaXjx4iVevDiAixcvYuDAAXB2ZsJtorxw9+5d7Nq1C+/evcvxuqioKPj7++PGjRto164d3Nzc8miERETK4bt7IiIiUsu+fftw5MgRIZAhkUhgb28PJ6cycHAoCRMTE+Ge169fY/36X/D06ZO8Hi7RF+f8+fPYuHGjXCBDIpHAwsIC1tbWMDAQn3F++PABhw8fxrZt2/JyqERECuPKDCIqkGrUqAkrK2uV709KSsK5c+dkZRMTY00Mi4gyuXz5Mvz8/IS62rVroVOnznB0dJTVpaSkIDAwECdOnEBkZCQAID4+Hn/+uRWzZs3ilhMiLbl79y727dsnBButra3RrFkzNGrUCEWLFgXw8e/m9evXceHCeTx58lR2bUBAAAwMDNCvX788HzsRUU4YzCCiAqlevXqoV6+eyvf/9ddfQrlZs+bqDomIsnDixAmkp6fLyu3atYO7u7vcdYaGhmjevDmqVq2KtWvXIjw8HAAQHh6OU6dOoWPHjnk2ZqIvRWpqKvbs2SMEMipXroQhQ4bCyspKuNbY2Biurq5wdXXF0aNHcfz4cVlOjQsXLqBatWqoVatWno6fiCgn3GZCRIXO27dvceXKFVm5ZMmSaNasWT6OiKhwevz4EV6/fi0rlynjmGUgIyM7Ozv06tULEolEVnfnzm2tjZHoS3bmzBkh/5SzsxNGjx4jF8jIrEuXLmjfvr2snJ6eDm9vb6SmpmptrEREymIwg4gKnePHjyMpKUlWbt26dT6OhqjwevxYzHdRu3Ydhe6rXr06ihUrJiu/eROm0XER0UfXr1+Tfa+vr48+ffoovKWrW7ducHZ2kpXDw8Nx6dIljY+RiEhVDGYQUaHy5s0bXL16VVZ2cOCqDCJtiY+PF8olSpRQ+F47O1vZ94mJiRobExF9FBsbixcvXsrKFSu6wMnJWak2WrT4SihfuXJZE0MjItIIBjOIqFA5cUI8GrJ16zb5OBqiws3c3Fwof/jwQeF7M66eMjZmgl4iTXv+/DmkUqmsXKGCi9Jt1KlTB0ZGRrJycPAjxMXFaWR8RETqYjCDiAqNFy9e4Nq167Kyg0NJNG3aNB9HRFS4VahQXig/eHBfofvi4uLw8uUrWbl48WI5XE1EqoiJiRHKdnZ2SrdhYmIi5NdITU3FgwcP1B4bEZEmMJhBRIXGyZMnhKdQXJVBpF3lypWHk1MZWfnGjZu4f/9ervd5e3sLW0tq1aqtlfERfck0laxTT0/8uBASEqKRdomI1MVgBhEVCs+fP8fNm7dkZa7KIMob3bt3l20TkUql2Lx5C/z9/bO8NiEhAdu3b0dAQICsrlixYkzSS6QF1tbWQvn9+/dKt5Gamiq3wiMs7I1a4yIi0hSD/B4AEZEmnDhxXFiV0aZN23wcDdGXo3LlKhgwYAC2bt2KlJQUxMXFYceOHfD19UW5cuVgbW2N1NRURES8ldtvX6RIEQwZMpg5M4i0oESJEpBIJEhPTwcAPHnyWOk27ty5I5eglwl7iaigYDCDiHTes2dPcevWbVnZwaEkmjRpko8jIvqy1KtXD1ZWlvj7778RHPwIABAWFoawsKyPXDUwMECtWjXh7t4Ttra2WV5DROopWrQoHBxKyvLT3L//AK9evYKDg4PCbZw7d1aujsEMIioouM2EiHTe8ePHkZaWJitzVQZR3ktOToG5uTkMDHJ/TmJhYQErK2vZE2Mi0o6aNWvJvk9JScHevXsUvvfs2bO4f/9jss+MeTOSkpI1N0AiIjUwmEFEOu3Ro2D8999dWblUKQeuyiDKQ4mJidi82Qu//PILbt68JdvuZWRkBEfH0qhY0QVlyzoLJylERUXBz88PCxcuhJ+fX/4MnOgL0L59e2HuPXjwEF5em4QjzLNy7tw5HDhwAOnp6bCyskL58uVkr2VOCEpElF+4zYSIdNqJEye4KoMonyQlJWHdurV48uSprM7Ozg6tW7dGkyZNYGJiIlwfGhoKPz8/XLlyBVKpFB8+fMC+ffsQHx+PLl265PXwiQo9ExMT9OzZE1u2bJEFGq9du47Q0Bf46quvUK9ePSFR6J07d3D27L8ICronWznl5uaGq1evyK4xMjLM2x+CiCgbDGYQkc568OA+goI+HwNZunQpuLq65uOIiL4se/bsEQIZFSqUx7Bhw+VOUfjE0dERAwcORO3atfHnn38iISEB6enpOH78OMqUKYOaNWvm1dCJvhh16tSBu7s7vL29ZQGN8PBw7Nu3D97e3rCwsICBgQHi4+Pl8mE0adIErVq1wsWLn08oMjRkMIOICgauEyMinXXixAlhz33r1m3ycTREX5bQ0FBcvnxZVra3t8f334/INpCRUc2aNdGnTx9IJBIAQFpaGo4d89HaWIm+dK1atcLw4cPlEu6mpqYiOjoa7969EwIZ+vr6aNOmDQYMGAAAiI7+fDyrmZlZ3gyaiCgXXJlBRDopKCgIDx48lJW5KoMob/n7+yM1NVVWbtu2LSwtLRW+v2HDhjh//hwePfp4XOTz56EICXkGJydnTQ+ViPAxiFipUiX4+fnh+vVrePnylbBNE/gYqKhY0QWtW7eGi0tFAEBcXJxwpLKdnX2ejpuIKDsMZhCRTjp5kqsyiPLTs2eft5cYGxujUaNGSrdRvXoNWTAjPT0dDx48ZDCDSIuMjY3h5uYGNzc3REdH4/XrV4iOjoGBgQHs7Gzh6FgG+vr6wj3BwcHC39tixYrl9bCJiLLEYAYR6Zw7d+4gOPiRrMxVGUR5L+OycxsbG7lkn4ooWbKkUH737p3a4yIixVhbWyu0LezevXtCuUwZR20NiYhIKcyZQUQ6J/OqDJ5gQpT3Ms5BVX3KmaHJNolIsx49+vzwwNbWFuXKlc/H0RARfcaVGUSkU27cuIHHj5/IyqVLl0Ljxo3zcUREXyZzczNER0cDAKKiopCUlARjY2Ol2njz5o1QtrKy0tj4iAh4//697Hs9PT2FVmJkdP36dbx+/VpWLl++nMbGRkSkLgYziEin/PPPSaHMVRlE+aN06dJ49erjh5ykpCQEBASgZcuWSrVx+/Ytoezk5KSp4RERgBUrVsi2b+np6WHixAmoUMFF4fsz/82tV6++RsdHRKQObjMhIp1x5coVPHsWIis7OpbmqgyifFK3bj2hfPLkSURGRip8/8WLF2XJP4GP+/dr1KihsfEREdCgQQPZ92lpaThw4IBwClFODh48iJCQ57Jy+fLlUKtWLY2PkYhIVQxmEJHO8PX9RyhzVQZR/qlVqxYqVvz8hDcqKgrr169HSEhIDnd95O/vj927dwt1zZo10/gYib50bm5uwukjz56FYOPG3xAfH5/jfYcPH8apU6dkZT09PXTo4Ka1cRIRqUJ/3PhJc7TVeGxMrLaaJsqRlZWlSvfZWFtoeCSkKQEBATh//rys7OhYGn379s3HEZG6omLiVLqP87TgcHR0xM2bN5GcnAwAiIuLw+XLlxEeHgYTE2PY2xeVXZuUlIRbt25h//598PPzE54OOzmVwYABA+WOhKT8xTmq+wwMDFCyZAncvHlTNufCw8Nx9epVxMfHo3jx4sJJRLdv38aePbsRGBgoJOTt0KEDWrRokefjp9ypOk/5OY3yi6qf07LCnBlEpBNOnfIVylyVQZT/SpcujeHDh8HLazNiYj4e1ZqcnIzAwEsIDLwEExMTmJubIz09HbGxsUhJSZFrw8GhJEaMGAlDQ8O8Hj7RF6Fy5SoYOHAgduzYgYSEBABAZGQkjh8/jhMnTsDS0hJGRkaIjY1FUlKS3P2NGzdCt27d8nrYRES5YjCDiAq8CxcuyBINAh9XZTRq1CgfR0REn7i4VMQPP/yA3bt3ISjonvA0NzExEYmJiVnep6+vj4YNG6JXr14wNTXNq+ESfZHq1q0LOztb7NmzB0+fPpPVp6enywKRmZmYmKBbt25KJ/YlIsorDGYQUYH34cMHuLq6ysp16tTJx9EQUWb29vbw8BiL4OCHOHv2LJ4+fZZlMlA9PT0UL14cFSpUQMuWLeHg4JAPoyX6Mjk5OWPq1Gm4dOkSLl0KxJMnT+VWYkgkEtjb26Ny5cpo06YNihcvnk+jJSLKHYMZRFTgtW/fPr+HQEQKcHGpCBeXigCAsLAwREREIC4uDkZGRrCwMEeJEiVhaam5vbJEpLxGjRqhUaNGSE1NxbNnTxEVFQ2pVAozMzOULl0aRYoUye8hEhEphMEMIiIi0rjixYvzqS5RAaavr4/y5Svk9zCIiFTGo1mJiIiIiIiISKdwZQYRERERERFRBm/evMaVy4EIDQ1BbGws9CQSWFpZw97eHg0ausLJyVmj/UVHR+HatSt48vgRYqKjkZiUCDMzM1haWqJceT8WmCcAACAASURBVBc0atQEZmZmGu1T1zGYQURERERERDrlwvmz2PT7L4iIeCur69KlO0aNGa9Wuz4+R3Dc5wiCgv5DWlpaltdIJKtRurQj2rXviG969VUryHDlyiXs3fMX7ty+me0JYABgZGSEWrXqoFv3b9Cs+Vcq91eYMJhBREREREREOiHi7Vts2LAWfmd85YINSclJ2dyVu9DQ51i1cgmuX7uS67Xp6ekIDX2OLZs34ujfhzBpiicaN26qVH8fPnzA8mUL8a/fqWyDJhklJyfjypVLuHLlEpo2bYGJk6bBvmhRpfosbJgzg4iIiIiIiAq8I4e9MXzYAJw+dVKhAICiHj8Kxg+TxyoUyMgsPDwMP86cBh+fIwrf8/59JMaN/R5nTv+j0s/h738OEyeMwps3r5W+tzDhygwiIiIiIiIqsB4/foRf1q9SKdiQm/fv32PWzB/kAgNFitiixVetUK9+Qzg7l0ViYiLC3rzBrVs34H/hLF6/fiW7NiUlGevXroSDQynUqVMvx/6Sk5Mxa8YPeBT8UKg3MDBAY9emaNq0BcqWKw8Hh9KIfBeBu3fvICDgAgID/CGVSmXXh4Y+x9yfZmDDxj808K+gmxjMICIiIiIiogJHKpVi659e2L9vNxISPgiv6enpwcLCAjExMWr1sXrVUiEwAQAtW7XB+AlTUaRIEaG+YsXKaN6iJUaOGos//9iE3bu2ywIMCQkf8PvGX7Dhty059rdl80bcvXtHqCtevASmTpuFevUbCvVWVlZwLlsOnbt0w80b17Bo0c8IyxB0uXfvLvbu2Yne/+un9M9dGHCbCRERERERERU4c+fMwPZtW+QCGWXKOGP+gmWoWq2GWu1fv3YF586eEerate+IOXMXyQUyMjIwMMCw4aMwbPgoof5e0H84f+7fbO979fIFDh3cJ9QVKWKLpcvXygUyMqtdpx7mzVsCc3Nzof7UqRM53leYMZhBREREREREBc779++FsomJKfr1HwivLTvQpGlztdvfu3cn0tPTZeUyZZwxeYqnwvf36TsAlStXFer8L5zN9vqjRw/JnVgy/PvRCh/zWrFSZbTv0FmoexT8EO/fRyo24EKG20yIiIiIiIioQKtbrwHGjJmA8hVcNNJeTEyMXA6OXr37wsTEVKl2WnzVGvfvB8nKDx8+yPZaGxtbdO/xjaxsamqKTp27KtVf8+Zf4aD3Xlk5LS0Nz5+HoEgRW6XaKQwYzCAiIiIiIqICyd6+KIYM/R6du3TTaLuBAReQnJwsK1taWqJjp6+VbqdadXGrS0xMdLbXaiK3RYmSDnJ1iQkJarerixjMKIDev3+P5yFPAQAWFpYaiz4SERERERHpivYdOqJ581Y55q9QlbGxMbp2dZeVHUqVgoGB8h+PbWzEsWUMkGjDm0zJSoGsAxxfAgYzCqCrVy9hwbzZAIDqNWph/S+b8nlEREREREREeStjsEHTvmrZBl+1bKN2OxFvw4WymZmZ2m3m5OLFC0LZ3r6owjk3ChsmACUiIiIiIiJSQVDQXaGszVUSL16E4uSJo0Jdo8ZNtNZfQcdgBhEREREREZEKAgLOC+UqVapmc6V6Xr16idmzpiE2NlZWZ2VljQEDh2qlP13AbSZERERERERESvrX7zSC7v4nK+vr66NtWzeN9hETE4Mjhw/gwP49whGsRkZGmDzFEyVKlNRof7qEwQwiIiIiIiIiJbx/H4lff1kt1NWr31DlwxuWL1uI0NDnsnJqairi4mLx8sULpKSISUXt7Yti0mRPNGnaXKW+CgsGM4iIiIiIiIiUsHTJfISHh8nKxsbGGPrdCJXbe/jgPh4+vJ/jNebm5mjdpj2GfjcCRYrYqtxXYcGcGUREREREREQKWrliMQIynSrSp+8AVK6snXwZnxgYGCIyMlLuRJMvFYMZRERERERERArY7PUbjhz2FupatGiFIUO/V6tdU1NTmJuby75MTc0gkUiEa6Kjo+B/4SyWLZmPQQN6w9//nFp96jpuMyEiIiIiIiLKhdemDfhrx59CXd16DTBr9jy1216zbqNcnVQqxcuXL3DzxjVcu3YFlwL9kZSUBAAICXmGObOnY9j3o/G///VXu39dxGAGERERERERUQ5+27AOe3bvQHp6uqyuStXqmDd/CYyMjLTSp4GBAZycnOHk5Ixu3Xvi+fNnWLpkAf67cwsAkJKSgt9/Ww97O3u0adtBK2MoyLjNhIiIiIiIiCgb69etwu5d24VARvXqNbF4yUqYm1vk2TjKlHHGylW/oGq16rK61NRUeG3agOTk5BzuLJwYzCAiIiIiIiLKwprVy7F/3y6hrlatOliybDWsrW3yfDxGRkaYMGEq9PX1ZXWvX7/CPyeP5flY8huDGURERERERESZrFyxGAe99wp1devWx6Ilq/J0RUZmFStVRpWq1YW6q1cv5dNo8g9zZhBRnnr58iUuX76M4OCHiIqKRkJCAoyNjWFlZYly5cqjfv16qFDBJb+Hmafu37+H8+fPIzw8HFFR0dDT04ONjTWKFy+Oli1boly58vk9RCIiIqIvyrIl8+Hjc0Soa9CwMebNXwITE9N8GtVnFSq4yHJnAMDLFy/ycTT5g8EMokJkwIBv8eHDB4Wvl0gkMDIygqWlFaysrFCuXFm0atUKlStX0ei4QkNDsXHjRhw/fgxBQUGQSqU5jsnFpSLatGmD0aNHqT0WZf9NAEBfXx9WVtawtraGo2NptGvXHtWqVVNrHJkFBgbCy8sLp0+fwosc/vhIJBKULVsOXbp0gYfHGJQtW06j4yDdMW3aNDx6FKz1fszMzLB9+w5Z+cmTx/jhhx+Ea379dQOKFy+ukf5Wr16F8+fPy8pVqlTF/PnzhWsWLVqIq1evysoWFhbYunWbRvrPaMyYMXjz5rWsXKlSZSxcuFDj/VD+Wb9+Hfz8/GRliUSCdevWo2TJkmq1+9133yEq6r1Q9+OPs1G7dm212l22bCkCAwNlZUNDQ2zfvgOxsbHw8BgjO9UAACwtLfHbbxthYmKiVp8AMHHiRDx/HiIrSyQSzJw5C+fPn8PZs2eFa7t374EBAwao3ecnM2fOxP3794S6sWPHoWXLlrLyqFGjEB4eprE+szNhwkQ0b95c6/1QwbN44VycOOEj1DV2bYqf52kv2aeybGyKCOWY2Jh8Gkn+YTCjADI0MJR9b2DA/0SkuGPHjiEmRv3/kTk6OqJHD3e1PzzHxsZi7ty52LzZC3FxcQrdk56ejocPH+DhwwfYvNkLffr0wc8/z0OpUqVUGoNm/k1+gJOTM3r37o0JEyagWLFiKrcUEvIMU6dOxcGDB4UkUtlJT0/HkyePsXbtGmza9Ds8PMZi7ty5MDQ0zPVeKlzOnTsrfKDXFisrK6EcGfkeR46IT6aWLVsGQDPBjGvXrgntR0REyF1jbm4uN4bevf+Hzp07a2QMAHDjxg1s2vS7MC+nTtVsYJfyn7GxsdzvUrt27TBixEiV27x69Sq2bdsqV1+1ajW1gxleXpvx5MljWblOnTowNDSEra0tSpZ0wNq1a4Trra1tsGbNmszNKGX9+nVYv36dUNe+fXvUqVMHEokEP/74o/CQ4PLly2jfvr1GApw+Pj5YvnwZ0tLSZHXVqlVD06ZNhet8fX0REvJM7f5y07PnN1rvgwqeBfNmw9f3hFDXrPlXmDN3kcqfzaRSqVyCTjMzM5XHCHw8ySSj9Azz5kvBnBkFkKnp52VLmoiuEykrNDQUa9euQZ06dbBs2VKV2vD394erqyvWrFmtcCAjs+TkZGzbtg1Nmrji4MGDKrWhKSEhz7Bs2VLUqFEdf/yxRaU2zp07h6ZNm8Lb21uhQEZmCQkJWLZsKVq1aomwMO0/kSIqKL79doBckGXPnt0a7WPHDvG4PQMDAwwePEijfVD+69HDXe691b///qtWm4cOHcqy3s/vjFrt3r59G0+fPhHqWrT4Svb9ggULUKNGDeH1TZt+x8mTJ1Xu8/79e/j555+FOnt7e6xfvx4AULt2bYwePUZ4/c2bN5gxY7rKfX6SkpKCmTNnCIEMfX19LF68hAF8yjNzf5ohF8ho2aoN5i9YptZD5ntB/6GTW0vh6+DBfWqN9cWLUKFsZW2tVnu6iMGMAsjc3Fz2vZmpehE7InXEx8djxowZGDRooFL3HTp0CN26dcWDB/flXjMzM0OLFi0watRoLFq0COvWrcOSJUswbtx4tG3bVu4DCwC8evUK337bHxs2/Kryz6IpkZGRGDFiBKZPV+6NW0BAAHr1+ibLIISdnR26dOkCT8/pWLlyJZYvX46JEyehZcuWWS5lvHTpEjp37oTIyEiVfw4iXWJra4vWrVsLdb6+vkhMTNRYH8eOiVngGzVqBBeXihprnwoGe3t71KtXT6jLuI1DFf/+65dl/Y0bN9QKPB8+fEgu8N21a1fZ9yYmJli3br3wECwlJQUTJkxAbGysSn16eHjg/fvP22UkEgkWLFggrNL86aefUKlSZeG+nTt34vTp0yr1+cnSpUtw9+5doa53795wc3NTq11VSSQSFC1aNF/6prwnlUoxe9Y0+PmdEurbtu2AOXMXqd1+jZq14eTkLNQdP/a3yu3Fx8fh5o1rQl3Jkg4qt6eruIehALKwsJR9n/EPFJGyVq5ciVq1sl/imp6ejqioKERGvsN//93F9evXEBgYKJfTYufOnXBycpZ7WpOVM2fOYMiQwXKrMczMzDBy5ChMmDAhx73JkZGRWL9+PdatW4uoqChZfXJyMiZNmgRzc3MMHKj609Lc/k0AIC4uDlFRUXj06BFu374FPz8/YatKeno6VqxYDmdnJ4WWJqekpGDsWA+54IOVlRUmTZqECRMmCkHMjIKDH2L27Nk4cOCA8Kb21q1bmDBhPLZt255r/1Q4bNjwm8JbpjZu/A17937Ovl6rVi2sXLlKoXsL6vbGPn36Ck/AIyIisGfPbgwaNFjtts+cOSOXj6RHjx5qt0sFU6tWreHv7y8rv3jxAgEBAXB1dVW6rbCwMNy4cSPL15KTk3HgwH65lQyKyphLBvi4BbRFixZCXdOmTTFu3HgsWbJYVvfoUTAmT56M33//Xan+li5dIpcPo2vXrhg69DuhzsTEBIsXL0bPnu6yVRRSqRTTpk3F1avihytFPX36RG57jL29PRYsyDpnza5du5CQkKBSX1kZP34c/vvvP6Fu4MBBaNeuncb6oIJLKpXipx894e9/Tqh369gFntNna6yfr1q2wbatm2Xlhw/uY/u2LRgwcKjSbf2x+XdER0cJdY0bN83m6sKrYL5j+cJZ23w+r9jULOsPOESKKF1a/o1PboKCgjB9uqfcU8o1a1Zj4MABOZ40EhkZieHDh8kFMmrVqoVff92Ahg0b5tq/ra0tZs+ejW+++QZjxozGhQsXZK9JpVKMHz8eVatWQ/369ZX6uT5R5d8kMjISU6dOxbZtW2UBhfT0dPz888/o1as3bG1tc7x/w4ZfcevWLaHO3t4ee/fuyzWxmItLRezatRvr16/DDz/8IASadu/ejZ49v0G3bt2U+nlINymz9373bnELhomJidK/9wVNz5494ejoiNDQz8tqvb29NRLM2Llzp1C2tLTEgAHKrUgj3eHu7o4FC+YLAWIfHx+VghkHD3oL++CNjIyEsq+vr0rBjPj4eLkcOc2aNcvy2vnz5+PUKV9cu/Y5kLBt21Z07txZ4b8PN2/exOLFi4U6BwcHrFmzNsvru3Tpgl69emHPnj2yulu3bmHBgvmYOXOWQn1mNGPGDGFFCAB4enrC0dExy+sbNGigdB/ZmTJlilwgo27durKtNVS4JScnY/asaQgM9Bfqu3zdHVN+mKHRvr4dMAR+Z3wRGvpcVrf1Ty9Y29iga1d3hds5fOiA3BaVYsWKo1XrLy/4xm0mBVCRIrbwnPETPGf8hPYdOub3cOgLU7VqVRw+fAQeHmOF+g8fPmD58hU53jt9+nQ8f/5cqGvcuDH8/P5VKJCReRx+fv+iU6dOQn1cXBzGjBmtVFvqsrW1hZeXF8aOHSfUh4eHK/Rm58CBA3J1CxYsUCpDuofHWPz0009CXXp6OlauzPm/CVFh0rGj+P+Ds2fPZpkwVFm+vv8I5datW+capCTdVaNGDbltEhcunM/m6pydOiUuSR8wYCAkEomsfPHiRbkkfYrw8fGR2yrSrl37bK9fv/4XWFhYyMqpqamYPHmywvPDw2OM0J9EIsGiRYtzTL69ZMlSuYTYq1evVvrUpePHj8vlxWrYsCHGj5+gVDuq2Lt3L375Rfw7bm9vjz/++JN5674AiYkJmDljilwgo3uPbzQeyAA+BjtHjBwr5ICRSqVYvXIpli1dgPfvc94+HB4ehiWL52HN6mVITU0VXuvbf6DaCUV1EVdmFFBubprL0E6kilWrViEwMEB4MpR5+WlG//77L7ZvF49KrFq1KvbvPwBLS8ts7srdzp270LlzJ2FJ8PXr17F27RqMGzde5XZVsXjxYpw8eVLIBXLmzGnMnp3zEsTbt28LZScnZ7llu4rw9JyO48eP4+LFi7K6gIAA3Lx5U+2M+US6YPDgwcKJI/Hx8di+fRsmTpykcpv79+/Hq1evhLpvvuml1jip4GvevLlw/OeNGzcQHR0NayUT6GX8/zEADB06FAEBFxEUFATg48q+o0ePKr1tydfXVyhbWFige/fu2V5fv359TJkyBXPmzJHVhYQ8w+TJk3I9xnjOnDm4dOmSUNenTx/069cvx/tKlSqFGTNmYMKEz0GHqKgoTJ06Fd7eiiftnjFjuvDBzMjICEuXLlP4flUFBQVh/PhxwopHAwMDrFq1GlWrVtV6/5T/fpw1DVcuizlzJBIJfP85Dt9/jqvVdtVqNbBsufzKpmbNv8JojwlYt2aFbJtWWloafI4exvlzfmjUqAlq16mHcuXKw9TUDO/eReD582e4efMGrlwOEE4S+qRN2w7o0ePL/LvFlRlElK1hw4YJ5cePHwlHxGW0atVK4emToaEh1q1br/ZRbebm5ti4caNcYtBffsn7ZKCGhoZyS3bv3LmT4z2hoaFy224qVsx+q05ufvhhKlxcKsq+KlRwgb//hdxvJCoEGjRogFq1agl1hw8fVqvN/fvFpboODg7o06ePWm1SwZf5WN8PHz7g77+VS8bn4+ODt2/fysrOzmXRsGFDNG8ubuk6flz5D0WZgyQNGzbM9cHAzJmz0KRJE6Fu165dctvOMgoMDMSqVSuFOicnJ4Vz7IwZ4yF3bOrRo0exb59ipzQsWrQwy1wVmdvUtMTERAwZMlhu5cqYMR6c/1+QoLvy7+HS09MRHx+v9ldOOV169OiF8RN+gGmmgx5iYmLg63sCy5YuwKiRQzF4UB9MnuSBNauX4+y/p7MMZDRr/hWmz/hJrv5LwWAGEWWrRw93Yblseno6Hj6UXz4aGhoKPz8xm3u/fv01tke/UqXKcls8njx5jO3b8z75ZZ06dYRyTExMjqeKJCbK/zHLnGBVGV26dEFQUJDwNWaMh8rtEemazAHFS5cuKb2s/ZP4+Hi5Exg6dMifkxMob3Xu3Flui8SZM8qdxpE5t1SzZk1lbWeUOZFnbu7fv4fg4IdCXebTfLLz668bhOB/eno6pk2bitevX8td+yk5dcYPSPr6+li+fAXs7e0VHu/y5SuEhPXp6emYNWsW4uPjc7wvJOQZVq0SgyalS5fGvHnzFO5bVR4eHrh+/bpQ16JFCyxfvlzrfRMBQLfuPbFs+RpUqVJNpfvNzc0xYuRYtY+M1XUMZhRQhw8dwJbNG+XODybKS7a2tnJPgsLDw+Wu8/LyEiLQhoaG8PScptGxeHp6yr258vaWz0WhbVktQX73Lvs9yc7OZeX+yAQHq/bBi4iAQYMGC3vZpVJprsvos7Nr107h1CQAGDBggFrjI92ReRVDQIByR7SeOyeefNC+fQcAQMeOHYVViY8eBct9cM7J4cOHheSkenp66Nmzp0L3VqtWDbNmiQk4X716hfHjx8ldO2vWLNy8eVOoGzhwUI7bWbJSv359fP/9CKHuyZPHuW7BzCrp5+zZs5UKpKji9983Ytu2rUJd6dKl8ccff2q1X9KO0qXLoGLFyrKvYsVKKHxvhQoVhXs1+VWmjFOu/VevUQsbNv6B6TPmoHadekIujaxIJBKULOmAPn0HYNuOfejbj3+vvtwwTgG2cMEc/HPyY7T/2LEj2OS1HUWKMBEZ5Y/MicuMjIzkrjl9WkyA1qRJkxxPPVGFiYkJOnXqhG3bPn9oCQgI0Ggfisj8dEsikcDBIfsEaYaGhqhUqRLu3r0rq3vx4gU2b/bCd98Ny/Y+Israp+Mp//nnc9LOo0f/Vulpbuakg1WrVlUqMS/ptvbt2wvH/T5+/Ah3795FtWq5PykNCgoS8idZWVmha9eusnKTJk2E36+DBw+ibt26Co0rc36qqlWrKvU3deLESThx4gTOnDkjqzt06BD+/PMPDB48RNZH5sSXFSq4YMUK1ZJKz507Fz4+PsIqqU2bfkf//v2z/LlPnjwplxy7devWGDJE+SMqlREYGAhPT08hWGRsbIwNG35DmTJltNo3aYfH2Ikq37tm3UYNjkR1Hdw6oYNbJ4SHh+H69at48jgY79+/R1JSEszMzGBhYYlixYqjYcPGcC5bLr+HW6BwZUYBdP3aFdn3EW/f4vatrM8vJ9K24OCHcnv+SpSQj3jfu3dPKH/99ddaGU/fvmIysnfv3skdXadtgYHik7uSJUvC3DznI5Qzn8AAfHwillNCVSLK3jfffCOU7969i8uXLyvVRlhYmNzy/6+/7prN1VQY9ejhLqzySU9Px5EjiuVg8fY+IHwgbtiwofC3oF078YhEP78zUERKSgquXLki1LVo8ZVC92a0fv164USe9PR0zJw5EyEhzxAfH4+xY8ciKSlJ9rqhoSFWr16tcsJuc3NzLFy4UNiampCQgB9+mJLl9TNnzhCSfpqZmWHJkqUq9a2oyMhIfPfdd3KnxMyYMQNubtxeRvmvWLHicHPrjNFjJmDmrLn4ed5ieE6fDY+xE9H7f/0YyMgCgxkFUBknZ9n3JiamKFdes0+4iRSV+amlgYEBqlSpItT5+/sjJiZGqFPljZci2rZtKxw9B6h+nJ4qIiMjcfjwIaEuczLCrHh6esLR0VGoi4iIQI8e3bFw4QKVju0j+pL17dtPWIqenp4urNpSxPbt24RgrYGBAQYNGqixMVLBZ29vj3r16gl1mbeOZCdznqhWrVoJ5cyBkhs3biAsLCzXdn18fOS2PnXp0kWhMWXk4lIRP//8s1AXHh4ODw8PeHp64t69IOG14cO/R4cOHZTuJ6MePXrA3d1dqDt37hx+/118+r1kyWLcunVLqBsxYqTWT+UaMeJ7PHz4QKjr2rUrZsyYqdV+iUh7GMwogKZ5/oiOnb6Ga5NmmDlrLhwdueyN8l58fDy8vDYLdVWqVJE7neTyZfE4N1tbW7kkmZpUqVIloZz52FNtGj16lFzOEEX2MVtbW2PDht/knnjFxsbip59+Qo0aNbBq1Uq5p0VElDUTExO5J6knTpxQqo0jR44I5caNG8PFpaLaYyPd0qqVmFjz6tWruQaYo6OjhVWBenp6ch/i7e3the0VycnJOHBgf67jybh9Cvi4+i/zKg9FjRgxEp06iSsDT5w4gU2bfhfqqlWrhiVLlqjUR2ZLliyBnZ2dUDdv3jxZIOf58+dYuVI8PaV8+Qr46SftnsawZMliYUsR8DHgs3Hj79ncQUS6gMGMAqh48RKY5vkjFi1eieYtWub3cOgLNWjQQDx9+kSoa9Omrdx14eFvhXLmFQiaVr58eaH87t07rfYHfExk1rXr13L7e6tUqYpBgwYr1EaHDh2wZcsfKFq0qNxrjx8/wtSpU1GhQnn069cXe/fu5WoNolz07/+tUA4JeYajR48qdG9w8EO5pfw9evTQ2NhId7i7i6d2RUVFwcfHJ8d7Dh70Fk4AyS6nReZAia+vb67juXjRXyire0RpVkekZ9zeYWJigrVr1wmrSNTh5OQMT09Poe7NmzeYMWM6gI/bSzKeACaRSDB//vxct2uqw9fXF/PnzxfqLCwssHnzZq0nGyUi7WICUCISnD59GjNmTJfLvF6kSBFMmSK/9zU6OlooZzwSThusrW1y7D83Dx8+yPUDT2JiIqKjo/D48RPcuHEd58+fF/YWAx8ToS5YsECpvrt3744qVSpjzJgxWebLiIyMxL59+7Bv3z4ULVoUrVq1QvfuPdCrVy+l+iH6ErRt2xYVK1YSlo3v3btHoSX527ZtF45ItrS0xLffMiv8l6hGjRqoWLGSkMzT19c3xxM9Mq+eyG5rpbu7OxYuXCDLrREQEICUlJRsTyx48uSxXA4qVVdlfFKmTBksXLgQw4YNE3J8fOLhMVZjx6h/MmHCROzfvx+XLn1eublz507UrFkT+/eLq1O6dOkilwNHk0JDQzFixPdITEyU1UkkEixatAiurq5a65eI8gaDGUSF2OPHj3Jcep2amor3798jIuIt/vvvLq5cuYygoCC56yQSCWbPni33dAcAoqPFvb2qJg9TlI2NGMzInK8jN5mPrFOFgYEB5s6dq1Ki00qVKuPUqdPYuXMnVq5cIbdv+JO3b99i79692Lt3L6ZP90SPHu4YNWokypUrn+X1RF+ir7/+GitWfA5m+Pr6IjExMdenzEeP/i2UW7duLSRLpC9LixYthGBG5tURmV28eFEoZ97K8UnNmjVRoYILgoMfAvi4ktDHxyfbQMmhQ4eQlpYmK5uamqJ7d/VXDA0cOAiHDh3C33+Lv/c1atSQy6uhKcuXr0Dbtm1kDwKkUqncAxFra2uNbW/JznffDUVoaKhQN2DAAIwcOUqr/RJR3mAwg6gQmz59utptSCQSTJo0GR4eY7N8PeMbL+Dj3mFt0tfXF8opKdJsrtSOvpl0TgAAIABJREFUYsWKYdGiRRg4cJBa7fTr1w/9+vWDj48PvLw2wc/PD/Hx8VleGxISgtWrV8HLaxP69u2H6dOna307D5EuGDJkMNasWS1bZREREYE9e3bnuP3r8uXLwlHJANC79/+0OUwq4Dp37izkkbh37x5CQp7BKUNC9k/OnDmDly9fysrFixfPMXFm8+bNZcEMADh27Fi2wYzMK/bq16+vkSBbRERElvmlXr58iWfPnmolV0zjxo0xbNhwueNfMxo/frxW89RMmzZNLlFr7dq1sXbtOq31SUR5izkziChbxYsXx5Ytf2Dx4sXZXmNlZS2UlV0poayMe20BwMTEWKv9fVKqVCl4eIzF9es31A5kZNS5c2ccPHgIDx8GY/HixXB1dYWBQdZx5ri4OGza9DtcXRtj9+7dGhsDka6qVKkyGjVqJNR5e3vneM+OHTuE5fYODg7o3bu3VsZHuqFz584oVqyYrJyamorDh7M+ojXzNsUmTZrk2HbmVRuZjwPOKPPxwplPSFHVpEkTERISIlcfGRkJDw8PjfSRlXnz5sHZuWyWr1WvXh2enuo/cMnOvn37sHbtGqHOzs4Of/65Vav5OYgob3FlBhEJ9PX1UblyZfTp0wejRo2GtbV1jtdn3vah7RM5YmLEHBnKbmtp0qSJ3JgzS0pKwunTp2VliUSCzZu3oE2bNkr1pYxixYph8uQpmDx5CoKDH2Lbtu04cuRwltt+wsLCMGjQQDx/HoKpU6dpbUxEusDd3R3+/p+3BZw9exbh4eHCh9OMjh8/LpTd3DpqdXykG1xdXYUAxr///otx48bLXXfunLh6om1b+cTYGXXr1g12dnayZNWPHgXj+vXrwkknwMcVGxEREbKyRCKBu3vup2XlZteuXTkGv8+cOYOVK1dg0qTJaveVmaWlJRYuXIj+/fsJAUR9fX0sXrwk29wh6rp//x7Gjx8n5MXR19fHqlWrUa1aNa30SUT5g8EMokJMkX3gxsbGsLKyhrW1NSpWrIj27dtnmRsjO/b24hFsr169Ummsinr7Vjw9pUSJEkrdP2HCRIVOLahTpzb+++8/AEB6ejpWrlyh1WBGRi4uFTFv3jzMmzcPJ06cwLJlS3Hu3DnhmrS0NMyePRtFixbFkCFD82RcRAXRt98OwNy5c2WrwuLj4/HXXzswceIkuWtPnDiBZ8+eCnUDBw7Mk3FSwda+fXshmJF5lQQAPH36RPZ3Afj491ORnBaurq7Cio6DBw/KBTNOnjwplCtVqqz2B++XL1/C03OaEEiwtLSEjY2NkEdiwYIFaNeuPWrUqKFWf1np1asXNmz4VViR0qZNmxy35qgjMTERQ4YMkXuvMGaMB/r27auVPoko/zCYQVSIjRw5SuvHDdatW08oh4WFISgoCFWrVtVKf5lXKmS1p1kTxo4dixEjRsjKp06dwvnz59G8eXOt9JcdNzc3uLm54fffN2L69OnCNp7U1FTMmTMH3bp1Z/JC0hpLSwu5upgYza3ASkhIEMrZbbPKjq2tLVq3bo1Dhw7J6g4dOpRlMGPPHvEJdbVq1dQ++pIKB3f3npg8ebLs1IuwsDCcPn1aCGIfOHBAONa0bt262a4Ayqht27ZCMOPff/3krvH3vyCUNfG3ZuLECXIPGGbMmIFy5T4eA/7pZ4mJicGYMaNx7lz2W2DUkXkFpTZPPRs3bhyuXr0q1LVo0QIrVqzQWp9ElH+YM4OI1NKiRQtYWIgfds6e/Vcrfd25cwevX78W6urVq5fN1eoZOvQ7VK5cRVZOS0vD8uXLtNKXIr7/fgS2bPlD7pSGV69e4Y8/tuTTqOhLULq0IyQSiVCXcTm8ujJvTcvtJJKs9OkjPnG9fPkyHj0KFupSUlLg6+sr1H39dVel+6LCyd7eXu7vSebTwM6cOSOUv/qqpUJtu7v3hJGRkax8/fp1hIWFycqhoaFySWmzOyFFUX/++YcQ4AOAli1bYsqUH+Du7i53FHFAQIDWTjbJK15em/Dnn38IdaVKlcKWLfwbSVRYMZhBRGoxNDRE5cqVhbrMCdI05eRJ8Y2lsbExWrZsqZW+AGDUqJFC+Z9//kFgYKDW+stNt27d8N13w+TqT506lQ+joS+Fubk5zMzMhLqXL19orP1PuQQ+sbOzy+bK7PXs2VM44UcqlWLr1m3CNfv27RM+QBoYGGDQIG4xoc9athQTbmZcLZGYmIhLly4Jryu68rFkyZKoXbu2rJycnIwDB/bLyocPHxLyOxQtWhRdunRRauwZhYQ8w8yZM4XtJUWKFMH69Z9PFlmxYoXcUd8rVizPcnuNLrhy5QqmTRO31BgZGeHXXzdobQUnEeU/BjOISG2tWrUWyufOnZM7110TMmeXr1evHuzt7TXezyejR48R3uxJpdJ8XZ0BfFw2nPkpeWio5j5YEmUl8zamGzduaqTdlJQUPHr0SKgrVaq0Sm117Cg+yT569G+h7O19QCi7urqiQgUXlfqiwsnd3V34/+utW7cQHh4O4GOei4zb/MqVKy+X9yInmQMlGVcJZT4+NLcTUnIzduxY2bg/mTt3LipV+vzgwdraGmvWrBG2dX348AEeHmOQkpKiVv95LTIyEkOHDpU7TW369Olqr3AhooKNwQwiUtvw4cOEJbSJiYlYvXq1wvdfvXoV9erVRY0aNWRfixcvEq7x9fWVeyrm5uam3sAVMHLkCKF87NgxXL9+Pdf7Hj0KRrFiRWFnZyv76txZ/TdVTk7Ock+uM5/wQqRp1atXF8o3buQ+BxRx+vRpxMfHC3W1atVSqa3BgwcLH0Tv3r0re8ocHR0t94FR2/mESPfUrFkTFStWkpWTk5Px999HAAD//CMm6GzWrJlSbXfv3l0oBwQEyIIGmf+25XZCSk42bPhV7sSejh07YtSo0XLXurm5Ydiw4ULdjRs38OOPP6rcf34YNWok7t+/J9R16dIFs2bp1s9BRMpjMIOI1Fa2bDm57R5eXptw+/Zthe6vX78+unXrjvv378m+5s2bh4MHD8qumTPnJ2H5qJWVVZZbLjTNw2MsypQpIyunpKRg6dIlud5XoYILXFxcEBMTI/s6deqUcISkqjIGjgDAwkK542mJlNWwYUOhfPny5SyPDVbWjh3bhbKpqanKH+QaNGggBELS09OxbdvHrSY7d/4lPLW1srLCwIGDVOqHCrcWLVoI5U9BsPPnxQSdyp7G0aBBA2Gl37t37+Dj44PTp08L25+MjIzQo4e7ssMGAAQHP8ScOXOEumLFimHdunXZ3rN48WJUqSIm7F6/fh3Onj2bzR0Fy7JlS+Ht7S3UVajggk2bvPJpRESUlxjMICKNGDt2nNxy1fHjxym8XHX27Nn45ptvZOXk5GSMHj0Kd+7cwY8//ii3j/d//+ujUBZ5dRkaGmLYMDFo8vfffysUqHF3F9+QpqWlYcaM6WqN58GD+8IbXwAoVqyoWm0S5aZTp87Q0/v8lkEqlap9OkBw8EO5J8hNmzZVa+tYt27dhPKnBI6ZEyG2bt0a1tbWKvdDhVfnzp2FcmBgIAIDAxES8kxWZ2Vlha5dlU8em3k1x7Fjx3Ds2DGhrm7dukodj56Rh4cHIiMjZWWJRIKFCxfmmDPC3Nwca9euFYLkSUlJGDt2rNyqqYLm9OnTmDdvnlBnYWGBzZs3a3ULKhEVHAxmEJFGuLm5yZ3hfuHCBXz7bX+F2/Dy2izsQY6IiECPHj3k8lTY29vn6TLYcePGw8HBQVZOTk5WaHXGmDEecgnWLl68KPfkTBmrV68RjgYEgGbN8va4WPry1K1bF61aiXv+d+78Cz4+Piq3OX78eGG1hEQiwbhx41VuDwAGDRosnIYSEvIMO3fulFsR1bv3/9Tqhwqvzp07o2jRzwHikJAQbNz4m3BN48aNVTp1J/PWyPPnz8sdyZo5t4aiVq1aKXfaSo8ePTBo0OBc723ZsiXGjPEQ6u7dC4Knp6dKY8kLL1++xIgR3wtHO0skEixYsEDtnCNEpDsYzCAijVm0aLHwoR8AvL294e7eQ+5I1ayYm5tjx44dQhshIc+ELO8SiQRLlixByZIlNTdwBcY1ZMhQoe7QoUO5LrM3MTHBtGlT5eoXL16kUDAks+3bt2Pbtq1CnaGhoVIBIyJVTZgwUchJIZVKMXToEJw8eTKHu7I2fPhwuWNSXV1d0bFjR7XG6OjoKLdNwNNzGpKSkmRlBwcH9OrVS61+qHDL/GF49+7dQrl1azHptaK+/vpr2NjYyMqPHgXj5k0xma4quVzu3LmD+fPnC3WlSpXC6tVrFG5jwYIFcvlqvLw2ya2eKiiGDh2CkJAQoa5///4YPXpMPo2IiPIDgxlEpDHFixfHhg2/yR3j+Pfff6NJE1ds3749mzs/c3GpiClTpmT7+ujRY/Jlr/vEiROFbS1JSUkKBSSGDv0O/fuLwYbU1FTMnDkT3bp1VSiZaHR0NKZMmYKRI0cgOTlZeG3w4CGoXLmKgj8Fkerc3NzQr18/oS4yMhJ9+vwPU6dORWxsbK5tBAYGol27tvjzzz+EeisrKyxbtlwj48y4XQ2AXCA186knRJm1b99eKGcMqOvr68ttIVSUiYkJGjduLNRlXGlXvnwFpU5I+cTDY4ywyklPTw9Lly5TKuhvaGiI9et/gampqaxOKpViwoQJiI4uWEmmp0+fLrcKpXr16li2bDliY2M1+kVEBZtB7pcQESmuU6dO+O23jRg9ehTi4uJk9S9evMDQoUOwYMECtGrVCnXq1EbZsuVgaWmJ+Ph4vHgRitu37+DChfO4ceNGlm136NBBqVNSNMna2hqDBg3GsmVLZXXe3t6YOXMmXFwq5njvb79tRGhoKM6dOyfUHzt2DP/88w8aNGiA5s1boEaNGihZsiQMDAwQERGBp0+f4MqVKzh16pSwD/qTatWqyT2NI9KmX375FXfv3hWeJsfFxWHVqpXYsWM7mjRpgmbNmqF0aUcUL14cSUlJePPmDe7fv48LF87j8uXLcnl09PX1sWrVKrkko6rq27cfZsyYgYiICLnXJBIJBg4cqJF+qPByd++JyZMnIzExUe616tWro2zZciq33aZNG1kul8yUPSEFABYsmI+LFy8Kdf369UPv3r2Vbqtx48aYOHESFi5cIKt78uQxJk+eDC+vgpFQMygoCKtXr5Kr/++//1CyZAmN97d16za5IC4RFRwMZhCRxvXt2xdFixbFyJEjhaRpAPD48SM8fvxIpXYvXryI8+fPo3nz/MkRMWnSJGze7CULLCQkJGDJkqW5vskzMTGBj88xjBjxPXbu3Cm8JpVKERAQgICAAKXGUqNGDRw+fAS2trbK/RBEajA3N8eBA94YPHgQzp8/L7z29u1bHD58GIcPH1a4PUtLSyxZskSjq61MTEzg5uaGHTt2yL1WtWpV7qenXNnb26Nu3bpyQQIAaN68RRZ3KM7dvSemT58urPb4RNltVlevXsXy5eKKJmfnslixYqXK45s7dy5OnfIVkm7v2LEdnTp1UnlFiiZFR0dn+W9HRF8mbjMhIq1o27Yt/P39MWjQYLmjRJWRMRFbbGwshgwZjOfPn2tiiEqzt7fHt98OEOr279+Hp0+f5HqviYkJtm7dBi8vL7mkoMowNjbGmDEeOH/+AhwdHVVuh0hVZcqUwZkzfhg3bjwsLCxUbqdu3brw8TmG4cO/1+DoPurf/9ss67/+WvkTKOjL1KpV1nkxunTpola7ZcqUQc2aNeXqixQpovQJKR4eY4QVkAYGBli1apXaQe5ffvkVlpafj/xOTU3FlCmTER4erla7RESaxpUZRIVIrVq1hDc2RYoUycfRfMyh4eXlhXHjxmH9+vU4efIEXr16let9dnZ2aNGiBb77bhiqV6+OVq1ayQIGISEh6N+/H3x9TymUTV7T/yZTpkxBYGCAsFT+6NGjGDt2nEL3Dxo0GP/7Xx94eW3CgQMHcOnSJYWOr3VyckbXrl3x/ffDmSODclWmjCPq1KkjK1eqVFnjfaxYsQITJkzAqlWr4OPjg6dPnyA9PT3HeywtLdGgQQOMHDlKpUSHimrbti06deok5MuQSCQYMmSw1vqkwqVnz544dkw8rcfKygpt2rRRu+1vvvlGbq40aNAQhoaGCrexa9cupKWlCfO8des2agdbAKB27dr46aef8Ndffwn127ZtxZQpPyjdXoUKLsI41QnoW1hYCG1pG1c/EhVskuAnL3J+56GGly9y/9BCpA2lSjvkflEWnB01v9+SRP7+/rh8+RIeP36CmJhoJCYmwsTEBBYWlnB2dkKdOnXRsmVL4U1dQEAAunTpLCQ469evH7Zu3ZYfP4JGRUREwM/PDzdv3sTbt28RG/vxZ7SwsIS1tTUqVaqIli1b5pqXQxc9C32j0n2cpwXTo0fB8PX1xbNnIYiKikJMTDQMDQ1hY1MEdnZ2qFevHjp06KDUBzbKX5yjRAWfqvOUn9Mov6j6OS0rDGZQocRgRuGzfft2fP/9cGGv7M8//4zp02fk46hIHfygRFSwcY4SFXwMZpCu0WQwg9tMiEgnDBgwAC9ehMLPz09Wd/HiRTx9+kStzPJERERERKR7GMwgIp0xffoMrsQgIiIiIiKeZkJEREREREREuoXBDCIiIiIiIiLSKQxmEBEREREREZFOYTCDiIiIiIiIiHQKgxlEREREREREpFMYzCAiIiIiIiIincJgBhERERERERHpFAYziIiIiIiIiEinMJhBRERERERERDqFwQwiIiIiIiIi0ikMZhARERERERGRTmEwg4iIiIiIiIh0CoMZRERERERERKRTGMwgIiIiIiIiIp3CYAYRERERERER6RQGM4iIiIiIiIhIpzCYQUREREREREQ6RavBjLS0VG02T5Ql/t4REREREREVbloNZkhTpdpsnihLqfy9IyIiIiIiKtS0GsxISkzSZvNEWUpK4u8dERERERFRYWagzcZTknX3Q+WTkKf5PYR8V86pbH4PQSXJOvx7R0RERERERLnTbgJQCSCVpmi1C6KMpNIUpKWnq3x/UlKyBkdDRNlRZ65xnhJpH+coUcGnzlxjjjnKD5r+vdPqygwLCwu8fx+JokWLa7MbrdDVVQlfuqioSFhZWal8f/yHDzA2NtLgiIgoKx8SPqh8L+cpkfapM0c/cI4S5Ql15mlqqhR6evoaHA1R7jSd21CrKzOK2NrhQ8IHJCUmarMbIgBAUmIi4j98QBFbO5XbiIh4p8EREVF21JlrnKdE2qfOPHvLOUqUJ9SZp4nMbUj5QNO5DbUazLCxsYGpqQki3oXxhAnSqtRUKSLehcHU1ATW1tYqtxMWFqbBURFRdt6oMdc4T4m0T505qs69RKQ4deZacjIfNlPe03RuQ+3mzABQxskZ0tQ0vAl7DWkq92aR5klTU///9ysNZZycIZFIVG4rKjoWMTGxGhwdEWUWGxuH99ExKt/PeUqkXWrP0agYxMbGaXBERJSZuvMUYG5Dylvq5jbMitaDGXa2drCxsYZUKkXYmxfcckIalZSYiLA3LyCVSmFjYw07NbaYAB/zvNy6/Z+GRkdEWbl5+w4szS1Vvp/zlEi71J2jlpaWuHnrjgZHRESZaWKevn8fqcEREeUsKioSVpaq/85mRevBDACoUKESTIyNPq7QCH+NiHdvIU3hthNSnTRFioh3b/Em/OOKDBNjI1SoUEntdovY2iH05Su8CQvXwCiJKLM3YeEIffFKrdw2nKdE2sM5SlTwaWqeMrch5RVN5DbMSp4EM4yMDFG1WnWY/H9m6/j4OLx6E4o3b14hJiYKScmJSEtLy4uhkI5KS0tDUnIiYmKi8ObNK7x6E4r4+I9LWE2MjVC1WnUYGRmq3c+nPC8Bly4jQY0M0UT0f+3deXhU1eHG8TeZZLKThEAgYCAsQURBFlcU3LAuuEsV9yqgFQQVK1VxAUQ2URG0KqCgLGqrVn4sal3aghZEQRCQTRAkEBJCQtbJMiG/PzBjhkxIMnPvLJnv53n6PLln7j3nUO7BuW/OPac2m61Eq79d6/HaNoxTwByMUcD/GT1OWdsQZjNqbUNXQnbuzjD2xZUTKC+v0M6d25Wfn++tJtHExcfHKz39ZEOCjGqHcw9r+7ZtiouN0cUX9VdMdLRhdQPBqrikRF/9e6UKi4p1cteuHr8SxjgFjMUYBfyfWeM0LCxMrVq1UZiFrVphLHtlpbKyDshutxtyzx7PMurB0eMMrfFEjVksSk5OVmRkpEpsxbLbWRAU7omMilCHDh2VltZBFoP/4Y2OilZhYYEKCgr16759ap6QqNjYGEPbAIJJVtYh/WfV1yousSkhIV7t26V5XCfjFDAOYxTwf2aO05ISm2wlhYqwRiosLMzzzgI69mrJoUPHNgEx6p49nldnZhyvsLBAebmHlZ+fr7KyMpWzjgbqEB5mUWTksalJic2TFBfXzNT2yssrtHnTBpWWlStEUlpaO3U/tRtfxIBGKCoq1qYtP2nPnl9VpWOvhJ3WvadhM6kYp4BnGKOA//PmOJWkmJhYJTRLVFg4oQbcY6+w60hBntOSAEbeszX5NMwA/FlpqU0/bdns+Mc9JERqkdRcJ7Vto+TkloqNiVFERISPewn4j7KychUVFyk7+5Ay9h9QzuFcVe/AVb22TWRklKFtMk6BhmOMAv7PX8apNTxC0dHRioiMVHiYVaGhXllqEQHo6NGjqrCXq6y0VCUlJSqvKDP9nq1GmAGcAOu8AJ4zY22bmhingGcYo4D/Y5wi0Jh9z0qEGUCDHDqUrX0Zv6rUVubrrgABIzIqQqkntVPLlsleaY9xCjQOYxTwf4xTBBpv3rOEGUAjsM4LUDdvr21TF8Yp4BpjFPB/jFMEGl/es4QZAAAAAAAgoLCSCwAAAAAACCiEGQAAAAAAIKAQZgAAAAAAgIBCmAEAAAAAAAIKYQYAAAAAAAgohBkAAAAAACCgEGYAAAAAAICAQpgBAAAAAAACCmEGAAAAAAAIKIQZAAAAAAAgoBBmAAAAAACAgEKYAQAAAAAAAgphBgAAAAAACCiEGQAAAAAAIKAQZgAAAAAAgIAS5svGy8rLVWorU3lpqeyVlTp69KgvuwM/FmoJVVioRdbISEVGRSjCavVJPyIiwhUdFamoCKssFossFvJAoFrl0aOqtFfKVlauElupysoqfNIPxing2u9jtEwltjLGKOCH/GWc8pyGhgq1hCrccuw5LSLSu89pITt3Z1R5rbXf2EpsKigolN1u93bTaCLCwsLUrFmcoqKjvNJebEyUEprFKCzMp/kfEFDsdruOFBSrqNjmlfYYp0DjMEYB/+ftccpzGjzlzec0r4YZlZWVyss9orKyMm81iSYuIiJCic0TZLFYTKnfYglVi+YJior0zUwQoCmwlZYrJ/eIKivN+a0O4xTwDGMU8H9mj1Oe02A0s5/TJC+GGfbKSuUcOqxKUj4YzBIWphYtkxRm8EAJCwtT6+REw+sFgpG9slIHs/MM/00P4xQwBmMU8H9mjVOe02AWs57TqnnlJcVKBghMVGm3H7u/KisNq9NiCeXLF2CgMItFrZMTDX03nnEKGIcxCvg/M8Ypz2kwkxnPaTV5JczIyz3CAIGpKu125eXmG1Zfi+YJfPkCDBZmsahF8wTD6mOcAsZijAL+z+hxmpebz3MaTGX0c1pNpocZNpuNd6/gFWVlpbLZSj2uJzoqgvd6AZNERVoVHRXpcT2MU8AcjFHA/xk1To89p3n+3Rmoj1HPacczPcwoKCg0uwnAoaCgwOM6EhPiDOgJgLokJsQaUAfjFDALYxTwf0aMU57T4E1GPKcdz9Qwo6y0TPYKpi3Be+wVdpWWuj8TKCrSqnC2jANMFR4WpqjICLevZ5wC5mKMAv7P03HKcxq8zdPnNFdMDTNKeb0EPlBa6v4UJiOm7AGoX3SU+1/AGKeA+RijgP/zZJzaPPi+DLjLk+c0V8ydmUGYAR8oLy93+9qICN7vBbzBk7HGOAXMxxgF/J8nY82T78uAu4y+70wNM+wVFWZWD7jkyX1nCQ0xsCcA6uLJWGOcAuZjjAL+z5OxxnMafMHo+87UMKOqyszaAdc8ue8sbCEHeIUnY41xCpiPMQr4P0/GGs9p8AWj7zvTdzMBAAAAAAAwEmEGAAAAAAAIKIQZAAAAAAAgoBBmAAAAAACAgEKYAQAAAAAAAgphBgAAAAAACCiEGQAAAAAAIKAQZgAAAAAAgIBCmAEAAAAAAAIKYQYAAAAAAAgohBkAAAAAACCgEGYAAAAAAICAQpgBAAAAAAACCmEGAAAAAAAIKIQZAAAAAAAgoBBmAAAAAACAgEKYAQAAAAAAAgphBgAAAAAACCiEGQAAAAAAIKAQZgAAAAAAgIBCmAEAAAAAAAIKYQYAAAAAAAgoYb7uAAAAAAAAjXHwYKY+/WSZ4/hPdw/zYW/gC4QZAAAAQJBat26dMjIyJEnR0dG69NJLfdwjoGEOZh7Q/HlzHMeEGcGHMAMAAAAIUps2/ahvv10rSWrZsiVhBoCAwZoZAAAAQJAKCwuv8TO/5wQQOAgzAAAAgCAVHl4zzLD4sCcA0DiEGQAAAECQqhlm1PwZAPwdYQYAAAAQpJxnZvCaCYDAQZgBAAAABCnCDACBin+xAAAAgCBltVodPxNmwBd+3rlDs2a92OjriooKnY4fHPVnt9ofOXK0Oqd3ceta+Bb/YgEAAABBqmaYwZoZ8IWiokJt3LDe43rcreP4UASBg9dMAAAAgCDFayYAAhX/YgEAAABByvk1E2ZmwPc6dU5XbGxcvecVFRVq1887Hcen9+zdoPqPvw6BizADAAAACFKtW7fWJZdcIknq1KmTj3sDHFvDomevPvWet+GHdXrowfsdxy/PfL1B9R9/HQIXYQYAAAAQpFJSUjRo0CBfdwMAGo01MwAAAAAA8ENVVVU6mJWlsrIyX3fF7xBmAAAAAADgZ6qqqnQgM1Mgg9tIAAAgAElEQVS5ebna8+teAo3jEGYAAAAAAOBHqoOM/IJ8SVJlZaUy9u9XVVWVj3vmPwgzAAAAAADwE8cHGZIUGmpR25QUhYSE+LBn/oUwAwAAAAAAP1BXkJGWmqrIqCgf9sz/EGYAAAAAAOBjBBmNE/Rbs27dukX/+2aVzjn3PJ16aneP6nrv3QU6erRKF19yqVq3TjGohwBqysnJ0dKl/6fvvvtee/fuUX5+vqqqqhQbG6vU1HY67bRTNXDgQKWnd/F1VwEAAIAGIchovKAPMxYumK9vvv6vFrzzlpKTW2nipOfVpUvXRtdTUlKidxcvUH7+Eb059zX94bIr9dfHnjKhx0Bw+uyzz/Taa3/TV199JZvNdsJzx4wZozPOOEO33367hg8f4aUeAgAAwFOzZr2o2Ni4es8rKip0On5w1J8bVP/x1/kDggz3BHWYsWXLJq1Z/bXjuFl8vFtBhiR9smKp8vOPSDq20mz79mlGdLFOxcVFKi4uNrWNusTExCgmJtYnbSP47N27R6NGjdInn3zS4NWbq6qq9N133+m7777Ta6+9rilTpmjgwIEm9xQAAACe2vXzTreu27hhvcE98Q6CDPcFdZixeOHbqqysdBzfeOPNbtf1xRefOX6OiYnRFVde7VHf6vPRh//Qm3NfM7WNugwZer/uuPNun7SN4LJixQrde+8wZWVluV3Htm1bNWjQjXr44dGaNGmSgb0DAAAA3EeQ4ZmgDTO+//5bra4xKyOtQ0dd+ocr3Kpr7bertfWnzY7js885T/HxCR73EQhm7777ru6//8+GzECy2+16/vlpys7O1ty5cw3oHQAAAMxw+eUD1TqlTb3nHcw8oE8/Xe44/tPdwxpU//HX+QpBhueCMsyw2+16/bVZOnr0qKMsOjpaL70wpcF1tE5p65id8N57C50+Kyws0PNTJza6Xxdf8gf1OeOsRl8HNDWfffaZhg+/v84gIyQkRD179tRZZ52t1NSTZLFYlJWVrZ9+2qL//e9/Kioqcnnd22/PV0JCgqZPn25m9wEAAOCmy6+4Sj179an3vA0/rHMrzDj+Ol8gyDBGUIYZ7y5eoJ937nAq+2nLZv20ZXMdV9TWtWs33XHn3Vr3/Vr9sP57p8++W7vGrX516NTZ7TDjggsv0T1D7nPr2vosWjhf//pshSl1A8fbt2+f7rvv3joDib59+2rChGd1wQUXuPw8Oztb06ZN0+zZb7hcKHTmzJd1+umn64477jC03wAAAEB9CDKME3RhRkbGPr1/3EwKTyxa9HaDFyU0k9VqNW3R0ciISFPqBVwZNWqk9u/fX6s8JCREDz74kJ5//vkTXp+cnKzp06frmmuu0R133K4DBw44fV5VVaUxYx7VBRdcoHbt2hnadwAAADRO5/QumvHya07HZurZq4/+s3KtqW3UhSDDWEEVZtjtdr3w/CSn7XhatWqt6OgYx/HBg5my2UrUrFm8kpJa1FlXm7Yn6fPPP9X6dd85yhISEpWY2NxxXKUqZez7VXa7XZGRUUqp592vZnHN3PljAU3GP//5Ty1f7nra35gxf9XEiQ1/fat///76+OMluvLKK5STk+P0WU5OjsaNe0ZvvTXPo/4CAADAM7GxcQ16rSTQEWQYL6jCjMWL3tYPP6xzHLdsmazXZ893BBDjnnlcv/yyS5JUVXVU45+drHbt0lzWVVpq0z133+Y4Dg0N1dinJujMM892lD337NPa88tuSVJ5eZkG33KHLrv8SqP/WECTMWnScy5nOl199dWNCjKq9erVS7NmvaLbbrvVaY0cSXr//ff10EMPq0ePHm73FwAAAKgPQYY5Qn3dAW/ZvGmjFi2c7zgOCQnR8AcecppJ0aXLKY6fCwsL9dILU2W3213W987bb+nA/gzH8Xnn93cKMiTpmmtvUFRUtCTp6NGjmvny89q8+Ucj/jhAk/PPf/5TGzZsqFXeokULzZr1itv1Dho0SIMGDapVXl5erpkzZ7pdLwAAAFAfggzzBEWYkZ2dpcmTJqisrMxRNuDSy3XRRQOczrvp5lt1es/ejuMffljncn2NLVs26cMP3nMcR0ZGasiQP9c6r3uPnrp/xCiFhIRIkoqLi/Xcs08rOzvL4z8T0NTMnTvHZfmIESPUtm1bj+oeN26colz8x2LJko9VWFjo4goAAADAMwQZ5mryr5mUlto0/pkntH//PkdZSkobDR/xUK1zw8LCNPqRx/TA8CGOB5yFC+arzxlnqWvXbpKO/Tb3xRemOAUj1143SGkdOrps/5prbtDPO3fo/5Z8JEnKzDygF6dP0ZRpLxn2Z5SkH9Z/rwdGNGw7osbKzjpoSr1AtczMTK1atapWeYsWLTRy5CiP609P76KBAwfqgw8+cCo/cuSI3n//PQ0das7YAQAAQHAiyDBfkw8zJk+aoC1bNjmOo6Oj9cTYcUpMTHR5fvv2abr7nvs08+XpkqTTuvdQeLjV8fns11/Rrp93Oo47deqsIUNrz8qo6YGRo7Xnl9368ccNOqXbaRoy7MTnuyMn55Bycg4ZXi/gDYsWLXS5jerAgVcpPj7ekDZuv/2OWmGGJC1dupQwAwAAAIYhyPCOJv2aSXl5ueKbxctisUg6tkjnAyNHq3uPnk7n2e12TRj/pD7+5wcqLy/XDTfepGuuvUFPj3tOz0+fqU6dOjvO7XteP/X6bbXd8HCrRj30qKxWq07EarVq7FMTdM+Q+zTrldlKTz/Z4D8pENhWrlzpsnzw4MGGtTFw4EC1aVN7R6F169a5OBvwnv379+uGG65XTEy0brjhepdbE8P/8PcGAHCFIMN7mvTMDKvVqtF/eUx9z++nV2a+qPPO668rB15T67wlH3+or778l7768l9auGCeht47XKMfecxlnb37nKnefc7UN9+sVOaB/Tr99F4n7MPmTRu1bNkSx/Hab1er73n9PPuDSTqlWzf98aZbPa7H3bYBI33//fe1ylq1aqUBAwa4ONt9Z555ppYsWeJUlpWVpTVr1uicc84xtC2goYYOHaIvvvhC0rGZQvn5+fryy6983CvUh783AMDxCDK8q0mHGdXOOec89ejRy+UMiuLiIr337gLHcX7+EXXs2KneOs87r3+D2s7Yn6FPP1nmOG7bNtWQMOOMM87WGWecXf+JgJ/78ccfdehQ7Vekevfu7eJsz/Tp06dWmCFJa9d+S5gBnzl+ZtI333zjo56gMfh7AwDURJDhfUERZkjH1spwZdHC+Tp0KNtxfOFFA9SlS1dvdQsIeuvW1Z6VIUndu/cwvK3TT+/psnz79h2GtwU0VHl5udNxZWWlj3qCxuDvDQB8q3N6F814+TVfd0PSb0HGwYMEGV4WNGGGK3t+2a0lH3/oOI6MjNKddw3xYY+A4LNt23aX5aeccorhbZ111lkKCQlRVVWVU/mePb8Y3hYAAADMExsbp56/rWXoS44gI/+Io4wgwzuCNsyw2+166aVpKi4udpT94bIrlJrazoe9qm3Vyv+ouKS4/hP9gNVq1cUXX+rrbiDAZNWx9W/XrsbPkGrRooUSEhKUl5fnVJ6Tk2N4WwAAAGjaCDJ8K2jDjPffW6iNG9Y7ld16212SpH99tkLfffetIe0cPuz8kLR69Sr9+usel+f27NVHA49boHT2G69o375fDemL2eLjEwgz0Giu1ssICQkxZWaGJCUltagVZuTm5tVxNgAAAFAbQYbvBWWYsWPHNi1cML9WebNm8ZKk7du36vN/fWJK2z9t2ayftmx2+Zk1PLxWmAE0dUeOHKlVFhsbq5iYGFPai4uLrVVWUOP9RgAAAOBECDL8Q9CFGQUFBZoyaYJsthJfd6VBIiOj6n2oq/mqjCRFRUUrNDTEzG65FMXAhRvKyspqlZkVZEiuFwM+fiE/AAAAwBWCDP8RVGGG3W7X5EnjtHv3zyc8z2q1GvYwVVlZqdLSUqe6w8PDXbcbEVmrbM6bC1yc+btfftmlu++6xXFssVj03t8/Vnx8gps9BryrvLyiVlldY8QIYWG1/9mrqKjdBwAAAKAmggz/ElRhxpw3XtXq/31d73n3/Xmk7vvzSKey4uIibd+2Vb37nNmoNj/9dLmmTBrvOL7jziG64867G1XHiWz4YZ3TcZs2bQkyEFBcbWcYGhpqWnsWi6VBfQAAAACqEWT4H/OeGPzMko8/1D/+8a5TWUxM7XfnXcnKOqhHHn5AT459VOvXfWdG99y2ffs2p+O0Dh191BPAPeHhtTNVu91uWns2m81FH8ybCQIAgBlWr16t4cOH65tvvvF1V4AmjyDDPwVFmPF///eRZs18QUePHnWUXXjRJerZs3e91+7cuV0PPzRc27b9pJKSEj074Snt3LndzO42yu5dzq/MdOqU7qOeAO5xFSQQZgAAgk1FRYX69++nW24ZrBUrVtR53n//+1/16dNb/fv305w5s/XGG6+b2q+9e/fo+uuv09KlS01tB/BXBBn+q8m/ZrL0//6pmTOmOz0c9erVR0+MHa/x48bWe31YWJjKaqx5kZeXq2eeflwvvvSqWrdOMaXPDVVaatPevb84lVVVVenzzz81rc1mcc109jl9TasfwScysvZaMUVFRaa1Z7OV1iqzWq2mtQcAQEO8887bWr16tSTpgw8+0IABA/TJJ7W/03Xu3Fm7du1yHC9btkxZWVlq1aqV4X1asGCBHn/8MWVlZWn9+vXq0aO72rdPM7wdwF8RZPi3Jh1m/OffX+rlGc87BRmd07to3ITJDX546dChk8Y+OV5Pjn1UJSXHdkA5sD9DT40do+kvzvLp+hQ/btxQayeIt+fPNbXN03v2JsyAoRITE2uVFRcXKz8/X/Hx8Ya352ono+ptmQEA8IWKigrNmPGyU9mAAQNcntu2bVtdeeWV+sc//iFJKiws1N/+9jeNHz/e5fnuKiws1Pjx45WVlSVJOnDggIYMGaJPPvnU5YzGX3/9VV9/Xf/adEb44x//yKxKmI4gw/816TAjtV17WSwWR5jR5eSumjTphUYHEL37nKmHH3lMUydPcNS1c+d2jR83VlOmvuSz3+pu3vyj19uMi4vzepto2pKSklyWb968Weedd56hbVVUVDi+lNWUkECYAQDwnZkzX9a2bVsdxx07dtKIEQ/Uef69997nCDMk6c0352rkyJFq0aKFYX2Ki4vTrFmzNGjQjY4tzP/73//q6aef1uTJk2udv27dOt11152GtX8iV199NWEGTEWQERia9JoZnTp11pUDr5UknXZaD02d9rJatGzpVl2XXnq5ht073Kls/brvNGXyBI/76a6DBzMVH59g6v+O/w9FPL/BhsHqel1rxw7j16ZZt25drdlMkgz98gcAQGPs27dP06dPdyp7+OGHXL6GWe3CCy9U376/z5TNysqqVYcRrrjiCj3yyF+cymbMeEkff/yx4W0B/oIgI3A06ZkZkvSnu4eqqLBAD40e0+DdS+py8+DblZ2dpQ8/eN9R9tWX/1Lz5kl6YOTDnna10Z4YO870Nh4YMUybN210HMcnsO0rjNW168kuyzdv3mJ4W5s3b3JZnpbWwfC2AE+42uUHQNP05JNjlZOT4zju1q2bhgwZWu91jz46Rtdff53j+K233tT99//Z8DUtnnrqKa1Zs1r//ve/JR1bpHvUqJE6/fQe6sAuemhiCDICS5P/thQfn6CxTxk3e+L+4Q8qOztLq1b+x1H2wT/eVYsWLTT4ljsMa8dfFOTnOx3HJ9Re3wDwRO/efVyW1xU8eGLr1m0uy08+uYvhbQEAUJ/Fixfr3XffdRyHhobqmWfGNegViquuukr9+/fXypUrJUl5eXl65JFH9MEHHxrax/DwcM2ZM0f9+/fXgQMHJEmZmZkaOnSoPv30M0df+/btq6VLlxnadrW5c+doyZIlptQNVCPICDxNPswwWlhYmMY+OV5/GT3SsWZFYmJzdU5vmg9DBQXOYUYiYQYM1r17dyUnJys7O9up/IcffjC8re+//85l+ZlnnmV4W0BDWa1Wx/voCFwWi8XXXUCA2bt3j8aMeVRVVVWOsttvv0M33HBDg+t47LHH9fXXX+vo0aOSpCVLlmjhwoW6/fbbDe1r+/ZpevnlmbrllsGO9eNWrlypsWPHatq0aZKkVq1a6fLLLze03WofffSRKfUC1QgyAlOTXjPDLJGRURo3frJSU9upbdtUTZv+ss4442xfd8twdrtdhYUFTmVJSawtAOP17t27VlleXp6hv4XJzc3Vxo0ba5W3bNlS5557rmHtAI3Vv39/X3cBBjB6wWI0bRUVFRo2bJjTotRpaR00derURtVz6aWXavDgwU5lTzzxuHbv3lXHFe677rrrNGrUg05ls2bN1LJl5szGALzFl0HGxi1btHnrVu3YvVt79+1r1PmZLha1DzaEGW5q0bKlJkycqhdnvKr0dNfv/Ae6n3/eocrKSqey5FatfdQbNGX9+vVzWf7RR8ZNlX3//fdUXFxcq9xVkAJ40xtvzNZll13m627AA5dddpnmzZvv624ggDz88MOONSikY6+XTJ8+3a0FqadMmarWrX//fpaZmam77rpLpaWlhvS1pokTJzqCO4vFojvuuNNpIVIg0Ph6RkZUVJTKKypUVFSkpMT6Z8DXPD8uJsb0/vk7XjPxQIcOneo9p+q3aX+B6If165yOw8OtakWYARPccsutmjBhQq2dRj755BPl5uaqefPmHrdR853kmq688kqP6wY80a5dOy1bttzX3QDgJX/726uaPfsNp7KhQ4fp2muvdau+lJQUPf/8dN11152O103WrFmjkSNHas6cOR73t6bw8HDNnTtXd999t8aM+auuvvpqQ+sHvMnXQQY8R5hhstzcw77ugtvWr3deX6B169ayWq0+6g2astTUVJ1//vn68ssvncrz8vI0Y8YMTZjg2SK+n3/+udasWVOrPDY2VoMH3+JR3QAANNSiRYv06KPO62RcfPHFmjFjhkf1Dh48WF9//bXeeON1R9n8+fNktVr16quvelT38Tp3TteqVV87lWVnZ6uoqNDQdiSpWbN4tk+HKQgymgbCDJPt3Lnd6Tg6OtpHPWm44uIivffuAn231vnhr6m+TgP/MHTosFphhiTNmTNbw4YNU2pqqtt1jxv3jNMXx2oDBw40ZNYHAAD1Wbp0qYYPv99pwd9u3bppwYKFDdq9pD7Tp0/X9u3b9J///MdRNnv2GyouLtKcOXMNaaMuTz75pObNe8vweh988CFNnz7d8HoR3LwVZKz/8dhmEdbwcFkjIlyeY7PZHD/vy8ysdzHphpxfWVnpOC+lVSultGrV6L4HCsIMDyxftkSVR53XlFCVVFxcrLy8w9q29Sf9+OMGp4+Tk713M5WXl2v8M0/U7mMd55YUF6ukpERZWZm1pvtL0rl9zzejm4AkadCgQZo0qbs2bXLekjUnJ0cPP/yQ21vNPfvsBK1du7ZWucVi0fDhI9yqEwCAxvjggw80bNhQlZSUOMpat26td999T8nJyYa0ERkZqUWLFuvyyy9z+m/pokWLVFxcrAULFioyMtKQtoBA5YsZGeUVFSqvqKj3vJpBRUM09vymiDDDAwveeUsHD2Y2+PzIyEid1v10E3vkzGq1avfun5WZecDjuk7pdpouuvhSA3oF1O2JJ8bq1ltvqTWLYsmSJXrqqaf07LPPNqq+xYsXa8qUKS4/u+qqq1i0DABgunfeeUcPPDDC6cEjISFB8+bNV7du3QxtKzk5WX//+991+eVXaO/ePY7yjz/+WFdeeYXefPNNdejQ0dA2gUDBqyVND2GGB9q1T2tUmHHNtTcosQGr1BqpffsOHocZp53WQ089M1FhYdwuMNegQYO0cOECLV9eezHEqVOnqKioSNOmTWvQVNmZM1/WE0884TSdt1qzZs00frxn63AAAFCf556bqIkTJ8putzvKWrZsqcWL39WFF15oSpudO6dr2bKluu6667Vr18+O8lWrVunCCy/UK6+8esKFOzt16ug0g8SV+fPfdtqF6f7779cVV1zheeeP07lzZ8PrRHDyRZDRpePvwaHFYlGUi3Z27N6toqIix/mxsbEnrLO+82u+YiKpztdbmgqeTj3QsWNnrf12db3ntWrVWpddPlB33jXEC71y1vWUbtq6dUuDzg0NDZU1IkLRUdFKbN5cKSltdO655+v8fheY3Evgd6+++jdt3HieMjIynMqrqqr0yiuztGrVSo0Z81fddNNNLq//8ssvNW3aVH311Vd1tvHMM8/o1FNPNbTfAABUKy4u1siRD2jBggVO5W3atNH77/9d55xzjqntd+16ilasWK7rrrteW7f+5Cg/cOCAbr75Jo0Y8YDGjRunGBdbOx4+fNjlVuY1VRw3Zb5Xr17q1auXMZ0HDOarGRn1BRNmsFgsPmnXV4I6zOjevYfCw3//vyA0NKRR119x5dVKbdfe5WdWq1VxcXHq3KmLWrRs6VE/PfGnu4fpT3cP81n7QGO1bdtW8+bN16BBNyo/P7/W5xs3btRtt92qMWMe1emnn65WrVorJCREOTmHtHnzFu3eveuE9d911580atSDZnUfABDkNmzYoKFDh2jjxo1O5WlpHfThhx+qR48eXulHx46dtHz5cg0Zco/+/e9/O8orKio0Y8ZL+vTTTzV9+nSnGRZAUxOor5bs2rtH0ZG/9y86Mkrx8c182CP/FNRhxuBb7vDo+vbt09S+fZoxnQHgcOGFF2r+/Ld1zz13Ky8vz+U5+/fv1/79+xtV780336y5c+ca0UUAAGopLS3VDTdcr3379jmV9+zZU5mZmbroogu92p+///0fWr58hcaOHauZM19WZeXvi8Jv27ZV1113rZYuXaYBAwY4ys8888xaCwvm5uZp584dXus3YIRACDKSEhMV99sMqZqvhFRWHlVmVpbj+LRTTjnh+cEqqMMMAP7rqquu0rJlyzVkyBBt27bVo7qsVqtGjXpQkydPNqh3AADUFhkZqeHDh+vxxx93lN1666165ZVX1aVLugoKCrzan5YtWyo8PFzTpk1T79699Ze/PKKsGg9IvXv31gUXOL9O/PnnX9SqZ9asmRo9erTp/QWMUmeQ0a6dX+3qk9SA9RRjY2Nl/W29uIacH0wIMwD4rbPOOktr1qzR008/rfnz57n1JfCcc87RuHHjdckll5jQQwAAnP3lL4/q888/1//+9z+NHz9eo0c/4rO+tG//++vQgwcPVt++fTV69MNasmSJrFarnn9+eoMW1W6o3bt3acmSJW5f36pVa916662G9QfBKVCCjIaKDsA+ewthBgC/FhMToxdeeEGjR4/W7NmztXz5Mm3ZssVpZfjjtWnTRv369dNtt91uyurqAACcyCuvvKI9e/bq0kt/39b+oosuqjOU37Bhg9OMiT/84Q8KCWncWm7SsR1LqnciiY6OVnx8vNPn7dq10wcffKi3356v3bt/MXyL8p9+2qoxY8a4ff3ZZ59NmAGP+HOQYbPZtC+zYTth1nzV60h+vkpKS+u9JikxMehmbhBmAAgIbdu21fjx4zV+/HhlZmbq66+/1s8/79SRI/mqqqpSbGysUlNPUq9evdWzZ09fdxcAEMTS07soPb2LU9nixe/Wef65557jCDOsVquWL1/hVrvJyS0dYcbxQUZNd931J7fqB/ydvwYZkhQVFeXYVrUxyisqVH7cDkKutElOdqdbAY0wA0DASUlJ0R//+EdfdwMAAEMcOfL77l3R0dFu1VFRUeE08yMuzvc7H6SkpCgs7MSPG4cPH3YEMIAn9mdm+m2Q4cqJtlC12WyOBXujoqJksVjqPS8YEWYAAAAAPnT4cI7j5xM94JzI3r17nB5qEhLqnpnhLe+//3ede+65Jzzn2muv0YoV7s1EAaoFWpAhSV06dqzzsx27dztmcaSmpNT570LN84JRqK87AAAAAASr3bt3OW1D3qJFC7fqychw3q48ISHBo34BgSIQg4z6lJeVOX5mC9a6EWYAAAAAPvL99+ucjlu3bu1WPQcPHnQ6PtGaGUBT0RSDDElOa2RYDdxxqKkhzAAAAAB8ZO3atU7Hbdue5FY9OTmHnI4TE5u73ScgEDTVIAMNR5gBAAAA+Mjatd86HZ9xRh+36jl0KMfpODHItmhEcDmYldVkg4yaszKioqJ82BP/R5gBAAAA+EBmZqY2bNjgVHbxxRe7Vdfhw4edjpOSmJmBpqt5YqJjh4+mFGRIzutl1LWLCY5hNxMAAADAB2bNmiWbzeY4Tk/voo4dO7lVV15ertNxUpJ7C4kCgcBqtapD+zTty8hQ2zZt/C7IyMzKUmZWlqzh4XUu4Llj926X5TV3JbLZbHWeV/15tX2ZmY7wo3rL1i4dO7q9Q1IgIMwAAAAAvCw3N1eLFi10Krvxxhvdrq/mjiiS1LJlS7fraowVK1Zo9erVevbZZ2t9lpmZqR9//PGE15eWlprVNTRxVqtVnU6wvak/KK+ocHptpKaGbKlaWVnZ4K1XawYbwYIwAwAAAPCyxx9/XAcOHHAcR0VFadiwYW7Xd+TIEafjlJQUt+tqqNdff01jxoxRbGysHnvssVqf33zzTab3AUDwIswAAAAAvOijjz7SO++87VR2111/Urt27dyuMzfXeWaGJ3U1xF//+le99NKLqqqqks1m0+LFi5SS0sbUNoFAkdS8ueJiYiQdW/eioQt5Hs7L0959+yQd25I1KjpK+fkFioqKUpeOHRu0hkbNmRxNfQFRwgwAAADASxYvXqz77/+z7Ha7o6xjx06aOHGi23WWlpbqwIH9juOoqCg1b27eAqATJz6rdevWOZVt376DMAP4jTU8XNbw8EZdU15RoYwas7WqA5H8/ALZbDZlHDig9qmp9dbTlNfIOB5hBgAAAOAFc+fO0YMPPqjy8nJHWWRkpF588UXFx8e7Xe/SpUud3pdPTm7lUT+PV7O/kpyCjNDQUI0e/YgmT56s3JSr2w4AAAnSSURBVNxcrVy5yu126noIKytjXQ00bZWVldq1Z49j8U9reLiSW7SQxWJRbGysioqKdPi3dXEaEmgEC8IMAAAAwEQVFRV67rnnNHXqFKcZGRaLRS+99JIGDhzodt35+fl67jnnWR2dOhm7KOK+fRkuy2NiYvTiiy/qnnuGSJKaN2+uc88919C2JSkrK8vpOLyRv/EG/JnNZtOejAynQDItNdXxSkmb5GTt+O3VEQINZ4QZAAAAgEm+//57PfjgKK1du9ap3Gq1aurUqRo6tPainxUVFVq9erXL+qqqqlRRUaGDBw9q06ZN+vDDD7V37x6ncwYMGGBY/ysqKvT555/XKm/Tpo3mzZuviy++2LC2XNm9e5fWr1/vOI6Ojva7bTgBd1RWVio7J0eZx4V17VNTnWYpxcbGKqVVK8d5h/PyVFJaqtSUlKB6pcQVwgwAAADAYMXFxZo8ebJmzZqpkpISp88SExP1yiuv6qab6t7tY9CgG2ttt9oQSUlJuv32Oxp9XV0mTJigHTu2O5X17NlTixcvVnp6F4/rnzZtaq3FS6uqqlRYWKjs7CytWrXK6f+H1FRzFzYFzFZZWanDeXnKPnSo1rat7VNTlZSYWOualFatVF5e7piZYbPZtGP3bsXGxiopMVEJzZo1aHHQpoYwAwAAADDQvHlvadKkydqz55dan/Xu3Vtz576p7t2713l9eHi4Tj75ZK1Zs6ZR7VqtVk2bNs3QbVnT0torLCzM8XrM5ZdfroULF3m0xkdNn332mVauXNng888//3xD2gW8zWazKTsnR0cKChxrY1SzWCzq1L79CWdaVL9acrhGuFdUVKSioiLt1bGFf+NiYmSxWBw7qVgjIhq9EGkgIcwAAAAADDJ79hsaMWJErfLQ0FANG3avpk+f3qDXJE45pVuDwwyr1ap+/fpp7Ngn1a9fv0b3+USGDBmq0tJSPfLII7rhhhv01lvzDH3No3v3Hg0OM9LSOuiJJ54wrG3AbEVFRTpSUKAj+fm1ZmFUi49vprSTUhs0s6J9aqoSmsVrT8a+WoGIzWZzrLuR+VvZKenpEmEGAAAAgPrce+99Wr/+B7355lxHWXp6Fz333HO6/vrrG1zPbbfdpuTk5Do/j4qKVHx8vDp3Tlfv3r1PeK6nRox4QJ06ddYll1xi+OKbffr0UWhoqMvPwsPDFRcXp9TUVPXte54effRRtW3b1tD2ATPYbDbt2rOnzgBDOrYWRpvk5EavexEf30ynxXZVdk6OsnNyaoUa1ZISExUVFdWougNNyM7dGVVmVb4/40D9JwEmaHuSe/ucp6W2NrgnAOqyZ99Bt65jnALewRh1X0VFhe69d5g+/PBD3X//cD399NOK+W3aN2Akd8cpz2nms9ls2rpzZ61yd0MMVyorK4/N/CjIV35+gdNnp6Sn+2WY4e5zmivMzAAAAAAMFB4ertmz5+ixxx7TySd39XV3APhAVFSUTmrTRhkHjgVHSYmJSm7RwtCAwWKxKCkxUUmJiY5go6ioSCWlpX4ZZBiNMAMAAAAw2LFFPAkygGCW3KKFLBaLV3YbqRlsBAvCDAAAAAAATBBM4YK3uV5tBwAAAAAAwE8RZgAAAAAAgIBCmAEAAAAAAAIKYQYAAAAAAAgohBkAAAAAACCgEGYAAAAAAICAQpgBAAAAAAACCmEGAAAAAAAIKIQZAAAAAAAgoBBmAAAAAACAgEKYAQAAAAAAAgphBgAAAAAACCiEGQAAAAAAIKAQZgAAAAAAgIBCmAEAAAAAAAIKYQYAAAAAAAgohBkAAAAAACCgEGYAAAAAAICAQpgBAAAAAAACiqlhxtGjlWZWD7jkyX1XVlZuYE8A1MWTscY4BczHGAX8nydjjec0+ILR952pYYa90m5m9YBLlR7cd8UlJQb2BEBdSmzujzXGKWA+T8ZoCWMU8ApPxqkn35cBdxl935kaZpSVlplZPeBSWZn7911OzmEDewKgLp6MNcYpYD5PxtkhxijgFZ6M01Ke0+ADnjynuWJqmFFRziCB95V7cN9lZWUZ2BMAdTnowVhjnALm82SMenItgIbzZKyVl5ca2BOgYTx5TnPF3AVAQyS7vcLUJoCa7PYKHa2qcvv6I/mFKigoNLBHAI5XWFikvPwCt69nnALm8niMHilQYWGRgT0CcDxPx6nEcxq8y9PnNFdMDTNiY2OVl5drZhOAkyNHctUsLs7t62NjY7Xxx80G9gjA8Tb8uElxMYxTwF95Okbj4uK0YeMmA3sE4HhGjFOe0+BNnj6nuWJqmJHYPEklthKVlTKNCeYrKy1VcUmJEpsnuV1HYvMk7dt/QAezsg3sGYBqB7OytS/jAOMU8FOMUcD/GTVOeU6DtxjxnOaKqWFGQkKCoqIilXM4ixVzYarKSrtyDmcpKipS8fHxbtdTfc+u/natbB6sEA2gNputRKu/Xcs4BfwUYxTwf0aPU57TYDajntNcMXfNDEnt2qfJXnlUB7MyZa9kP2MYz15Z+dv9dVTt2qcpJCTEo/ratU+TzVamL75ayRaQgEGKS0r0xVcrZbOVMU4BP8QYBfyfGeOU5zSYyejntOOZHmYkNU9SQkK87Ha7sg5mMJUJhiorLVXWwQzZ7XYlJMQryYCpS9X3bGFRsf71xVfKyjpkQE+B4JWVdUj/+uIrFRYVM04BP8QYBfyfmeOU5zSYwYzntOOF7NydYeySoi6Ul1do86YNKi0rlyTFxMQqoVmiwsLDzG4aTZS9wq4jBXkqLj62WnpkhFWnde8pqzXckPpr3rMhktLS2qn7qd0UGxtjSP1AMCgqKtamLT9pz55fVSXGKeBvGKOA//PmOJV4ToPnzH5Oq8krYYYklZba9NOWzY6BEhIiWcMjFB0drYjISIWHWRUaavpEEQSoo0ePqsJerrLSUpWUlKi8okzVO/tERljV7dTTFBkZZWibru7ZFknNdVLbNkpObqnYmBhFREQY2iYQyMrKylVUXKTs7EPK2H9AOYdzGaeAH2GMAv7PX8Ypz2loKF88p1XzWpghHUv+du7crvz8fG81iSYuPj5e6eknm5L0SdyzgBEYp4B/Y4wC/o9xikBj9j0reTnMqHboULb2ZfyqUluZt5tGExEZFaHUk9qpZctkr7THPQs0HuMU8G+MUcD/MU4RaLx5z/okzKhWWFigvNzDys/PV1lZmcor2BYIroWHWRQZeWw7n8TmSYqLa+aTfnDPAnVjnAL+jTEK+D/GKQKNL+9Zn4YZAAAAAAAAjcVKLgAAAAAAIKAQZgAAAAAAgIBCmAEAAAAAAAIKYQYAAAAAAAgohBkAAAAAACCgEGYAAAAAAICAQpgBAAAAAAACCmEGAAAAAAAIKP8PmlVNQxTMf9UAAAAASUVORK5CYII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6" descr="data:image/jpeg;base64,iVBORw0KGgoAAAANSUhEUgAABDMAAANUCAYAAACuYWbXAAAABHNCSVQICAgIfAhkiAAAIABJREFUeJzs3Xd4VGX6//FPMgkhhRZCB6kBlN4UpJdVsCxYsIBUBeUrlgV7XUBF17KiiAgISlEEEQsqiFSxrQhIDSX0Ii2QAumZ3x/8MuRkJm1KzpT367q4dp5TnnPjnucw556nBFmtVqsAAAAAAAB8RLDZAQAAAAAAAJQEyQwAAAAAAOBTSGYAAAAAAACfQjIDAAAAAAD4FJIZAAAAAADAp5DMAAAAAAAAPoVkBgAAAAAA8CkkMwAAAAAAgE8hmQEAAAAAAHwKyQwAAAAAAOBTSGYAAAAAAACfQjIDAAAAAAD4FJIZAAAAAADAp5DMAAAAAAAAPiXki2WrzY4BAAAAAACg2OiZAQAAAAAAfEpQRkaG1ewgAAAAAADulZOTI6vVquzsbOXk5Khs2bJmhwS4DT0zAAAAAMDPWa1WXbhwwewwALchmQEAAAAAfspqNXbET0xM1B9//KGQkBCTIgLcg2QGAAAAAPgxq9Vq+AP4A5IZAAAAAODngoKCSGTAr5DMAAAAAAA/l5vIIKEBf0EyAwAAAAD8VN6hJQwzgT8hmQEAAAAAAHwKyQwAAAAAAOBTSGYAAAAAAACfQjIDAAAAAAD4FJIZAAAAAADAp5DMAAAAAAAAPoVkBgAAAAAA8CkkMwAAAAAAgE8hmQEAAAAAAHwKyQwAAAAAAOBTSGYAAAAAAACfQjIDAAAAAAD4FJIZAAAAAADAp5DMAAAAAAAAPoVkBgAAAAAA8CkkMwAAAAAAgE8hmQEAAAAAAHwKyQwAAAAAAOBTSGYAAAAAAHxefHy8unXrprCwMJUpU8alP7GxsYqLiyvyeh07dnT5emFhYWrRooX2799f5PXatGnjluu1b99ea9eudeN//dIXlJGRYTU7CAAAAACAe+Xk5Cg7O1vZ2dnKyclRVlaWsrKyFB8fr06dOikrK8vsEN2qY8eO2rRpk9vqu+KKK7Rv374C97dr107btm1z2/UaN26s7du3F7i/RYsW2r17t9uuV6lSJZ08edJt9ZU2khkAAAAA4IcCLZlRpkwZt9eZmJio8PBwh9urVKni89fLyMhwe52lhWEmAAAAAACf17hxY7fWV69ePYeJBUmKiopSbGysW6/XqFGjQq/XsGFDt16vevXqbq2vtJHMAAAAAAD4vLlz56pRo0ZuqatevXr64osvCtxvsVg0b948tyUYGjZsqEWLFhV6vQULFqh+/fpuuV5sbKy++eYbt9RlFoaZAAAAAIAfCrRhJggsIWYHAABFWb16tXbv3q02bdqoXbt2Cg0Ndam+e++9V1arVe3atVO3bt3UokULN0UKAAAAoDTQM6MYJk+ebOiCs3LlSkVGRpoYEbyFr94bY8eO1YoVK2zlJUuWqGXLliZGVLjhw4frk08+kSRFREToP//5j0aPHu1UXSdPnlTDhg1tkx01b97crbNew7fRpgHgMl99JuKyvD0zsrOzlZWVpczMTB04cICeGfB5ftMzY9u2bbrrrrts5VGjRunRRx91S90HDx7Uxo0bbeWcnBy31IvSwb1h79SpUzp06JCt7O2zGP/111+2zxcvXlTz5s2druuLL74w/H27d+/uUmwofbRpe77WpgG4D89EFIfVajX8AfyB3yQz0tPTtXfvXlv57NmzJkYDb8K94dsSEhK0Z88eWzkmJkYdOnRwur6VK1cayjfddJPTdcEctGkAuIxnIoqLZAb8jd8kMwD4p9WrVyszM9NWbtmypdNzZmRmZurXX3+1lWvUqKFu3bq5HCMAmO3MmTNq165dsY/v2rWr5s+f78GIgOIZO3as9u/fb3YYTqlQoYI+/fTTYh07adIkD0fj2LPPPmtIYJDMgD8hmQHAq61fv95QdqVXxjfffGP4xapbt24uTyYKAN4gJydHJ06cKPbxCQkJkqQmTZoYhii5qk+fPlq2bJnb6oP/++2337R161azw3BKtWrVin2sWcmMZ555RpIUFBREzwz4HZIZALzaTz/9ZCjfcMMNTteVO4loroEDBzpdFwB4wpYtW7RgwYJiHdulSxf179/fpevl5OS4dR4E5lQAvBfJDPgbkhkAvNa+ffu0c+dOW7l27drq1KmTU3WdOHFCP/74o6Gufv36uRwjALjTvn37NGXKlGIdm52d7TCZERYWpnfeecdu+9q1a21d4sPDw10LFHCT2rVrKyUlxe31Hj9+XGlpabZydHS0Klas6NZrxMTEuLU+T8k/zISkI/wFyQwAXmvp0qWGXw86duzodF1z5szRxYsXbeW+ffsyxASAXwoJCdGIESPstn/33Xe2z7nza6xfv17Z2dklqv/IkSOGlaDyzndQpkyZkoaLAPfll1+6vc60tDTVrVvXkMx45ZVXNHLkSLdfq7g++OAD066dK5B6ZqSmpurChQtOn2+xWFS+fHlZLJZiHZ+SkmK430oqNDRU5cqVU3BwcJHHWq1WJScnu7RyWVhYmKKiohQUFOR0Hd6AZAYA0y1evFj79u2z257/C05OTo4mT55caF033XSTWrRoYbf9iy++MJSrVaumefPmORHtpReFu+++26lzAaC4ypQpo8qVKxu2JScnO/0rdt5lrvv06SPp0kTIJZX/+rVr13YqHsBTli9frnPnztnKERERGjBggIkRyWGCsTTkJivz9szwZ/Hx8Ro2bJj++OMPl/+utWvX1tdff63mzZsXer277rpLW7dudfl6DRs21DfffKNGjRoVer1bbrlFcXFxLl0rKChIV111lV577TVdd911LtVlJpIZAEy3YMECwy+GBfniiy/skhL51a5d2y6ZsXr1arvJxV5++eWSB/r/VaxYkWQGAI9r2rSpNm7caNh23333ae7cuSWua+/evTp48KCkS8ncq6++2h0hAl7p+++/N5Q7duyo6Ohok6LxHoGQ0Bg8eLA2bdrklrqOHj2q/v37Kz4+vsBj7rjjDm3bts0t14uPj1f//v21Y8eOAo8ZMGCAdu/e7fK1rFarduzYocGDB+v06dMu12eWovuxAICPK+748+KiGzUAX7Ny5Urb59atW5sYCeB5GzZsMJRzeyIFqrzDS3Jycvw6meGuREauI0eOKDU11eG+xMREtyUycu3du7fQ67kjkZG/Tl9GMgOAX/v111/1ww8/uLVO5toA4Gt+++0322d6ZcCfbd68WXv37rWVQ0JCdNttt5kYkfcIhJ4ZjRs3dmt99evXL3DC5KioKMXGxrr1eo0aNSr0eg0bNnTr9ZwZauhNGGYCwKvExMRo2rRpxT5+x44dmjBhQoH733zzTcPkdjfffLNTv0p++OGHOn78uCR6ZgDwPZs3b7Z97tWrl4mRAJ711VdfGcqtWrVS/fr1TYrGe+TvneGv5s6dqyFDhhgSWs5q0KCBPv/88wL3WywWzZs3T4MHDy50KEpxNWrUSIsWLSr0egsWLNCgQYMMEy87KzY21rbCla8imQHAq4SGhrptkq7Nmzcbxs1WrFhRU6dOdSoL/dlnn9k+h4WFuSU+ACgNx48ft02yHBMTQ88M+LV169YZyr179zYpEntfffWVnnnmGVu5e/fuJfoBxxn5Vy/x514ZktS2bdtC55zwxPV27dpVqtdzdfJPf+K3yYzff/9dTz/9tFvqyt8gJk2aVOxlevKKjo7W448/7paY4DzujcAxYcIEZWZm2sqDBg1yujtd3uWv6JnhXWjTQOFWrFhh66HWunVrw1C5jRs3as6cOYWeHx4erjfeeMOjMcJ9AvmZeOrUKf3555+GbbfeeqvHr1tcSUlJhh4D7h6iUJi8PTP8PaGBwOG3yYy1a9dq7dq1Hqn77bffduq8Bg0a8OXWC3BvBIbFixcbVkgpV66cxo8f73R9JDO8F20aKNyvv/5q+9yhQwfDvoMHD2rmzJmFnl+pUiWSGT7El5+JO3fu1MWLF526hiStWbNGaWlptvIVV1yhnJwcu1WBXFGmTBm1bNnSbfWVNpIZ8Cd+m8wAUHwDBw5USIh7Hwf9+vXTO++849Y6iys5OVnPP/+8YdvgwYNVp04dp+skmQFf4m9tGq7JO19Gz549TYwEKNyIESMM96urDh8+rGuvvdZt9UmXloB3x3wFZrBarQoKCiKZAb9BMgOAjh075vY6zVyzetKkSYYvGjVq1NBzzz3nUp15kxlly5Z1qS7A0/ytTcN5CQkJtvHclSpVUufOnQs8tnr16qpcubKtfODAAZd+JQfgPfKuZEIyA/7Cb5IZ+WflHTdunMaOHWtSNI45M8YQruPeCDwnT540lJ988klVrVpVmZmZTi+rmnfuDXpmmIs2DRTfypUrbcnY/PNl5Dd48GBNnjzZVr7mmmvc+is5PINnIoorEJZmRWDxm2RGenq6oRwVFaXatWubFA28CfdG0Tp37lzgmtbOatGihVvrK4mPP/5Y1113nZ599lnVqlVLo0aN0ltvvaWFCxfqu+++U0xMTInrzHsfkcwwF226aP7WpuG8n3/+2fa5NCcbROnx12dijRo19NhjjxV6TEZGhmGy0xtuuKHI1UtWrVplmFPr+eefV8WKFQs957333vPZoSWSAmo1EwQWv0lm5P3VVOJlA5dxbxTt9ddfV/v27c0Ow60GDx6sPn366PDhwxo+fLgWL14sSXrggQcKXTPckeTkZMMvX9xD5qJNF80f2zSck7uKiXRpVZO0tDSGyvkZf30mRkVF6aGHHir0mFOnThmSGbGxsUWec/jwYUO5f//+RU7o+emnn3okmZGVlaWjR4+6vd68qlev7tH6ATP5TTIj73h2SU53JYf/4d4IXNWqVdP58+e1Zs0a27avv/5aL7/8sp599tli15OYmGgo8yJgLto0UHzjx4/Xp59+qpSUFB06dEizZs3yuiEIcA3PRN/1ww8/qEGDBh69BvPewJ/5TTIjKyvLUPaXrDRcx70R2Jo0aaIpU6Zo6NChtl8oJ0+erDZt2uiGG24oVh0pKSmGclhYmNvjRPHRpoHia9CggQYNGqQZM2ZIkmbMmEEyw8/wTERJBcJQk/PnzyspKcnp8y0Wi2JiYor1nc9qters2bO6cOGCgoKCSnwtq9WqMmXKqEqVKsVaiSw7O1tnzpxRWlqa09cLDw9XTEyMgoODS3y+N/GbZEb+8YI8yJGLewMDBw7UH3/8obffflvSpV+xxowZo7Vr16p+/fpFnp+cnGwok8wwF20aKJnx48fro48+UkZGhuLi4rR69Wr16tXL7LDgJjwTgcvi4+N1zz33aNOmTS4nbWrUqKGvvvpKrVu3LvR6AwcO1I4dO1y+Xr169fTNN9+oSZMmBR6zZ88e3XLLLdq7d69L15Kkpk2b6pVXXtFNN93kcl1m8ZtkRv6XDR7kyMW9AUl6+eWXtWnTJq1fv16SdOLECY0cOVI//PBDkV1y83fRJJlhLto0UDL169dXz549tWLFCknSZ599RjLDj/BM9F116tRRu3btzA7DrwwePFibNm1yS10nTpzQrbfeWuh8KQMHDtT27dvdcr2DBw/qlltu0c6dOws85tZbb3VLIkOS4uLiNHz4cJ05c8Yt9ZnBb5IZ+bsR8SBHLu4N33L27NkSTVxY3LGgoaGh+vDDD9W9e3cdP35c0qVZ/h977DFNmTKlRNdgzgxz0aaBkhs8eLAtmfHDDz+YHA3ciWei72rRooUWLVrk0WvkH4bk79yVyMh19OhRpaamOlwhLDEx0W2JjFz79u0r9Hp79uxx6/VcGYrjDfwmmZF/gj5+OUUu7g3fkpGRoa1bt3qk7rp162ratGm64447bBOmTZ8+Xe3atdPQoUMLPC8tLc1Q5h4yF20aKLnbbrtNjzzyiM6dO6djx45p8+bNatOmjdlhwQ14JgKXNW7c2K0v/A0aNChwqfOoqCi3Xy82NrbQ6zVq1Ej79u1z2/Vq1qzptrrM4DfJjPwT9H3//fceeyHKNXToUI/PQAzXcW8grxtuuEHjxo3Tq6++KunSJEiPPfaYmjdvrrZt2zo8h54Z3oU2DZRcaGio2rVrpx9//FGStG7dOpIZfoJnInDZ3LlzNWTIELcMxWjYsKEWL15c4H6LxaK5c+fqnnvucUuCITY2Vp999lmh15s/f74GDx6s+Ph4l6/XuHFjffLJJy7XYya/SWbkHy/48ccfe/yaXbt25UHuA7g3fEtISIiuuOKKYh+flpZmGzZSXM8//7zWr1+vX375RdKlGa9Hjhyp1atXKzo62uE18iooY47SQZsGnNOpUydbMmPjxo0mRwN34ZkIXNa2bVvt2LGjVK9X2BwXnrjerl27Su163s5vkhknT540OwR4Ke4N31KlShXFxcUV+/gvv/xSd9xxR4muERoaqunTp6tHjx5KSEiQJO3cuVMPPvigPv30U7vj8ycz6JlhLto04JxmzZrZPh89etTESOBOPBMBBCrfXlg2j2PHjpkdArwU9wYcadq0qSZPnmzYtmTJEs2ePdvuWJIZ3oU2DTgn71LU58+fNzESuBPPRACBym96Zpw4ccL2uVq1alq5cqXbrzFt2jRNnz7d7fXCs7g3UJARI0ZozZo1WrhwoUJCQjRq1CjdeeeddselpqYaygwzMRdtGnBO48aNFRwcrJycHJ07d87scOAmPBMBBCq/SGYkJyfr9OnTtnKtWrXUtGlTt18nMjLS7XXCs7g3UJS33npLp0+f1tixY3XjjTc6PCZ35ZNcJDPMQ5sGnGexWGS1WiVJmZmZdvv37t2rmTNn2sr5V8mA9+GZCCCQ+UUyY82aNYY1lGvXrm1iNPAm3BsoSkxMjL7//vtCj8k/zCQiIsKTIaEQtGnAeSdPnrQlMxwNl/v666/19ddfl3ZYcAHPRACBzC/mzPj5558N5bwTXCGwcW/AHdLT0w1lfqEyD20acF7epQMrVKhgYiRwF56JgPdLTk7Wvn37dObMGbND8Tt+0TNj06ZNhnK7du1MigTehnsD7pC/ZwbJDPPQphFI4uLiVLduXcO2/MtwlkTeJTvr1Kkj6dJy2OXLly/0vKioKKevCc/imQh4txUrVuiOO+5QamqqwsLC9OGHH5Z4FT4UzOeTGWlpadq2bZutHBERoZ49e5oYEbwF9wbcJX/PjKK++MMzaNMINBkZGYbJHUvip59+0tq1ayVdeoZt27ZNy5cvt+1v0aKFJGnAgAEaMGCAy7Gi9PFMBLzfsGHDbBPJp6ena+zYsSQz3MjnkxlffvmlEhISbOW2bduqXLlyJkYEb8G9AXchmeEdaNNA8R0/flyTJk1yuC8iIkJDhw4t5YjgbjwTAe+WmJhoaKOSlJSUZFI0/snnkxlLliwxlLt162ZSJPA23Btwl7yrmYSEhDDMxCS0aQSaGjVqFPoLXpcuXQrc17VrVwUFBdkm/MwVGhqqyZMnq0mTJm6LE+bgmej78rdPACXj08mMo0ePatWqVbayxWLR4MGDTYwI3oJ7A+6Ud86M0NBQEyMJXLRpBKIqVaro9ddfd+rcmjVrql+/fjp79qwsFosiIyMVGxurwYMHq0OHDm6OFKWNZ6JvCgkxvnrlX/odviE1NVX33HOPtm/frlatWmn27NlumVvoyJEjeuKJJ7Rlyxa1atVKb731lmrWrOmGiP2XTycz/vvf/yolJcVW7tChg2JjY02MCN6CewPudPr0advnsLAwEyMJXLRpoOS+/PJLs0OAh/BM9E35h6meOnXKpEjgir59++rXX3+VJB04cEB//PGHtmzZ4tIqUfHx8ercubNtWEp8fLyOHj2qlStXKjw83C1x+yOfXZr1+PHj+uSTTwzbRo0aZVI08CbcG3CntLQ0w3KG/INS+mjTgHfJncwO5uCZWPrcdc9XrVrVUD5w4ADLdfqgP/74w1A+duyYWrVqpcTERKfqi4+P17XXXms3v8bGjRt1/Phxp+MMBD7bM+OJJ57Q2bNnbeUmTZrorrvuMjEieAvuDd929uxZde3atdjH5/1lyhPmz59vuEZ0dLRHrwd7tGkEkvDwcNWuXVuSVL16dZOjcezQoUO2z2XKlDExksDEM7H0nTx50vY5/1CRkmjdurUiIiJ08eJFSZe+w0yYMEHvvvuuyzGi9FSsWNEuCXX8+HG1atVKf/31V4l6aOT2yDh37pzdvipVqvC9swg+mcz44osvtHjxYsO2hx9+mLHs8Lt745FHHtEHH3zg9npzcnIM5c6dOysoKMjt18nVp08fLVu2rFjHZmRk6Pfff/dYLMV18uRJffTRR3rjjTcM25s2bWpSRIGJNl083tymUTI33nijbrzxRrPDKNSOHTtsn1k9o3T52zPRF3z22WeGF1dXVjQLDQ1VbGys/vrrL9u2Dz74QHv37tVtt92m+vXrKyYmRjVr1rTrxQHv8cEHH+j222+3m8A1N6GxZcsWVaxYsch6cntkOEpkBAcHa/r06apUqZLb4vZHPpfMSEhI0FNPPWW4eTp06ED3OvjlvWG1Wu1eUjx1HU/OqF0af4eS6NWrl8NunTk5Obp48aKSkpKUnJzs8L/JP/7xj9IIEaJNu3qdQGrTKB1paWlauHCh3n//fdu2unXrmhhRYPHHZ6K3WL58uX744QdbOSMjQ4mJiTpy5Ij+97//GY6tX7++S9e6/fbbDckMSVq9erVWr17tUr0Fye0FAve5+eab9f7772vMmDEFJjS2bt1aaB1FJTJmzZrl9Yltb+BzyYwxY8bo4MGDtrLFYtELL7xgXkDwGtwb/iE4OFhVqlRx+vzizGmRkZGhuLi4Etfds2dPjRw50pmw4ATaNFC61q9frzFjxthtz8rKUlJSks6fP6/s7GzDvs6dO5dWeAGPZ6K94OBgNWvWzFYuztCs6tWrG84JCwtTcnKypk6dWqxr9unTp+SB5jFu3DitXLlS69evd6kemCv3+6CjhMaJEyfUsmVLbdiwweG5hSUyLBaLZs2axepExeRTyYzXX39dS5cuNWwbNmyYrr/+epMigrfw13ujQ4cOSkpKMjsMl+X90lCUatWqGcZje0JsbKzdLy1F6d69u9577z0PRYT8aNPerSRtGr6jefPmOnDggLKysop1fO3atfXwww97OCpI/vtMdFVMTIw2b95conPGjx+v8ePHG7ZVrFhRFovFLlmX3/XXX+/yjxqhoaH66quvNH78eC1cuJCeEz5s5MiRslgsGj16tMOERpcuXezOsVqtBc6RERwcrDlz5jAHTgn4TDJj7dq1mjRpkmFb/fr19corr5gUEbyFP98bQ4YM0ZAhQ8wOw++0b99e69atK3B/mTJlFBERoerVq6tBgwa66aab1Ldv31KMMLDRpgFzREdHq169eoYVnBwpX768unXrphdeeIFhJqXAn5+J3qJatWpq0qSJ9u/fb9sWHBys8PBwRUdHq379+rr55ps1cuRIt8xPEhkZqenTp+vFF1/Ul19+qbi4OB06dEgpKSm6cOECQ/l8yLBhw2S1WnX//fc7TGjkZ7Va7VYtkS71yJg9ezaJjBLymWRGy5Ytde+992r27NlKTU1VeHi43n//fWZ4BfcGSuzBBx/Ugw8+aHYYKABtGjDP5MmTHS4FGBoaqgoVKig2NlbNmjVjwslSFEjPxMcff1ynT5+WpBKtCOEOW7ZsKdXrSVKNGjUcDu1yp+L2tILzhg8frqCgIIc9NIrDYrHQI8NJPpPMiI6O1n//+18NHTpUzzzzjPr06aNevXqVagz9+vUzzCzcqFGjUr0+HOPe8H3t2rWzfWbWZtCmgZKLjIy0DYVzZenI/v37uyskuEkgPRNvv/12j9QLeNqwYcNksVh07733liihYbFYNHfuXA0cONCD0fmvoIyMDM9Ndw4AAAAAMEVWVpYyMjKUmZmptLQ0paenKzU1VUlJSerUqRM9N9zs448/LnYPDYvFoo8++kh33nlnKUTmn4LNDgAAAAAAAF83bNgwzZw5U0FBQYUeZ7FY9PHHH5PIcBHJDAAAAAAA3GDo0KGaM2dOgQkNi8Wi+fPn64477ijlyPwPyQwAAAAAANxk0KBBmjVrloKDja/buXNk3HbbbSZF5l9IZgAAAAAA4EZDhgzR/PnzVb58eUlSuXLltHjxYib7dCMmAAUAAAAAP8QEoPBn9MwAAAAAAAA+hWQGAAAAAADwKSQzAAAAAACATyGZAQAAAAABICgoqMAlQwFfQzIDAAAAAPxUbvIi//8Cvo5kBgAAAAAEAHpmwJ+QzAAAAAAAP0YSA/6IZAYAAAAABAiSGvAXJDMAAAAAwI/l9syghwb8CckMAAAAAPBDjpIXJDPgL0hmAAAAAICfo2cG/A3JDAAAAADwYwwzgT8imQEAAAAAfipv8oJkBvwJyQwAAAAA8GP0zIA/IpkBAAAAAH6ORAb8DckMAAAAAPBjuUmMoKAgBQfzCgj/wJ0MAAAAAH6OYSbwNyQzAAAAAMBP5U9ikMyAvyCZAQAAAAABIDg4mGQG/EbQkm9WWc0OAgAAAAAAoLjomQEAAAAAAHxK0N79R+mZAQAAAAAAfAY9MwAAAAAAgE8hmQEAAAAAAHwKyQwAAAAAAOBTSGYAAAAAAACfQjIDAAAAAAD4FJIZAAAAAADAp5DMAAAAAAAAPoVkBgAAAAAA8CkkMwAAAAAAgE8hmQEAAAAAAHwKyQwAAAAAAOBTSGYAAAAAAACfQjIDAAAAAAD4FJIZAAAAAADAp5DMAAAAAAAAPoVkBgAAAAAA8CkkMwAAAAAAgE8hmQEAAAAAAHwKyQwAAAAAAOBTSGYAAAAAAACfQjIDAAAAAAD4lBAzL56ekaG01HRlpKUpKztbOTk5ZoYDLxZsCVZIsEVlypZV2fAwhZUpY0ocYWGhiggvq/CwMrJYLLJYyAcCubJzcpSdla3U9AxdTE1TenqmKXHQTgHHLrfRdF1MTaeNAl7IW9op72kormBLsEItl97TwsqW7nta0N79R62ldrX/L/ViqpKSkpWVlVXal4afCAkJUfny5RQeEV4q14uKDFc/igpYAAAgAElEQVTF8pEKCTE1/wf4lKysLJ1PuqCUC6mlcj3aKVAytFHA+5V2O+U9Da4qzfe0Uk1mZGdn61zCeaWnp5fWJeHnwsLCVCm6oiwWi0fqt1iCFRNdUeFlzekJAviD1LQMnUk4r+xsz/yqQzsFXEMbBbyfp9sp72lwN0+/p0mlmMzIys7WmdNnlU2WD25mCQlRTJXKCnFzQwkJCVH1qpXcXi8QiLKys/X3qXNu/6WHdgq4B20U8H6eaqe8p8FTPPWelqtUBilm00DgQdlZWZfur+xst9VpsQTz5QtwoxCLRdWrVnLr2HjaKeA+tFHA+3minfKeBk/yxHtaXqWSzDiXcJ4GAo/KzsrSuYREt9UXE12RL1+Am4VYLIqJrui2+mingHvRRgHv5+52ei4hkfc0eJS739Py8ngyIzU1lbFXKBXp6WlKTU1zuZ6I8DDG9QIeEl62jCLCy7pcD+0U8AzaKOD93NVOL72nuf7dGSiKu97T8vN4MiMpKdnTlwBskpKSXK6jUsVybogEQEEqVYxyQx20U8BTaKOA93NHO+U9DaXJHe9p+Xk0mZGelq6sTLotofRkZWYpLc35nkDhZcsolCXjAI8KDQlReNkwp8+nnQKeRRsFvJ+r7ZT3NJQ2V9/THPFoMiON4SUwQVqa812Y3NFlD0DRIsKd/wJGOwU8jzYKeD9X2mmqC9+XAWe58p7miGd7ZpDMgAkyMjKcPjcsjPG9QGlwpa3RTgHPo40C3s+VtubK92XAWe6+7zyazMjKzPRk9YBDrtx3luAgN0YCoCCutDXaKeB5tFHA+7nS1nhPgxncfd95NJlhtXqydsAxV+47C0vIAaXClbZGOwU8jzYKeD9X2hrvaTCDu+87j69mAgAAAAAA4E4kMwAAAAAAgE8hmQEAAAAAAHwKyQwAAAAAAOBTSGYAAAAAAACfQjIDAAAAAAD4FJIZAAAAAADAp5DMAAAAAAAAPoVkBgAAAAAA8CkkMwAAAAAAgE8hmQEAAAAAAHwKyQwAAAAAAOBTSGYAAAAAAACfEmJ2AAAAwP8kJiZq3759SkxMlNVqVVRUlKpWraL69RuYHRoASenp6TpwYL9OnTqttLQ0hYWFKSoqSg0bNlTFihXNDg8AikQyA4BPy8zM1FdffaWtW7fatnXr1k19+vQxMSogcK1evVr/+9/vOnLkqHJycuz2V6xYUU2bNtE//nGdatasaUKEQGDbsWOH1qxZrb179ykjI8Nuf3BwsKpXr6Z27dqre/fuioyMNCFKACgayQwAPmvbtm1asmSJTp48adh+4cIFkyICAtfhw4f1yScLdOjQ4UKPO3/+vH777Xdt3PinrrvuOt18882lFCEQ2NLS0vTJJwu0ceOfslqtBR6Xk5Oj48dP6Pjxb/TLL7/ojjvuUMuWLUsxUgAoHpIZAHxOYmKili79Qn/8sdHhL78AStf+/fGaMWOmEhMTDduDg4Nt3dUvXLig9PR0276srCx99913On/+vIYMGVKq8QKBJjU1Ve+++44OHDho2B4UFKSoqChFRUUpKytL586dU1ZWlm3/2bNnNWvWLA0bNkzt2rUr5agBoHAkMwD4lA0bNmjZsmV2L00AzJGSkqI5cz4ytMmKFSuqV69e6tixo8qVKydJys7O1o4dO7R+/Trt2LHTduwvv/yiOnXqqEePHqUdOhAw5syZbUhkBAUFqUOH9urdu4+uuOIK2/bk5GT9/PPPWrNmjZKSkiRdGs65cOFC1a9fX9HR0aUdOgAUiNVMAPiEs2fP6p13pmjBggWGl6ayZcuqU6eOJkYGBLYlSz7XmTNnbOW6da/QU089pX/84x+2RIYkWSwWtWzZUmPHPqRbbrlFQUFBtn0rV6409NoA4D6//PKLtm3bbiuHhIRo0KBBGjFipCGRIUnlypVT3759NW7cOFWpUsW2PSUlRcuXLy+1mAGgOEhmAPAJBw8e1K5dcYZtzZs30xNPPKGrr77apKiAwHbq1Cn9+ecmW7lChQoaNWq0KlSoUOh51113ndq3v9xlPSEhQVu2bPFYnEAgW7t2jaHcq1cvdenSpdBzqlWrpjvvvNOQdIyLiyvkDAAofQwzAeBzoqOj9c9//lPXXHONJCkx8bzJEQGBacOGDcrMzLSVe/XqpcqVKxfr3N69e+uPPzbayrt377a1aQDucf78eUVGRqpp0yaSpNDQUPXr169Y5zZr1kxVq1a1TbKdkJDgsTgBwBkkMwD4jJCQEHXq1En9+/dnqTjAC+zfH2/7HBYWpu7duxf73Lp16ykqKkopKSmSpKQk5sEB3K1ixYp65JFHnT6/QoXytmRGdna2UlNTFR4e7q7wAMAlJDMA+IQqVarokUceVqNGsWaHAuD/u/LKq9SgQUNJUqVKlRQWFlai80NDQ22f866gAMA75CYbpUtzVJHIAOBNSGYA8An5JykDYL4bb7zR6XOzs7OVnJxsK0dERLgjJABucujQQZ048betXKtWTROjAQB7TAAKAABK3Y4dOwy9MapXr2FiNADyyszM1KJFi2S1Wm3bOnbsZGJEAGCPnhkAAKDUbdjwk+1zUFCQWrVqZWI0AHKdOHFCn376ifbvP2Db1qzZVUWugAIApY1kBgAAKFVbtmzRjh07beUGDeqrbt26JkYEBJbs7GytWrXKVrZarbpw4YKOHz+mPXv2GlYpatq0iUaMGGlGmABQKJIZAACg1Jw7d06LFy9WTk6OJCk4OFj9+t1gclRAYMnMzNTSpUsLPaZChQrq0aOH+vbtW0pRAUDJMGcGAAAoFWlpaZox4wMlJCTYtnXq1EnNmjUzMSoA+QUFBalataqSpAsXLpgcDQA4Rs8MAADgcenp6Zo5c4YOHjxk2xYb20h33nmniVEBgSkoKEhVqlQxbEtPT1dqaqoyMzNltVq1Z89e7dmzV6tXr1bfvn3Vq1cvk6IFAMdIZgAAAI9KT0/X9OnvKy5ut21bnTq1NXr0/QoNDTUxMiAwhYWFaeLEiXbbMzMztWfPHv3550Zt2rRZ6enpSk5O1ueff66zZ89q4MCBJkQLAI4xzAQAAHhMWlqapk17z5DIqFGjhu6//wFFRUWZGBmA/EJDQ9WsWTMNHTpM//rXo7beG1arVWvWrNHPP/9scoQAcBnJDAAA4BGpqal6772p2rNnr21brVo1NXbsWFWuXNnEyAAUpW7derr33pG23lNWq1UrVqwwOSoAuIxkBgAAcLuUlBRNnfqu9u2Lt22rU6e2HnroYUVHR5sYGYDiqlu3npo1u8pWPn36tOLidpkYEQBcRjIDAAC4VXJyst57b6r27z9g21avXl2NHfuQKlSoYGJkAEoqNraxoXzgwEFzAgGAfJgAFAAAuE1iYqLef3+aDh06bNvWoEF9jRnzf8yRAfig/D2pzp8/b1IkAGBEMgMAALjF+fPnNW3aezpy5KhtW2xsI91//wOKjIw0MTIg8Jw+fVrJyUm2cnR0ZVWsWLHE9WRkZBjKVqvV5dgAwB1IZgAAAJclJCTovfem6vjxE7ZtTZo01gMPjFHZsmVNjAwITNu3b9eiRYts5bZt22jUqNElrufo0aOGcvny5V2ODQDcgTkzAACAS86ePaupU42JjKuuulJjxvwfiQzAJFdffbXCwsJs5W3btuvQoYMlqiMzM1NbtmwxbGvUqKE7wgMAl5HMAAAATjt9+rSmTp2qEycuJzJatGiuBx4YY3iRAlC6IiMjdfXVV9vKmZmZmj9/vpKTk4tdx+eff67Tp0/bypUrV1bTple6NU4AcBbJDAAA4JSTJ09q6tSp+vvvv23bWrdupfvvf0ChoaEmRgZAkvr372+YwPPo0WOaMuVtHTp0qNDz0tLSNHfuXK1fv96wvVevXh6JEwCcwZwZAACgxP7++29NmzbN8KttcHCwkpOT9d//vuVUnV27dtM111zjrhCBgBcZGakRI4br/fen6+LFi5KkY8eO680331SrVi3Vpk1bXXnllQoPD1dmZqYOHjygbdu2648//rBbteTKK5uSzADgVUhmAACAEtu5c6chkSFJOTk5io/f73SdzZo1dzUsAPk0ahSre++9V/PmzbMlKDIzM7Vx45/auPFPBQUFqUyZMsrIyChwpZJGjRo6NXkoAHgSw0wAAAAAP3bVVVdp/PjxatWqpYKDjV//rVar0tPTHSYywsLC1Lt3b40f/5jCw8NLK1wAKBZ6ZgDweRUqVFSnTp1s5SuuuMLEaIDAULNmDUO7c4fatWu7tT4Al8XExOiBB8Zo7949+vXXX7V79x6dO3fOLokREhKiGjWqq3HjJurdu7cqVapkUsRA6YjbtUO//rxe27b+pe1btygnJ8fskCRJNWvVUfOWrdSiZWv1u/GfZofjlYL27j/quD+ZGxw7etxTVQOFqlW7plPn1atT3c2RACjIwSN/F32QA7RToHTQRv3f2bNndfz4cV28eFFhYWEqX76cqlWrrsjISLNDQzE52055T5MyMzP09puvacV335gdSpHKly+vh8c/pR49+5gdisucfU9zhJ4ZAAAAQACqXLmyKleubHYYQKnbt3e3Jr/0og4dcH6ep9KUlJSkl158RtacHPXsfZ3Z4XgN5swAAAAAAASEHdu36sVnn/CZREZeL094Tls2/2l2GF6DZAYAAAAAwO9t/vMP/fvZx3Xy7xNmh+K0t9981ewQvAbDTAAAAAAAfu1/v/2il/79jC5evGi3r3z58hr3xHO6tks3uxV/zHL82BF99ul8ffv1UsP2o4cPaeuWTWrZuq1JkXkP7/h/CgAAAAAAD/hlwzo9++S/HCYyqlWrrnemfagu3Xp4TSJDurSayb8ee1pduvWw27dt61+lH5AX8p7/twAAAAAAcKOf1q/RC888brcMsSTVvqKu3po6Q7WvqGtCZMVz48232G3btnWzCZF4H5IZAAAAAAC/s27NKk147kmH+xrGNtbbU2eoWjXvXk66YWxju23xe/eYEIn3Yc4MAAAAAIBfWf7t13rjtZcc7mvesrVefu0tRUZGlXJUJRcWFma37fS5BBMi8T4kMwAAAAAAfmPJok/0/tS3He5r1/4aTZz8hsMkAXwLyQwAAAAAgF/4cMY0fTr/I4f7evb6h5549t8KDQ0t3aDgEcyZAQAAAADweVOnvFFgIqPfjf/U0y9MciqR8fHsGbr5+h669aY++uLzhS7F+MXnC3XrTX108/U99PHsGS7VFejomQEAAAAA8FlpaWl6ctxY7di+1eH+2+8cpAcefNSpun//9WfN+2iWJCk1VZr2zltKPH9OI+4bU+K6Zn3wnhYu+NhWnvfRLDW9spmu6dTZqdgCHT0zAAAAAAA+6dy5c3rs0f8rMJExbORopxMZkrRn9y67bQvmztGsD94rUT35ExmF1Y/ioWcGAAAAAMDnnDh+TBOef0r79u52uP+RcU/q5gG3uXSNVq3bOtyem5i47/4Hi6yjoERGYfWjaPTMAAAAAAD4lEMH9uu5p8c7TGQEBwfryWf/7XIiQ5Jatm6rwUNHONy3cMHHRfbQKCyRMXjoCLUkmeE0emYAAAAAAHxG3M7tmvzSizp29IjdvtDQUD0/cbKu7dzNbdcbcd8YZWfnOExKFNZDo7BExl2Dhzk17wYuI5kBAAAAAPAJ27Zu0asvvaiTf5+w2xceHqGJk99Qm7bt3X7d3GRFcRMaRSUyijM8BYUjmeHFduzYpqzMTMZRAQAAAAh4Rw4f1EsvPqOzZ8/Y7StfvrxeeX2Kml7ZzGPXL25Cg0RG6SCZ4aWmvvtfLfl8oaxWq67ve4OefubfZocEAAAAAKZ549WXHCYyoqMr67W33lX9Bo08HkNRCY0tmzYqbtcOh+eSyHAvJgD1UiuWL5PVapUkrfxhuY4fP2ZyRAAAAABgjhnvv+tw+dVq1arrnfc/LJVERq777n9Qdw0e5nAfiYzSQzLDS5UrX8H2OScnR0ePHDYxGgAAAAAwz/atW+y21axVR1OmfajqNWqWejyFJTTyI5HhGSQzvNTYsf9Sw4aNFBpaRpJUrXoNkyMCAAAAAHPs3LHNUA4ODtaLEycrpkoVkyIqXkKDRIbnkMzwUtd27qoP53yiKlWrqly5cqpbt57ZIQEAAACA10jPSDc7BJiIZIYX+2HFdzp+7Ki6dO1hdigAAAAAYJqrmrUwlHNycjTxhaf094njJkVU+PKruRYu+FizPnivlCIKLCQzvNShQwc144P3VKFCRd1552CzwwEAAAAA0zRv2dpu25nTp/XwmHt16OCBUo+nOImMXCQ0PINkhhfavn2rHh//kJKTkzRu/JOqV7+B2SEBAAAAgGlGj3lIzZq3tNuekHBW/xo7qsBVRDyhsERG0yubOdxOQsP9QswOAPZiYqqoRo2aeuHFl9S8RSuzwwHs7N27R2fOnNWFCxcUERGhKlViFBvb2OywAMBm69at2rJlsw4ePKSUlBRlZ2erUqWKqly5sq688ir16NHD7BABACX0zAuT9Nij/6cTx48ZticlJenxRx/Uy6+9pZat23o0hsISGbmTfRZ0TO42JgR1D5IZXqh69Rqa8u4HZocBSJLOnDmjhQs/1YYNG7R16zYdPXpEqampdseFhYWpTp0r1KzZVerevbtuv32gatRgFZ6SGD58mJKTkyVJISEhmj17jiIjI02OCr7o5Zdf0qZNm/Jte1lNm17pct1DhtyjixcvFvv4oKAglS1bVpGRUYqKilJsbCNdffU1atvW/V82f/nlF82aNVNr167VkSNHCj22cuXKateunYYPH6GBAwe6PRZAcq69hIaGKiIiQjExVRQb20hdu3ZVkyZNSz2W4ho0aLBuu+22Ur1uRESE5s2b79Y64RuqVa+hZ1+YpMkvvahjR43P+dTUi3r68Uf0wsRXdU2nzh65fnESGdKlZEVOTo4WfTrP7jgSGu4TtHf/UaunKj921LzJWBDYatV2bq3penWquzkS37Vx40a9+eYbWr58uVJSUkp8flRUlAYMGKBHHnlUrVvbj3GE0YoVK3TTTTfayu3atdNvv/1uYkSed/DI306dRzstXEJCgho3jlViYqJh+8MPP6I333zT5forV45WUlKSy/VUq1ZN1113nUaMGKmuXbu6VNeOHTv03HPP6rvvvlNOTk6Jz7/yyqs0YcIE3XLLLS7F4W9oo65zR3sJCgpS48ZNNGDAAI0ZM0a1atUyLRZHJk6cqKeffqZUr1u+fHmdPZvg1jp9lbPt1Nff0/bH79PLE5/ToQP77faFhobqsadfUO8+17v1msVNZOQ14/13HSY0CjsnvwsXUtS/Xy/DtixJa9f/r+igvZCz72mOMGcGAIMTJ05oxIjh6tq1iz7//HOHiYygoCBFRESoUqVKKlOmjMN6UlJSNH/+fHXq1FEjRgy3e7GC0eeff24oX399X5Miga/78MNZDtvbl18uNSGagp08eVLz5s3T9ddfpwceeMDWK6mkZs2aqR49umvZsmVOJTIkadeunbrrrjs1cuQIpaWlOVUH4ClWq1W7d8fptddeVZs2rTVhwgSzQwJM16BhI700+U01im1ity8zM1OvvfSivv3aff/uzZn1fokTGdKleT7uuHuIw30LF3ysObPed1uMgYhhJgBsvvnmG40d+6COHzdm6y0Wi9q1a6fu3XuoS5cuat++vapWrWrbf+rUKcXFxWnDhp+0adMmrVu3TufPn5ckZWVlaf78+fr99/9p6tSp6tXLmFnGJatW/Wj7bLFYdM89rGIE53z22WcOtx8+fFiffPKJBg0aVMoRFS4zM1MffjhLBw8e0JdffqWyZcsW+9yJEyfq5ZdfcpjEiIiIUMeOHVWvXn1VrVpV5cpFKSkpWQcO7NfWrdsUF7fLcHxOTo7mzZunQ4cOafHizxUdHe3y3w1wt3PnzumllyZp9epVmjNnjho0aGh2SIBpatSspZf/8189//R47XHwTP/vG5OVmpqq2+907d+9rVs2acHcOQ73Fad3xegxD0mSwx4aC+bOUbv213h8ng9/RTIDgCRpypS39fTTTyszM9O2zWKx6KabbtJzzz1f6FCRqlWrqmrVqurWrZukS93cZ86coZkzZ+nQoYOSLk0aetttt2rmzFm6/fbbPfp38TXfffedYXx/mzZtmFAVTlm9erX++uuvAvcvWDDf7cmMSZMm6dprCx6bnJWVpcTERJ0+fUq7d+/R77//pk2bNhmeNZK0atUqPfnkk5oyZUqxrvvuu+/opZcmyWo1jpatVauWxo0bp3vuGVJoQuLnn3/Wa6+9quXLlxvqWL9+vQYOvF2rVq0uVhxASRS3vRw+fEg7d+7SL7/8Ypd4ky7ND9Ov3w1aunSprrrqKqdieeutt9SqlevDQOvXr1/q1w0J4RUGl1SuHKM33n5fT4wbq7id2+32T3/vbSUnJ2rEfWOcvsZfWzY53H7H3UOKPe9FYQmNv7ZsIpnhJJ4EAPT66//Rc889Z/h1s3379nr11dfUvXv3EtcXHR2tJ598SqNGjdZjj43XggULlJOTo5SUFI0adZ9iYmJYSSCPJUuWGMp9+/YzKRL4utmzPzSU69atZ0soStLatWu1f3+8W3/NrVmzli2RWVxbtmzRs88+ox9++MGw/eOPP9JDD41Vo0axhZ6/efNmPffcc3aJjHvuuUevv/6GYmJiioyhc+fO+vrrbzR37lyNHz/O1ptMupTQGDdunN56660S/K2AojnTXpYvX64JE/6tjRs3Grbv3x+vO++8U6tWrTL0liyu2rXrlDgWdzDruvBfERERmjp9th75v/u0Y/tWu/0L5s7R+fPn9ci4JxUcXPJZFho3sZ88+467h9gSFMVVUEKjIT9gOY05M4AAN3/+fL3wwguGRMbdd9+tNWvWOpXIyCs6OlqzZ8/RSy+9ZPvHIyUlRffdd58SEpi4K9fq1atsn0NCQjR4sHcNA4BvOHPmjL7//nvDtueff0716l3+1TQjI0MzZ84q7dDstG7dWt9++51dL60LFy7YJfccefzxx+xWR3jggTGaM+ejYiUy8ho6dKg+/XShypcvb9g+ffr7+vXXX0tUF+AJffv21a+//qZnnnlW4eHhhn1xcbv0yCMPmxQZ4F2mTJtV4PwU3369VJMnPm/XK7A4runUWUOG36ewsDBFRkZp9JiHSpzIyJV7bmRklMLCwjRk+H26tjPJPWeRzAACWFzcLo0fP05ZWVm2bU8//Yzmzp1X5Lj1bdu26aeffjL86luQxx9/wjDT+aFDB/X88887Hbc/WbZsmY4ePWort23btshfpQFHZs2aaVgxoFatWho0aLDdCh1ffPFFaYdWoHffnWo3FKSoBMKHH87SunXrDNsGDBigd9991+k4+vTpozfeeENBQUG2bZmZmXrxxRecrhNwtwkTJmjq1PfsJt5esmRJsZKAQCAYPeYhDb/3fof71qxeqeeeHKf09PQS1zts5Gh9u/InffX96gITJsV1x91D9NX3q/Xtyp80bORol+oKdCQzgAD26KOPGnpIDB48WBMnTizw+BkzPlDPnj1UoUJ5tW3bRr169VSjRo1Uv349jRw5Qlu2bFFmZqZuu+1WTZw4Uf/73+Ulo/7973+rQ4cOtvKCBfO1f3+8J/5aPmXJEuMqJn37sooJnJN/4s/+/QcoNDRUo0bdp9DQUNv2/fvjvSahERMToy5duhi2nT59utBzZs6caShXqVJFb77p+nCQESNGql8/4xCvdevWacuWLS7XDbjL0KFD9dprrxm2Wa1WTZ78ikkRAd7nnmH36qF/Pe5w358bf9f4hx/wyDLFKH0kM4AAtXjxYq1adXl4Q4cOHTR9+gcOj920aZO6dOmsBx98UBs2bLDr3n306FHNmzdPvXv30lNPPaWvv/5akyZNVOfO12rKlLdtx7366muyWCySLnUn94bu7mZbvfryJIOXhpiwiglK7scff9T27ZcnPgsJCdHo0Zd+7YmNbayuXbsajp871/HycmaoXbuOoZycbL8cdK6NGzdq0ybjRGyPPPKIrrjiCrfE8vTTz6hWrVqqWbOmatasqerVq2vZsm/cUjfgLmPHPqQ+ffoYtv3111/69ttvTYoI8D79bxmo5yY4TvLF7dqhf40dpTNFJM+9WYXISLND8AokM4AAlTfJEBISojfffMvh0JJvv/1Wffr01u+//15knUlJSXrnncsrEYSGhmrAgAG2crdu3dSpUydbecWK5c6G7xe+/PJLwzK47dq1Y5k9OOXDD42Jwc6dO6tZs2a2cv4VTFavXm1YQcdMqamphnK5clEFHvvRRx8ZJv0sX768Ro1yXxfdjh076uDBQzp06LDtz3PPMSQO3mfy5Fft5s+YP99+lQQgkPXo2UcvvvSaw32HDh7QI/93r44f845/CwuTkmKf5I+KKmdCJN6HZAYQgNatW2cYAtK/f39DkiHXqlWrNGzYUCUnJ9u2RURE6NZbb9X06dO1YsUP+uyzRRoyZIihG3uuDh06qG7deoZtvXv3tn3etWuXTp065Ya/kW9autTY1T9/F3egOE6dOqXly42Jwfw9fAYNGqyaNWvayqmpqXbDNcyyZctmQzk2tuA5Y37+eYOhfMMNNxS6/Crgr1q3bm23IsiGDRsKOBoIXF279dTEV15XaGgZu30nT/6tRx8crfi9e0yIrPh279pht61xU+eWZPY3JDOAAPTpp5/aft0MDQ3V88/bT3J34cIFPfTQQ0pMTLRta968udauXafPPluke++9T7169dKtt96q2bPnaO7ceXYJDUfzP1x7bWfb56ysLLul5gJJ3mE+oaGhdr+eA8Uxc+YMw682NWvW1D33GCcnCw0N1U033WzY5g0TBs6dO1ebNxuTGTfeeJPDY9PS0hQfb5xnp2fPnh6LDfB2+VcD+vvvv7Vt2zaTogG817VdumvSq2+qfPkKdvsSEs7q0bGjtXXLJgdnmi8nJ0eff/aJ3cxfCIcAACAASURBVPYWrVqbEI33IZkBBKD169fbPnfs2NHQHT3XCy+8oL15MtXNmjXTypU/qk2bNg7rvP3229WwYSNbOTQ0VIMH32N3XOvWxofv4cOHShy/P1iyZIlOnjxpK7dv31716zcwMSL4qkWLFhnKuRN/5nfffffZlkiWpD17dps6xn7ZsmUaP36cYVvbtm01cOBAh8evW7fOMCQlKChIPXr08GSIgFe766677YaH/vLLzyZFA3i39h2u0YRXXle16jXs9qWmXtST4x/SwgUfa+/uOP194riDGkrXmdOntWH9Wo17+AHt3GGfpGzRgmSGJIWYHQCA0nXkyBHFx++zlXv16mV3TGJioubNm2srR0REaN68+YqJiSmw3k2bNmn37jhbuUOHDg4n5YuOjlZoaKhtnW9H4wADwZdfLjWUGWICZyxfvlw7d+60lUNCQnT//Y6XpGvTpo2uueYaw9KnH3/8kW688UaPx5nXiRMn9Morr+ijj+YoLS3Ntr1SpUqaOvW9As/76y/jqiK1atVijhkEtLJly6pBgwaGZ8CWLX+ZGBHg3Vq0bK0XJ76qlyc+p2NHjXNlZGZmatYH72nWBwX/O+QtWrZuq9gmTc0OwyuQzAACzG+//aacnBxbuXv3HnbHzJw5Q+fOnbOVhw4dphYtWhRab96hK1LhL+fZ2dm2z2FhYcUJ269kZmYaVjEpqBcLUJQ5c2Ybytdee63Dnla57rzzTkMyY+XKlTp58qSqVavmdAzx8fFatmxZgfuzs7N1/vw57dsXr02b/nS4IlJMTIw++uhjw/LN+Z09m2AoF5ZcBQJF48aNDcmMEyX4RfnixYsuTQRcvnx5Vahg320f8GaNm16pl159Uy9PeF779u42O5wSs1gsenT8U2aH4TVIZgABZt++vbbPoaGhDl8evv/+e9vnkJAQjR37YJH1/vDDCtvnMmXKaNAgx0uMnjhxwpBMqVixkt0xV111lWGIiyvWr//J4eSmZlq6dKlh4tOCerEAhTlx4oRWrFhh2FbU0r7Dh4/QxIkTlZBwKTGQkpKiWbNm6tlnn3M6jldeednpcyWpR48emjLlHV11VeGTmeWdv0eSypVjJnegcmVjUi/vhN1FGT58mEvXHjVqtKZNm1bi83777TedOeP8kpiDBg1WJMtSwgV1rqinl//zX7347BOK27m96BO8RFBQkJ554SVdkW9y/UBGMgMIMGfOnLV9jo6Odrgca94JxNq3b68mRXRl27Rpk3bt2mU4p6CX861btxrKderUKVbc/iT/EJMbbrjBpEjgy2bOnKkLFy7YyjVq1NCQIUMLPScyMlI33nij5s27vITj4sWLXUpmOCs8PFyPP/64nnrqaYdzfOSXnJxkKJPMAC71jsgrKSmpgCO9x1tvvenS+X379iOZAZdVrhyjqdNna/p7bzucYNPbNG/ZWo+Of1L16jO8Mi8mAAUCTN4J9MqWDbfb/+uvvxqGmLRu7XjCz7w++eQTwxCTwl7Ot2+/nCgJDw9X586dCzzWH2VmZmrNmjW2cpkyZXT33axigpJbvHixofzPf/YvVlJgxIiRCgoKspV37NihH3/80e3xFSU1NVUTJ05UvXp1NX78eMOEuI7k7dElyTCZKRCo8reD/O0EQOEeePBRffX9ar0wcbJuvf0uxTZpquo1ahZ9oofFxFRR567d9cCDj2rqB3P09tQZJDIcoGcGEGDyvsRkZKTb7c8/frZp0yZF1rly5Q+2z0W9nP/88+WZ1hs2bOjw5eu2224r8sWmuKpVq+qWetxl8eLFOnPmjK3MEBM449tvv1Vc3OXeUBaLRaNHjy7WuV27dlXLli3111+XJwqcM2e2+vTp41QsPXr0UPXq1Qs9Ji0tTRcvXtTJkyd1+PBhQ8L01KlTeuedKVq69AtNmfKObr75Zod1REUZe2L4wi/QgKflbUtSyXosNWvWTFFRUU5fu0GD+k6fC3iTyMgodevRW9169DY7FJQQyQwgwERERNg+5x+DLsluHGulStGF1rdx40bDEJPCXs6Tk5MNyYyePe1XUpGkSZMmFXpNX/b1118ZygwxgTMcTfzZsmXLYp8/cOBAQzJj+fLlOnPmjFOTag4ZMlRDhxY+vCW/VatWad68uVq6dKltMtAjR45oyJB7NG/efIcJjfwTDZZkbgDAXyUlGf8dzz/spDAvvvhv3XLLLe4OqUi33nqrqlZ1ftLhkvwdAfg3khlAgMnbU+HixYtKSEhQdPTlhEX+Lqp5h484snDhwmIPMXn33XdsEw8GBQVpyJAhJYrd16WlpTHEBC47duyYVq5cadhW1MSf+Y0YMVKvvvqqbWnkpKQkzZkzW48//oTb4ixM79691bt3b91//wMaPny49u+PlyRduHBBDz/8kK655hpVrWrsVVWpUkVDOSHB+Is0EIjyTiYt2Sf9vNFdd91tShIFgP8hmQEEmEaNYg3lVatWaeDAgbZyTEwVw/7duwtftqq4Q0wOHNhvmPW8e/fuatOm6Pk4/MnixYttyRxJuuaaawJyAlS4ZsaMGXZLm77zzjt69913Xap30aJFpZbMyNWpUyctXLhQ//hHH1tPsaNHj2rq1Kn/j737Do+qTPs4/hvSSUIKzRB6kaoCi1SpCxYQsQAriAiCCqg014JrAVlXXQWkioKKgKwiYkNEehFRUEAFDIQaaiiB9J68f/AycpKQNmdyZpLv57q4rjzPnPOcO7tzC3PPU/TKK68Yrm3c2HjayfHjUTp58qTCw8NLLF7A1Vy9YbckNWqU/4bdAFCasHsWUMbccssthn0qNm3aZHi9Y8eO8vT8q875xRdfKD09Pc+x5syZbTjfvkmTJnl+OD9//rwGDx5s3wfD29tbr776H4d+D3fEEhOYIefGn5K0b98+7d27t0h/rszKuOK3337Tli1bSurXsGvRooXuuedeQ9/Kld/muq5Lly6G/3ZlZWVp7do1ua4Dyoq1a9fm2jOjXbv2FkUDACWPYgZQxlSqVEkNG/61qedPP20zvB4eHq6bb77Z3o6I+FODBz9oOAIyJSVFkye/omeeMX6LGxcXn6vwsWLFCnXr1k0//fSTvW/8+KfUunVrU34fd5GSkmIoHPn4+LDEBEX21VdfKTLygFPGzs7O1gcfvO+UsQty6623GtoRERG5rgkNDVW9evUNfZs3l3zxBXAVX3xhPOY7ICBAHTt2tCgaACh5LDMByqAePW7Vnj17JF3+Nvbbb79Vr1697K+PGzdeP//8D/v+GcuWLdNPP/2kVq1aKTExUb///nuep40cPnxIbdq0VuPGjRUfH6/Dh49o/37jh5IhQ4aW6g0+r2Xp0k8N36C1adOG6fEosgULPnTq+N9++63i4+OLdCKCGWrXrm1op6am6siRw6pTp66hv1WrvxlOcfn22xWWxAtY7ezZs/rss6WGvlatWhXqeGYAKC2YmQGUQUOGDJG3t7e9/fbb0wyv33PPPXr88ScMfSdOnNCXX36pNWvWGAoZ5cuXNywt+eOPP7R06VJ99913hkKGr6+vnntugubNm2f2r+MWvvrKuMTk6uIRUBhRUVFat26doe+///2vTp48Vew/e/bska+vr328ixcv5joppSTkdcyqt7dPrr6HHhpiaF+4cEHz55v335SUlBS1avU31a9f3/7nqaeeMm18wCxTpkzJtcTk7rvvtigaALAGxQygDGrSpIlhv4ZNmzZp4cKPDNdMnTpVr7zySr47ozdq1FjLl3+hKVOmyt/fP89rbDab2rVrp2++WWGfkXGtPThKq8TERMMSE19fX5aYoMjee+89JScn29uhoaEaPvwRValSpdh/GjZspG7djEckf/rppyX9q2n37l2Gto+PT54zl7p06aJmzZoZ+mbOnKnz58+bEsf8+fP022+/6dixo/Y/TNuHq1mzZo1mz55l6AsPD9ewYcMtiggArMEyE6CMeumll7VmzRolJiYqOztb//znP9W8eQvdeOON9msmTHhegwY9qMWLF2n79u2KiYmRn5+f6tatp27duqlv3772a8PCwjRv3jwdPBgpDw+P/9+bo5Huuusuwx4cmzdv1ssvv6QNGzaW5K9rqaVLP7Wf1CBJbdu2VVhYmIURwR3l3PjzzjvvNGV5xQMPDNLKlSvt7R07dmj79u0luq/N0qXG6fJhYdWuee2gQYP03HPP2dvHjx/XP//5lBYs+Oia9xTG+fPnNXXqVENf/foN+LYbLiUi4k+NHDlCqamphv4nn3zSMMsKAMoCihlAGXXDDTdozJix+s9/XpV0eXr5Aw88oM8+W6pGjRrbr6tRo4YmTHi+wPHatm2rtm3b5nvNnDmz9eKLLyo+Pr5MHan49ddfG9osMUFRff755zp8+JC9bbPZTPsWtn///nr++ed17NhRSZc3Ap03b16JFTMmTJignTt3Gvrat293zeufeuqf+vTTT7Vr11+zOZYsWaIGDRroX/96odhxjBjxmI4fP27oGzt2TLHHA8y2fv16DRnykE6fPm3ob926tZ566p8WRQUA1mGZCVCGTZo0ST169LC3IyL+VI8ePbRmjbnHHe7evVu9evXUmDFjFBcXp+zs7FxHwpZW8fHx2rx5s73t5+fHEhMUWc5lYC1atFD79uYdwdinTx9De8WKbwwnGDlDVFSUHnposN56601Dv81mU79+/fO998033zLs+5Odna1JkyblOmGpMOLj4zVw4IBc+9q0atVKjz02osjjAWY7duyoHn30Ud19d59chYwqVaro/fetOYUIAKxGMQMo4xYv/tiwDOTMmTO69957NGzYMB05ctihsbdt26ZBgx5Qhw7ttXr1ant/q1at1K5d/rM4SotPP/3EsLlhu3btVLVqVQsjgrs5cuRwro0///GPf5j6jEcffUSenn9N1jx//rwWLVpo2vgpKSmKiorS999/r6lTp6hPn7vUvPlNWrJkSa5re/furTvvvDPf8Tp37qxx48Yb+rKzszVt2lS1aNHcsGwmP4sWLVK7du1yLeEJCQnRe++Vzc2KYb2DByO1fv16vfbaf9SrV081b95cH374gWHPHOnyvjlLlvzPMJsSAMoSW+ThE9nOGvzkiVPOGhrIV3j1a6+3zk/tGteZHIl7iImJ0YMPDjIUHCQpMDBQ99xzr/r166fbb7+9UGNt2rRJ3333ndavX6fdu3crO/uv/8TYbDYNGDBAc+a8c80NQ0ubPn3uMnywmjJlikaPZuq6JB09fqZY95W1PJ0wYYJh9kJwcLAOHjyU7+a8xXHrrT20YcMGe7t9+/batGlzrusqVgw1FOg8PT1ls9nyHbuwm/42b95cy5d/YTghKT8jR4685mkmDRpcr+7du6tZs6YKD6+u0NBQXbx4UYcOHdTu3b9p06ZN9qU1VwsMDNT8+e/r3nvvLVQMpRk56rii5ktmZqb9WPT8NGzYSAsXLlTLli2dFkthtWjRQlu3/ljo5y5d+pnuueceh5+Ly4qbp3xOg1WK+zktL+yZAUChoaH69tuVmjhxoqZNm6qkpCRJl6dfL1z4kRYu/EgVKlRQ/fr1FR4erqCgIPn4+CojI0NJSYm6cOGCoqOjdfTo0WtOTa9Vq7YmT56sAQMGlOSvZqnY2NhcS0zuv7/s/P4wx7Jlywztnj17ml7IkKQBAwYYihk///yzdu/erebNm+d7X0ZGhsPPLleunHr37q05c95RlSpVCn3fO++8o6pVq+rNN/+rtLQ0w2uRkQcUGXmgSHFUrVpV8+bN1x133FGk+4DCcjRf/P39NWTIUL366qsOfylgRu5KZe+EMgCug2IGALuJEyeqX79+mjRpor799lvDh4O4uDjt3Lkz10Z9Balbt56GDh2isWPHlbmd1j/55H9KSEiwt9u1a1ekD2rA0qVLdfToEUPfww8Pc8qzBg16UC+99JLOnLn8LV9mZqbmzZun2bNnO+V50uVZEJ06ddLIkaN02223FWuMiRMn6pZbbtHzz08wbApaFB4eHrrnnnv01ltTyszGxHAvtWrV1p133qkxY0arTp26VocDAC6BYgYAg6ZNm2rp0s8UGXlA7703T+vWrdW+ffuUmZlZqPs9PT1Vv34DtWnTRnfffXeBa99Ls8OHj6hFixb2dlmalQJz7Nq1y/Aeqlmzpjp37uyUZ3l5eenhh4fpu+/+WhZ16tTJXNfddNNNhiJdYdhsNvn6+qp8+fIKDg5W/foNdMMNN+i2224zZZZJ9+7d1b17dy1atEiLFy/Stm3bcu0vkJeqVavqtttu08iRo9SqVSuH4wByKmq+lCtXTj4+PgoICFC1auG6/voG6tKlq2Fvq5KKpbAaN85/z46czw0JCTE9BgBlE3tmoFRizwxzRUdHa8OGDTpw4IBOnjyphIR4paWlydPTU76+vgoNrahq1cLUsGEjtW/fXqGhoVaHDDfAenw4S3x8vFatWqW9e/fqxIkTSkxMUFZWlgIDKygoKEjVq4erc+cuRdpvoCwiRwHXx54ZcDfsmQGgRFWtWlX333+/1WEAQKEEBgaqX79+6tevn9WhAAAAJ6GYAaDMOH36tJKTk5z6jGrVwsvc3iAAAABASaOYAaDMeOihwYbTGpxh1arv9fe//92pzwAAAADKunJWBwAAAAAAAFAUzMy4hsPHjhR8USlXt1Ydq0MAAAAAACAXihkAyoxu3bqpatWqTn1GWFiYU8cHAAAAQDHjmpiVAJQ+zz03weoQAAAAAJiAPTMAAAAAAIBboZgBAAAAAADcCsUMAAAAAADgVihmAAAAAAAAt0IxAwAAAAAAuBWKGQAAAAAAwK1QzAAAAAAAAG6FYgYAAAAAAHArFDMAAAAAAIBboZgBAAAAAADcCsUMAAAAAADgVihmAAAAAAAAt0IxAwAAAAAAuBWKGQAAAAAAwK1QzAAAAAAAAG6FYgYAAAAAAHArFDMAAAAAAIBboZgBXCU1Nc3qEIAywZFcI08B5yNHAdfnSK5lZWWaGAlQOGa/7yhmAFdJTEqyOgSgTEhKLn6ukaeA8zmSo0nkKFAiHMnTzMwMEyMBCsfs9x3FDOAq589fsDoEoExwJNfIU8D5HMmzc+QoUCIcydOUlFQTIwEKJzXV3PcdxQzgKtHR0VaHAJQJZxzINfIUcD5HctSRewEUniO5lpaWYmIkQOGkpVHMAJzmUmy84uLirQ4DKNXi4xN0MTau2PeTp4BzOZyjl+IUH59gYkQAcnI0TyUpIyPdpGiAgmVkpCsrO9vUMSlmAFcJCAjQb7/vsToMoFTb/fsfCvQPLPb95CngXI7maGBgoHb/9oeJEQHIyYw8vXgxxsSIgPxduhSjCoHFf8/mhWIGcJWQ0Io6fvKUzkSftToUoFQ6E31Wx0+cUkhoxWKPQZ4CzkOOAq7PrDxNSk5SagrLTeB8qSkpSkxKcug9mxeKGcBVgoOD5efnq20/b1eyAztEA8gtOTlJ237eLj8/XwUFBRV7HPIUcA5yFHB9Zufp+QvRnGwCp8rMzND5C9EOv2fzQjEDyKFmrdpKTk7V2vWbOQISMEliUpLWrt+s5ORU1axVWzabzaHxyFPAXOQo4PqckacZmVk6E31aGZmZJkUJ/CUjM/P/319Zprxnc6KYAeRQMbSigoODFJ+QqNVr1ys6+pzVIQFuLTr6nFavXa/4hEQFBwepoglTDMlTwDzkKOD6nJmnGRkZij5zgiUnMFVqSoqiz5xQRkaGae/ZnGyRh0+Yu6XoVU6eOOWsoYF8hVev5tD9aWnp2vPHbqWkpskmqXbtmrqhaRMFBPibEyBQBiQkJOqPvft09GiUsiX5+nir2Q3N5e3tZcr45CngGHIUcH0lmaeS5O8foOAKIfL08jRlfJQ9GekZuhR3UYmJl0+1Mvs9ezWKGSiVHC1mSFJKSrL27d1j/4+7zSZVqhiq6uHVVKVKZQX4+8vHx8fh5wClRWpqmhISE3T27DmdOHlK5y/E6MoJXL4+3mrStJl8ff1MfSZ5ChQeOQq4PlfJU28vH5UvX14+vr7y8vRWuXJM6EfesrKylJ6RptSUFCUlJSktPdXp79krKGagVDKjmCFdrlZHRu5XbGysKeMBZVFQUJAaNGjolIq8RJ4CjiJHAddHnsLdOPs9K1HMQCllVjHjinPnzur4iSilJKeaOi5Qmvn6+ahG9ZqqXLlKiTyPPAWKhhwFXB95CndTku9ZihkolcwuZlwRHx+nizEXFBsbq9TUVKWlc5QVcIWXp4d8fS8fuxUSWlGBgRUsiYM8BfJGjgKujzyFu7HyPUsxA6WSs4oZAAAAAADrsZMLAAAAAABwKxQzAAAAAACAW6GYAQAAAAAA3ArFDAAAAAAA4FYoZgAAAAAAALdCMQMAAAAAALgVihkAAAAAAMCtUMwAAAAAAABuhWIGAAAAAABwKxQzAAAAAACAW6GYAQAAAAAA3ArFDAAAAAAA4FYoZgAAAAAAALdCMQMAAAAAALgVihkAAAAAAMCteFodAOBOfHy8VN7PV34+3vLw8JCHB/VA4IrMrCxlZmQqOTVNSckpSk1NtyQO8hTI2185mqqk5FRyFHBBrpKnqWlpSklOVVpKijIyM5WVlWVJHHB95TzKycvDQ96+vvLx9ZGPt3eJPdsWefhEtrMGP3nilLOGBvIVXr2aqeMF+PspuIK/PD2p/wGFlZGRoUtxiUpITC6R55GnQNGQo4DrK+k8TU5KVlxcvDIyMkrkeSh9PD09VaFCoPzK+zn9WRQzUCqZVczw8CinSqHB8vMtuQojUNokp6TpfMwlZWY651sd8hRwDDkKuD5n52lmZqYuxlxSamqqU8ZH2ePj46OQ0GB5eHg47RnM6wOuwdPTU2FVK/KPL8BBfr7eCqta0SnfxpKngOPIUcD1OTNPMzIzde7cBQoZMFVqaqrOnbugjMxMpz2DYgaQBw+PcrquSog8nVhJBMoSTw8PXVclxNS18eQpYB5yFHB9zsjTzMxMnT93QZksK4ETZGZkXH5/OamgQTEDyEOl0GD+8QWYzNPDQ5VCg00bjzwFzEWOAq7P7Dy9GBNLIQNOlZmRoYsxsU4Zm2IGkEN5Px+mwwJO4ufrrfJ+vg6PQ54CzkGOAq7PrDxNTk5WamqKCREB+UtNTVFysvnvNYoZQA4hwYFWhwCUaiHBASaMQZ4CzkKOAq7PjDyNi4s3IRKgcOLi4kwfk2IGcBU/X295cWQc4FRenp7y8/Up9v3kKeBc5Cjg+hzN09SUVGWks7wEJScjPUMpKeZuMksxA7iKGVP2ABSsvF/x/wFGngLOR44Crs+RPE1OYXkJSl6Kye87ihnAVXx8WN8LlARHco08BZyPHAVcnyO5lpaWZmIkQOGY/b6jmAFcxaOczeoQgDLBkVwjTwHnI0cB1+dIrmWkp5sYCVA4Zr/vKGYAV/HgCDmgRDiSa+Qp4HzkKOD6HMm17GwTAwEKyez3HcUMAAAAAADgVihmAAAAAAAAt0IxAwAAAAAAuBWKGQAAAAAAwK1QzAAAAAAAAG6FYgYAAAAAAHArnlYHgMtSUpK1edMGRUUdkyTVqVNXHTt1lbe3t8WRAQAAAADgWihmuICvv16uBR/MU0zMBUN/lSpVNWToI+rZ6y6LIgMAAAAAwPVQzLDYko8/0rz35kiSmjRtpobXN1ZmVqb++P03HTlySG+9+R/FxsZqwMAHLY4UAAAAAADXQDHDQn/+uVcffvCePDw8NHrsP3XXXfcaXn9//jtavGiBPnh/rm68qbmaNr3BokgBAAAAAHAdbABqoc+W/k/p6enqdWefXIUMSRo2fKS6d79N6enp+mzpEgsiBAAAAADA9VDMsNC+vX9Iku7sffc1rxk0+GFJ0p/79pZITAAAAAAAuDqKGRZKSEiQzWZTgwYNr3lNrVq15ePjo/j4uBKMDAAAAAAA18WeGRYKCAhQQkK8IiL2qVGjJnlec+zYUaWmpqpKlaolHB0AAABKu8OHD+nUqdNKTk6Wl5eXgoOD1aBBA/n7+1sdGgDki2KGhRo1bqIzZ05r6adL9NLL/87zmsULP/j/a5uWZGiAW4qI+FP/+98nys7Otvd5enrqpZdesjAqoHRLTk7Wa6+95vA41auH69FHHzMhIgAFOXXqlNasWa29e/cpPj4+1+uenp6qXbuW2rRpq1tuucWCCAGgYBQzLNSv/0Bt/WGzNm5Yq5o1a2nI0EcMr78//x2tXfu9vLy81P8fAy2KEnAP6enp+uyzz3T27FlDv5eXl0URAWXDxYsXde7cOYfH8fcvb0I0AAqyceNGffXVV0pJSbnmNRkZGTp48JAOHjykH37YogEDBqpWrVolGCUAFIxihoWaNr1BDw8boXnvzdaCD+dp08b1atiosZSdrX379ioq6qjKlSun4Y+MVLNmN1odLuDSvvnmG506ddrqMIAyJzExweoQABTSkiVLtGXLllz9gYGBCggIUGpqqmJjY5WZmWl/7dixKM2YMUNDhw5Vs2bNSjJcAMgXxQyLDRj4oEJCQvThh/N05MghHTlyyP5atfDqGvrwo+rR43YLIwRc35Ejh7Vx40arwwDKpISERPvPNptN3bt3L9Y4oaGhZoUEIA+rVq0yFDJsNptatmyhbt26qW7devb++Ph4bdy4UT/99JNiYmIkSUlJSfroo4/0xBOPq1at2iUdOgDkiWKGC7j9jjt1+x136octm3TkyGHZbFL9+terbbsOVocGuIWlS5cqPT1d0uVlJZUqVdLp08zSAEpCUlKS/WcvLy/de++9FkYDIC+RkQe0YsUKe/tKrnbp0iXXtYGBgerdu7e6dOmiDz54XxER+yVdPoXvk08+0bPPPldSYQNAvjia1YXc0rGzHhw8VIMeHEohAyikb7/9VkePHrO3O3bsqKCgChZGBJQtVxczfHx8LIwEwLV8++23hqUjd999d56FjKsFBgbqscdGKCwszN539OgxZkICcBkUMwC4rRMni5wsiAAAIABJREFUTmjNmjX29nXXXae7777bwoiAsic5Odn+s6+vr4WRAMjLH3/8oQMHIu3tZs2aqlu3boW619fXV3fddZe8vLzsf375ZYezQgWAImGZCQC39dlnS5WamipJKleunPr27cvpJUAJMxYzmJkBuJodO7bbjyy32Wy6/fai7cXWvHlzzZgxwxmhAYBDmJkBwC2tX7/e8E1TmzZt1LRpUwsjAsqm1NS/jndkmQngeq7+u7Ju3TqqV6++hdEAgHkoZgBwO+fOndPKlSvt7dDQUDYdBCySkvJXMYNlJoBr2bdvn2JjY+3t669vaGE0AGAulpkAcDtLl36qxMTLx0HabDb16dNHAQEBFkcFlE1XFzP8/PxyvR4ZeUBnzkQrISFBvr6+Cg4OVqNGjfK8FoC5oqKiDO1mzXLPYExOTtaRI0d08eJFZWVlKSgoSDVr1lRwcHBJhQkAxUIxA4Bb2bp1q/bs2Wtv33TTjWrdurWFEQFl25V9ayTJx+fyzIyLFy9q5cqV2rNnjy5dupTrHm9vb9WtW0fduv1dN9xwQ4nFCpQ10dFn7D/7+Piobt169vauXbu0adNGHT58xH68+RXlypVTjRrVdfPNrdWlSxd5eHiUWMwAUFgUMwC4jUuXLunrr7+2twMCAtS3bz8LIwKQc2bGli1b9OWXXxqObM0pLS1NERH7tX//Ad144w168MHB8vf3L4lwgTLl3Llz9p+vzLRISUnRokULtWvXbvvGoDllZWXp2LEoHTsWpS1btuiBBwaqQYPrSyRmACgs9swA4DaWLftMcXFx9navXr1UsWJFCyMCkJqaZv85MvKAPvnkE3shw2azKTQ0VHXq1FbNmjUUFBRkuDc7O1u//fa7pk6dYshtAOa4+rShoKAKSk9P16xZM7Vz5y5DISMoKEhhYWGqWLGiPD2N33VGR0dr9uw52rGDI1kBuBZmZgBwC7/++qt27txlbzdseL26dOliXUAAJBmXmRw9ekzS5SnqrVvfrI4dOxqmtUvS/v0RWrdunfbs2Wv/MHXq1Gl9+OEHGjNmbMkFDpQBaWl/LR/x9vbW0qVLdejQYUmSh4eHWrX6mzp16mTI04SEBO3YsUMbNmywz+xITU3VkiVLFBISrPr1G5TsLwEA18DMDAAuLyEhQcuXL7d/8PH19WV5CeAiri5mSJeXfz322GN66KEhuQoZktSwYSONGvW4+vfvb/gGOCJiv3744QenxwuUJWlpaYaff/rpJ0mSv7+/hg8friFDhubK04CAAHXt2lXPP/+8brzxrz1tUlJStGzZspIJHAAKgWIGAJe3fPlyxcTE2Nvdu3dX9erVLYwIgHT5w83VGwd6enpq0KBBuvHGGwu8t0uXLrr99tsNfRs2rDc9RqAsu3opSWTkQWVkZMjT01ODBw9W8+bN873X19dXjz76mOrUqW3vO3YsSlu3bnVOsABQRCwzAeDS9uzZo59//tnerlWrpnr16mVhRACu8PX11euvv67MzExlZmbKw8NDoaGhhb6/V69e2r59u86ePStJOn36jE6cOEGxEjCJt7e3/ecrhY2bb765UAVH6fJSlL59+2rKlKnKysqSJO3atVMdOnQwP1gAKCJmZgBwWampqVq2bJn9H1Cenp7q14/lJYArCQoKUmhoqCpXrlykQsYVzZo1s/+cnZ2tPXv2mBkeUKb5+Hgb2jabTd26dSvSGHXr1jPMzriy5wYAWI1iBgCX9eWXXyo6Otre7tSpk+rVq29hRADMVrduXUP70qVLFkUClD5+fn6GdqVKlYo186lWrdr2n1NSUgxHvgKAVVhmAsAlHTp00LAZoJeXlzw9PfXVV18VeO/Fi399GMrKyjLc4+vrq9tuu83cYAEUW4UKgYZ2SkryNa4EUFRVqlQ1zKQIDAwo1jjBwcGGdkzMBVWuXNmh2ADAURQzALikY8eilJGRYW+np6dr9erVRR4nMzNTq1atsreDg4MpZgAuJDExydD28vK+xpUAiqpmzZratm2bvZ2ZmVmsca4s97zCy8vLobgAwAwsMwEAAJa5svnnFQEBxfvmGEBu119/vWw2m7199czForj6RDFJqlSJWRkArMfMDAAuKSAgQNWrhxfr3gsXYpScfHmqus1mU3h4NftrgYGB17oNQBGtXLlSFy5csLe7du1a5PX4Bw9GGtq1a9c2IzQAkqpVq6aaNWvo2LEoSVJcXJz27Nlj2Hi3MA4fPmT/OTg4WBUqVDA1TgAoDooZAFxS69at1bp162LdO33624qI2C/p8gko//rXC2aGBuD/paen68cff7S3k5OT9OijjxX6/lOnTunPPyPsbR8fHzVp0sTUGIGy7m9/a2UvZkjSunVri1TM2LVrl06cOGlv169fz9T4AKC4WGYCAACKpWvXrobZTrt3/2bYuLcgS5Z8bNgbp3nzm1iLD5jslltuMRybHBGxX+vWrSvUvZcuXdIXX3xhb9tsNrVr1970GAGgOChmAACAYqlQoYJ69+5tb2dnZ2vp0qXauHFjvvfFx8dr1qyZhlMWvLy81L17D2eFCpRZfn5+uuuuuwx7Z3z55Zdau3ZtvvedOnVKs2bNNBzD2rhxI2ZPAXAZLDMBAADF1rFjRx05csR+YkJ6ero+/fRT/fLLDrVt207NmjVTcHCwMjMzdezYUe3e/Zt++uknxcfHG8bp3bt3kffbAFA4bdq00Z9/7tPPP2+XJGVkZOjzzz/X77//pnbt2qtly5by8fGRdPlo9J9/3q4dO3YoJSXFPkZwcLD+8Y/7LYkfAPJCMQMAADhk8ODBysrKtH9QkqRDhw7r0KHDstls8vLyUkZGRq7jHaXL09a7du2qHj2YlQE405AhQ5WZmalffvnV3hcZeVCRkQe1ePFi+fn5KS0tTenp6bnuDQoK0tChQ1SlSpWSDBkA8kUxAwAAOGzIkKEKD6+u1atXKyEhwd6fnZ2ttLS0PO+pUKGCevbsqc6dO5dUmECZNmzYcIWFVdO6deuUlJRk78/KylJiYmKe9zRoUF8PPDBIVatWLakwAaBQKGYAKHWaNGmqkJDLm515eHhYHA1QdvTo0UM333yzNmzYoD17/tCZM9G5ZmOUK1dO1auHq0mTpurevbv8/f0tihYom3r27Kmbb75ZGzduVETEnzp9+oyys7MN15QvX1516tRW+/Yd1LJlS0viBJzp5MnjevFfz+rw4YNq2vQGvfDSZIWFVbM6rHydPHlcU958TTt3/qLWbdpp3PhnXT5mZ7NFHj6RXfBlxXPyxClnDQ3kK7x68RK7do3rTI4EwLUcPX6mWPeRp+4jMTFRUVHHFB+fIA8PDwUFVVDVqtcZTkCB6yJHy4bY2FidO3dWFy9ekpeXl0JCglW9eg2+DHATxc3Tsvw57XjUMY0ZPUIxMRfsfTc1b6npM+ZaGFXBRj42VH/+udfebtr0Bs1+530LIyqe4n5OywszMwAAgFP4+/urcWNOPgBcWVBQkIKCgqwOAygRx6OOady4UYZChiTt2/uHRREV3tWFDEk6evSIRZG4Do5mBQAAAACUalcKGeevOm74ihYtW1kQERxFMQMAAAAAUGrlV8ioUbOWnpvwkgVRwVEUMwAAAAAApVJBhYzpM+YqNLSiBZHBURQzAAAAAAClDoWM0o1iBgAAAACgVKGQUfpRzAAAAAAAlBoUMsoGihkAAAAAgFKBQkbZQTEDAAAAAOD2Tp48TiGjDKGYAQAAAABwaydPHteY0SMoZJQhFDMAAAAAAG6LQkbZRDEDAAAAAOCWKGSUXRQzAAAAAABuh0JG2UYxAwAAAADgVihkgGIGAAAAAMBtUMiAJHlaHYCrOnzsiNUhWK5urTpWhwAAAAAAdhQycAUzMwAAAAAALo9CBq7GzIxrYFYCAAAAALiGslzISE9PtzoEl0QxAwAAAADgsk6fPlVmCxnnz53T9OlvWh2GS6KYAQAAAABwSUePHtE/n3oiz0KGJB2POqZ7776jhKOynpeXl9UhWI49MwAAAAAALumN1165ZiGjLGvUuInVIViOYgYAAAAAwOVkZWXpzz/3Wh2GS+r/jwesDsFyFDMAAAAAAC6nXLlyaty4qdVhuJxhw0eqZctWVodhOYoZAAAAAACX9PSz/1KlypWtDsNyNWrWUucuf9f0GXP14OChVofjEtgAFAAAAADgkurWra/pM+Ze8zST2rXraOrbc0rtaSa4NmZmAAAAAABcVnh4DU2fMTfPGRpHjx7R+LGjFBNzwYLIYCVmZgAw3Y4dO/Tbb7sVFXVciYmJ8vDwUGhoiEJDQ9W0aTN16NDB6hABAICLO3nypLZv367IyAO6dClWycnJ8vHxUYUKgapbt55atfqb6tdvYHWYKCFXChp5zdC4UtBghkbZQjEDgCnWrFmjBQs+1ObNm3XmzJl8r61cubJatGihQYMe1IABAxx67oMPDlJSUpK9/eyzz6l169YOjXm1//3vf1q27DN7u3r1Gpo+fXqRYnryydHq0qWLaTEBZnrttf/ol19+sbdbtWqlCROez/ces/Pu/ffna+XKlYa+Fi1a6IUXXiyR5wOFlfO9J0k2m00zZ85SWFiY0567b98+vfjiC7n6K1SooA8/XJDvvTljbtbsBk2aNMm02Irz92R+jh8/rnfffVfffbdS+/btU0ZGxjWvtdlsatDgev3973/XqFEj1ahR42I/F+6hoILGmNEjNH3GXAoaZQTFDAAO2bx5syZNmqgtW7YoOzu7UPecO3dOq1ev1urVq/Xqq6/q5ZdfVr9+/Yr1/JUrVyouLs7eHjTowWKNcy0RERH6+uuv7e3C/EMpZ0x9+txtakyAmX766SdDISG/Dw5XmJl3ixYt0ujRo5WWlmbvq1Wrtt54440SeT5QFDnfe1c0btxEkydPdtpz33nnHcPfRVdUqlSpwHtzxrxixQo1btxY999/vymxFefvybzEx8dr0qRJev/9+UpISCjUPdnZ2TpwYL8OHNiv99+fr/vvv1+vvDJZ4eHhxYoB7iG/gsbxqGMUNMoQ9swAUGwTJkzQHXfcrs2bNxe6kJHT/v0RGjToAQ0bNkzp6ekmRwjAlS1fvlyPPz7KUMi47rrrtGzZMqaOw618+umnThs7JSVFX3yx3LTxsrKy9MwzTysqKsq0MR21detWtWvXTtOnv13oQkZOaWlpWrhwodq3b6cvvvjC5AjhasLDa2jmrHl57qFxpaCR12ahKF2YmQGgyFJSUjRw4AB98803eb5er159tWnTWvXq1VfFiqHKzMzUxYuXdODAfu3atVuRkQcM12dlZWnhwo90/vw5LVv2uby8vEri1wBgoVWrVmn48GFKTk6294WEhGjJkv+pefPmFkYGFN2RI4e1ePFiDRo0yPSxP/zwA0VHR5s65unTp/XEE4/r66/z/nu8JH355ZcaPnyYYmNjc71Wvnx5tWrVSk2bNlPNmjUUEBCgpKQknTx5Svv27dX27dtzzZQ5deqUBg16QG+99ZZGjhxVUr8GLBAWVk0zZ83Tk088kucMjXHjRmnatDkc61qKUcwAUGQDBtyvFStW5Oq/+eab9eKLL+mOO+7I9/61a9fqjTde18aNGw39K1eu1COPDNeCBR+ZGS4AF7NlyxY99NBgxcfH2/sCAgK0YMFH6tixo4WRAcW3YMGHTilmLF682PQxJem7777TjBnTNXr0GKeMXxjr16/X0KFDcs3GKF++vEaMGKmxY8fmuxdJTEyMZs2apZkzZ+jSpUv2/rS0NI0fP17+/v4aPPghp8UP61HQKNtYZgKgSCZPfiVXIcPPz0+vvvqqfvxxW4GFDEnq3r271qxZq//85z/y9vY2vLZkyRJ9/PHHpsYMwHXs3LlTAwbcr5iYGHuft7e35sx5Rz179rQwMsAxP/zwg3bt2mXqmFu3btWOHTtMHfNqkyZN0u7du502fn5iYmL0yCPDcxUybrrpJq1Zs1ZvvPFGgZuqhoaG6qWXXtKmTZt1yy23GF7LyMjQmDFjDBsco3S6UtC41pKTceNGseSklKKYAaDQfvzxR7355puGPj8/P82f/76eeebZIo/39NPPaNq0afL0/GuSWHZ2tiZOnMj+GUApFBHxp/r162uYMu/p6ampU6c6fLIRYLXMzEzNnj3b1DHfe+/dYu9JVRhxcXEaNWqk08bPz4QJE3Lt29G2bVtt2LCxyKcTNWnSRBs2bMxVEE1ISNDjj7PUpCwoqKDBHhqlE8UMAIU2duwYw/p2m82mOXPeUf/+/Ys95qOPPqaHHx5m6Dt69IhmzpxR7DEBuJ5jx47qnnvuNXx4sdlsmjhxoh57bISFkQHFl/ND99dff2WYdeSI8+fP55oJacYRxF27djW0d+zYoQkTJjg8blFs3LhRixYtNPQ1adJEy5Z9rsDAwGKPu2TJ/9ShQwdD386dOzVjRvGPioX7yK+gcfLkcQoapRDFDACF8uWXX+aaPtu/f39T1gf/97//Va1atQ19ixYtcnhcAK7h9OnT6tOnjw4ejDT0jx//lJ599jmLogIc98ADDxhmF168eFHvvfeuKWO/++5cw+aWvr6+uvfeex0ed9CgB3MVRWbMmK5169Y5PHZhTZs21TAD08vLSzNnzlLVqlUdGtff31/vvvuuKlSoYOifPXuOQ+PCfRRU0Mhrbw24L4oZAArlnXeM/xCoXLmy3nzzLVPG9vf31+jRT6patWr2PxcvXtTvv/9uyvgArBMTE6N7771He/fuNfQPGzZcr7/+ukVRAeYIC6umTp06Gfo+/niJKWN/8onxuNdbb70114f04po7910FBQXZ22lpaXryySfzPFHEbMePH9eGDRsMfQMHPpDrf8fiatiwkZ58crSh7/DhQ3xJUoZcKWhUrXpdrtdOnz5FQaMUoZgBoEC7d+/Wpk2bDH19+/YrcGOuohg9eoyOHYuy/zl69JhuvPFG08YHUPISExPVr1/fXBvw3XfffZo7d65FUQHmGjZsuKEdEfGnvvrqK4fG/OabbxQR8aehb/jwRxwa82o33HCDJk6caOiLjDygcePGmvaMa5k/f75hyaqXl5eee67o+27l57nnnlOlSpUMfcuXf27qM+DawsKq6e0Zc/MtaERHn7EgMpiJYgaAAn3++efKzMy0t728vCzbMAyAe0hPT9eAAfdr8+bNhv7u3btr0SLnHDUJWKF///5q0OB6Q9/8+fMcGjPn/U2bNi3UaWFF8cQTT6pXr16GvsWLF2vJEnNmllzLunVrDe327durfv0Gpj7D19c312ag27ZtM/UZcH0FFTTGjh5BQcPNUcwAUKCtW38wtFu2bKlGjRpbFA0AdzB48IP67rvvDH1t27bV0qWfycvLy6KoAOcYONB4Gs/69eu1f39EscY6fPhQrv0rHnjggWLHlp+ZM2epWrVq9nZ2draeffaZXKeMmOnPP40zTnr37u2U5wwYMNDQvnDhAse0lkEUNEo3ihkAChQRYfwHWYsWLS2KBIA7eOSRR7Rs2TJDX7NmzRw+qQBwVSNGjMy1B0VxN52cM+cdpaam2tshISF69NHHHI4xLzVq1NBbb01RuXJ/fSQ4c+aM02Zfbt261bCpqSR16tTZKc/q3r27AgICDH0//LDFKc+Ca6OgUXpRzACQr6ioKJ3LsUlS27ZtLYoGgKt76qmntGDBh7n6x40b7/BJBYCrqlSpkvr0udvQt3z550pJSSnSOOnp6bn2drjrrj6GQonZ+vXrp8GDHzL0ff/993r77WmmP2v79p8N7dDQULVo0cL051zRsGFDQ5uNxcuuggoa/3l1YskHBYd5FnwJgLJs3759ufpceWPOjz9erDVr1pg23r59ewu+CIAk6eWXX9aMGdPzfO2VV15Rz549c23KB5QWI0eO1McfL7bvMRUdHa358+fpiSeeLPQYixcv0vHjx+3tcuXKacSIEabHmtPUqVO1bds2w9KYyZMnq0uXrmrevLlpzzl71vjlSI0aNUwbOy/16tXTr7/+am9fuHDBqc+Da7tS0MhrJsa+vX9YFBUcQTEDQL7Ono3O1VezZk0LIikcR3eQB1A8U6a8pdde+881Xz927KjGjx+nhQs5HhGlU6tWrXTLLbcYTv9auHBhkYoZCxcuNLTbt2+vVq1amRbjtQQGBmr27Nm6885e9tkkcXFxGjlyhDZv3mLaPjc5j34166jZawkKCs73+Sh7rlXQaNHS+XkG81HMAJCvpKQkQ9vPz69I012/++47rVy5sljPHjhwoNq1a1esewGUnO+//14ffbRA2dnZ9r7AwEB5e3sbvgn95JNPdNtttzttM0PAag8/PMxQzNi1a5fWrVunv//97wXeu3Pnzlwnbjz00EPXuNp8nTt31tix4/T666/Z+3755Re98MILeuONN0x5RmzsJUPb2XvoBAcbixk59+tA2RQWVk0zZr2n/7w6Ub/t3qm27Tron/983uqwUAwUMwDk6+oPJ5Lk4eFRpPt/+WWH5s59p1jPbt78JooZgBt4//35hravr6/ee2+eLl26qJEj/9pIMDs7WxMmPKdOnTo5fXo5YIWBAwdq0qRJOnz4kL3v3XfnFqqYMWfOHMMx6DVq1NCQIUOdEue1TJ48WRs3btBPP/1k75s1a6Z69Oih7t27Ozx+VlaWoX31xqPOkPPfLDmfj7KratXrNH3GXKvDgIMoZgDIl5+fn6GdmJiolJQU+fr6Ov3ZGRkZRb7nySdHq06d2qbFsGXLFn3xxRemjQeUdp6enpo2bZr69u0rSVq1apVh+dfp06c1evST+uKLL60KEXCqgQMH6t//nmxvr1q1SlFRUfku0YyNjdU333xt6Ovbt5/TYszP3LnvqkuXzrp06fIsirS0ND3xxBP6+eefHd6ItEIF4/3OnimRc1kJpykBpQvFDAD5yrneNDs7WydOHFf9+g2c/uyrv6EqrI4dO+qee+4xLYbz5y9QzAAKyWaz6ZVXXtHw4Y/Y+6ZPn6EdO3bo1KlT9r4VK1bovffeddpxk4CVRo4cqRkzpts/qCcnJ2vOnDl6/fXXr3nP/PnzFBMTY2/7+vpq5Ejnb/yZl6ZNm2rSpEkaM2aMve/QoYMaO3aMPvxwgUNj51z2ER8f79B4BYmLK9k9OgCULIoZAPJVr169XH0HDx4qdDGjV687dd11uY/BysvYsWOVlpZmb3t68p8owJ2MH/+Unn76GUNfeHi43njjvxo8+EHDsrUXX3xRXbt2VYMG15d0mIBTValSRXfddZcWL15s71u69NN8ixlLliwxtHv06KE6deo6LcaCjBr1uNauXatvvvnG3vfxxx+rR49bNXDgwGKPW6lSRUP76iKnM5w8edLQduYRtwBKHp8UAOSrcePG8vPzU3Jysr1v27Ztuv322wt1f8uWLdWyZctCXTt27FhDO+d0VACua8iQodf8sHb//fdr1arv9PHHH9v7YmJi9Pjjj2v1avOOUgZcxciRo7RkyRL7Hg3Hjx/Xhx9+oKFDH8517Zo1a/T7778b+q6e3WSVmTNn6ddff7UXHLKzs/XMM0+rQ4f2qlWrdrHGbNnyb4Z2dHS09u3bpyZNmjgabp4iIiIM7UaNGjvlOQCs4dxddwC4PS8vL9WvX9/Qt3Pnr9e4uvjOnz9vmJUhSRUrVrzG1QBcSZ8+fTRv3rx8r5k6dZpq165j6NuwYYPefPO/zgwNsETr1q3VoUMHQ9+CBQvyvHbevPcM7aZNm6pnz57OCq3QwsPDNWXKVMMmmtHR0Ro1alSxx+zUqZMCAgIMfZs2bSz2ePnZvz9CZ86cMfS1adPGKc8CYA2KGQAKlPOblF9++UWJiYmmPuPgwYOGts1mU8OGDU19BgDneOCBQQVeExoaqrfffjvX8rHXXntNu3fvdlZogGVynkSybds2wykh0uUZG99//72hz5FlHGbr27evHnpoiKFv9erVmjZtarHG8/LyUqNGjQx9K1asKG54+Vqy5H+Gtp+fnzp37uyUZwGwBsUMAAXK+Q3R+fPncx3F6KitW38wtMPCwvLd+R3A5SMTW7e+2f7nvvvutTqkfPXq1UvDhg039MXHx+vxx4v/TS/gqgYPHmyYjZSdna133pljuObdd99VUlKSvR0SEuISS0yu9tZbb+VanjF58mTt2rWrWON17drN0N68ebOOHz9e7Piu5euvvzK0W7RoUSInsQEoORQzABTo3nvvVY0aNQx9CxcuNPUZW7duNbTz2ngUgNGZM9HatWuX/c8vv/xS5DESEhIM7ZzHMZvtjTfeUOPGxvXx27dv14svvujU5wJWGDBggKG9YsUKnT171t5eunSp4fXeve9SaGhoicRWWIGBgZo9e7ahEBAfH68RIx5Tenp6kcd75JHh8vb2trdTUlL09ttvmxLrFd9++6327t1r6LvjjjtMfQYA61HMAFAo/fv/w9D+7bffNH26Of/4OHLksNauXWvoa9OmrSljA6VZSIjxmMOLFy8WeYwLFy7kGNO5H6T8/f01a9Ys+fj4GPqnT387V1ETcHcjR4407BERFxenuXPnSrp8gsmRI4ftr5UrV04jRlhzHGtBOnXqpHHjxhv6du7cqeeff77IY9WpU1ddunQx9M2fPy/XJqjFlZ6ern/963nD6UnBwcEuN+MFgOMoZgAolPHjx6tSpUqGvldffVX790dc447Cmzx5suG0FA8PD/Xv39/hcYHSrnLlKoZ2cnJyrsJgfmJjYxUZGZljzMqmxJafTp06afToMYa+5ORkPfHE40pJSXH684GSEhYWpt69exv6PvnkE0nSRx8tMPS3b99eN998c0mFVmSvvPKK2rdvb+ibM2e2Dh6MvMYd1/bkk6MN++ckJSVpzJjRxZrpkdPEiRNzzcoYMGBgrn/DAHB/FDMAFEqVKlU0frzxW5mLFy+qb99+hm+Wimrhwo+0ePFiQ1/Hjh3VokWLYo8JlBWdO3cynDQgScuWLSv0/XPmzM67t39BAAAgAElEQVR1ilDOb0ydZdKkSbmObd6zZ4+ee+65Enk+UFJGjhwlm81mb0dGHtCsWTO1efNmw3WDBw8u6dCK7J135iokJMTeTktL02effVbkcW6//fZcS3B++OEHDRr0gEPxzZw5Q2+99aahLywsTC+88IJD4wJwTRQzABTa008/o06dOhn6IiL+1J139tbOnTuLPN68ee/p8ccfN0wF9fT01AsvsHYeKIxatWqrcWPjxnxLl35aqL0zIiMPaPbs2Ya+sLAwdevW7Rp3mMvLy0uzZ8/JdUzje++9q1WrVpVIDEBJaNeundq1a2foe/7555WRkWFv16hRQ4MGPVjSoRVZkyZNNGnSJEPf1X+HF8Vrr72uatWqGfqWL1+ue++9R6dPny7yeBMnTtSzzz6rrKwse5/NZtPrr7+hKlWq5HMnAHdFMQNAkSxY8JHq1Klr6DtwYL+6dOmsZ555RvHx8QWOsW/fPvXv309PPvlkrinlI0aM5Og0oAhyfpsbHx+v+++/Xz/++OM179m+fbv69Llb0dHRhv4HHyzZb4ZbtWqlZ555xtCXnp6usWPHKjY2tkRjAZxp6FDjMa1XL62UpPvu6ysvL6+SDKnYRo4cpbvuusvhcapWrap33pmr8uXLG/q/+eYbtW/fTosWLSrUOFu3blWHDu316qv/zrVMZfToMS511C0Ac3kWfAkA/KVGjRr64osv1KdPHx07dtTen5ycrGnTpuqjjxaoW7duatu2ra6/vqFCQkJ06dIlnT0brcjIg9q8eZN+/fVXpaam5hr79ttv17Rp00rwtwHc37hx47VgwQLt27fP3nfs2FHdemsP9erVSz169FD9+g1ks9l08GCk1qxZoxUrVuTKwVq1aluyxGPChOe1du1aw5T7Q4cOavz48Xr//fcLNcbAgQMM0/iL49Zbb9WXX35V8IVAMQwZMlT//ve/dezYsVyv+fr6atSokRZEVXyzZs3Wzp07deLECYfG6dmzp+bOfVejRo00nKx04sQJPfzwUL366qvq2rWrWrRorjp16iowMFBJSUk6ceKE/vjjD/3wwxb9+uuvec4OGTr0Yb311lsOxQfAtVHMAFBkTZs21Zo1qzVkyJBc3/7GxMRo2bJlRVq3L0n9+/fX++9/YGaYQJnx0UcL1bPnHTp37py9LzU1VcuXL9fy5csLvD8kJEQLFy5UYGCgM8O8ptmzZ6tTp06G01gWL16kO+64Q3379i3w/qun6xeXGWMA+bn//gF6443Xc/X36NEj14xHVxcWFqa33pqiBx4YqMzMTIfGGjBggCpXrqwRI0YYviSRLhc2Dx06WKTxfHx89Mwzz+qll15yKC4Aro9lJgCKpU6dutq0abMmTpyoihUrFnucsLAwzZo1Sx9/vMRwhj2AwmvevLk+/3y5GjVqXPDFOTRocL2WLv0s1ykFJalRo8aaOHGioS8rK0vPPPN0rqUwgLsaOXKk/P39c/UPGzbcgmgcd99992nIkKEFX1gI3bt319atW/XQQ0Pk7e1d7HFat26tFSu+pZABlBHMzADgkH/96wU99tgIzZw5U19//ZX27t1b4GZgNptNTZo00X333afRo8coKCio2M+/6aabDFNTr95l3Qzh4dUMJ6vUrVvwt2c5Y3Kk2AMUVrt27fTjjz9q6tSpWrx4sY4ePZLv9TVr1tSAAQP19NNPFzkHnZF3o0Y9rl9/3ak//vjd0L9gwYd69lnj8peczzdD/foNTB0PpZMj7/3w8HANGzZcW7ZsNvT16tWr0GNUqlTZ8HdSYZ7vzL+TpkyZouPHowyzwgrz92Reqlatqvnz52v06NGaNWuWvv9+lU6dOlXgfQEBAWrfvr2GDBmqfv36FevZANyTLfLwieJtQVwIJ08U/B8gwBnCq1cr+KI81K5xncmRlD2HDx/SunXrtH//AZ07d1bJycny8PCQn5+fqla9TvXr11O3bt3cbkotzHf0+Jli3UeeFs62bdu0adNGRUUdV2zsJWVnZ6tChSDVrFlDt9zSMdfJREBO5CistnXrVm3f/rMOHTqsuLhYJScny9vbWwEBgapZs4aaNm2mHj165Dnjpawobp7yOQ1WKe7ntLwwMwOAqerWrae6detZHQZQ5uV1HCQAuJMOHTqoQ4cOVocBwEVRzHARWzZv1I8/btHhwwcVHx8vm2zyK++nqlWuU4PrG+rW23qqWrVwq8MEAAAAAMByFDMsFhGxT29P/a8iIvbl+frByAPaunWzlnz8kf7e/TY98eQ4+fsHlHCUAAAAAAC4Dk4zsdAvv/ysp8Y9YShkeHl5qUqVqqpUubJhN+e0tDR9t/IbjR/3uBITzd30DAAAAAAAd8LMDIucPRutVye/bC9MVL0uTP37D1SPW+9QhQoVJEkpKcn64YfN+nL5Z9qz5/Lu7vsj/tTM6VP03PMvWxY7AAAAAABWYmaGRd6f/44uXoyRJF3fsJHmvrtA9/X9h72QIUm+vn7q3v02zZozX3f1udfev27dah0/HlXiMQMAAAAA4AooZlggNvaSNm/aKEny8yuvf73wSoHnhI9/6jnVrl1HkpSenq6tP2xydpgAAAAAALgkihkWWL9+jZKTkyRJ7drfolq1ahfqvrbtbrH/fPTIYWeEBgAAAACAy6OYYYED+yPsP7dp077Q9113XZj95/j4eFNjAgAAAADAXbABqAWqVr1OnTp1lSQ1b9Gy0PddfYqJn5+f6XEBAAAAAOAOKGZYYMjQR4p137FjR+0/V6pcxaRoAAAAAABwLywzcRNRUUftm37abDZ17tLN4ogAAAAAALAGxQw3kJiYoH9PfkmJiYmSpObNW6px46YWRwUAAAAAgDUoZri4CxfO6+l/jrZvGlqpUmWNHf+sxVEBAAAAAGAdihkubO/eP/TkE49q3949kqSKFStp0uTXC32UKwAAAAAApREbgLqodWu/19Qpr9uXltSoUVMTJ72mevUbWBwZAAAAAADWopjhgjZuWKf/vvFvpaamSpJu6dhZzzz7oipUqGBxZAAAAAAAWI9ihotJSUnWrJlT7YWMPnffp3HskQEAAAAAgB17ZriY71et1Pnz5yRJtWrV1pOjn7I4IgAAAAAAXAvFDBcTEbHP/nObtu3l6cnkGQAAAAAArkYxw8UkJMTbfw4NrWhhJAAAAAAAuCaKGS4mKyvb/rOtHP/3AAAAAACQE2sYXEzvu+5Wq5tbS5JuvKG5xdEAAAAAAOB6KGa4mLZtO1gdAgAAAAAALo11DMBVUlPTrA4BKBMcyTXyFHA+chRwfY7kWlZWpomRAIVj9vuOYgZwlcSkJKtDAMqEpOTi5xp5CjifIzmaRI4CJcKRPM3MzDAxEqBwzH7fUcxwMdHRZ7Tgw3la9tn/lJHBf2RK2vnzF6wOASgTHMk18hRwPkfy7Bw5CpQIR/I0JSXVxEiAwklNNfd9RzHDhaSkJGvc2FFa8OE8zZo5TZMmPm91SGVOdHS01SEAZcIZB3KNPAWcz5EcdeReAIXnSK6lpaWYGAlQOGlpFDNKrf0Rf+rUyRP29u5dv1oYTdl0KTZecXHxVocBlGrx8Qm6GBtX7PvJU8C5HM7RS3GKj08wMSIAOTmap5KUkZFuUjRAwTIy0pWVnW3qmBQzXEjNWnUUEBD4V7tmbeuCKaMCAgL02+97rA4DKNV2//6HAv0DC77wGshTwLkczdHAwEDt/u0PEyMCkJMZeXrxYoyJEQH5u3QpRhUCi/+ezQvFDBcSEhKiF1+arA4dOqlHj9v17IQXrQ6pzAkJrajjJ0/pTPRZq0MBSqUz0Wd1/MQphYRWLPYY5CngPOQo4PrMytOk5CSlprDcBM6XmpKixKQkh96zeaGY4WLatG2vV197S/968RVmZlggODhYfn6+2vbzdiU7sEM0gNySk5O07eft8vPzVVBQULHHIU8B5yBHAddndp6evxDNySZwqszMDJ2/EO3wezYvFDOAHGrWqq3k5FStXb+ZIyABkyQmJWnt+s1KTk5VzVq1ZbPZHBqPPAXMRY4Crs8ZeZqRmaUz0aeVkZlpUpTAXzIyM////ZVlyns2J4oZQA4VQysqODhI8QmJWr12vaKjz1kdEuDWoqPPafXa9YpPSFRwcJAqmjDFkDwFzEOOAq7PmXmakZGh6DMnWHICU6WmpCj6zAllZGSY9p7NyRZ5+IS5W4pe5eSJU84aGshXePVqDt2flpauPX/sVkpqmmySateuqRuaNlFAgL85AQJlQEJCov7Yu09Hj0YpW5Kvj7ea3dBc3t5epoxPngKOIUcB11eSeSpJ/v4BCq4QIk8vT1PGR9mTkZ6hS3EXlZh4+VQrs9+zV6OYgVLJ0WKGJKWkJGvf3j32/7jbbFKliqGqHl5NVapUVoC/v3x8fBx+DlBapKamKSExQWfPntOJk6d0/kKMrpzA5evjrSZNm8nX18/UZ5KnQOGRo4Drc5U89fbyUfny5eXj6ysvT2+VK8eEfuQtKytL6RlpSk1JUVJSktLSU53+nr2CYgZKJTOKGdLlanVk5H7FxsaaMh5QFgUFBalBg4ZOqchL5CngKHIUcH3kKdyNs9+zEsUMlFJmFTOuOHfurI6fiFJKcqqp4wKlma+fj2pUr6nKlauUyPPIU6BoyFHA9ZGncDcl+Z6lmIFSyexixhXx8XG6GHNBsbGxSk1NVVo6R1kBV3h5esjX9/KxWyGhFRUYWMGSOMhTIG/kKOD6yFO4GyvfsxQzUCo5q5gBAAAAALAeO7n8H3v3HRXl0bYB/Fp6BwEbimDB3ju22MUSC0ZfS6zR2LAbxRKjsfeaGCOaWGIXS8QSVGJBsLeIBRtiAxGp0hb4/vBzZVjKVmDx+p3DOczs88wMhgm79zNzDxERERERERHpFAYziIiIiIiIiEinMJhBRERERERERDqFwQwiIiIiIiIi0ikMZhARERERERGRTmEwg4iIiIiIiIh0CoMZRERERERERKRTGMwgIiIiIiIiIp3CYAYRERERERER6RQGM4iIiIiIiIhIpzCYQUREREREREQ6hcEMIiIiIiIiItIpDGYQERERERERkU5hMIOIiIiIiIiIdAqDGURERERERESkUwzyewBEusTY2BBmpiYwNTaCvr4+9PUZDyT6JDUtDanSVCQkJeNDQiKSklLyZRycp0RZ+zxHk/AhIYlzlKgAKijzNCk5GYkJSUhOTIQ0NRVpaWn5Mg4q+PT09WCorw8jExMYmxjD2Mgoz/qWBD95ka6txl++eKWtpolyVKq0g0bbszA3hY2VOQwMGP8jUpRUKkVUTDzi4hPypD/OUyLlcI4SFXx5PU8TPiQgJiYWUqk0T/qjwsfAwABWVpYwNTPVel8MZlChpKlghr6+HuxtbWBqkncRRqLCJiExGRGRUUhN1c5THc5TIvVwjhIVfNqep6mpqXgfGYWkpCSttE9fHmNjYxSxtYG+vr7W+uC6PqJsGBgYoGRxO775IlKTqYkRSha308rTWM5TIvVxjhIVfNqcp9LUVLx9+46BDNKopKQkvH37DtLUVK31wWAGURb09fVQolgRGGgxkkj0JTHQ10eJYkU0ujee85RIczhHiQo+bczT1NRURLx9h1RuKyEtSJVKP/5+aSmgwWAGURbsbW345otIwwz09WFva6Ox9jhPiTSLc5So4NP0PH0fGc1ABmlVqlSK95HRWmmbwQyiTMxMjbkclkhLTE2MYGZqonY7nKdE2sE5SlTwaWqeJiQkICkpUQMjIspZUlIiEhI0/7vGYAZRJkVsLPN7CESFWhEbCw20wXlKpC2co0QFnybmaUxMrAZGQqSYmJgYjbfJYAZRBqYmRjDkkXFEWmVoYABTE2OV7+c8JdIuzlGigk/deZqUmARpCreXUN6RpkiRmKjZJLMMZhBloIkle0SUOzNT1d+AcZ4SaR/nKFHBp848TUjk9hLKe4ka/r1jMIMoA2Nj7u8lygvqzDXOUyLt4xwlKvjUmWvJyckaHAmRYjT9e8dgBlEG+nqS/B4C0RdBnbnGeUqkfZyjRAWfOnNNmpKiwZEQKUbTv3cMZhBloM8j5IjyhDpzjfOUSPs4R4kKPnXmWnq6BgdCpCBN/94xmEFEREREREREOoXBDCIiIiIiIiLSKQxmEBEREREREZFOYTCDiIiIiIiIiHQKgxlEREREREREpFMYzCAiIiIiIiIincJgBhERERERERHpFAYziIiIiIiIiEinGOT3AAqqJyFP83sI+a6cU9n8HgIRERERERGRHK7MICIiIiIiIiKdwpUZ2eCqBCIiIiIiIqKCiSsziIiIiIiIiEinMJhBRERERERERDqF20yIiIhI44KDHyIi4h3i4uJgZGQECwsLlC9fHjY2Nvk9NCICEBERgdDQUERHRyMlJQXm5uYoVcoBTk7O+T00IiKFMJhBRAXSgQMHcOvWLY21Z29vh3HjxmusPSKS9+rVK/zzz0kEBd1DbGys3Ot6enpwcCiJRo0a46uvvoKhoWE+jJLoy5WSkoJTp07h+vVrePXqNdLS0uSusbGxQbVq1eDm5gZ7e/t8GCURkWIYzCCiAik2NgZv377VWHt6etxVR6RNx48fx/Hjx5GSkpLtNWlpaXjx4iVevDiAixcvYuDAAXB2ZsJtorxw9+5d7Nq1C+/evcvxuqioKPj7++PGjRto164d3Nzc8miERETK4bt7IiIiUsu+fftw5MgRIZAhkUhgb28PJ6cycHAoCRMTE+Ge169fY/36X/D06ZO8Hi7RF+f8+fPYuHGjXCBDIpHAwsIC1tbWMDAQn3F++PABhw8fxrZt2/JyqERECuPKDCIqkGrUqAkrK2uV709KSsK5c+dkZRMTY00Mi4gyuXz5Mvz8/IS62rVroVOnznB0dJTVpaSkIDAwECdOnEBkZCQAID4+Hn/+uRWzZs3ilhMiLbl79y727dsnBButra3RrFkzNGrUCEWLFgXw8e/m9evXceHCeTx58lR2bUBAAAwMDNCvX788HzsRUU4YzCCiAqlevXqoV6+eyvf/9ddfQrlZs+bqDomIsnDixAmkp6fLyu3atYO7u7vcdYaGhmjevDmqVq2KtWvXIjw8HAAQHh6OU6dOoWPHjnk2ZqIvRWpqKvbs2SMEMipXroQhQ4bCyspKuNbY2Biurq5wdXXF0aNHcfz4cVlOjQsXLqBatWqoVatWno6fiCgn3GZCRIXO27dvceXKFVm5ZMmSaNasWT6OiKhwevz4EV6/fi0rlynjmGUgIyM7Ozv06tULEolEVnfnzm2tjZHoS3bmzBkh/5SzsxNGjx4jF8jIrEuXLmjfvr2snJ6eDm9vb6SmpmptrEREymIwg4gKnePHjyMpKUlWbt26dT6OhqjwevxYzHdRu3Ydhe6rXr06ihUrJiu/eROm0XER0UfXr1+Tfa+vr48+ffoovKWrW7ducHZ2kpXDw8Nx6dIljY+RiEhVDGYQUaHy5s0bXL16VVZ2cOCqDCJtiY+PF8olSpRQ+F47O1vZ94mJiRobExF9FBsbixcvXsrKFSu6wMnJWak2WrT4SihfuXJZE0MjItIIBjOIqFA5cUI8GrJ16zb5OBqiws3c3Fwof/jwQeF7M66eMjZmgl4iTXv+/DmkUqmsXKGCi9Jt1KlTB0ZGRrJycPAjxMXFaWR8RETqYjCDiAqNFy9e4Nq167Kyg0NJNG3aNB9HRFS4VahQXig/eHBfofvi4uLw8uUrWbl48WI5XE1EqoiJiRHKdnZ2SrdhYmIi5NdITU3FgwcP1B4bEZEmMJhBRIXGyZMnhKdQXJVBpF3lypWHk1MZWfnGjZu4f/9ervd5e3sLW0tq1aqtlfERfck0laxTT0/8uBASEqKRdomI1MVgBhEVCs+fP8fNm7dkZa7KIMob3bt3l20TkUql2Lx5C/z9/bO8NiEhAdu3b0dAQICsrlixYkzSS6QF1tbWQvn9+/dKt5Gamiq3wiMs7I1a4yIi0hSD/B4AEZEmnDhxXFiV0aZN23wcDdGXo3LlKhgwYAC2bt2KlJQUxMXFYceOHfD19UW5cuVgbW2N1NRURES8ldtvX6RIEQwZMpg5M4i0oESJEpBIJEhPTwcAPHnyWOk27ty5I5eglwl7iaigYDCDiHTes2dPcevWbVnZwaEkmjRpko8jIvqy1KtXD1ZWlvj7778RHPwIABAWFoawsKyPXDUwMECtWjXh7t4Ttra2WV5DROopWrQoHBxKyvLT3L//AK9evYKDg4PCbZw7d1aujsEMIioouM2EiHTe8ePHkZaWJitzVQZR3ktOToG5uTkMDHJ/TmJhYQErK2vZE2Mi0o6aNWvJvk9JScHevXsUvvfs2bO4f/9jss+MeTOSkpI1N0AiIjUwmEFEOu3Ro2D8999dWblUKQeuyiDKQ4mJidi82Qu//PILbt68JdvuZWRkBEfH0qhY0QVlyzoLJylERUXBz88PCxcuhJ+fX/4MnOgL0L59e2HuPXjwEF5em4QjzLNy7tw5HDhwAOnp6bCyskL58uVkr2VOCEpElF+4zYSIdNqJEye4KoMonyQlJWHdurV48uSprM7Ozg6tW7dGkyZNYGJiIlwfGhoKPz8/XLlyBVKpFB8+fMC+ffsQHx+PLl265PXwiQo9ExMT9OzZE1u2bJEFGq9du47Q0Bf46quvUK9ePSFR6J07d3D27L8ICronWznl5uaGq1evyK4xMjLM2x+CiCgbDGYQkc568OA+goI+HwNZunQpuLq65uOIiL4se/bsEQIZFSqUx7Bhw+VOUfjE0dERAwcORO3atfHnn38iISEB6enpOH78OMqUKYOaNWvm1dCJvhh16tSBu7s7vL29ZQGN8PBw7Nu3D97e3rCwsICBgQHi4+Pl8mE0adIErVq1wsWLn08oMjRkMIOICgauEyMinXXixAlhz33r1m3ycTREX5bQ0FBcvnxZVra3t8f334/INpCRUc2aNdGnTx9IJBIAQFpaGo4d89HaWIm+dK1atcLw4cPlEu6mpqYiOjoa7969EwIZ+vr6aNOmDQYMGAAAiI7+fDyrmZlZ3gyaiCgXXJlBRDopKCgIDx48lJW5KoMob/n7+yM1NVVWbtu2LSwtLRW+v2HDhjh//hwePfp4XOTz56EICXkGJydnTQ+ViPAxiFipUiX4+fnh+vVrePnylbBNE/gYqKhY0QWtW7eGi0tFAEBcXJxwpLKdnX2ejpuIKDsMZhCRTjp5kqsyiPLTs2eft5cYGxujUaNGSrdRvXoNWTAjPT0dDx48ZDCDSIuMjY3h5uYGNzc3REdH4/XrV4iOjoGBgQHs7Gzh6FgG+vr6wj3BwcHC39tixYrl9bCJiLLEYAYR6Zw7d+4gOPiRrMxVGUR5L+OycxsbG7lkn4ooWbKkUH737p3a4yIixVhbWyu0LezevXtCuUwZR20NiYhIKcyZQUQ6J/OqDJ5gQpT3Ms5BVX3KmaHJNolIsx49+vzwwNbWFuXKlc/H0RARfcaVGUSkU27cuIHHj5/IyqVLl0Ljxo3zcUREXyZzczNER0cDAKKiopCUlARjY2Ol2njz5o1QtrKy0tj4iAh4//697Hs9PT2FVmJkdP36dbx+/VpWLl++nMbGRkSkLgYziEin/PPPSaHMVRlE+aN06dJ49erjh5ykpCQEBASgZcuWSrVx+/Ytoezk5KSp4RERgBUrVsi2b+np6WHixAmoUMFF4fsz/82tV6++RsdHRKQObjMhIp1x5coVPHsWIis7OpbmqgyifFK3bj2hfPLkSURGRip8/8WLF2XJP4GP+/dr1KihsfEREdCgQQPZ92lpaThw4IBwClFODh48iJCQ57Jy+fLlUKtWLY2PkYhIVQxmEJHO8PX9RyhzVQZR/qlVqxYqVvz8hDcqKgrr169HSEhIDnd95O/vj927dwt1zZo10/gYib50bm5uwukjz56FYOPG3xAfH5/jfYcPH8apU6dkZT09PXTo4Ka1cRIRqUJ/3PhJc7TVeGxMrLaaJsqRlZWlSvfZWFtoeCSkKQEBATh//rys7OhYGn379s3HEZG6omLiVLqP87TgcHR0xM2bN5GcnAwAiIuLw+XLlxEeHgYTE2PY2xeVXZuUlIRbt25h//598PPzE54OOzmVwYABA+WOhKT8xTmq+wwMDFCyZAncvHlTNufCw8Nx9epVxMfHo3jx4sJJRLdv38aePbsRGBgoJOTt0KEDWrRokefjp9ypOk/5OY3yi6qf07LCnBlEpBNOnfIVylyVQZT/SpcujeHDh8HLazNiYj4e1ZqcnIzAwEsIDLwEExMTmJubIz09HbGxsUhJSZFrw8GhJEaMGAlDQ8O8Hj7RF6Fy5SoYOHAgduzYgYSEBABAZGQkjh8/jhMnTsDS0hJGRkaIjY1FUlKS3P2NGzdCt27d8nrYRES5YjCDiAq8CxcuyBINAh9XZTRq1CgfR0REn7i4VMQPP/yA3bt3ISjonvA0NzExEYmJiVnep6+vj4YNG6JXr14wNTXNq+ESfZHq1q0LOztb7NmzB0+fPpPVp6enywKRmZmYmKBbt25KJ/YlIsorDGYQUYH34cMHuLq6ysp16tTJx9EQUWb29vbw8BiL4OCHOHv2LJ4+fZZlMlA9PT0UL14cFSpUQMuWLeHg4JAPoyX6Mjk5OWPq1Gm4dOkSLl0KxJMnT+VWYkgkEtjb26Ny5cpo06YNihcvnk+jJSLKHYMZRFTgtW/fPr+HQEQKcHGpCBeXigCAsLAwREREIC4uDkZGRrCwMEeJEiVhaam5vbJEpLxGjRqhUaNGSE1NxbNnTxEVFQ2pVAozMzOULl0aRYoUye8hEhEphMEMIiIi0rjixYvzqS5RAaavr4/y5Svk9zCIiFTGo1mJiIiIiIiISKdwZQYRERERERFRBm/evMaVy4EIDQ1BbGws9CQSWFpZw97eHg0ausLJyVmj/UVHR+HatSt48vgRYqKjkZiUCDMzM1haWqJceT8WmCcAACAASURBVBc0atQEZmZmGu1T1zGYQURERERERDrlwvmz2PT7L4iIeCur69KlO0aNGa9Wuz4+R3Dc5wiCgv5DWlpaltdIJKtRurQj2rXviG969VUryHDlyiXs3fMX7ty+me0JYABgZGSEWrXqoFv3b9Cs+Vcq91eYMJhBREREREREOiHi7Vts2LAWfmd85YINSclJ2dyVu9DQ51i1cgmuX7uS67Xp6ekIDX2OLZs34ujfhzBpiicaN26qVH8fPnzA8mUL8a/fqWyDJhklJyfjypVLuHLlEpo2bYGJk6bBvmhRpfosbJgzg4iIiIiIiAq8I4e9MXzYAJw+dVKhAICiHj8Kxg+TxyoUyMgsPDwMP86cBh+fIwrf8/59JMaN/R5nTv+j0s/h738OEyeMwps3r5W+tzDhygwiIiIiIiIqsB4/foRf1q9SKdiQm/fv32PWzB/kAgNFitiixVetUK9+Qzg7l0ViYiLC3rzBrVs34H/hLF6/fiW7NiUlGevXroSDQynUqVMvx/6Sk5Mxa8YPeBT8UKg3MDBAY9emaNq0BcqWKw8Hh9KIfBeBu3fvICDgAgID/CGVSmXXh4Y+x9yfZmDDxj808K+gmxjMICIiIiIiogJHKpVi659e2L9vNxISPgiv6enpwcLCAjExMWr1sXrVUiEwAQAtW7XB+AlTUaRIEaG+YsXKaN6iJUaOGos//9iE3bu2ywIMCQkf8PvGX7Dhty059rdl80bcvXtHqCtevASmTpuFevUbCvVWVlZwLlsOnbt0w80b17Bo0c8IyxB0uXfvLvbu2Yne/+un9M9dGHCbCRERERERERU4c+fMwPZtW+QCGWXKOGP+gmWoWq2GWu1fv3YF586eEerate+IOXMXyQUyMjIwMMCw4aMwbPgoof5e0H84f+7fbO979fIFDh3cJ9QVKWKLpcvXygUyMqtdpx7mzVsCc3Nzof7UqRM53leYMZhBREREREREBc779++FsomJKfr1HwivLTvQpGlztdvfu3cn0tPTZeUyZZwxeYqnwvf36TsAlStXFer8L5zN9vqjRw/JnVgy/PvRCh/zWrFSZbTv0FmoexT8EO/fRyo24EKG20yIiIiIiIioQKtbrwHGjJmA8hVcNNJeTEyMXA6OXr37wsTEVKl2WnzVGvfvB8nKDx8+yPZaGxtbdO/xjaxsamqKTp27KtVf8+Zf4aD3Xlk5LS0Nz5+HoEgRW6XaKQwYzCAiIiIiIqICyd6+KIYM/R6du3TTaLuBAReQnJwsK1taWqJjp6+VbqdadXGrS0xMdLbXaiK3RYmSDnJ1iQkJarerixjMKIDev3+P5yFPAQAWFpYaiz4SERERERHpivYdOqJ581Y55q9QlbGxMbp2dZeVHUqVgoGB8h+PbWzEsWUMkGjDm0zJSoGsAxxfAgYzCqCrVy9hwbzZAIDqNWph/S+b8nlEREREREREeStjsEHTvmrZBl+1bKN2OxFvw4WymZmZ2m3m5OLFC0LZ3r6owjk3ChsmACUiIiIiIiJSQVDQXaGszVUSL16E4uSJo0Jdo8ZNtNZfQcdgBhEREREREZEKAgLOC+UqVapmc6V6Xr16idmzpiE2NlZWZ2VljQEDh2qlP13AbSZERERERERESvrX7zSC7v4nK+vr66NtWzeN9hETE4Mjhw/gwP49whGsRkZGmDzFEyVKlNRof7qEwQwiIiIiIiIiJbx/H4lff1kt1NWr31DlwxuWL1uI0NDnsnJqairi4mLx8sULpKSISUXt7Yti0mRPNGnaXKW+CgsGM4iIiIiIiIiUsHTJfISHh8nKxsbGGPrdCJXbe/jgPh4+vJ/jNebm5mjdpj2GfjcCRYrYqtxXYcGcGUREREREREQKWrliMQIynSrSp+8AVK6snXwZnxgYGCIyMlLuRJMvFYMZRERERERERArY7PUbjhz2FupatGiFIUO/V6tdU1NTmJuby75MTc0gkUiEa6Kjo+B/4SyWLZmPQQN6w9//nFp96jpuMyEiIiIiIiLKhdemDfhrx59CXd16DTBr9jy1216zbqNcnVQqxcuXL3DzxjVcu3YFlwL9kZSUBAAICXmGObOnY9j3o/G///VXu39dxGAGERERERERUQ5+27AOe3bvQHp6uqyuStXqmDd/CYyMjLTSp4GBAZycnOHk5Ixu3Xvi+fNnWLpkAf67cwsAkJKSgt9/Ww97O3u0adtBK2MoyLjNhIiIiIiIiCgb69etwu5d24VARvXqNbF4yUqYm1vk2TjKlHHGylW/oGq16rK61NRUeG3agOTk5BzuLJwYzCAiIiIiIiLKwprVy7F/3y6hrlatOliybDWsrW3yfDxGRkaYMGEq9PX1ZXWvX7/CPyeP5flY8huDGURERERERESZrFyxGAe99wp1devWx6Ilq/J0RUZmFStVRpWq1YW6q1cv5dNo8g9zZhBRnnr58iUuX76M4OCHiIqKRkJCAoyNjWFlZYly5cqjfv16qFDBJb+Hmafu37+H8+fPIzw8HFFR0dDT04ONjTWKFy+Oli1boly58vk9RCIiIqIvyrIl8+Hjc0Soa9CwMebNXwITE9N8GtVnFSq4yHJnAMDLFy/ycTT5g8EMokJkwIBv8eHDB4Wvl0gkMDIygqWlFaysrFCuXFm0atUKlStX0ei4QkNDsXHjRhw/fgxBQUGQSqU5jsnFpSLatGmD0aNHqT0WZf9NAEBfXx9WVtawtraGo2NptGvXHtWqVVNrHJkFBgbCy8sLp0+fwosc/vhIJBKULVsOXbp0gYfHGJQtW06j4yDdMW3aNDx6FKz1fszMzLB9+w5Z+cmTx/jhhx+Ea379dQOKFy+ukf5Wr16F8+fPy8pVqlTF/PnzhWsWLVqIq1evysoWFhbYunWbRvrPaMyYMXjz5rWsXKlSZSxcuFDj/VD+Wb9+Hfz8/GRliUSCdevWo2TJkmq1+9133yEq6r1Q9+OPs1G7dm212l22bCkCAwNlZUNDQ2zfvgOxsbHw8BgjO9UAACwtLfHbbxthYmKiVp8AMHHiRDx/HiIrSyQSzJw5C+fPn8PZs2eFa7t374EBAwao3ecnM2fOxP3794S6sWPHoWXLlrLyqFGjEB4eprE+szNhwkQ0b95c6/1QwbN44VycOOEj1DV2bYqf52kv2aeybGyKCOWY2Jh8Gkn+YTCjADI0MJR9b2DA/0SkuGPHjiEmRv3/kTk6OqJHD3e1PzzHxsZi7ty52LzZC3FxcQrdk56ejocPH+DhwwfYvNkLffr0wc8/z0OpUqVUGoNm/k1+gJOTM3r37o0JEyagWLFiKrcUEvIMU6dOxcGDB4UkUtlJT0/HkyePsXbtGmza9Ds8PMZi7ty5MDQ0zPVeKlzOnTsrfKDXFisrK6EcGfkeR46IT6aWLVsGQDPBjGvXrgntR0REyF1jbm4uN4bevf+Hzp07a2QMAHDjxg1s2vS7MC+nTtVsYJfyn7GxsdzvUrt27TBixEiV27x69Sq2bdsqV1+1ajW1gxleXpvx5MljWblOnTowNDSEra0tSpZ0wNq1a4Trra1tsGbNmszNKGX9+nVYv36dUNe+fXvUqVMHEokEP/74o/CQ4PLly2jfvr1GApw+Pj5YvnwZ0tLSZHXVqlVD06ZNhet8fX0REvJM7f5y07PnN1rvgwqeBfNmw9f3hFDXrPlXmDN3kcqfzaRSqVyCTjMzM5XHCHw8ySSj9Azz5kvBnBkFkKnp52VLmoiuEykrNDQUa9euQZ06dbBs2VKV2vD394erqyvWrFmtcCAjs+TkZGzbtg1Nmrji4MGDKrWhKSEhz7Bs2VLUqFEdf/yxRaU2zp07h6ZNm8Lb21uhQEZmCQkJWLZsKVq1aomwMO0/kSIqKL79doBckGXPnt0a7WPHDvG4PQMDAwwePEijfVD+69HDXe691b///qtWm4cOHcqy3s/vjFrt3r59G0+fPhHqWrT4Svb9ggULUKNGDeH1TZt+x8mTJ1Xu8/79e/j555+FOnt7e6xfvx4AULt2bYwePUZ4/c2bN5gxY7rKfX6SkpKCmTNnCIEMfX19LF68hAF8yjNzf5ohF8ho2aoN5i9YptZD5ntB/6GTW0vh6+DBfWqN9cWLUKFsZW2tVnu6iMGMAsjc3Fz2vZmpehE7InXEx8djxowZGDRooFL3HTp0CN26dcWDB/flXjMzM0OLFi0watRoLFq0COvWrcOSJUswbtx4tG3bVu4DCwC8evUK337bHxs2/Kryz6IpkZGRGDFiBKZPV+6NW0BAAHr1+ibLIISdnR26dOkCT8/pWLlyJZYvX46JEyehZcuWWS5lvHTpEjp37oTIyEiVfw4iXWJra4vWrVsLdb6+vkhMTNRYH8eOiVngGzVqBBeXihprnwoGe3t71KtXT6jLuI1DFf/+65dl/Y0bN9QKPB8+fEgu8N21a1fZ9yYmJli3br3wECwlJQUTJkxAbGysSn16eHjg/fvP22UkEgkWLFggrNL86aefUKlSZeG+nTt34vTp0yr1+cnSpUtw9+5doa53795wc3NTq11VSSQSFC1aNF/6prwnlUoxe9Y0+PmdEurbtu2AOXMXqd1+jZq14eTkLNQdP/a3yu3Fx8fh5o1rQl3Jkg4qt6eruIehALKwsJR9n/EPFJGyVq5ciVq1sl/imp6ejqioKERGvsN//93F9evXEBgYKJfTYufOnXBycpZ7WpOVM2fOYMiQwXKrMczMzDBy5ChMmDAhx73JkZGRWL9+PdatW4uoqChZfXJyMiZNmgRzc3MMHKj609Lc/k0AIC4uDlFRUXj06BFu374FPz8/YatKeno6VqxYDmdnJ4WWJqekpGDsWA+54IOVlRUmTZqECRMmCkHMjIKDH2L27Nk4cOCA8Kb21q1bmDBhPLZt255r/1Q4bNjwm8JbpjZu/A17937Ovl6rVi2sXLlKoXsL6vbGPn36Ck/AIyIisGfPbgwaNFjtts+cOSOXj6RHjx5qt0sFU6tWreHv7y8rv3jxAgEBAXB1dVW6rbCwMNy4cSPL15KTk3HgwH65lQyKyphLBvi4BbRFixZCXdOmTTFu3HgsWbJYVvfoUTAmT56M33//Xan+li5dIpcPo2vXrhg69DuhzsTEBIsXL0bPnu6yVRRSqRTTpk3F1avihytFPX36RG57jL29PRYsyDpnza5du5CQkKBSX1kZP34c/vvvP6Fu4MBBaNeuncb6oIJLKpXipx894e9/Tqh369gFntNna6yfr1q2wbatm2Xlhw/uY/u2LRgwcKjSbf2x+XdER0cJdY0bN83m6sKrYL5j+cJZ23w+r9jULOsPOESKKF1a/o1PboKCgjB9uqfcU8o1a1Zj4MABOZ40EhkZieHDh8kFMmrVqoVff92Ahg0b5tq/ra0tZs+ejW+++QZjxozGhQsXZK9JpVKMHz8eVatWQ/369ZX6uT5R5d8kMjISU6dOxbZtW2UBhfT0dPz888/o1as3bG1tc7x/w4ZfcevWLaHO3t4ee/fuyzWxmItLRezatRvr16/DDz/8IASadu/ejZ49v0G3bt2U+nlINymz9373bnELhomJidK/9wVNz5494ejoiNDQz8tqvb29NRLM2Llzp1C2tLTEgAHKrUgj3eHu7o4FC+YLAWIfHx+VghkHD3oL++CNjIyEsq+vr0rBjPj4eLkcOc2aNcvy2vnz5+PUKV9cu/Y5kLBt21Z07txZ4b8PN2/exOLFi4U6BwcHrFmzNsvru3Tpgl69emHPnj2yulu3bmHBgvmYOXOWQn1mNGPGDGFFCAB4enrC0dExy+sbNGigdB/ZmTJlilwgo27durKtNVS4JScnY/asaQgM9Bfqu3zdHVN+mKHRvr4dMAR+Z3wRGvpcVrf1Ty9Y29iga1d3hds5fOiA3BaVYsWKo1XrLy/4xm0mBVCRIrbwnPETPGf8hPYdOub3cOgLU7VqVRw+fAQeHmOF+g8fPmD58hU53jt9+nQ8f/5cqGvcuDH8/P5VKJCReRx+fv+iU6dOQn1cXBzGjBmtVFvqsrW1hZeXF8aOHSfUh4eHK/Rm58CBA3J1CxYsUCpDuofHWPz0009CXXp6OlauzPm/CVFh0rGj+P+Ds2fPZpkwVFm+vv8I5datW+capCTdVaNGDbltEhcunM/m6pydOiUuSR8wYCAkEomsfPHiRbkkfYrw8fGR2yrSrl37bK9fv/4XWFhYyMqpqamYPHmywvPDw2OM0J9EIsGiRYtzTL69ZMlSuYTYq1evVvrUpePHj8vlxWrYsCHGj5+gVDuq2Lt3L375Rfw7bm9vjz/++JN5674AiYkJmDljilwgo3uPbzQeyAA+BjtHjBwr5ICRSqVYvXIpli1dgPfvc94+HB4ehiWL52HN6mVITU0VXuvbf6DaCUV1EVdmFFBubprL0E6kilWrViEwMEB4MpR5+WlG//77L7ZvF49KrFq1KvbvPwBLS8ts7srdzp270LlzJ2FJ8PXr17F27RqMGzde5XZVsXjxYpw8eVLIBXLmzGnMnp3zEsTbt28LZScnZ7llu4rw9JyO48eP4+LFi7K6gIAA3Lx5U+2M+US6YPDgwcKJI/Hx8di+fRsmTpykcpv79+/Hq1evhLpvvuml1jip4GvevLlw/OeNGzcQHR0NayUT6GX8/zEADB06FAEBFxEUFATg48q+o0ePKr1tydfXVyhbWFige/fu2V5fv359TJkyBXPmzJHVhYQ8w+TJk3I9xnjOnDm4dOmSUNenTx/069cvx/tKlSqFGTNmYMKEz0GHqKgoTJ06Fd7eiiftnjFjuvDBzMjICEuXLlP4flUFBQVh/PhxwopHAwMDrFq1GlWrVtV6/5T/fpw1DVcuizlzJBIJfP85Dt9/jqvVdtVqNbBsufzKpmbNv8JojwlYt2aFbJtWWloafI4exvlzfmjUqAlq16mHcuXKw9TUDO/eReD582e4efMGrlwOEE4S+qRN2w7o0ePL/LvFlRlElK1hw4YJ5cePHwlHxGW0atVK4emToaEh1q1br/ZRbebm5ti4caNcYtBffsn7ZKCGhoZyS3bv3LmT4z2hoaFy224qVsx+q05ufvhhKlxcKsq+KlRwgb//hdxvJCoEGjRogFq1agl1hw8fVqvN/fvFpboODg7o06ePWm1SwZf5WN8PHz7g77+VS8bn4+ODt2/fysrOzmXRsGFDNG8ubuk6flz5D0WZgyQNGzbM9cHAzJmz0KRJE6Fu165dctvOMgoMDMSqVSuFOicnJ4Vz7IwZ4yF3bOrRo0exb59ipzQsWrQwy1wVmdvUtMTERAwZMlhu5cqYMR6c/1+QoLvy7+HS09MRHx+v9ldOOV169OiF8RN+gGmmgx5iYmLg63sCy5YuwKiRQzF4UB9MnuSBNauX4+y/p7MMZDRr/hWmz/hJrv5LwWAGEWWrRw93Yblseno6Hj6UXz4aGhoKPz8xm3u/fv01tke/UqXKcls8njx5jO3b8z75ZZ06dYRyTExMjqeKJCbK/zHLnGBVGV26dEFQUJDwNWaMh8rtEemazAHFS5cuKb2s/ZP4+Hi5Exg6dMifkxMob3Xu3Flui8SZM8qdxpE5t1SzZk1lbWeUOZFnbu7fv4fg4IdCXebTfLLz668bhOB/eno6pk2bitevX8td+yk5dcYPSPr6+li+fAXs7e0VHu/y5SuEhPXp6emYNWsW4uPjc7wvJOQZVq0SgyalS5fGvHnzFO5bVR4eHrh+/bpQ16JFCyxfvlzrfRMBQLfuPbFs+RpUqVJNpfvNzc0xYuRYtY+M1XUMZhRQhw8dwJbNG+XODybKS7a2tnJPgsLDw+Wu8/LyEiLQhoaG8PScptGxeHp6yr258vaWz0WhbVktQX73Lvs9yc7OZeX+yAQHq/bBi4iAQYMGC3vZpVJprsvos7Nr107h1CQAGDBggFrjI92ReRVDQIByR7SeOyeefNC+fQcAQMeOHYVViY8eBct9cM7J4cOHheSkenp66Nmzp0L3VqtWDbNmiQk4X716hfHjx8ldO2vWLNy8eVOoGzhwUI7bWbJSv359fP/9CKHuyZPHuW7BzCrp5+zZs5UKpKji9983Ytu2rUJd6dKl8ccff2q1X9KO0qXLoGLFyrKvYsVKKHxvhQoVhXs1+VWmjFOu/VevUQsbNv6B6TPmoHadekIujaxIJBKULOmAPn0HYNuOfejbj3+vvtwwTgG2cMEc/HPyY7T/2LEj2OS1HUWKMBEZ5Y/MicuMjIzkrjl9WkyA1qRJkxxPPVGFiYkJOnXqhG3bPn9oCQgI0Ggfisj8dEsikcDBIfsEaYaGhqhUqRLu3r0rq3vx4gU2b/bCd98Ny/Y+Israp+Mp//nnc9LOo0f/Vulpbuakg1WrVlUqMS/ptvbt2wvH/T5+/Ah3795FtWq5PykNCgoS8idZWVmha9eusnKTJk2E36+DBw+ibt26Co0rc36qqlWrKvU3deLESThx4gTOnDkjqzt06BD+/PMPDB48RNZH5sSXFSq4YMUK1ZJKz507Fz4+PsIqqU2bfkf//v2z/LlPnjwplxy7devWGDJE+SMqlREYGAhPT08hWGRsbIwNG35DmTJltNo3aYfH2Ikq37tm3UYNjkR1Hdw6oYNbJ4SHh+H69at48jgY79+/R1JSEszMzGBhYYlixYqjYcPGcC5bLr+HW6BwZUYBdP3aFdn3EW/f4vatrM8vJ9K24OCHcnv+SpSQj3jfu3dPKH/99ddaGU/fvmIysnfv3skdXadtgYHik7uSJUvC3DznI5Qzn8AAfHwillNCVSLK3jfffCOU7969i8uXLyvVRlhYmNzy/6+/7prN1VQY9ejhLqzySU9Px5EjiuVg8fY+IHwgbtiwofC3oF078YhEP78zUERKSgquXLki1LVo8ZVC92a0fv164USe9PR0zJw5EyEhzxAfH4+xY8ciKSlJ9rqhoSFWr16tcsJuc3NzLFy4UNiampCQgB9+mJLl9TNnzhCSfpqZmWHJkqUq9a2oyMhIfPfdd3KnxMyYMQNubtxeRvmvWLHicHPrjNFjJmDmrLn4ed5ieE6fDY+xE9H7f/0YyMgCgxkFUBknZ9n3JiamKFdes0+4iRSV+amlgYEBqlSpItT5+/sjJiZGqFPljZci2rZtKxw9B6h+nJ4qIiMjcfjwIaEuczLCrHh6esLR0VGoi4iIQI8e3bFw4QKVju0j+pL17dtPWIqenp4urNpSxPbt24RgrYGBAQYNGqixMVLBZ29vj3r16gl1mbeOZCdznqhWrVoJ5cyBkhs3biAsLCzXdn18fOS2PnXp0kWhMWXk4lIRP//8s1AXHh4ODw8PeHp64t69IOG14cO/R4cOHZTuJ6MePXrA3d1dqDt37hx+/118+r1kyWLcunVLqBsxYqTWT+UaMeJ7PHz4QKjr2rUrZsyYqdV+iUh7GMwogKZ5/oiOnb6Ga5NmmDlrLhwdueyN8l58fDy8vDYLdVWqVJE7neTyZfE4N1tbW7kkmZpUqVIloZz52FNtGj16lFzOEEX2MVtbW2PDht/knnjFxsbip59+Qo0aNbBq1Uq5p0VElDUTExO5J6knTpxQqo0jR44I5caNG8PFpaLaYyPd0qqVmFjz6tWruQaYo6OjhVWBenp6ch/i7e3the0VycnJOHBgf67jybh9Cvi4+i/zKg9FjRgxEp06iSsDT5w4gU2bfhfqqlWrhiVLlqjUR2ZLliyBnZ2dUDdv3jxZIOf58+dYuVI8PaV8+Qr46SftnsawZMliYUsR8DHgs3Hj79ncQUS6gMGMAqh48RKY5vkjFi1eieYtWub3cOgLNWjQQDx9+kSoa9Omrdx14eFvhXLmFQiaVr58eaH87t07rfYHfExk1rXr13L7e6tUqYpBgwYr1EaHDh2wZcsfKFq0qNxrjx8/wtSpU1GhQnn069cXe/fu5WoNolz07/+tUA4JeYajR48qdG9w8EO5pfw9evTQ2NhId7i7i6d2RUVFwcfHJ8d7Dh70Fk4AyS6nReZAia+vb67juXjRXyire0RpVkekZ9zeYWJigrVr1wmrSNTh5OQMT09Poe7NmzeYMWM6gI/bSzKeACaRSDB//vxct2uqw9fXF/PnzxfqLCwssHnzZq0nGyUi7WICUCISnD59GjNmTJfLvF6kSBFMmSK/9zU6OlooZzwSThusrW1y7D83Dx8+yPUDT2JiIqKjo/D48RPcuHEd58+fF/YWAx8ToS5YsECpvrt3744qVSpjzJgxWebLiIyMxL59+7Bv3z4ULVoUrVq1QvfuPdCrVy+l+iH6ErRt2xYVK1YSlo3v3btHoSX527ZtF45ItrS0xLffMiv8l6hGjRqoWLGSkMzT19c3xxM9Mq+eyG5rpbu7OxYuXCDLrREQEICUlJRsTyx48uSxXA4qVVdlfFKmTBksXLgQw4YNE3J8fOLhMVZjx6h/MmHCROzfvx+XLn1eublz507UrFkT+/eLq1O6dOkilwNHk0JDQzFixPdITEyU1UkkEixatAiurq5a65eI8gaDGUSF2OPHj3Jcep2amor3798jIuIt/vvvLq5cuYygoCC56yQSCWbPni33dAcAoqPFvb2qJg9TlI2NGMzInK8jN5mPrFOFgYEB5s6dq1Ki00qVKuPUqdPYuXMnVq5cIbdv+JO3b99i79692Lt3L6ZP90SPHu4YNWokypUrn+X1RF+ir7/+GitWfA5m+Pr6IjExMdenzEeP/i2UW7duLSRLpC9LixYthGBG5tURmV28eFEoZ97K8UnNmjVRoYILgoMfAvi4ktDHxyfbQMmhQ4eQlpYmK5uamqJ7d/VXDA0cOAiHDh3C33+Lv/c1atSQy6uhKcuXr0Dbtm1kDwKkUqncAxFra2uNbW/JznffDUVoaKhQN2DAAIwcOUqr/RJR3mAwg6gQmz59utptSCQSTJo0GR4eY7N8PeMbL+Dj3mFt0tfXF8opKdJsrtSOvpl0TgAAIABJREFUYsWKYdGiRRg4cJBa7fTr1w/9+vWDj48PvLw2wc/PD/Hx8VleGxISgtWrV8HLaxP69u2H6dOna307D5EuGDJkMNasWS1bZREREYE9e3bnuP3r8uXLwlHJANC79/+0OUwq4Dp37izkkbh37x5CQp7BKUNC9k/OnDmDly9fysrFixfPMXFm8+bNZcEMADh27Fi2wYzMK/bq16+vkSBbRERElvmlXr58iWfPnmolV0zjxo0xbNhwueNfMxo/frxW89RMmzZNLlFr7dq1sXbtOq31SUR5izkziChbxYsXx5Ytf2Dx4sXZXmNlZS2UlV0poayMe20BwMTEWKv9fVKqVCl4eIzF9es31A5kZNS5c2ccPHgIDx8GY/HixXB1dYWBQdZx5ri4OGza9DtcXRtj9+7dGhsDka6qVKkyGjVqJNR5e3vneM+OHTuE5fYODg7o3bu3VsZHuqFz584oVqyYrJyamorDh7M+ojXzNsUmTZrk2HbmVRuZjwPOKPPxwplPSFHVpEkTERISIlcfGRkJDw8PjfSRlXnz5sHZuWyWr1WvXh2enuo/cMnOvn37sHbtGqHOzs4Of/65Vav5OYgob3FlBhEJ9PX1UblyZfTp0wejRo2GtbV1jtdn3vah7RM5YmLEHBnKbmtp0qSJ3JgzS0pKwunTp2VliUSCzZu3oE2bNkr1pYxixYph8uQpmDx5CoKDH2Lbtu04cuRwltt+wsLCMGjQQDx/HoKpU6dpbUxEusDd3R3+/p+3BZw9exbh4eHCh9OMjh8/LpTd3DpqdXykG1xdXYUAxr///otx48bLXXfunLh6om1b+cTYGXXr1g12dnayZNWPHgXj+vXrwkknwMcVGxEREbKyRCKBu3vup2XlZteuXTkGv8+cOYOVK1dg0qTJaveVmaWlJRYuXIj+/fsJAUR9fX0sXrwk29wh6rp//x7Gjx8n5MXR19fHqlWrUa1aNa30SUT5g8EMokJMkX3gxsbGsLKyhrW1NSpWrIj27dtnmRsjO/b24hFsr169Ummsinr7Vjw9pUSJEkrdP2HCRIVOLahTpzb+++8/AEB6ejpWrlyh1WBGRi4uFTFv3jzMmzcPJ06cwLJlS3Hu3DnhmrS0NMyePRtFixbFkCFD82RcRAXRt98OwNy5c2WrwuLj4/HXXzswceIkuWtPnDiBZ8+eCnUDBw7Mk3FSwda+fXshmJF5lQQAPH36RPZ3Afj491ORnBaurq7Cio6DBw/KBTNOnjwplCtVqqz2B++XL1/C03OaEEiwtLSEjY2NkEdiwYIFaNeuPWrUqKFWf1np1asXNmz4VViR0qZNmxy35qgjMTERQ4YMkXuvMGaMB/r27auVPoko/zCYQVSIjRw5SuvHDdatW08oh4WFISgoCFWrVtVKf5lXKmS1p1kTxo4dixEjRsjKp06dwvnz59G8eXOt9JcdNzc3uLm54fffN2L69OnCNp7U1FTMmTMH3bp1Z/JC0hpLSwu5upgYza3ASkhIEMrZbbPKjq2tLVq3bo1Dhw7J6g4dOpRlMGPPHvEJdbVq1dQ++pIKB3f3npg8ebLs1IuwsDCcPn1aCGIfOHBAONa0bt262a4Ayqht27ZCMOPff/3krvH3vyCUNfG3ZuLECXIPGGbMmIFy5T4eA/7pZ4mJicGYMaNx7lz2W2DUkXkFpTZPPRs3bhyuXr0q1LVo0QIrVqzQWp9ElH+YM4OI1NKiRQtYWIgfds6e/Vcrfd25cwevX78W6urVq5fN1eoZOvQ7VK5cRVZOS0vD8uXLtNKXIr7/fgS2bPlD7pSGV69e4Y8/tuTTqOhLULq0IyQSiVCXcTm8ujJvTcvtJJKs9OkjPnG9fPkyHj0KFupSUlLg6+sr1H39dVel+6LCyd7eXu7vSebTwM6cOSOUv/qqpUJtu7v3hJGRkax8/fp1hIWFycqhoaFySWmzOyFFUX/++YcQ4AOAli1bYsqUH+Du7i53FHFAQIDWTjbJK15em/Dnn38IdaVKlcKWLfwbSVRYMZhBRGoxNDRE5cqVhbrMCdI05eRJ8Y2lsbExWrZsqZW+AGDUqJFC+Z9//kFgYKDW+stNt27d8N13w+TqT506lQ+joS+Fubk5zMzMhLqXL19orP1PuQQ+sbOzy+bK7PXs2VM44UcqlWLr1m3CNfv27RM+QBoYGGDQIG4xoc9athQTbmZcLZGYmIhLly4Jryu68rFkyZKoXbu2rJycnIwDB/bLyocPHxLyOxQtWhRdunRRauwZhYQ8w8yZM4XtJUWKFMH69Z9PFlmxYoXcUd8rVizPcnuNLrhy5QqmTRO31BgZGeHXXzdobQUnEeU/BjOISG2tWrUWyufOnZM7110TMmeXr1evHuzt7TXezyejR48R3uxJpdJ8XZ0BfFw2nPkpeWio5j5YEmUl8zamGzduaqTdlJQUPHr0SKgrVaq0Sm117Cg+yT569G+h7O19QCi7urqiQgUXlfqiwsnd3V34/+utW7cQHh4O4GOei4zb/MqVKy+X9yInmQMlGVcJZT4+NLcTUnIzduxY2bg/mTt3LipV+vzgwdraGmvWrBG2dX348AEeHmOQkpKiVv95LTIyEkOHDpU7TW369Olqr3AhooKNwQwiUtvw4cOEJbSJiYlYvXq1wvdfvXoV9erVRY0aNWRfixcvEq7x9fWVeyrm5uam3sAVMHLkCKF87NgxXL9+Pdf7Hj0KRrFiRWFnZyv76txZ/TdVTk7Ock+uM5/wQqRp1atXF8o3buQ+BxRx+vRpxMfHC3W1atVSqa3BgwcLH0Tv3r0re8ocHR0t94FR2/mESPfUrFkTFStWkpWTk5Px999HAAD//CMm6GzWrJlSbXfv3l0oBwQEyIIGmf+25XZCSk42bPhV7sSejh07YtSo0XLXurm5Ydiw4ULdjRs38OOPP6rcf34YNWok7t+/J9R16dIFs2bp1s9BRMpjMIOI1Fa2bDm57R5eXptw+/Zthe6vX78+unXrjvv378m+5s2bh4MHD8qumTPnJ2H5qJWVVZZbLjTNw2MsypQpIyunpKRg6dIlud5XoYILXFxcEBMTI/s6deqUcISkqjIGjgDAwkK542mJlNWwYUOhfPny5SyPDVbWjh3bhbKpqanKH+QaNGggBELS09OxbdvHrSY7d/4lPLW1srLCwIGDVOqHCrcWLVoI5U9BsPPnxQSdyp7G0aBBA2Gl37t37+Dj44PTp08L25+MjIzQo4e7ssMGAAQHP8ScOXOEumLFimHdunXZ3rN48WJUqSIm7F6/fh3Onj2bzR0Fy7JlS+Ht7S3UVajggk2bvPJpRESUlxjMICKNGDt2nNxy1fHjxym8XHX27Nn45ptvZOXk5GSMHj0Kd+7cwY8//ii3j/d//+ujUBZ5dRkaGmLYMDFo8vfffysUqHF3F9+QpqWlYcaM6WqN58GD+8IbXwAoVqyoWm0S5aZTp87Q0/v8lkEqlap9OkBw8EO5J8hNmzZVa+tYt27dhPKnBI6ZEyG2bt0a1tbWKvdDhVfnzp2FcmBgIAIDAxES8kxWZ2Vlha5dlU8em3k1x7Fjx3Ds2DGhrm7dukodj56Rh4cHIiMjZWWJRIKFCxfmmDPC3Nwca9euFYLkSUlJGDt2rNyqqYLm9OnTmDdvnlBnYWGBzZs3a3ULKhEVHAxmEJFGuLm5yZ3hfuHCBXz7bX+F2/Dy2izsQY6IiECPHj3k8lTY29vn6TLYcePGw8HBQVZOTk5WaHXGmDEecgnWLl68KPfkTBmrV68RjgYEgGbN8va4WPry1K1bF61aiXv+d+78Cz4+Piq3OX78eGG1hEQiwbhx41VuDwAGDRosnIYSEvIMO3fulFsR1bv3/9Tqhwqvzp07o2jRzwHikJAQbNz4m3BN48aNVTp1J/PWyPPnz8sdyZo5t4aiVq1aKXfaSo8ePTBo0OBc723ZsiXGjPEQ6u7dC4Knp6dKY8kLL1++xIgR3wtHO0skEixYsEDtnCNEpDsYzCAijVm0aLHwoR8AvL294e7eQ+5I1ayYm5tjx44dQhshIc+ELO8SiQRLlixByZIlNTdwBcY1ZMhQoe7QoUO5LrM3MTHBtGlT5eoXL16kUDAks+3bt2Pbtq1CnaGhoVIBIyJVTZgwUchJIZVKMXToEJw8eTKHu7I2fPhwuWNSXV1d0bFjR7XG6OjoKLdNwNNzGpKSkmRlBwcH9OrVS61+qHDL/GF49+7dQrl1azHptaK+/vpr2NjYyMqPHgXj5k0xma4quVzu3LmD+fPnC3WlSpXC6tVrFG5jwYIFcvlqvLw2ya2eKiiGDh2CkJAQoa5///4YPXpMPo2IiPIDgxlEpDHFixfHhg2/yR3j+Pfff6NJE1ds3749mzs/c3GpiClTpmT7+ujRY/Jlr/vEiROFbS1JSUkKBSSGDv0O/fuLwYbU1FTMnDkT3bp1VSiZaHR0NKZMmYKRI0cgOTlZeG3w4CGoXLmKgj8Fkerc3NzQr18/oS4yMhJ9+vwPU6dORWxsbK5tBAYGol27tvjzzz+EeisrKyxbtlwj48y4XQ2AXCA186knRJm1b99eKGcMqOvr68ttIVSUiYkJGjduLNRlXGlXvnwFpU5I+cTDY4ywyklPTw9Lly5TKuhvaGiI9et/gampqaxOKpViwoQJiI4uWEmmp0+fLrcKpXr16li2bDliY2M1+kVEBZtB7pcQESmuU6dO+O23jRg9ehTi4uJk9S9evMDQoUOwYMECtGrVCnXq1EbZsuVgaWmJ+Ph4vHgRitu37+DChfO4ceNGlm136NBBqVNSNMna2hqDBg3GsmVLZXXe3t6YOXMmXFwq5njvb79tRGhoKM6dOyfUHzt2DP/88w8aNGiA5s1boEaNGihZsiQMDAwQERGBp0+f4MqVKzh16pSwD/qTatWqyT2NI9KmX375FXfv3hWeJsfFxWHVqpXYsWM7mjRpgmbNmqF0aUcUL14cSUlJePPmDe7fv48LF87j8uXLcnl09PX1sWrVKrkko6rq27cfZsyYgYiICLnXJBIJBg4cqJF+qPByd++JyZMnIzExUe616tWro2zZciq33aZNG1kul8yUPSEFABYsmI+LFy8Kdf369UPv3r2Vbqtx48aYOHESFi5cIKt78uQxJk+eDC+vgpFQMygoCKtXr5Kr/++//1CyZAmN97d16za5IC4RFRwMZhCRxvXt2xdFixbFyJEjhaRpAPD48SM8fvxIpXYvXryI8+fPo3nz/MkRMWnSJGze7CULLCQkJGDJkqW5vskzMTGBj88xjBjxPXbu3Cm8JpVKERAQgICAAKXGUqNGDRw+fAS2trbK/RBEajA3N8eBA94YPHgQzp8/L7z29u1bHD58GIcPH1a4PUtLSyxZskSjq61MTEzg5uaGHTt2yL1WtWpV7qenXNnb26Nu3bpyQQIAaN68RRZ3KM7dvSemT58urPb4RNltVlevXsXy5eKKJmfnslixYqXK45s7dy5OnfIVkm7v2LEdnTp1UnlFiiZFR0dn+W9HRF8mbjMhIq1o27Yt/P39MWjQYLmjRJWRMRFbbGwshgwZjOfPn2tiiEqzt7fHt98OEOr279+Hp0+f5HqviYkJtm7dBi8vL7mkoMowNjbGmDEeOH/+AhwdHVVuh0hVZcqUwZkzfhg3bjwsLCxUbqdu3brw8TmG4cO/1+DoPurf/9ss67/+WvkTKOjL1KpV1nkxunTpola7ZcqUQc2aNeXqixQpovQJKR4eY4QVkAYGBli1apXaQe5ffvkVlpafj/xOTU3FlCmTER4erla7RESaxpUZRIVIrVq1hDc2RYoUycfRfMyh4eXlhXHjxmH9+vU4efIEXr16let9dnZ2aNGiBb77bhiqV6+OVq1ayQIGISEh6N+/H3x9TymUTV7T/yZTpkxBYGCAsFT+6NGjGDt2nEL3Dxo0GP/7Xx94eW3CgQMHcOnSJYWOr3VyckbXrl3x/ffDmSODclWmjCPq1KkjK1eqVFnjfaxYsQITJkzAqlWr4OPjg6dPnyA9PT3HeywtLdGgQQOMHDlKpUSHimrbti06deok5MuQSCQYMmSw1vqkwqVnz544dkw8rcfKygpt2rRRu+1vvvlGbq40aNAQhoaGCrexa9cupKWlCfO8des2agdbAKB27dr46aef8Ndffwn127ZtxZQpPyjdXoUKLsI41QnoW1hYCG1pG1c/EhVskuAnL3J+56GGly9y/9BCpA2lSjvkflEWnB01v9+SRP7+/rh8+RIeP36CmJhoJCYmwsTEBBYWlnB2dkKdOnXRsmVL4U1dQEAAunTpLCQ469evH7Zu3ZYfP4JGRUREwM/PDzdv3sTbt28RG/vxZ7SwsIS1tTUqVaqIli1b5pqXQxc9C32j0n2cpwXTo0fB8PX1xbNnIYiKikJMTDQMDQ1hY1MEdnZ2qFevHjp06KDUBzbKX5yjRAWfqvOUn9Mov6j6OS0rDGZQocRgRuGzfft2fP/9cGGv7M8//4zp02fk46hIHfygRFSwcY4SFXwMZpCu0WQwg9tMiEgnDBgwAC9ehMLPz09Wd/HiRTx9+kStzPJERERERKR7GMwgIp0xffoMrsQgIiIiIiKeZkJEREREREREuoXBDCIiIiIiIiLSKQxmEBEREREREZFOYTCDiIiIiIiIiHQKgxlEREREREREpFMYzCAiIiIiIiIincJgBhERERERERHpFAYziIiIiIiIiEinMJhBRERERERERDqFwQwiIiIiIiIi0ikMZhARERERERGRTmEwg4iIiIiIiIh0CoMZRERERERERKRTGMwgIiIiIiIiIp3CYAYRERERERER6RQGM4iIiIiIiIhIpzCYQUREREREREQ6RavBjLS0VG02T5Ql/t4REREREREVbloNZkhTpdpsnihLqfy9IyIiIiIiKtS0GsxISkzSZvNEWUpK4u8dERERERFRYWagzcZTknX3Q+WTkKf5PYR8V86pbH4PQSXJOvx7R0RERERERLnTbgJQCSCVpmi1C6KMpNIUpKWnq3x/UlKyBkdDRNlRZ65xnhJpH+coUcGnzlxjjjnKD5r+vdPqygwLCwu8fx+JokWLa7MbrdDVVQlfuqioSFhZWal8f/yHDzA2NtLgiIgoKx8SPqh8L+cpkfapM0c/cI4S5Ql15mlqqhR6evoaHA1R7jSd21CrKzOK2NrhQ8IHJCUmarMbIgBAUmIi4j98QBFbO5XbiIh4p8EREVF21JlrnKdE2qfOPHvLOUqUJ9SZp4nMbUj5QNO5DbUazLCxsYGpqQki3oXxhAnSqtRUKSLehcHU1ATW1tYqtxMWFqbBURFRdt6oMdc4T4m0T505qs69RKQ4deZacjIfNlPe03RuQ+3mzABQxskZ0tQ0vAl7DWkq92aR5klTU///9ysNZZycIZFIVG4rKjoWMTGxGhwdEWUWGxuH99ExKt/PeUqkXWrP0agYxMbGaXBERJSZuvMUYG5Dylvq5jbMitaDGXa2drCxsYZUKkXYmxfcckIalZSYiLA3LyCVSmFjYw07NbaYAB/zvNy6/Z+GRkdEWbl5+w4szS1Vvp/zlEi71J2jlpaWuHnrjgZHRESZaWKevn8fqcEREeUsKioSVpaq/85mRevBDACoUKESTIyNPq7QCH+NiHdvIU3hthNSnTRFioh3b/Em/OOKDBNjI1SoUEntdovY2iH05Su8CQvXwCiJKLM3YeEIffFKrdw2nKdE2sM5SlTwaWqeMrch5RVN5DbMSp4EM4yMDFG1WnWY/H9m6/j4OLx6E4o3b14hJiYKScmJSEtLy4uhkI5KS0tDUnIiYmKi8ObNK7x6E4r4+I9LWE2MjVC1WnUYGRmq3c+nPC8Bly4jQY0M0UT0f+3deXhU1eHG8TeZZLKThEAgYCAsQURBFlcU3LAuuEsV9yqgFQQVK1VxAUQ2URG0KqCgLGqrVn4sal3aghZEQRCQTRAkEBJCQtbJMiG/PzBjhkxIMnPvLJnv53n6PLln7j3nUO7BuW/OPac2m61Eq79d6/HaNoxTwByMUcD/GT1OWdsQZjNqbUNXQnbuzjD2xZUTKC+v0M6d25Wfn++tJtHExcfHKz39ZEOCjGqHcw9r+7ZtiouN0cUX9VdMdLRhdQPBqrikRF/9e6UKi4p1cteuHr8SxjgFjMUYBfyfWeM0LCxMrVq1UZiFrVphLHtlpbKyDshutxtyzx7PMurB0eMMrfFEjVksSk5OVmRkpEpsxbLbWRAU7omMilCHDh2VltZBFoP/4Y2OilZhYYEKCgr16759ap6QqNjYGEPbAIJJVtYh/WfV1yousSkhIV7t26V5XCfjFDAOYxTwf2aO05ISm2wlhYqwRiosLMzzzgI69mrJoUPHNgEx6p49nldnZhyvsLBAebmHlZ+fr7KyMpWzjgbqEB5mUWTksalJic2TFBfXzNT2yssrtHnTBpWWlStEUlpaO3U/tRtfxIBGKCoq1qYtP2nPnl9VpWOvhJ3WvadhM6kYp4BnGKOA//PmOJWkmJhYJTRLVFg4oQbcY6+w60hBntOSAEbeszX5NMwA/FlpqU0/bdns+Mc9JERqkdRcJ7Vto+TkloqNiVFERISPewn4j7KychUVFyk7+5Ay9h9QzuFcVe/AVb22TWRklKFtMk6BhmOMAv7PX8apNTxC0dHRioiMVHiYVaGhXllqEQHo6NGjqrCXq6y0VCUlJSqvKDP9nq1GmAGcAOu8AJ4zY22bmhingGcYo4D/Y5wi0Jh9z0qEGUCDHDqUrX0Zv6rUVubrrgABIzIqQqkntVPLlsleaY9xCjQOYxTwf4xTBBpv3rOEGUAjsM4LUDdvr21TF8Yp4BpjFPB/jFMEGl/es4QZAAAAAAAgoLCSCwAAAAAACCiEGQAAAAAAIKAQZgAAAAAAgIBCmAEAAAAAAAIKYQYAAAAAAAgohBkAAAAAACCgEGYAAAAAAICAQpgBAAAAAAACCmEGAAAAAAAIKIQZAAAAAAAgoBBmAAAAAACAgEKYAQAAAAAAAgphBgAAAAAACCiEGQAAAAAAIKAQZgAAAAAAgIAS5svGy8rLVWorU3lpqeyVlTp69KgvuwM/FmoJVVioRdbISEVGRSjCavVJPyIiwhUdFamoCKssFossFvJAoFrl0aOqtFfKVlauElupysoqfNIPxing2u9jtEwltjLGKOCH/GWc8pyGhgq1hCrccuw5LSLSu89pITt3Z1R5rbXf2EpsKigolN1u93bTaCLCwsLUrFmcoqKjvNJebEyUEprFKCzMp/kfEFDsdruOFBSrqNjmlfYYp0DjMEYB/+ftccpzGjzlzec0r4YZlZWVyss9orKyMm81iSYuIiJCic0TZLFYTKnfYglVi+YJior0zUwQoCmwlZYrJ/eIKivN+a0O4xTwDGMU8H9mj1Oe02A0s5/TJC+GGfbKSuUcOqxKUj4YzBIWphYtkxRm8EAJCwtT6+REw+sFgpG9slIHs/MM/00P4xQwBmMU8H9mjVOe02AWs57TqnnlJcVKBghMVGm3H7u/KisNq9NiCeXLF2CgMItFrZMTDX03nnEKGIcxCvg/M8Ypz2kwkxnPaTV5JczIyz3CAIGpKu125eXmG1Zfi+YJfPkCDBZmsahF8wTD6mOcAsZijAL+z+hxmpebz3MaTGX0c1pNpocZNpuNd6/gFWVlpbLZSj2uJzoqgvd6AZNERVoVHRXpcT2MU8AcjFHA/xk1To89p3n+3Rmoj1HPacczPcwoKCg0uwnAoaCgwOM6EhPiDOgJgLokJsQaUAfjFDALYxTwf0aMU57T4E1GPKcdz9Qwo6y0TPYKpi3Be+wVdpWWuj8TKCrSqnC2jANMFR4WpqjICLevZ5wC5mKMAv7P03HKcxq8zdPnNFdMDTNKeb0EPlBa6v4UJiOm7AGoX3SU+1/AGKeA+RijgP/zZJzaPPi+DLjLk+c0V8ydmUGYAR8oLy93+9qICN7vBbzBk7HGOAXMxxgF/J8nY82T78uAu4y+70wNM+wVFWZWD7jkyX1nCQ0xsCcA6uLJWGOcAuZjjAL+z5OxxnMafMHo+87UMKOqyszaAdc8ue8sbCEHeIUnY41xCpiPMQr4P0/GGs9p8AWj7zvTdzMBAAAAAAAwEmEGAAAAAAAIKIQZAAAAAAAgoBBmAAAAAACAgEKYAQAAAAAAAgphBgAAAAAACCiEGQAAAAAAIKAQZgAAAAAAgIBCmAEAAAAAAAIKYQYAAAAAAAgohBkAAAAAACCgEGYAAAAAAICAQpgBAAAAAAACCmEGAAAAAAAIKIQZAAAAAAAgoBBmAAAAAACAgEKYAQAAAAAAAgphBgAAAAAACCiEGQAAAAAAIKAQZgAAAAAAgIBCmAEAAAAAAAIKYQYAAAAAAAgoYb7uAAAAAAAAjXHwYKY+/WSZ4/hPdw/zYW/gC4QZAAAAQJBat26dMjIyJEnR0dG69NJLfdwjoGEOZh7Q/HlzHMeEGcGHMAMAAAAIUps2/ahvv10rSWrZsiVhBoCAwZoZAAAAQJAKCwuv8TO/5wQQOAgzAAAAgCAVHl4zzLD4sCcA0DiEGQAAAECQqhlm1PwZAPwdYQYAAAAQpJxnZvCaCYDAQZgBAAAABCnCDACBin+xAAAAgCBltVodPxNmwBd+3rlDs2a92OjriooKnY4fHPVnt9ofOXK0Oqd3ceta+Bb/YgEAAABBqmaYwZoZ8IWiokJt3LDe43rcreP4UASBg9dMAAAAgCDFayYAAhX/YgEAAABByvk1E2ZmwPc6dU5XbGxcvecVFRVq1887Hcen9+zdoPqPvw6BizADAAAACFKtW7fWJZdcIknq1KmTj3sDHFvDomevPvWet+GHdXrowfsdxy/PfL1B9R9/HQIXYQYAAAAQpFJSUjRo0CBfdwMAGo01MwAAAAAA8ENVVVU6mJWlsrIyX3fF7xBmAAAAAADgZ6qqqnQgM1Mgg9tIAAAgAElEQVS5ebna8+teAo3jEGYAAAAAAOBHqoOM/IJ8SVJlZaUy9u9XVVWVj3vmPwgzAAAAAADwE8cHGZIUGmpR25QUhYSE+LBn/oUwAwAAAAAAP1BXkJGWmqrIqCgf9sz/EGYAAAAAAOBjBBmNE/Rbs27dukX/+2aVzjn3PJ16aneP6nrv3QU6erRKF19yqVq3TjGohwBqysnJ0dKl/6fvvvtee/fuUX5+vqqqqhQbG6vU1HY67bRTNXDgQKWnd/F1VwEAAIAGIchovKAPMxYumK9vvv6vFrzzlpKTW2nipOfVpUvXRtdTUlKidxcvUH7+Eb059zX94bIr9dfHnjKhx0Bw+uyzz/Taa3/TV199JZvNdsJzx4wZozPOOEO33367hg8f4aUeAgAAwFOzZr2o2Ni4es8rKip0On5w1J8bVP/x1/kDggz3BHWYsWXLJq1Z/bXjuFl8vFtBhiR9smKp8vOPSDq20mz79mlGdLFOxcVFKi4uNrWNusTExCgmJtYnbSP47N27R6NGjdInn3zS4NWbq6qq9N133+m7777Ta6+9rilTpmjgwIEm9xQAAACe2vXzTreu27hhvcE98Q6CDPcFdZixeOHbqqysdBzfeOPNbtf1xRefOX6OiYnRFVde7VHf6vPRh//Qm3NfM7WNugwZer/uuPNun7SN4LJixQrde+8wZWVluV3Htm1bNWjQjXr44dGaNGmSgb0DAAAA3EeQ4ZmgDTO+//5bra4xKyOtQ0dd+ocr3Kpr7bertfWnzY7js885T/HxCR73EQhm7777ru6//8+GzECy2+16/vlpys7O1ty5cw3oHQAAAMxw+eUD1TqlTb3nHcw8oE8/Xe44/tPdwxpU//HX+QpBhueCMsyw2+16/bVZOnr0qKMsOjpaL70wpcF1tE5p65id8N57C50+Kyws0PNTJza6Xxdf8gf1OeOsRl8HNDWfffaZhg+/v84gIyQkRD179tRZZ52t1NSTZLFYlJWVrZ9+2qL//e9/Kioqcnnd22/PV0JCgqZPn25m9wEAAOCmy6+4Sj179an3vA0/rHMrzDj+Ol8gyDBGUIYZ7y5eoJ937nAq+2nLZv20ZXMdV9TWtWs33XHn3Vr3/Vr9sP57p8++W7vGrX516NTZ7TDjggsv0T1D7nPr2vosWjhf//pshSl1A8fbt2+f7rvv3joDib59+2rChGd1wQUXuPw8Oztb06ZN0+zZb7hcKHTmzJd1+umn64477jC03wAAAEB9CDKME3RhRkbGPr1/3EwKTyxa9HaDFyU0k9VqNW3R0ciISFPqBVwZNWqk9u/fX6s8JCREDz74kJ5//vkTXp+cnKzp06frmmuu0R133K4DBw44fV5VVaUxYx7VBRdcoHbt2hnadwAAADRO5/QumvHya07HZurZq4/+s3KtqW3UhSDDWEEVZtjtdr3w/CSn7XhatWqt6OgYx/HBg5my2UrUrFm8kpJa1FlXm7Yn6fPPP9X6dd85yhISEpWY2NxxXKUqZez7VXa7XZGRUUqp592vZnHN3PljAU3GP//5Ty1f7nra35gxf9XEiQ1/fat///76+OMluvLKK5STk+P0WU5OjsaNe0ZvvTXPo/4CAADAM7GxcQ16rSTQEWQYL6jCjMWL3tYPP6xzHLdsmazXZ893BBDjnnlcv/yyS5JUVXVU45+drHbt0lzWVVpq0z133+Y4Dg0N1dinJujMM892lD337NPa88tuSVJ5eZkG33KHLrv8SqP/WECTMWnScy5nOl199dWNCjKq9erVS7NmvaLbbrvVaY0cSXr//ff10EMPq0ePHm73FwAAAKgPQYY5Qn3dAW/ZvGmjFi2c7zgOCQnR8AcecppJ0aXLKY6fCwsL9dILU2W3213W987bb+nA/gzH8Xnn93cKMiTpmmtvUFRUtCTp6NGjmvny89q8+Ucj/jhAk/PPf/5TGzZsqFXeokULzZr1itv1Dho0SIMGDapVXl5erpkzZ7pdLwAAAFAfggzzBEWYkZ2dpcmTJqisrMxRNuDSy3XRRQOczrvp5lt1es/ejuMffljncn2NLVs26cMP3nMcR0ZGasiQP9c6r3uPnrp/xCiFhIRIkoqLi/Xcs08rOzvL4z8T0NTMnTvHZfmIESPUtm1bj+oeN26colz8x2LJko9VWFjo4goAAADAMwQZ5mryr5mUlto0/pkntH//PkdZSkobDR/xUK1zw8LCNPqRx/TA8CGOB5yFC+arzxlnqWvXbpKO/Tb3xRemOAUj1143SGkdOrps/5prbtDPO3fo/5Z8JEnKzDygF6dP0ZRpLxn2Z5SkH9Z/rwdGNGw7osbKzjpoSr1AtczMTK1atapWeYsWLTRy5CiP609P76KBAwfqgw8+cCo/cuSI3n//PQ0das7YAQAAQHAiyDBfkw8zJk+aoC1bNjmOo6Oj9cTYcUpMTHR5fvv2abr7nvs08+XpkqTTuvdQeLjV8fns11/Rrp93Oo47deqsIUNrz8qo6YGRo7Xnl9368ccNOqXbaRoy7MTnuyMn55Bycg4ZXi/gDYsWLXS5jerAgVcpPj7ekDZuv/2OWmGGJC1dupQwAwAAAIYhyPCOJv2aSXl5ueKbxctisUg6tkjnAyNHq3uPnk7n2e12TRj/pD7+5wcqLy/XDTfepGuuvUFPj3tOz0+fqU6dOjvO7XteP/X6bbXd8HCrRj30qKxWq07EarVq7FMTdM+Q+zTrldlKTz/Z4D8pENhWrlzpsnzw4MGGtTFw4EC1aVN7R6F169a5OBvwnv379+uGG65XTEy0brjhepdbE8P/8PcGAHCFIMN7mvTMDKvVqtF/eUx9z++nV2a+qPPO668rB15T67wlH3+or778l7768l9auGCeht47XKMfecxlnb37nKnefc7UN9+sVOaB/Tr99F4n7MPmTRu1bNkSx/Hab1er73n9PPuDSTqlWzf98aZbPa7H3bYBI33//fe1ylq1aqUBAwa4ONt9Z555ppYsWeJUlpWVpTVr1uicc84xtC2goYYOHaIvvvhC0rGZQvn5+fryy6983CvUh783AMDxCDK8q0mHGdXOOec89ejRy+UMiuLiIr337gLHcX7+EXXs2KneOs87r3+D2s7Yn6FPP1nmOG7bNtWQMOOMM87WGWecXf+JgJ/78ccfdehQ7Vekevfu7eJsz/Tp06dWmCFJa9d+S5gBnzl+ZtI333zjo56gMfh7AwDURJDhfUERZkjH1spwZdHC+Tp0KNtxfOFFA9SlS1dvdQsIeuvW1Z6VIUndu/cwvK3TT+/psnz79h2GtwU0VHl5udNxZWWlj3qCxuDvDQB8q3N6F814+TVfd0PSb0HGwYMEGV4WNGGGK3t+2a0lH3/oOI6MjNKddw3xYY+A4LNt23aX5aeccorhbZ111lkKCQlRVVWVU/mePb8Y3hYAAADMExsbp56/rWXoS44gI/+Io4wgwzuCNsyw2+166aVpKi4udpT94bIrlJrazoe9qm3Vyv+ouKS4/hP9gNVq1cUXX+rrbiDAZNWx9W/XrsbPkGrRooUSEhKUl5fnVJ6Tk2N4WwAAAGjaCDJ8K2jDjPffW6iNG9Y7ld16212SpH99tkLfffetIe0cPuz8kLR69Sr9+usel+f27NVHA49boHT2G69o375fDemL2eLjEwgz0Giu1ssICQkxZWaGJCUltagVZuTm5tVxNgAAAFAbQYbvBWWYsWPHNi1cML9WebNm8ZKk7du36vN/fWJK2z9t2ayftmx2+Zk1PLxWmAE0dUeOHKlVFhsbq5iYGFPai4uLrVVWUOP9RgAAAOBECDL8Q9CFGQUFBZoyaYJsthJfd6VBIiOj6n2oq/mqjCRFRUUrNDTEzG65FMXAhRvKyspqlZkVZEiuFwM+fiE/AAAAwBWCDP8RVGGG3W7X5EnjtHv3zyc8z2q1GvYwVVlZqdLSUqe6w8PDXbcbEVmrbM6bC1yc+btfftmlu++6xXFssVj03t8/Vnx8gps9BryrvLyiVlldY8QIYWG1/9mrqKjdBwAAAKAmggz/ElRhxpw3XtXq/31d73n3/Xmk7vvzSKey4uIibd+2Vb37nNmoNj/9dLmmTBrvOL7jziG64867G1XHiWz4YZ3TcZs2bQkyEFBcbWcYGhpqWnsWi6VBfQAAAACqEWT4H/OeGPzMko8/1D/+8a5TWUxM7XfnXcnKOqhHHn5AT459VOvXfWdG99y2ffs2p+O0Dh191BPAPeHhtTNVu91uWns2m81FH8ybCQIAgBlWr16t4cOH65tvvvF1V4AmjyDDPwVFmPF///eRZs18QUePHnWUXXjRJerZs3e91+7cuV0PPzRc27b9pJKSEj074Snt3LndzO42yu5dzq/MdOqU7qOeAO5xFSQQZgAAgk1FRYX69++nW24ZrBUrVtR53n//+1/16dNb/fv305w5s/XGG6+b2q+9e/fo+uuv09KlS01tB/BXBBn+q8m/ZrL0//6pmTOmOz0c9erVR0+MHa/x48bWe31YWJjKaqx5kZeXq2eeflwvvvSqWrdOMaXPDVVaatPevb84lVVVVenzzz81rc1mcc109jl9TasfwScysvZaMUVFRaa1Z7OV1iqzWq2mtQcAQEO8887bWr16tSTpgw8+0IABA/TJJ7W/03Xu3Fm7du1yHC9btkxZWVlq1aqV4X1asGCBHn/8MWVlZWn9+vXq0aO72rdPM7wdwF8RZPi3Jh1m/OffX+rlGc87BRmd07to3ITJDX546dChk8Y+OV5Pjn1UJSXHdkA5sD9DT40do+kvzvLp+hQ/btxQayeIt+fPNbXN03v2JsyAoRITE2uVFRcXKz8/X/Hx8Ya352ono+ptmQEA8IWKigrNmPGyU9mAAQNcntu2bVtdeeWV+sc//iFJKiws1N/+9jeNHz/e5fnuKiws1Pjx45WVlSVJOnDggIYMGaJPPvnU5YzGX3/9VV9/Xf/adEb44x//yKxKmI4gw/816TAjtV17WSwWR5jR5eSumjTphUYHEL37nKmHH3lMUydPcNS1c+d2jR83VlOmvuSz3+pu3vyj19uMi4vzepto2pKSklyWb968Weedd56hbVVUVDi+lNWUkECYAQDwnZkzX9a2bVsdxx07dtKIEQ/Uef69997nCDMk6c0352rkyJFq0aKFYX2Ki4vTrFmzNGjQjY4tzP/73//q6aef1uTJk2udv27dOt11152GtX8iV199NWEGTEWQERia9JoZnTp11pUDr5UknXZaD02d9rJatGzpVl2XXnq5ht073Kls/brvNGXyBI/76a6DBzMVH59g6v+O/w9FPL/BhsHqel1rxw7j16ZZt25drdlMkgz98gcAQGPs27dP06dPdyp7+OGHXL6GWe3CCy9U376/z5TNysqqVYcRrrjiCj3yyF+cymbMeEkff/yx4W0B/oIgI3A06ZkZkvSnu4eqqLBAD40e0+DdS+py8+DblZ2dpQ8/eN9R9tWX/1Lz5kl6YOTDnna10Z4YO870Nh4YMUybN210HMcnsO0rjNW168kuyzdv3mJ4W5s3b3JZnpbWwfC2AE+42uUHQNP05JNjlZOT4zju1q2bhgwZWu91jz46Rtdff53j+K233tT99//Z8DUtnnrqKa1Zs1r//ve/JR1bpHvUqJE6/fQe6sAuemhiCDICS5P/thQfn6CxTxk3e+L+4Q8qOztLq1b+x1H2wT/eVYsWLTT4ljsMa8dfFOTnOx3HJ9Re3wDwRO/efVyW1xU8eGLr1m0uy08+uYvhbQEAUJ/Fixfr3XffdRyHhobqmWfGNegViquuukr9+/fXypUrJUl5eXl65JFH9MEHHxrax/DwcM2ZM0f9+/fXgQMHJEmZmZkaOnSoPv30M0df+/btq6VLlxnadrW5c+doyZIlptQNVCPICDxNPswwWlhYmMY+OV5/GT3SsWZFYmJzdU5vmg9DBQXOYUYiYQYM1r17dyUnJys7O9up/IcffjC8re+//85l+ZlnnmV4W0BDWa1Wx/voCFwWi8XXXUCA2bt3j8aMeVRVVVWOsttvv0M33HBDg+t47LHH9fXXX+vo0aOSpCVLlmjhwoW6/fbbDe1r+/ZpevnlmbrllsGO9eNWrlypsWPHatq0aZKkVq1a6fLLLze03WofffSRKfUC1QgyAlOTXjPDLJGRURo3frJSU9upbdtUTZv+ss4442xfd8twdrtdhYUFTmVJSawtAOP17t27VlleXp6hv4XJzc3Vxo0ba5W3bNlS5557rmHtAI3Vv39/X3cBBjB6wWI0bRUVFRo2bJjTotRpaR00derURtVz6aWXavDgwU5lTzzxuHbv3lXHFe677rrrNGrUg05ls2bN1LJl5szGALzFl0HGxi1btHnrVu3YvVt79+1r1PmZLha1DzaEGW5q0bKlJkycqhdnvKr0dNfv/Ae6n3/eocrKSqey5FatfdQbNGX9+vVzWf7RR8ZNlX3//fdUXFxcq9xVkAJ40xtvzNZll13m627AA5dddpnmzZvv624ggDz88MOONSikY6+XTJ8+3a0FqadMmarWrX//fpaZmam77rpLpaWlhvS1pokTJzqCO4vFojvuuNNpIVIg0Ph6RkZUVJTKKypUVFSkpMT6Z8DXPD8uJsb0/vk7XjPxQIcOneo9p+q3aX+B6If165yOw8OtakWYARPccsutmjBhQq2dRj755BPl5uaqefPmHrdR853kmq688kqP6wY80a5dOy1bttzX3QDgJX/726uaPfsNp7KhQ4fp2muvdau+lJQUPf/8dN11152O103WrFmjkSNHas6cOR73t6bw8HDNnTtXd999t8aM+auuvvpqQ+sHvMnXQQY8R5hhstzcw77ugtvWr3deX6B169ayWq0+6g2astTUVJ1//vn68ssvncrz8vI0Y8YMTZjg2SK+n3/+udasWVOrPDY2VoMH3+JR3QAANNSiRYv06KPO62RcfPHFmjFjhkf1Dh48WF9//bXeeON1R9n8+fNktVr16quvelT38Tp3TteqVV87lWVnZ6uoqNDQdiSpWbN4tk+HKQgymgbCDJPt3Lnd6Tg6OtpHPWm44uIivffuAn231vnhr6m+TgP/MHTosFphhiTNmTNbw4YNU2pqqtt1jxv3jNMXx2oDBw40ZNYHAAD1Wbp0qYYPv99pwd9u3bppwYKFDdq9pD7Tp0/X9u3b9J///MdRNnv2GyouLtKcOXMNaaMuTz75pObNe8vweh988CFNnz7d8HoR3LwVZKz/8dhmEdbwcFkjIlyeY7PZHD/vy8ysdzHphpxfWVnpOC+lVSultGrV6L4HCsIMDyxftkSVR53XlFCVVFxcrLy8w9q29Sf9+OMGp4+Tk713M5WXl2v8M0/U7mMd55YUF6ukpERZWZm1pvtL0rl9zzejm4AkadCgQZo0qbs2bXLekjUnJ0cPP/yQ21vNPfvsBK1du7ZWucVi0fDhI9yqEwCAxvjggw80bNhQlZSUOMpat26td999T8nJyYa0ERkZqUWLFuvyyy9z+m/pokWLVFxcrAULFioyMtKQtoBA5YsZGeUVFSqvqKj3vJpBRUM09vymiDDDAwveeUsHD2Y2+PzIyEid1v10E3vkzGq1avfun5WZecDjuk7pdpouuvhSA3oF1O2JJ8bq1ltvqTWLYsmSJXrqqaf07LPPNqq+xYsXa8qUKS4/u+qqq1i0DABgunfeeUcPPDDC6cEjISFB8+bNV7du3QxtKzk5WX//+991+eVXaO/ePY7yjz/+WFdeeYXefPNNdejQ0dA2gUDBqyVND2GGB9q1T2tUmHHNtTcosQGr1BqpffsOHocZp53WQ089M1FhYdwuMNegQYO0cOECLV9eezHEqVOnqKioSNOmTWvQVNmZM1/WE0884TSdt1qzZs00frxn63AAAFCf556bqIkTJ8putzvKWrZsqcWL39WFF15oSpudO6dr2bKluu6667Vr18+O8lWrVunCCy/UK6+8esKFOzt16ug0g8SV+fPfdtqF6f7779cVV1zheeeP07lzZ8PrRHDyRZDRpePvwaHFYlGUi3Z27N6toqIix/mxsbEnrLO+82u+YiKpztdbmgqeTj3QsWNnrf12db3ntWrVWpddPlB33jXEC71y1vWUbtq6dUuDzg0NDZU1IkLRUdFKbN5cKSltdO655+v8fheY3Evgd6+++jdt3HieMjIynMqrqqr0yiuztGrVSo0Z81fddNNNLq//8ssvNW3aVH311Vd1tvHMM8/o1FNPNbTfAABUKy4u1siRD2jBggVO5W3atNH77/9d55xzjqntd+16ilasWK7rrrteW7f+5Cg/cOCAbr75Jo0Y8YDGjRunGBdbOx4+fNjlVuY1VRw3Zb5Xr17q1auXMZ0HDOarGRn1BRNmsFgsPmnXV4I6zOjevYfCw3//vyA0NKRR119x5dVKbdfe5WdWq1VxcXHq3KmLWrRs6VE/PfGnu4fpT3cP81n7QGO1bdtW8+bN16BBNyo/P7/W5xs3btRtt92qMWMe1emnn65WrVorJCREOTmHtHnzFu3eveuE9d911580atSDZnUfABDkNmzYoKFDh2jjxo1O5WlpHfThhx+qR48eXulHx46dtHz5cg0Zco/+/e9/O8orKio0Y8ZL+vTTTzV9+nSnGRZAUxOor5bs2rtH0ZG/9y86Mkrx8c182CP/FNRhxuBb7vDo+vbt09S+fZoxnQHgcOGFF2r+/Ld1zz13Ky8vz+U5+/fv1/79+xtV780336y5c+ca0UUAAGopLS3VDTdcr3379jmV9+zZU5mZmbroogu92p+///0fWr58hcaOHauZM19WZeXvi8Jv27ZV1113rZYuXaYBAwY4ys8888xaCwvm5uZp584dXus3YIRACDKSEhMV99sMqZqvhFRWHlVmVpbj+LRTTjnh+cEqqMMMAP7rqquu0rJlyzVkyBBt27bVo7qsVqtGjXpQkydPNqh3AADUFhkZqeHDh+vxxx93lN1666165ZVX1aVLugoKCrzan5YtWyo8PFzTpk1T79699Ze/PKKsGg9IvXv31gUXOL9O/PnnX9SqZ9asmRo9erTp/QWMUmeQ0a6dX+3qk9SA9RRjY2Nl/W29uIacH0wIMwD4rbPOOktr1qzR008/rfnz57n1JfCcc87RuHHjdckll5jQQwAAnP3lL4/q888/1//+9z+NHz9eo0c/4rO+tG//++vQgwcPVt++fTV69MNasmSJrFarnn9+eoMW1W6o3bt3acmSJW5f36pVa916662G9QfBKVCCjIaKDsA+ewthBgC/FhMToxdeeEGjR4/W7NmztXz5Mm3ZssVpZfjjtWnTRv369dNtt91uyurqAACcyCuvvKI9e/bq0kt/39b+oosuqjOU37Bhg9OMiT/84Q8KCWncWm7SsR1LqnciiY6OVnx8vNPn7dq10wcffKi3356v3bt/MXyL8p9+2qoxY8a4ff3ZZ59NmAGP+HOQYbPZtC+zYTth1nzV60h+vkpKS+u9JikxMehmbhBmAAgIbdu21fjx4zV+/HhlZmbq66+/1s8/79SRI/mqqqpSbGysUlNPUq9evdWzZ09fdxcAEMTS07soPb2LU9nixe/Wef65557jCDOsVquWL1/hVrvJyS0dYcbxQUZNd931J7fqB/ydvwYZkhQVFeXYVrUxyisqVH7cDkKutElOdqdbAY0wA0DASUlJ0R//+EdfdwMAAEMcOfL77l3R0dFu1VFRUeE08yMuzvc7H6SkpCgs7MSPG4cPH3YEMIAn9mdm+m2Q4cqJtlC12WyOBXujoqJksVjqPS8YEWYAAAAAPnT4cI7j5xM94JzI3r17nB5qEhLqnpnhLe+//3ede+65Jzzn2muv0YoV7s1EAaoFWpAhSV06dqzzsx27dztmcaSmpNT570LN84JRqK87AAAAAASr3bt3OW1D3qJFC7fqychw3q48ISHBo34BgSIQg4z6lJeVOX5mC9a6EWYAAAAAPvL99+ucjlu3bu1WPQcPHnQ6PtGaGUBT0RSDDElOa2RYDdxxqKkhzAAAAAB8ZO3atU7Hbdue5FY9OTmHnI4TE5u73ScgEDTVIAMNR5gBAAAA+Mjatd86HZ9xRh+36jl0KMfpODHItmhEcDmYldVkg4yaszKioqJ82BP/R5gBAAAA+EBmZqY2bNjgVHbxxRe7Vdfhw4edjpOSmJmBpqt5YqJjh4+mFGRIzutl1LWLCY5hNxMAAADAB2bNmiWbzeY4Tk/voo4dO7lVV15ertNxUpJ7C4kCgcBqtapD+zTty8hQ2zZt/C7IyMzKUmZWlqzh4XUu4Llj926X5TV3JbLZbHWeV/15tX2ZmY7wo3rL1i4dO7q9Q1IgIMwAAAAAvCw3N1eLFi10Krvxxhvdrq/mjiiS1LJlS7fraowVK1Zo9erVevbZZ2t9lpmZqR9//PGE15eWlprVNTRxVqtVnU6wvak/KK+ocHptpKaGbKlaWVnZ4K1XawYbwYIwAwAAAPCyxx9/XAcOHHAcR0VFadiwYW7Xd+TIEafjlJQUt+tqqNdff01jxoxRbGysHnvssVqf33zzTab3AUDwIswAAAAAvOijjz7SO++87VR2111/Urt27dyuMzfXeWaGJ3U1xF//+le99NKLqqqqks1m0+LFi5SS0sbUNoFAkdS8ueJiYiQdW/eioQt5Hs7L0959+yQd25I1KjpK+fkFioqKUpeOHRu0hkbNmRxNfQFRwgwAAADASxYvXqz77/+z7Ha7o6xjx06aOHGi23WWlpbqwIH9juOoqCg1b27eAqATJz6rdevWOZVt376DMAP4jTU8XNbw8EZdU15RoYwas7WqA5H8/ALZbDZlHDig9qmp9dbTlNfIOB5hBgAAAOAFc+fO0YMPPqjy8nJHWWRkpF588UXFx8e7Xe/SpUud3pdPTm7lUT+PV7O/kpyCjNDQUI0e/YgmT56s3JSr2w4AAAnSSURBVNxcrVy5yu126noIKytjXQ00bZWVldq1Z49j8U9reLiSW7SQxWJRbGysioqKdPi3dXEaEmgEC8IMAAAAwEQVFRV67rnnNHXqFKcZGRaLRS+99JIGDhzodt35+fl67jnnWR2dOhm7KOK+fRkuy2NiYvTiiy/qnnuGSJKaN2+uc88919C2JSkrK8vpOLyRv/EG/JnNZtOejAynQDItNdXxSkmb5GTt+O3VEQINZ4QZAAAAgEm+//57PfjgKK1du9ap3Gq1aurUqRo6tPainxUVFVq9erXL+qqqqlRRUaGDBw9q06ZN+vDDD7V37x6ncwYMGGBY/ysqKvT555/XKm/Tpo3mzZuviy++2LC2XNm9e5fWr1/vOI6Ojva7bTgBd1RWVio7J0eZx4V17VNTnWYpxcbGKqVVK8d5h/PyVFJaqtSUlKB6pcQVwgwAAADAYMXFxZo8ebJmzZqpkpISp88SExP1yiuv6qab6t7tY9CgG2ttt9oQSUlJuv32Oxp9XV0mTJigHTu2O5X17NlTixcvVnp6F4/rnzZtaq3FS6uqqlRYWKjs7CytWrXK6f+H1FRzFzYFzFZZWanDeXnKPnSo1rat7VNTlZSYWOualFatVF5e7piZYbPZtGP3bsXGxiopMVEJzZo1aHHQpoYwAwAAADDQvHlvadKkydqz55dan/Xu3Vtz576p7t2713l9eHi4Tj75ZK1Zs6ZR7VqtVk2bNs3QbVnT0torLCzM8XrM5ZdfroULF3m0xkdNn332mVauXNng888//3xD2gW8zWazKTsnR0cKChxrY1SzWCzq1L79CWdaVL9acrhGuFdUVKSioiLt1bGFf+NiYmSxWBw7qVgjIhq9EGkgIcwAAAAADDJ79hsaMWJErfLQ0FANG3avpk+f3qDXJE45pVuDwwyr1ap+/fpp7Ngn1a9fv0b3+USGDBmq0tJSPfLII7rhhhv01lvzDH3No3v3Hg0OM9LSOuiJJ54wrG3AbEVFRTpSUKAj+fm1ZmFUi49vprSTUhs0s6J9aqoSmsVrT8a+WoGIzWZzrLuR+VvZKenpEmEGAAAAgPrce+99Wr/+B7355lxHWXp6Fz333HO6/vrrG1zPbbfdpuTk5Do/j4qKVHx8vDp3Tlfv3r1PeK6nRox4QJ06ddYll1xi+OKbffr0UWhoqMvPwsPDFRcXp9TUVPXte54effRRtW3b1tD2ATPYbDbt2rOnzgBDOrYWRpvk5EavexEf30ynxXZVdk6OsnNyaoUa1ZISExUVFdWougNNyM7dGVVmVb4/40D9JwEmaHuSe/ucp6W2NrgnAOqyZ99Bt65jnALewRh1X0VFhe69d5g+/PBD3X//cD399NOK+W3aN2Akd8cpz2nms9ls2rpzZ61yd0MMVyorK4/N/CjIV35+gdNnp6Sn+2WY4e5zmivMzAAAAAAMFB4ertmz5+ixxx7TySd39XV3APhAVFSUTmrTRhkHjgVHSYmJSm7RwtCAwWKxKCkxUUmJiY5go6ioSCWlpX4ZZBiNMAMAAAAw2LFFPAkygGCW3KKFLBaLV3YbqRlsBAvCDAAAAAAATBBM4YK3uV5tBwAAAAAAwE8RZgAAAAAAgIBCmAEAAAAAAAIKYQYAAAAAAAgohBkAAAAAACCgEGYAAAAAAICAQpgBAAAAAAACCmEGAAAAAAAIKIQZAAAAAAAgoBBmAAAAAACAgEKYAQAAAAAAAgphBgAAAAAACCiEGQAAAAAAIKAQZgAAAAAAgIBCmAEAAAAAAAIKYQYAAAAAAAgohBkAAAAAACCgEGYAAAAAAICAQpgBAAAAAAACiqlhxtGjlWZWD7jkyX1XVlZuYE8A1MWTscY4BczHGAX8nydjjec0+ILR952pYYa90m5m9YBLlR7cd8UlJQb2BEBdSmzujzXGKWA+T8ZoCWMU8ApPxqkn35cBdxl935kaZpSVlplZPeBSWZn7911OzmEDewKgLp6MNcYpYD5PxtkhxijgFZ6M01Ke0+ADnjynuWJqmFFRziCB95V7cN9lZWUZ2BMAdTnowVhjnALm82SMenItgIbzZKyVl5ca2BOgYTx5TnPF3AVAQyS7vcLUJoCa7PYKHa2qcvv6I/mFKigoNLBHAI5XWFikvPwCt69nnALm8niMHilQYWGRgT0CcDxPx6nEcxq8y9PnNFdMDTNiY2OVl5drZhOAkyNHctUsLs7t62NjY7Xxx80G9gjA8Tb8uElxMYxTwF95Okbj4uK0YeMmA3sE4HhGjFOe0+BNnj6nuWJqmJHYPEklthKVlTKNCeYrKy1VcUmJEpsnuV1HYvMk7dt/QAezsg3sGYBqB7OytS/jAOMU8FOMUcD/GTVOeU6DtxjxnOaKqWFGQkKCoqIilXM4ixVzYarKSrtyDmcpKipS8fHxbtdTfc+u/natbB6sEA2gNputRKu/Xcs4BfwUYxTwf0aPU57TYDajntNcMXfNDEnt2qfJXnlUB7MyZa9kP2MYz15Z+dv9dVTt2qcpJCTEo/ratU+TzVamL75ayRaQgEGKS0r0xVcrZbOVMU4BP8QYBfyfGeOU5zSYyejntOOZHmYkNU9SQkK87Ha7sg5mMJUJhiorLVXWwQzZ7XYlJMQryYCpS9X3bGFRsf71xVfKyjpkQE+B4JWVdUj/+uIrFRYVM04BP8QYBfyfmeOU5zSYwYzntOOF7NydYeySoi6Ul1do86YNKi0rlyTFxMQqoVmiwsLDzG4aTZS9wq4jBXkqLj62WnpkhFWnde8pqzXckPpr3rMhktLS2qn7qd0UGxtjSP1AMCgqKtamLT9pz55fVSXGKeBvGKOA//PmOJV4ToPnzH5Oq8krYYYklZba9NOWzY6BEhIiWcMjFB0drYjISIWHWRUaavpEEQSoo0ePqsJerrLSUpWUlKi8okzVO/tERljV7dTTFBkZZWibru7ZFknNdVLbNkpObqnYmBhFREQY2iYQyMrKylVUXKTs7EPK2H9AOYdzGaeAH2GMAv7PX8Ypz2loKF88p1XzWpghHUv+du7crvz8fG81iSYuPj5e6eknm5L0SdyzgBEYp4B/Y4wC/o9xikBj9j0reTnMqHboULb2ZfyqUluZt5tGExEZFaHUk9qpZctkr7THPQs0HuMU8G+MUcD/MU4RaLx5z/okzKhWWFigvNzDys/PV1lZmcor2BYIroWHWRQZeWw7n8TmSYqLa+aTfnDPAnVjnAL+jTEK+D/GKQKNL+9Zn4YZAAAAAAAAjcVKLgAAAAAAIKAQZgAAAAAAgIBCmAEAAAAAAAIKYQYAAAAAAAgohBkAAAAAACCgEGYAAAAAAICAQpgBAAAAAAACCmEGAAAAAAAIKP8PmlVNQxTMf9UAAAAASUVORK5CYII=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AutoShape 8" descr="data:image/jpeg;base64,iVBORw0KGgoAAAANSUhEUgAABDMAAANUCAYAAACuYWbXAAAABHNCSVQICAgIfAhkiAAAIABJREFUeJzs3Xd4VGX6//FPMgkhhRZCB6kBlN4UpJdVsCxYsIBUBeUrlgV7XUBF17KiiAgISlEEEQsqiFSxrQhIDSX0Ii2QAumZ3x/8MuRkJm1KzpT367q4dp5TnnPjnucw556nBFmtVqsAAAAAAAB8RLDZAQAAAAAAAJQEyQwAAAAAAOBTSGYAAAAAAACfQjIDAAAAAAD4FJIZAAAAAADAp5DMAAAAAAAAPoVkBgAAAAAA8CkkMwAAAAAAgE8hmQEAAAAAAHwKyQwAAAAAAOBTSGYAAAAAAACfQjIDAAAAAAD4FJIZAAAAAADAp5DMAAAAAAAAPiXki2WrzY4BAAAAAACg2OiZAQAAAAAAfEpQRkaG1ewgAAAAAADulZOTI6vVquzsbOXk5Khs2bJmhwS4DT0zAAAAAMDPWa1WXbhwwewwALchmQEAAAAAfspqNXbET0xM1B9//KGQkBCTIgLcg2QGAAAAAPgxq9Vq+AP4A5IZAAAAAODngoKCSGTAr5DMAAAAAAA/l5vIIKEBf0EyAwAAAAD8VN6hJQwzgT8hmQEAAAAAAHwKyQwAAAAAAOBTSGYAAAAAAACfQjIDAAAAAAD4FJIZAAAAAADAp5DMAAAAAAAAPoVkBgAAAAAA8CkkMwAAAAAAgE8hmQEAAAAAAHwKyQwAAAAAAOBTSGYAAAAAAACfQjIDAAAAAAD4FJIZAAAAAADAp5DMAAAAAAAAPoVkBgAAAAAA8CkkMwAAAAAAgE8hmQEAAAAAAHwKyQwAAAAAAOBTSGYAAAAAAHxefHy8unXrprCwMJUpU8alP7GxsYqLiyvyeh07dnT5emFhYWrRooX2799f5PXatGnjluu1b99ea9eudeN//dIXlJGRYTU7CAAAAACAe+Xk5Cg7O1vZ2dnKyclRVlaWsrKyFB8fr06dOikrK8vsEN2qY8eO2rRpk9vqu+KKK7Rv374C97dr107btm1z2/UaN26s7du3F7i/RYsW2r17t9uuV6lSJZ08edJt9ZU2khkAAAAA4IcCLZlRpkwZt9eZmJio8PBwh9urVKni89fLyMhwe52lhWEmAAAAAACf17hxY7fWV69ePYeJBUmKiopSbGysW6/XqFGjQq/XsGFDt16vevXqbq2vtJHMAAAAAAD4vLlz56pRo0ZuqatevXr64osvCtxvsVg0b948tyUYGjZsqEWLFhV6vQULFqh+/fpuuV5sbKy++eYbt9RlFoaZAAAAAIAfCrRhJggsIWYHAABFWb16tXbv3q02bdqoXbt2Cg0Ndam+e++9V1arVe3atVO3bt3UokULN0UKAAAAoDTQM6MYJk+ebOiCs3LlSkVGRpoYEbyFr94bY8eO1YoVK2zlJUuWqGXLliZGVLjhw4frk08+kSRFREToP//5j0aPHu1UXSdPnlTDhg1tkx01b97crbNew7fRpgHgMl99JuKyvD0zsrOzlZWVpczMTB04cICeGfB5ftMzY9u2bbrrrrts5VGjRunRRx91S90HDx7Uxo0bbeWcnBy31IvSwb1h79SpUzp06JCt7O2zGP/111+2zxcvXlTz5s2druuLL74w/H27d+/uUmwofbRpe77WpgG4D89EFIfVajX8AfyB3yQz0tPTtXfvXlv57NmzJkYDb8K94dsSEhK0Z88eWzkmJkYdOnRwur6VK1cayjfddJPTdcEctGkAuIxnIoqLZAb8jd8kMwD4p9WrVyszM9NWbtmypdNzZmRmZurXX3+1lWvUqKFu3bq5HCMAmO3MmTNq165dsY/v2rWr5s+f78GIgOIZO3as9u/fb3YYTqlQoYI+/fTTYh07adIkD0fj2LPPPmtIYJDMgD8hmQHAq61fv95QdqVXxjfffGP4xapbt24uTyYKAN4gJydHJ06cKPbxCQkJkqQmTZoYhii5qk+fPlq2bJnb6oP/++2337R161azw3BKtWrVin2sWcmMZ555RpIUFBREzwz4HZIZALzaTz/9ZCjfcMMNTteVO4loroEDBzpdFwB4wpYtW7RgwYJiHdulSxf179/fpevl5OS4dR4E5lQAvBfJDPgbkhkAvNa+ffu0c+dOW7l27drq1KmTU3WdOHFCP/74o6Gufv36uRwjALjTvn37NGXKlGIdm52d7TCZERYWpnfeecdu+9q1a21d4sPDw10LFHCT2rVrKyUlxe31Hj9+XGlpabZydHS0Klas6NZrxMTEuLU+T8k/zISkI/wFyQwAXmvp0qWGXw86duzodF1z5szRxYsXbeW+ffsyxASAXwoJCdGIESPstn/33Xe2z7nza6xfv17Z2dklqv/IkSOGlaDyzndQpkyZkoaLAPfll1+6vc60tDTVrVvXkMx45ZVXNHLkSLdfq7g++OAD066dK5B6ZqSmpurChQtOn2+xWFS+fHlZLJZiHZ+SkmK430oqNDRU5cqVU3BwcJHHWq1WJScnu7RyWVhYmKKiohQUFOR0Hd6AZAYA0y1evFj79u2z257/C05OTo4mT55caF033XSTWrRoYbf9iy++MJSrVaumefPmORHtpReFu+++26lzAaC4ypQpo8qVKxu2JScnO/0rdt5lrvv06SPp0kTIJZX/+rVr13YqHsBTli9frnPnztnKERERGjBggIkRyWGCsTTkJivz9szwZ/Hx8Ro2bJj++OMPl/+utWvX1tdff63mzZsXer277rpLW7dudfl6DRs21DfffKNGjRoVer1bbrlFcXFxLl0rKChIV111lV577TVdd911LtVlJpIZAEy3YMECwy+GBfniiy/skhL51a5d2y6ZsXr1arvJxV5++eWSB/r/VaxYkWQGAI9r2rSpNm7caNh23333ae7cuSWua+/evTp48KCkS8ncq6++2h0hAl7p+++/N5Q7duyo6Ohok6LxHoGQ0Bg8eLA2bdrklrqOHj2q/v37Kz4+vsBj7rjjDm3bts0t14uPj1f//v21Y8eOAo8ZMGCAdu/e7fK1rFarduzYocGDB+v06dMu12eWovuxAICPK+748+KiGzUAX7Ny5Urb59atW5sYCeB5GzZsMJRzeyIFqrzDS3Jycvw6meGuREauI0eOKDU11eG+xMREtyUycu3du7fQ67kjkZG/Tl9GMgOAX/v111/1ww8/uLVO5toA4Gt+++0322d6ZcCfbd68WXv37rWVQ0JCdNttt5kYkfcIhJ4ZjRs3dmt99evXL3DC5KioKMXGxrr1eo0aNSr0eg0bNnTr9ZwZauhNGGYCwKvExMRo2rRpxT5+x44dmjBhQoH733zzTcPkdjfffLNTv0p++OGHOn78uCR6ZgDwPZs3b7Z97tWrl4mRAJ711VdfGcqtWrVS/fr1TYrGe+TvneGv5s6dqyFDhhgSWs5q0KCBPv/88wL3WywWzZs3T4MHDy50KEpxNWrUSIsWLSr0egsWLNCgQYMMEy87KzY21rbCla8imQHAq4SGhrptkq7Nmzcbxs1WrFhRU6dOdSoL/dlnn9k+h4WFuSU+ACgNx48ft02yHBMTQ88M+LV169YZyr179zYpEntfffWVnnnmGVu5e/fuJfoBxxn5Vy/x514ZktS2bdtC55zwxPV27dpVqtdzdfJPf+K3yYzff/9dTz/9tFvqyt8gJk2aVOxlevKKjo7W448/7paY4DzujcAxYcIEZWZm2sqDBg1yujtd3uWv6JnhXWjTQOFWrFhh66HWunVrw1C5jRs3as6cOYWeHx4erjfeeMOjMcJ9AvmZeOrUKf3555+GbbfeeqvHr1tcSUlJhh4D7h6iUJi8PTP8PaGBwOG3yYy1a9dq7dq1Hqn77bffduq8Bg0a8OXWC3BvBIbFixcbVkgpV66cxo8f73R9JDO8F20aKNyvv/5q+9yhQwfDvoMHD2rmzJmFnl+pUiWSGT7El5+JO3fu1MWLF526hiStWbNGaWlptvIVV1yhnJwcu1WBXFGmTBm1bNnSbfWVNpIZ8Cd+m8wAUHwDBw5USIh7Hwf9+vXTO++849Y6iys5OVnPP/+8YdvgwYNVp04dp+skmQFf4m9tGq7JO19Gz549TYwEKNyIESMM96urDh8+rGuvvdZt9UmXloB3x3wFZrBarQoKCiKZAb9BMgOAjh075vY6zVyzetKkSYYvGjVq1NBzzz3nUp15kxlly5Z1qS7A0/ytTcN5CQkJtvHclSpVUufOnQs8tnr16qpcubKtfODAAZd+JQfgPfKuZEIyA/7Cb5IZ+WflHTdunMaOHWtSNI45M8YQruPeCDwnT540lJ988klVrVpVmZmZTi+rmnfuDXpmmIs2DRTfypUrbcnY/PNl5Dd48GBNnjzZVr7mmmvc+is5PINnIoorEJZmRWDxm2RGenq6oRwVFaXatWubFA28CfdG0Tp37lzgmtbOatGihVvrK4mPP/5Y1113nZ599lnVqlVLo0aN0ltvvaWFCxfqu+++U0xMTInrzHsfkcwwF226aP7WpuG8n3/+2fa5NCcbROnx12dijRo19NhjjxV6TEZGhmGy0xtuuKHI1UtWrVplmFPr+eefV8WKFQs957333vPZoSWSAmo1EwQWv0lm5P3VVOJlA5dxbxTt9ddfV/v27c0Ow60GDx6sPn366PDhwxo+fLgWL14sSXrggQcKXTPckeTkZMMvX9xD5qJNF80f2zSck7uKiXRpVZO0tDSGyvkZf30mRkVF6aGHHir0mFOnThmSGbGxsUWec/jwYUO5f//+RU7o+emnn3okmZGVlaWjR4+6vd68qlev7tH6ATP5TTIj73h2SU53JYf/4d4IXNWqVdP58+e1Zs0a27avv/5aL7/8sp599tli15OYmGgo8yJgLto0UHzjx4/Xp59+qpSUFB06dEizZs3yuiEIcA3PRN/1ww8/qEGDBh69BvPewJ/5TTIjKyvLUPaXrDRcx70R2Jo0aaIpU6Zo6NChtl8oJ0+erDZt2uiGG24oVh0pKSmGclhYmNvjRPHRpoHia9CggQYNGqQZM2ZIkmbMmEEyw8/wTERJBcJQk/PnzyspKcnp8y0Wi2JiYor1nc9qters2bO6cOGCgoKCSnwtq9WqMmXKqEqVKsVaiSw7O1tnzpxRWlqa09cLDw9XTEyMgoODS3y+N/GbZEb+8YI8yJGLewMDBw7UH3/8obffflvSpV+xxowZo7Vr16p+/fpFnp+cnGwok8wwF20aKJnx48fro48+UkZGhuLi4rR69Wr16tXL7LDgJjwTgcvi4+N1zz33aNOmTS4nbWrUqKGvvvpKrVu3LvR6AwcO1I4dO1y+Xr169fTNN9+oSZMmBR6zZ88e3XLLLdq7d69L15Kkpk2b6pVXXtFNN93kcl1m8ZtkRv6XDR7kyMW9AUl6+eWXtWnTJq1fv16SdOLECY0cOVI//PBDkV1y83fRJJlhLto0UDL169dXz549tWLFCknSZ599RjLDj/BM9F116tRRu3btzA7DrwwePFibNm1yS10nTpzQrbfeWuh8KQMHDtT27dvdcr2DBw/qlltu0c6dOws85tZbb3VLIkOS4uLiNHz4cJ05c8Yt9ZnBb5IZ+bsR8SBHLu4N33L27NkSTVxY3LGgoaGh+vDDD9W9e3cdP35c0qVZ/h977DFNmTKlRNdgzgxz0aaBkhs8eLAtmfHDDz+YHA3ciWei72rRooUWLVrk0WvkH4bk79yVyMh19OhRpaamOlwhLDEx0W2JjFz79u0r9Hp79uxx6/VcGYrjDfwmmZF/gj5+OUUu7g3fkpGRoa1bt3qk7rp162ratGm64447bBOmTZ8+Xe3atdPQoUMLPC8tLc1Q5h4yF20aKLnbbrtNjzzyiM6dO6djx45p8+bNatOmjdlhwQ14JgKXNW7c2K0v/A0aNChwqfOoqCi3Xy82NrbQ6zVq1Ej79u1z2/Vq1qzptrrM4DfJjPwT9H3//fceeyHKNXToUI/PQAzXcW8grxtuuEHjxo3Tq6++KunSJEiPPfaYmjdvrrZt2zo8h54Z3oU2DZRcaGio2rVrpx9//FGStG7dOpIZfoJnInDZ3LlzNWTIELcMxWjYsKEWL15c4H6LxaK5c+fqnnvucUuCITY2Vp999lmh15s/f74GDx6s+Ph4l6/XuHFjffLJJy7XYya/SWbkHy/48ccfe/yaXbt25UHuA7g3fEtISIiuuOKKYh+flpZmGzZSXM8//7zWr1+vX375RdKlGa9Hjhyp1atXKzo62uE18iooY47SQZsGnNOpUydbMmPjxo0mRwN34ZkIXNa2bVvt2LGjVK9X2BwXnrjerl27Su163s5vkhknT540OwR4Ke4N31KlShXFxcUV+/gvv/xSd9xxR4muERoaqunTp6tHjx5KSEiQJO3cuVMPPvigPv30U7vj8ycz6JlhLto04JxmzZrZPh89etTESOBOPBMBBCrfXlg2j2PHjpkdArwU9wYcadq0qSZPnmzYtmTJEs2ePdvuWJIZ3oU2DTgn71LU58+fNzESuBPPRACBym96Zpw4ccL2uVq1alq5cqXbrzFt2jRNnz7d7fXCs7g3UJARI0ZozZo1WrhwoUJCQjRq1CjdeeeddselpqYaygwzMRdtGnBO48aNFRwcrJycHJ07d87scOAmPBMBBCq/SGYkJyfr9OnTtnKtWrXUtGlTt18nMjLS7XXCs7g3UJS33npLp0+f1tixY3XjjTc6PCZ35ZNcJDPMQ5sGnGexWGS1WiVJmZmZdvv37t2rmTNn2sr5V8mA9+GZCCCQ+UUyY82aNYY1lGvXrm1iNPAm3BsoSkxMjL7//vtCj8k/zCQiIsKTIaEQtGnAeSdPnrQlMxwNl/v666/19ddfl3ZYcAHPRACBzC/mzPj5558N5bwTXCGwcW/AHdLT0w1lfqEyD20acF7epQMrVKhgYiRwF56JgPdLTk7Wvn37dObMGbND8Tt+0TNj06ZNhnK7du1MigTehnsD7pC/ZwbJDPPQphFI4uLiVLduXcO2/MtwlkTeJTvr1Kkj6dJy2OXLly/0vKioKKevCc/imQh4txUrVuiOO+5QamqqwsLC9OGHH5Z4FT4UzOeTGWlpadq2bZutHBERoZ49e5oYEbwF9wbcJX/PjKK++MMzaNMINBkZGYbJHUvip59+0tq1ayVdeoZt27ZNy5cvt+1v0aKFJGnAgAEaMGCAy7Gi9PFMBLzfsGHDbBPJp6ena+zYsSQz3MjnkxlffvmlEhISbOW2bduqXLlyJkYEb8G9AXchmeEdaNNA8R0/flyTJk1yuC8iIkJDhw4t5YjgbjwTAe+WmJhoaKOSlJSUZFI0/snnkxlLliwxlLt162ZSJPA23Btwl7yrmYSEhDDMxCS0aQSaGjVqFPoLXpcuXQrc17VrVwUFBdkm/MwVGhqqyZMnq0mTJm6LE+bgmej78rdPACXj08mMo0ePatWqVbayxWLR4MGDTYwI3oJ7A+6Ud86M0NBQEyMJXLRpBKIqVaro9ddfd+rcmjVrql+/fjp79qwsFosiIyMVGxurwYMHq0OHDm6OFKWNZ6JvCgkxvnrlX/odviE1NVX33HOPtm/frlatWmn27NlumVvoyJEjeuKJJ7Rlyxa1atVKb731lmrWrOmGiP2XTycz/vvf/yolJcVW7tChg2JjY02MCN6CewPudPr0advnsLAwEyMJXLRpoOS+/PJLs0OAh/BM9E35h6meOnXKpEjgir59++rXX3+VJB04cEB//PGHtmzZ4tIqUfHx8ercubNtWEp8fLyOHj2qlStXKjw83C1x+yOfXZr1+PHj+uSTTwzbRo0aZVI08CbcG3CntLQ0w3KG/INS+mjTgHfJncwO5uCZWPrcdc9XrVrVUD5w4ADLdfqgP/74w1A+duyYWrVqpcTERKfqi4+P17XXXms3v8bGjRt1/Phxp+MMBD7bM+OJJ57Q2bNnbeUmTZrorrvuMjEieAvuDd929uxZde3atdjH5/1lyhPmz59vuEZ0dLRHrwd7tGkEkvDwcNWuXVuSVL16dZOjcezQoUO2z2XKlDExksDEM7H0nTx50vY5/1CRkmjdurUiIiJ08eJFSZe+w0yYMEHvvvuuyzGi9FSsWNEuCXX8+HG1atVKf/31V4l6aOT2yDh37pzdvipVqvC9swg+mcz44osvtHjxYsO2hx9+mLHs8Lt745FHHtEHH3zg9npzcnIM5c6dOysoKMjt18nVp08fLVu2rFjHZmRk6Pfff/dYLMV18uRJffTRR3rjjTcM25s2bWpSRIGJNl083tymUTI33nijbrzxRrPDKNSOHTtsn1k9o3T52zPRF3z22WeGF1dXVjQLDQ1VbGys/vrrL9u2Dz74QHv37tVtt92m+vXrKyYmRjVr1rTrxQHv8cEHH+j222+3m8A1N6GxZcsWVaxYsch6cntkOEpkBAcHa/r06apUqZLb4vZHPpfMSEhI0FNPPWW4eTp06ED3OvjlvWG1Wu1eUjx1HU/OqF0af4eS6NWrl8NunTk5Obp48aKSkpKUnJzs8L/JP/7xj9IIEaJNu3qdQGrTKB1paWlauHCh3n//fdu2unXrmhhRYPHHZ6K3WL58uX744QdbOSMjQ4mJiTpy5Ij+97//GY6tX7++S9e6/fbbDckMSVq9erVWr17tUr0Fye0FAve5+eab9f7772vMmDEFJjS2bt1aaB1FJTJmzZrl9Yltb+BzyYwxY8bo4MGDtrLFYtELL7xgXkDwGtwb/iE4OFhVqlRx+vzizGmRkZGhuLi4Etfds2dPjRw50pmw4ATaNFC61q9frzFjxthtz8rKUlJSks6fP6/s7GzDvs6dO5dWeAGPZ6K94OBgNWvWzFYuztCs6tWrG84JCwtTcnKypk6dWqxr9unTp+SB5jFu3DitXLlS69evd6kemCv3+6CjhMaJEyfUsmVLbdiwweG5hSUyLBaLZs2axepExeRTyYzXX39dS5cuNWwbNmyYrr/+epMigrfw13ujQ4cOSkpKMjsMl+X90lCUatWqGcZje0JsbKzdLy1F6d69u9577z0PRYT8aNPerSRtGr6jefPmOnDggLKysop1fO3atfXwww97OCpI/vtMdFVMTIw2b95conPGjx+v8ePHG7ZVrFhRFovFLlmX3/XXX+/yjxqhoaH66quvNH78eC1cuJCeEz5s5MiRslgsGj16tMOERpcuXezOsVqtBc6RERwcrDlz5jAHTgn4TDJj7dq1mjRpkmFb/fr19corr5gUEbyFP98bQ4YM0ZAhQ8wOw++0b99e69atK3B/mTJlFBERoerVq6tBgwa66aab1Ldv31KMMLDRpgFzREdHq169eoYVnBwpX768unXrphdeeIFhJqXAn5+J3qJatWpq0qSJ9u/fb9sWHBys8PBwRUdHq379+rr55ps1cuRIt8xPEhkZqenTp+vFF1/Ul19+qbi4OB06dEgpKSm6cOECQ/l8yLBhw2S1WnX//fc7TGjkZ7Va7VYtkS71yJg9ezaJjBLymWRGy5Ytde+992r27NlKTU1VeHi43n//fWZ4BfcGSuzBBx/Ugw8+aHYYKABtGjDP5MmTHS4FGBoaqgoVKig2NlbNmjVjwslSFEjPxMcff1ynT5+WpBKtCOEOW7ZsKdXrSVKNGjUcDu1yp+L2tILzhg8frqCgIIc9NIrDYrHQI8NJPpPMiI6O1n//+18NHTpUzzzzjPr06aNevXqVagz9+vUzzCzcqFGjUr0+HOPe8H3t2rWzfWbWZtCmgZKLjIy0DYVzZenI/v37uyskuEkgPRNvv/12j9QLeNqwYcNksVh07733liihYbFYNHfuXA0cONCD0fmvoIyMDM9Ndw4AAAAAMEVWVpYyMjKUmZmptLQ0paenKzU1VUlJSerUqRM9N9zs448/LnYPDYvFoo8++kh33nlnKUTmn4LNDgAAAAAAAF83bNgwzZw5U0FBQYUeZ7FY9PHHH5PIcBHJDAAAAAAA3GDo0KGaM2dOgQkNi8Wi+fPn64477ijlyPwPyQwAAAAAANxk0KBBmjVrloKDja/buXNk3HbbbSZF5l9IZgAAAAAA4EZDhgzR/PnzVb58eUlSuXLltHjxYib7dCMmAAUAAAAAP8QEoPBn9MwAAAAAAAA+hWQGAAAAAADwKSQzAAAAAACATyGZAQAAAAABICgoqMAlQwFfQzIDAAAAAPxUbvIi//8Cvo5kBgAAAAAEAHpmwJ+QzAAAAAAAP0YSA/6IZAYAAAAABAiSGvAXJDMAAAAAwI/l9syghwb8CckMAAAAAPBDjpIXJDPgL0hmAAAAAICfo2cG/A3JDAAAAADwYwwzgT8imQEAAAAAfipv8oJkBvwJyQwAAAAA8GP0zIA/IpkBAAAAAH6ORAb8DckMAAAAAPBjuUmMoKAgBQfzCgj/wJ0MAAAAAH6OYSbwNyQzAAAAAMBP5U9ikMyAvyCZAQAAAAABIDg4mGQG/EbQkm9WWc0OAgAAAAAAoLjomQEAAAAAAHxK0N79R+mZAQAAAAAAfAY9MwAAAAAAgE8hmQEAAAAAAHwKyQwAAAAAAOBTSGYAAAAAAACfQjIDAAAAAAD4FJIZAAAAAADAp5DMAAAAAAAAPoVkBgAAAAAA8CkkMwAAAAAAgE8hmQEAAAAAAHwKyQwAAAAAAOBTSGYAAAAAAACfQjIDAAAAAAD4FJIZAAAAAADAp5DMAAAAAAAAPoVkBgAAAAAA8CkkMwAAAAAAgE8hmQEAAAAAAHwKyQwAAAAAAOBTSGYAAAAAAACfQjIDAAAAAAD4lBAzL56ekaG01HRlpKUpKztbOTk5ZoYDLxZsCVZIsEVlypZV2fAwhZUpY0ocYWGhiggvq/CwMrJYLLJYyAcCubJzcpSdla3U9AxdTE1TenqmKXHQTgHHLrfRdF1MTaeNAl7IW9op72kormBLsEItl97TwsqW7nta0N79R62ldrX/L/ViqpKSkpWVlVXal4afCAkJUfny5RQeEV4q14uKDFc/igpYAAAgAElEQVTF8pEKCTE1/wf4lKysLJ1PuqCUC6mlcj3aKVAytFHA+5V2O+U9Da4qzfe0Uk1mZGdn61zCeaWnp5fWJeHnwsLCVCm6oiwWi0fqt1iCFRNdUeFlzekJAviD1LQMnUk4r+xsz/yqQzsFXEMbBbyfp9sp72lwN0+/p0mlmMzIys7WmdNnlU2WD25mCQlRTJXKCnFzQwkJCVH1qpXcXi8QiLKys/X3qXNu/6WHdgq4B20U8H6eaqe8p8FTPPWelqtUBilm00DgQdlZWZfur+xst9VpsQTz5QtwoxCLRdWrVnLr2HjaKeA+tFHA+3minfKeBk/yxHtaXqWSzDiXcJ4GAo/KzsrSuYREt9UXE12RL1+Am4VYLIqJrui2+mingHvRRgHv5+52ei4hkfc0eJS739Py8ngyIzU1lbFXKBXp6WlKTU1zuZ6I8DDG9QIeEl62jCLCy7pcD+0U8AzaKOD93NVOL72nuf7dGSiKu97T8vN4MiMpKdnTlwBskpKSXK6jUsVybogEQEEqVYxyQx20U8BTaKOA93NHO+U9DaXJHe9p+Xk0mZGelq6sTLotofRkZWYpLc35nkDhZcsolCXjAI8KDQlReNkwp8+nnQKeRRsFvJ+r7ZT3NJQ2V9/THPFoMiON4SUwQVqa812Y3NFlD0DRIsKd/wJGOwU8jzYKeD9X2mmqC9+XAWe58p7miGd7ZpDMgAkyMjKcPjcsjPG9QGlwpa3RTgHPo40C3s+VtubK92XAWe6+7zyazMjKzPRk9YBDrtx3luAgN0YCoCCutDXaKeB5tFHA+7nS1nhPgxncfd95NJlhtXqydsAxV+47C0vIAaXClbZGOwU8jzYKeD9X2hrvaTCDu+87j69mAgAAAAAA4E4kMwAAAAAAgE8hmQEAAAAAAHwKyQwAAAAAAOBTSGYAAAAAAACfQjIDAAAAAAD4FJIZAAAAAADAp5DMAAAAAAAAPoVkBgAAAAAA8CkkMwAAAAAAgE8hmQEAAAAAAHwKyQwAAAAAAOBTSGYAAAAAAACfEmJ2AAAAwP8kJiZq3759SkxMlNVqVVRUlKpWraL69RuYHRoASenp6TpwYL9OnTqttLQ0hYWFKSoqSg0bNlTFihXNDg8AikQyA4BPy8zM1FdffaWtW7fatnXr1k19+vQxMSogcK1evVr/+9/vOnLkqHJycuz2V6xYUU2bNtE//nGdatasaUKEQGDbsWOH1qxZrb179ykjI8Nuf3BwsKpXr6Z27dqre/fuioyMNCFKACgayQwAPmvbtm1asmSJTp48adh+4cIFkyICAtfhw4f1yScLdOjQ4UKPO3/+vH777Xdt3PinrrvuOt18882lFCEQ2NLS0vTJJwu0ceOfslqtBR6Xk5Oj48dP6Pjxb/TLL7/ojjvuUMuWLUsxUgAoHpIZAHxOYmKili79Qn/8sdHhL78AStf+/fGaMWOmEhMTDduDg4Nt3dUvXLig9PR0276srCx99913On/+vIYMGVKq8QKBJjU1Ve+++44OHDho2B4UFKSoqChFRUUpKytL586dU1ZWlm3/2bNnNWvWLA0bNkzt2rUr5agBoHAkMwD4lA0bNmjZsmV2L00AzJGSkqI5cz4ytMmKFSuqV69e6tixo8qVKydJys7O1o4dO7R+/Trt2LHTduwvv/yiOnXqqEePHqUdOhAw5syZbUhkBAUFqUOH9urdu4+uuOIK2/bk5GT9/PPPWrNmjZKSkiRdGs65cOFC1a9fX9HR0aUdOgAUiNVMAPiEs2fP6p13pmjBggWGl6ayZcuqU6eOJkYGBLYlSz7XmTNnbOW6da/QU089pX/84x+2RIYkWSwWtWzZUmPHPqRbbrlFQUFBtn0rV6409NoA4D6//PKLtm3bbiuHhIRo0KBBGjFipCGRIUnlypVT3759NW7cOFWpUsW2PSUlRcuXLy+1mAGgOEhmAPAJBw8e1K5dcYZtzZs30xNPPKGrr77apKiAwHbq1Cn9+ecmW7lChQoaNWq0KlSoUOh51113ndq3v9xlPSEhQVu2bPFYnEAgW7t2jaHcq1cvdenSpdBzqlWrpjvvvNOQdIyLiyvkDAAofQwzAeBzoqOj9c9//lPXXHONJCkx8bzJEQGBacOGDcrMzLSVe/XqpcqVKxfr3N69e+uPPzbayrt377a1aQDucf78eUVGRqpp0yaSpNDQUPXr169Y5zZr1kxVq1a1TbKdkJDgsTgBwBkkMwD4jJCQEHXq1En9+/dnqTjAC+zfH2/7HBYWpu7duxf73Lp16ykqKkopKSmSpKQk5sEB3K1ixYp65JFHnT6/QoXytmRGdna2UlNTFR4e7q7wAMAlJDMA+IQqVarokUceVqNGsWaHAuD/u/LKq9SgQUNJUqVKlRQWFlai80NDQ22f866gAMA75CYbpUtzVJHIAOBNSGYA8An5JykDYL4bb7zR6XOzs7OVnJxsK0dERLgjJABucujQQZ048betXKtWTROjAQB7TAAKAABK3Y4dOwy9MapXr2FiNADyyszM1KJFi2S1Wm3bOnbsZGJEAGCPnhkAAKDUbdjwk+1zUFCQWrVqZWI0AHKdOHFCn376ifbvP2Db1qzZVUWugAIApY1kBgAAKFVbtmzRjh07beUGDeqrbt26JkYEBJbs7GytWrXKVrZarbpw4YKOHz+mPXv2GlYpatq0iUaMGGlGmABQKJIZAACg1Jw7d06LFy9WTk6OJCk4OFj9+t1gclRAYMnMzNTSpUsLPaZChQrq0aOH+vbtW0pRAUDJMGcGAAAoFWlpaZox4wMlJCTYtnXq1EnNmjUzMSoA+QUFBalataqSpAsXLpgcDQA4Rs8MAADgcenp6Zo5c4YOHjxk2xYb20h33nmniVEBgSkoKEhVqlQxbEtPT1dqaqoyMzNltVq1Z89e7dmzV6tXr1bfvn3Vq1cvk6IFAMdIZgAAAI9KT0/X9OnvKy5ut21bnTq1NXr0/QoNDTUxMiAwhYWFaeLEiXbbMzMztWfPHv3550Zt2rRZ6enpSk5O1ueff66zZ89q4MCBJkQLAI4xzAQAAHhMWlqapk17z5DIqFGjhu6//wFFRUWZGBmA/EJDQ9WsWTMNHTpM//rXo7beG1arVWvWrNHPP/9scoQAcBnJDAAA4BGpqal6772p2rNnr21brVo1NXbsWFWuXNnEyAAUpW7derr33pG23lNWq1UrVqwwOSoAuIxkBgAAcLuUlBRNnfqu9u2Lt22rU6e2HnroYUVHR5sYGYDiqlu3npo1u8pWPn36tOLidpkYEQBcRjIDAAC4VXJyst57b6r27z9g21avXl2NHfuQKlSoYGJkAEoqNraxoXzgwEFzAgGAfJgAFAAAuE1iYqLef3+aDh06bNvWoEF9jRnzf8yRAfig/D2pzp8/b1IkAGBEMgMAALjF+fPnNW3aezpy5KhtW2xsI91//wOKjIw0MTIg8Jw+fVrJyUm2cnR0ZVWsWLHE9WRkZBjKVqvV5dgAwB1IZgAAAJclJCTovfem6vjxE7ZtTZo01gMPjFHZsmVNjAwITNu3b9eiRYts5bZt22jUqNElrufo0aOGcvny5V2ODQDcgTkzAACAS86ePaupU42JjKuuulJjxvwfiQzAJFdffbXCwsJs5W3btuvQoYMlqiMzM1NbtmwxbGvUqKE7wgMAl5HMAAAATjt9+rSmTp2qEycuJzJatGiuBx4YY3iRAlC6IiMjdfXVV9vKmZmZmj9/vpKTk4tdx+eff67Tp0/bypUrV1bTple6NU4AcBbJDAAA4JSTJ09q6tSp+vvvv23bWrdupfvvf0ChoaEmRgZAkvr372+YwPPo0WOaMuVtHTp0qNDz0tLSNHfuXK1fv96wvVevXh6JEwCcwZwZAACgxP7++29NmzbN8KttcHCwkpOT9d//vuVUnV27dtM111zjrhCBgBcZGakRI4br/fen6+LFi5KkY8eO680331SrVi3Vpk1bXXnllQoPD1dmZqYOHjygbdu2648//rBbteTKK5uSzADgVUhmAACAEtu5c6chkSFJOTk5io/f73SdzZo1dzUsAPk0ahSre++9V/PmzbMlKDIzM7Vx45/auPFPBQUFqUyZMsrIyChwpZJGjRo6NXkoAHgSw0wAAAAAP3bVVVdp/PjxatWqpYKDjV//rVar0tPTHSYywsLC1Lt3b40f/5jCw8NLK1wAKBZ6ZgDweRUqVFSnTp1s5SuuuMLEaIDAULNmDUO7c4fatWu7tT4Al8XExOiBB8Zo7949+vXXX7V79x6dO3fOLokREhKiGjWqq3HjJurdu7cqVapkUsRA6YjbtUO//rxe27b+pe1btygnJ8fskCRJNWvVUfOWrdSiZWv1u/GfZofjlYL27j/quD+ZGxw7etxTVQOFqlW7plPn1atT3c2RACjIwSN/F32QA7RToHTQRv3f2bNndfz4cV28eFFhYWEqX76cqlWrrsjISLNDQzE52055T5MyMzP09puvacV335gdSpHKly+vh8c/pR49+5gdisucfU9zhJ4ZAAAAQACqXLmyKleubHYYQKnbt3e3Jr/0og4dcH6ep9KUlJSkl158RtacHPXsfZ3Z4XgN5swAAAAAAASEHdu36sVnn/CZREZeL094Tls2/2l2GF6DZAYAAAAAwO9t/vMP/fvZx3Xy7xNmh+K0t9981ewQvAbDTAAAAAAAfu1/v/2il/79jC5evGi3r3z58hr3xHO6tks3uxV/zHL82BF99ul8ffv1UsP2o4cPaeuWTWrZuq1JkXkP7/h/CgAAAAAAD/hlwzo9++S/HCYyqlWrrnemfagu3Xp4TSJDurSayb8ee1pduvWw27dt61+lH5AX8p7/twAAAAAAcKOf1q/RC888brcMsSTVvqKu3po6Q7WvqGtCZMVz48232G3btnWzCZF4H5IZAAAAAAC/s27NKk147kmH+xrGNtbbU2eoWjXvXk66YWxju23xe/eYEIn3Yc4MAAAAAIBfWf7t13rjtZcc7mvesrVefu0tRUZGlXJUJRcWFma37fS5BBMi8T4kMwAAAAAAfmPJok/0/tS3He5r1/4aTZz8hsMkAXwLyQwAAAAAgF/4cMY0fTr/I4f7evb6h5549t8KDQ0t3aDgEcyZAQAAAADweVOnvFFgIqPfjf/U0y9MciqR8fHsGbr5+h669aY++uLzhS7F+MXnC3XrTX108/U99PHsGS7VFejomQEAAAAA8FlpaWl6ctxY7di+1eH+2+8cpAcefNSpun//9WfN+2iWJCk1VZr2zltKPH9OI+4bU+K6Zn3wnhYu+NhWnvfRLDW9spmu6dTZqdgCHT0zAAAAAAA+6dy5c3rs0f8rMJExbORopxMZkrRn9y67bQvmztGsD94rUT35ExmF1Y/ioWcGAAAAAMDnnDh+TBOef0r79u52uP+RcU/q5gG3uXSNVq3bOtyem5i47/4Hi6yjoERGYfWjaPTMAAAAAAD4lEMH9uu5p8c7TGQEBwfryWf/7XIiQ5Jatm6rwUNHONy3cMHHRfbQKCyRMXjoCLUkmeE0emYAAAAAAHxG3M7tmvzSizp29IjdvtDQUD0/cbKu7dzNbdcbcd8YZWfnOExKFNZDo7BExl2Dhzk17wYuI5kBAAAAAPAJ27Zu0asvvaiTf5+w2xceHqGJk99Qm7bt3X7d3GRFcRMaRSUyijM8BYUjmeHFduzYpqzMTMZRAQAAAAh4Rw4f1EsvPqOzZ8/Y7StfvrxeeX2Kml7ZzGPXL25Cg0RG6SCZ4aWmvvtfLfl8oaxWq67ve4OefubfZocEAAAAAKZ549WXHCYyoqMr67W33lX9Bo08HkNRCY0tmzYqbtcOh+eSyHAvJgD1UiuWL5PVapUkrfxhuY4fP2ZyRAAAAABgjhnvv+tw+dVq1arrnfc/LJVERq777n9Qdw0e5nAfiYzSQzLDS5UrX8H2OScnR0ePHDYxGgAAAAAwz/atW+y21axVR1OmfajqNWqWejyFJTTyI5HhGSQzvNTYsf9Sw4aNFBpaRpJUrXoNkyMCAAAAAHPs3LHNUA4ODtaLEycrpkoVkyIqXkKDRIbnkMzwUtd27qoP53yiKlWrqly5cqpbt57ZIQEAAACA10jPSDc7BJiIZIYX+2HFdzp+7Ki6dO1hdigAAAAAYJqrmrUwlHNycjTxhaf094njJkVU+PKruRYu+FizPnivlCIKLCQzvNShQwc144P3VKFCRd1552CzwwEAAAAA0zRv2dpu25nTp/XwmHt16OCBUo+nOImMXCQ0PINkhhfavn2rHh//kJKTkzRu/JOqV7+B2SEBAAAAgGlGj3lIzZq3tNuekHBW/xo7qsBVRDyhsERG0yubOdxOQsP9QswOAPZiYqqoRo2aeuHFl9S8RSuzwwHs7N27R2fOnNWFCxcUERGhKlViFBvb2OywAMBm69at2rJlsw4ePKSUlBRlZ2erUqWKqly5sq688ir16NHD7BABACX0zAuT9Nij/6cTx48ZticlJenxRx/Uy6+9pZat23o0hsISGbmTfRZ0TO42JgR1D5IZXqh69Rqa8u4HZocBSJLOnDmjhQs/1YYNG7R16zYdPXpEqampdseFhYWpTp0r1KzZVerevbtuv32gatRgFZ6SGD58mJKTkyVJISEhmj17jiIjI02OCr7o5Zdf0qZNm/Jte1lNm17pct1DhtyjixcvFvv4oKAglS1bVpGRUYqKilJsbCNdffU1atvW/V82f/nlF82aNVNr167VkSNHCj22cuXKateunYYPH6GBAwe6PRZAcq69hIaGKiIiQjExVRQb20hdu3ZVkyZNSz2W4ho0aLBuu+22Ur1uRESE5s2b79Y64RuqVa+hZ1+YpMkvvahjR43P+dTUi3r68Uf0wsRXdU2nzh65fnESGdKlZEVOTo4WfTrP7jgSGu4TtHf/UaunKj921LzJWBDYatV2bq3penWquzkS37Vx40a9+eYbWr58uVJSUkp8flRUlAYMGKBHHnlUrVvbj3GE0YoVK3TTTTfayu3atdNvv/1uYkSed/DI306dRzstXEJCgho3jlViYqJh+8MPP6I333zT5forV45WUlKSy/VUq1ZN1113nUaMGKmuXbu6VNeOHTv03HPP6rvvvlNOTk6Jz7/yyqs0YcIE3XLLLS7F4W9oo65zR3sJCgpS48ZNNGDAAI0ZM0a1atUyLRZHJk6cqKeffqZUr1u+fHmdPZvg1jp9lbPt1Nff0/bH79PLE5/ToQP77faFhobqsadfUO8+17v1msVNZOQ14/13HSY0CjsnvwsXUtS/Xy/DtixJa9f/r+igvZCz72mOMGcGAIMTJ05oxIjh6tq1iz7//HOHiYygoCBFRESoUqVKKlOmjMN6UlJSNH/+fHXq1FEjRgy3e7GC0eeff24oX399X5Miga/78MNZDtvbl18uNSGagp08eVLz5s3T9ddfpwceeMDWK6mkZs2aqR49umvZsmVOJTIkadeunbrrrjs1cuQIpaWlOVUH4ClWq1W7d8fptddeVZs2rTVhwgSzQwJM16BhI700+U01im1ity8zM1OvvfSivv3aff/uzZn1fokTGdKleT7uuHuIw30LF3ysObPed1uMgYhhJgBsvvnmG40d+6COHzdm6y0Wi9q1a6fu3XuoS5cuat++vapWrWrbf+rUKcXFxWnDhp+0adMmrVu3TufPn5ckZWVlaf78+fr99/9p6tSp6tXLmFnGJatW/Wj7bLFYdM89rGIE53z22WcOtx8+fFiffPKJBg0aVMoRFS4zM1MffjhLBw8e0JdffqWyZcsW+9yJEyfq5ZdfcpjEiIiIUMeOHVWvXn1VrVpV5cpFKSkpWQcO7NfWrdsUF7fLcHxOTo7mzZunQ4cOafHizxUdHe3y3w1wt3PnzumllyZp9epVmjNnjho0aGh2SIBpatSspZf/8189//R47XHwTP/vG5OVmpqq2+907d+9rVs2acHcOQ73Fad3xegxD0mSwx4aC+bOUbv213h8ng9/RTIDgCRpypS39fTTTyszM9O2zWKx6KabbtJzzz1f6FCRqlWrqmrVqurWrZukS93cZ86coZkzZ+nQoYOSLk0aetttt2rmzFm6/fbbPfp38TXfffedYXx/mzZtmFAVTlm9erX++uuvAvcvWDDf7cmMSZMm6dprCx6bnJWVpcTERJ0+fUq7d+/R77//pk2bNhmeNZK0atUqPfnkk5oyZUqxrvvuu+/opZcmyWo1jpatVauWxo0bp3vuGVJoQuLnn3/Wa6+9quXLlxvqWL9+vQYOvF2rVq0uVhxASRS3vRw+fEg7d+7SL7/8Ypd4ky7ND9Ov3w1aunSprrrqKqdieeutt9SqlevDQOvXr1/q1w0J4RUGl1SuHKM33n5fT4wbq7id2+32T3/vbSUnJ2rEfWOcvsZfWzY53H7H3UOKPe9FYQmNv7ZsIpnhJJ4EAPT66//Rc889Z/h1s3379nr11dfUvXv3EtcXHR2tJ598SqNGjdZjj43XggULlJOTo5SUFI0adZ9iYmJYSSCPJUuWGMp9+/YzKRL4utmzPzSU69atZ0soStLatWu1f3+8W3/NrVmzli2RWVxbtmzRs88+ox9++MGw/eOPP9JDD41Vo0axhZ6/efNmPffcc3aJjHvuuUevv/6GYmJiioyhc+fO+vrrbzR37lyNHz/O1ptMupTQGDdunN56660S/K2AojnTXpYvX64JE/6tjRs3Grbv3x+vO++8U6tWrTL0liyu2rXrlDgWdzDruvBfERERmjp9th75v/u0Y/tWu/0L5s7R+fPn9ci4JxUcXPJZFho3sZ88+467h9gSFMVVUEKjIT9gOY05M4AAN3/+fL3wwguGRMbdd9+tNWvWOpXIyCs6OlqzZ8/RSy+9ZPvHIyUlRffdd58SEpi4K9fq1atsn0NCQjR4sHcNA4BvOHPmjL7//nvDtueff0716l3+1TQjI0MzZ84q7dDstG7dWt9++51dL60LFy7YJfccefzxx+xWR3jggTGaM+ejYiUy8ho6dKg+/XShypcvb9g+ffr7+vXXX0tUF+AJffv21a+//qZnnnlW4eHhhn1xcbv0yCMPmxQZ4F2mTJtV4PwU3369VJMnPm/XK7A4runUWUOG36ewsDBFRkZp9JiHSpzIyJV7bmRklMLCwjRk+H26tjPJPWeRzAACWFzcLo0fP05ZWVm2bU8//Yzmzp1X5Lj1bdu26aeffjL86luQxx9/wjDT+aFDB/X88887Hbc/WbZsmY4ePWort23btshfpQFHZs2aaVgxoFatWho0aLDdCh1ffPFFaYdWoHffnWo3FKSoBMKHH87SunXrDNsGDBigd9991+k4+vTpozfeeENBQUG2bZmZmXrxxRecrhNwtwkTJmjq1PfsJt5esmRJsZKAQCAYPeYhDb/3fof71qxeqeeeHKf09PQS1zts5Gh9u/InffX96gITJsV1x91D9NX3q/Xtyp80bORol+oKdCQzgAD26KOPGnpIDB48WBMnTizw+BkzPlDPnj1UoUJ5tW3bRr169VSjRo1Uv349jRw5Qlu2bFFmZqZuu+1WTZw4Uf/73+Ulo/7973+rQ4cOtvKCBfO1f3+8J/5aPmXJEuMqJn37sooJnJN/4s/+/QcoNDRUo0bdp9DQUNv2/fvjvSahERMToy5duhi2nT59utBzZs6caShXqVJFb77p+nCQESNGql8/4xCvdevWacuWLS7XDbjL0KFD9dprrxm2Wa1WTZ78ikkRAd7nnmH36qF/Pe5w358bf9f4hx/wyDLFKH0kM4AAtXjxYq1adXl4Q4cOHTR9+gcOj920aZO6dOmsBx98UBs2bLDr3n306FHNmzdPvXv30lNPPaWvv/5akyZNVOfO12rKlLdtx7366muyWCySLnUn94bu7mZbvfryJIOXhpiwiglK7scff9T27ZcnPgsJCdHo0Zd+7YmNbayuXbsajp871/HycmaoXbuOoZycbL8cdK6NGzdq0ybjRGyPPPKIrrjiCrfE8vTTz6hWrVqqWbOmatasqerVq2vZsm/cUjfgLmPHPqQ+ffoYtv3111/69ttvTYoI8D79bxmo5yY4TvLF7dqhf40dpTNFJM+9WYXISLND8AokM4AAlTfJEBISojfffMvh0JJvv/1Wffr01u+//15knUlJSXrnncsrEYSGhmrAgAG2crdu3dSpUydbecWK5c6G7xe+/PJLwzK47dq1Y5k9OOXDD42Jwc6dO6tZs2a2cv4VTFavXm1YQcdMqamphnK5clEFHvvRRx8ZJv0sX768Ro1yXxfdjh076uDBQzp06LDtz3PPMSQO3mfy5Fft5s+YP99+lQQgkPXo2UcvvvSaw32HDh7QI/93r44f845/CwuTkmKf5I+KKmdCJN6HZAYQgNatW2cYAtK/f39DkiHXqlWrNGzYUCUnJ9u2RURE6NZbb9X06dO1YsUP+uyzRRoyZIihG3uuDh06qG7deoZtvXv3tn3etWuXTp065Ya/kW9autTY1T9/F3egOE6dOqXly42Jwfw9fAYNGqyaNWvayqmpqXbDNcyyZctmQzk2tuA5Y37+eYOhfMMNNxS6/Crgr1q3bm23IsiGDRsKOBoIXF279dTEV15XaGgZu30nT/6tRx8crfi9e0yIrPh279pht61xU+eWZPY3JDOAAPTpp5/aft0MDQ3V88/bT3J34cIFPfTQQ0pMTLRta968udauXafPPluke++9T7169dKtt96q2bPnaO7ceXYJDUfzP1x7bWfb56ysLLul5gJJ3mE+oaGhdr+eA8Uxc+YMw682NWvW1D33GCcnCw0N1U033WzY5g0TBs6dO1ebNxuTGTfeeJPDY9PS0hQfb5xnp2fPnh6LDfB2+VcD+vvvv7Vt2zaTogG817VdumvSq2+qfPkKdvsSEs7q0bGjtXXLJgdnmi8nJ0eff/aJ3cxfCIcAACAASURBVPYWrVqbEI33IZkBBKD169fbPnfs2NHQHT3XCy+8oL15MtXNmjXTypU/qk2bNg7rvP3229WwYSNbOTQ0VIMH32N3XOvWxofv4cOHShy/P1iyZIlOnjxpK7dv31716zcwMSL4qkWLFhnKuRN/5nfffffZlkiWpD17dps6xn7ZsmUaP36cYVvbtm01cOBAh8evW7fOMCQlKChIPXr08GSIgFe766677YaH/vLLzyZFA3i39h2u0YRXXle16jXs9qWmXtST4x/SwgUfa+/uOP194riDGkrXmdOntWH9Wo17+AHt3GGfpGzRgmSGJIWYHQCA0nXkyBHFx++zlXv16mV3TGJioubNm2srR0REaN68+YqJiSmw3k2bNmn37jhbuUOHDg4n5YuOjlZoaKhtnW9H4wADwZdfLjWUGWICZyxfvlw7d+60lUNCQnT//Y6XpGvTpo2uueYaw9KnH3/8kW688UaPx5nXiRMn9Morr+ijj+YoLS3Ntr1SpUqaOvW9As/76y/jqiK1atVijhkEtLJly6pBgwaGZ8CWLX+ZGBHg3Vq0bK0XJ76qlyc+p2NHjXNlZGZmatYH72nWBwX/O+QtWrZuq9gmTc0OwyuQzAACzG+//aacnBxbuXv3HnbHzJw5Q+fOnbOVhw4dphYtWhRab96hK1LhL+fZ2dm2z2FhYcUJ269kZmYaVjEpqBcLUJQ5c2Ybytdee63Dnla57rzzTkMyY+XKlTp58qSqVavmdAzx8fFatmxZgfuzs7N1/vw57dsXr02b/nS4IlJMTIw++uhjw/LN+Z09m2AoF5ZcBQJF48aNDcmMEyX4RfnixYsuTQRcvnx5Vahg320f8GaNm16pl159Uy9PeF779u42O5wSs1gsenT8U2aH4TVIZgABZt++vbbPoaGhDl8evv/+e9vnkJAQjR37YJH1/vDDCtvnMmXKaNAgx0uMnjhxwpBMqVixkt0xV111lWGIiyvWr//J4eSmZlq6dKlh4tOCerEAhTlx4oRWrFhh2FbU0r7Dh4/QxIkTlZBwKTGQkpKiWbNm6tlnn3M6jldeednpcyWpR48emjLlHV11VeGTmeWdv0eSypVjJnegcmVjUi/vhN1FGT58mEvXHjVqtKZNm1bi83777TedOeP8kpiDBg1WJMtSwgV1rqinl//zX7347BOK27m96BO8RFBQkJ554SVdkW9y/UBGMgMIMGfOnLV9jo6Odrgca94JxNq3b68mRXRl27Rpk3bt2mU4p6CX861btxrKderUKVbc/iT/EJMbbrjBpEjgy2bOnKkLFy7YyjVq1NCQIUMLPScyMlI33nij5s27vITj4sWLXUpmOCs8PFyPP/64nnrqaYdzfOSXnJxkKJPMAC71jsgrKSmpgCO9x1tvvenS+X379iOZAZdVrhyjqdNna/p7bzucYNPbNG/ZWo+Of1L16jO8Mi8mAAUCTN4J9MqWDbfb/+uvvxqGmLRu7XjCz7w++eQTwxCTwl7Ot2+/nCgJDw9X586dCzzWH2VmZmrNmjW2cpkyZXT33axigpJbvHixofzPf/YvVlJgxIiRCgoKspV37NihH3/80e3xFSU1NVUTJ05UvXp1NX78eMOEuI7k7dElyTCZKRCo8reD/O0EQOEeePBRffX9ar0wcbJuvf0uxTZpquo1ahZ9oofFxFRR567d9cCDj2rqB3P09tQZJDIcoGcGEGDyvsRkZKTb7c8/frZp0yZF1rly5Q+2z0W9nP/88+WZ1hs2bOjw5eu2224r8sWmuKpVq+qWetxl8eLFOnPmjK3MEBM449tvv1Vc3OXeUBaLRaNHjy7WuV27dlXLli3111+XJwqcM2e2+vTp41QsPXr0UPXq1Qs9Ji0tTRcvXtTJkyd1+PBhQ8L01KlTeuedKVq69AtNmfKObr75Zod1REUZe2L4wi/QgKflbUtSyXosNWvWTFFRUU5fu0GD+k6fC3iTyMgodevRW9169DY7FJQQyQwgwERERNg+5x+DLsluHGulStGF1rdx40bDEJPCXs6Tk5MNyYyePe1XUpGkSZMmFXpNX/b1118ZygwxgTMcTfzZsmXLYp8/cOBAQzJj+fLlOnPmjFOTag4ZMlRDhxY+vCW/VatWad68uVq6dKltMtAjR45oyJB7NG/efIcJjfwTDZZkbgDAXyUlGf8dzz/spDAvvvhv3XLLLe4OqUi33nqrqlZ1ftLhkvwdAfg3khlAgMnbU+HixYtKSEhQdPTlhEX+Lqp5h484snDhwmIPMXn33XdsEw8GBQVpyJAhJYrd16WlpTHEBC47duyYVq5cadhW1MSf+Y0YMVKvvvqqbWnkpKQkzZkzW48//oTb4ixM79691bt3b91//wMaPny49u+PlyRduHBBDz/8kK655hpVrWrsVVWpUkVDOSHB+Is0EIjyTiYt2Sf9vNFdd91tShIFgP8hmQEEmEaNYg3lVatWaeDAgbZyTEwVw/7duwtftqq4Q0wOHNhvmPW8e/fuatOm6Pk4/MnixYttyRxJuuaaawJyAlS4ZsaMGXZLm77zzjt69913Xap30aJFpZbMyNWpUyctXLhQ//hHH1tPsaNHj2rq1Kn/j737Do+qTPs4/hvSSUIKzRB6kaoCi1SpCxYQsQAriAiCCqg014JrAVlXXQWkioKKgKwiYkNEehFRUEAFDIQaaiiB9J68f/AycpKQNmdyZpLv57q4rjzPnPOcO7tzC3PPU/TKK68Yrm3c2HjayfHjUTp58qTCw8NLLF7A1Vy9YbckNWqU/4bdAFCasHsWUMbccssthn0qNm3aZHi9Y8eO8vT8q875xRdfKD09Pc+x5syZbTjfvkmTJnl+OD9//rwGDx5s3wfD29tbr776H4d+D3fEEhOYIefGn5K0b98+7d27t0h/rszKuOK3337Tli1bSurXsGvRooXuuedeQ9/Kld/muq5Lly6G/3ZlZWVp7do1ua4Dyoq1a9fm2jOjXbv2FkUDACWPYgZQxlSqVEkNG/61qedPP20zvB4eHq6bb77Z3o6I+FODBz9oOAIyJSVFkye/omeeMX6LGxcXn6vwsWLFCnXr1k0//fSTvW/8+KfUunVrU34fd5GSkmIoHPn4+LDEBEX21VdfKTLygFPGzs7O1gcfvO+UsQty6623GtoRERG5rgkNDVW9evUNfZs3l3zxBXAVX3xhPOY7ICBAHTt2tCgaACh5LDMByqAePW7Vnj17JF3+Nvbbb79Vr1697K+PGzdeP//8D/v+GcuWLdNPP/2kVq1aKTExUb///nuep40cPnxIbdq0VuPGjRUfH6/Dh49o/37jh5IhQ4aW6g0+r2Xp0k8N36C1adOG6fEosgULPnTq+N9++63i4+OLdCKCGWrXrm1op6am6siRw6pTp66hv1WrvxlOcfn22xWWxAtY7ezZs/rss6WGvlatWhXqeGYAKC2YmQGUQUOGDJG3t7e9/fbb0wyv33PPPXr88ScMfSdOnNCXX36pNWvWGAoZ5cuXNywt+eOPP7R06VJ99913hkKGr6+vnntugubNm2f2r+MWvvrKuMTk6uIRUBhRUVFat26doe+///2vTp48Vew/e/bska+vr328ixcv5joppSTkdcyqt7dPrr6HHhpiaF+4cEHz55v335SUlBS1avU31a9f3/7nqaeeMm18wCxTpkzJtcTk7rvvtigaALAGxQygDGrSpIlhv4ZNmzZp4cKPDNdMnTpVr7zySr47ozdq1FjLl3+hKVOmyt/fP89rbDab2rVrp2++WWGfkXGtPThKq8TERMMSE19fX5aYoMjee+89JScn29uhoaEaPvwRValSpdh/GjZspG7djEckf/rppyX9q2n37l2Gto+PT54zl7p06aJmzZoZ+mbOnKnz58+bEsf8+fP022+/6dixo/Y/TNuHq1mzZo1mz55l6AsPD9ewYcMtiggArMEyE6CMeumll7VmzRolJiYqOztb//znP9W8eQvdeOON9msmTHhegwY9qMWLF2n79u2KiYmRn5+f6tatp27duqlv3772a8PCwjRv3jwdPBgpDw+P/9+bo5Huuusuwx4cmzdv1ssvv6QNGzaW5K9rqaVLP7Wf1CBJbdu2VVhYmIURwR3l3PjzzjvvNGV5xQMPDNLKlSvt7R07dmj79u0luq/N0qXG6fJhYdWuee2gQYP03HPP2dvHjx/XP//5lBYs+Oia9xTG+fPnNXXqVENf/foN+LYbLiUi4k+NHDlCqamphv4nn3zSMMsKAMoCihlAGXXDDTdozJix+s9/XpV0eXr5Aw88oM8+W6pGjRrbr6tRo4YmTHi+wPHatm2rtm3b5nvNnDmz9eKLLyo+Pr5MHan49ddfG9osMUFRff755zp8+JC9bbPZTPsWtn///nr++ed17NhRSZc3Ap03b16JFTMmTJignTt3Gvrat293zeufeuqf+vTTT7Vr11+zOZYsWaIGDRroX/96odhxjBjxmI4fP27oGzt2TLHHA8y2fv16DRnykE6fPm3ob926tZ566p8WRQUA1mGZCVCGTZo0ST169LC3IyL+VI8ePbRmjbnHHe7evVu9evXUmDFjFBcXp+zs7FxHwpZW8fHx2rx5s73t5+fHEhMUWc5lYC1atFD79uYdwdinTx9De8WKbwwnGDlDVFSUHnposN56601Dv81mU79+/fO998033zLs+5Odna1JkyblOmGpMOLj4zVw4IBc+9q0atVKjz02osjjAWY7duyoHn30Ud19d59chYwqVaro/fetOYUIAKxGMQMo4xYv/tiwDOTMmTO69957NGzYMB05ctihsbdt26ZBgx5Qhw7ttXr1ant/q1at1K5d/rM4SotPP/3EsLlhu3btVLVqVQsjgrs5cuRwro0///GPf5j6jEcffUSenn9N1jx//rwWLVpo2vgpKSmKiorS999/r6lTp6hPn7vUvPlNWrJkSa5re/furTvvvDPf8Tp37qxx48Yb+rKzszVt2lS1aNHcsGwmP4sWLVK7du1yLeEJCQnRe++Vzc2KYb2DByO1fv16vfbaf9SrV081b95cH374gWHPHOnyvjlLlvzPMJsSAMoSW+ThE9nOGvzkiVPOGhrIV3j1a6+3zk/tGteZHIl7iImJ0YMPDjIUHCQpMDBQ99xzr/r166fbb7+9UGNt2rRJ3333ndavX6fdu3crO/uv/8TYbDYNGDBAc+a8c80NQ0ubPn3uMnywmjJlikaPZuq6JB09fqZY95W1PJ0wYYJh9kJwcLAOHjyU7+a8xXHrrT20YcMGe7t9+/batGlzrusqVgw1FOg8PT1ls9nyHbuwm/42b95cy5d/YTghKT8jR4685mkmDRpcr+7du6tZs6YKD6+u0NBQXbx4UYcOHdTu3b9p06ZN9qU1VwsMDNT8+e/r3nvvLVQMpRk56rii5ktmZqb9WPT8NGzYSAsXLlTLli2dFkthtWjRQlu3/ljo5y5d+pnuueceh5+Ly4qbp3xOg1WK+zktL+yZAUChoaH69tuVmjhxoqZNm6qkpCRJl6dfL1z4kRYu/EgVKlRQ/fr1FR4erqCgIPn4+CojI0NJSYm6cOGCoqOjdfTo0WtOTa9Vq7YmT56sAQMGlOSvZqnY2NhcS0zuv7/s/P4wx7Jlywztnj17ml7IkKQBAwYYihk///yzdu/erebNm+d7X0ZGhsPPLleunHr37q05c95RlSpVCn3fO++8o6pVq+rNN/+rtLQ0w2uRkQcUGXmgSHFUrVpV8+bN1x133FGk+4DCcjRf/P39NWTIUL366qsOfylgRu5KZe+EMgCug2IGALuJEyeqX79+mjRpor799lvDh4O4uDjt3Lkz10Z9Balbt56GDh2isWPHlbmd1j/55H9KSEiwt9u1a1ekD2rA0qVLdfToEUPfww8Pc8qzBg16UC+99JLOnLn8LV9mZqbmzZun2bNnO+V50uVZEJ06ddLIkaN02223FWuMiRMn6pZbbtHzz08wbApaFB4eHrrnnnv01ltTyszGxHAvtWrV1p133qkxY0arTp26VocDAC6BYgYAg6ZNm2rp0s8UGXlA7703T+vWrdW+ffuUmZlZqPs9PT1Vv34DtWnTRnfffXeBa99Ls8OHj6hFixb2dlmalQJz7Nq1y/Aeqlmzpjp37uyUZ3l5eenhh4fpu+/+WhZ16tTJXNfddNNNhiJdYdhsNvn6+qp8+fIKDg5W/foNdMMNN+i2224zZZZJ9+7d1b17dy1atEiLFy/Stm3bcu0vkJeqVavqtttu08iRo9SqVSuH4wByKmq+lCtXTj4+PgoICFC1auG6/voG6tKlq2Fvq5KKpbAaN85/z46czw0JCTE9BgBlE3tmoFRizwxzRUdHa8OGDTpw4IBOnjyphIR4paWlydPTU76+vgoNrahq1cLUsGEjtW/fXqGhoVaHDDfAenw4S3x8vFatWqW9e/fqxIkTSkxMUFZWlgIDKygoKEjVq4erc+cuRdpvoCwiRwHXx54ZcDfsmQGgRFWtWlX333+/1WEAQKEEBgaqX79+6tevn9WhAAAAJ6GYAaDMOH36tJKTk5z6jGrVwsvc3iAAAABASaOYAaDMeOihwYbTGpxh1arv9fe//92pzwAAAADKunJWBwAAAAAAAFAUzMy4hsPHjhR8USlXt1Ydq0MAAAAAACAXihkAyoxu3bqpatWqTn1GWFiYU8cHAAAAQDHjmpiVAJQ+zz03weoQAAAAAJiAPTMAAAAAAIBboZgBAAAAAADcCsUMAAAAAADgVihmAAAAAAAAt0IxAwAAAAAAuBWKGQAAAAAAwK1QzAAAAAAAAG6FYgYAAAAAAHArFDMAAAAAAIBboZgBAAAAAADcCsUMAAAAAADgVihmAAAAAAAAt0IxAwAAAAAAuBWKGQAAAAAAwK1QzAAAAAAAAG6FYgYAAAAAAHArFDMAAAAAAIBboZgBXCU1Nc3qEIAywZFcI08B5yNHAdfnSK5lZWWaGAlQOGa/7yhmAFdJTEqyOgSgTEhKLn6ukaeA8zmSo0nkKFAiHMnTzMwMEyMBCsfs9x3FDOAq589fsDoEoExwJNfIU8D5HMmzc+QoUCIcydOUlFQTIwEKJzXV3PcdxQzgKtHR0VaHAJQJZxzINfIUcD5HctSRewEUniO5lpaWYmIkQOGkpVHMAJzmUmy84uLirQ4DKNXi4xN0MTau2PeTp4BzOZyjl+IUH59gYkQAcnI0TyUpIyPdpGiAgmVkpCsrO9vUMSlmAFcJCAjQb7/vsToMoFTb/fsfCvQPLPb95CngXI7maGBgoHb/9oeJEQHIyYw8vXgxxsSIgPxduhSjCoHFf8/mhWIGcJWQ0Io6fvKUzkSftToUoFQ6E31Wx0+cUkhoxWKPQZ4CzkOOAq7PrDxNSk5SagrLTeB8qSkpSkxKcug9mxeKGcBVgoOD5efnq20/b1eyAztEA8gtOTlJ237eLj8/XwUFBRV7HPIUcA5yFHB9Zufp+QvRnGwCp8rMzND5C9EOv2fzQjEDyKFmrdpKTk7V2vWbOQISMEliUpLWrt+s5ORU1axVWzabzaHxyFPAXOQo4PqckacZmVk6E31aGZmZJkUJ/CUjM/P/319Zprxnc6KYAeRQMbSigoODFJ+QqNVr1ys6+pzVIQFuLTr6nFavXa/4hEQFBwepoglTDMlTwDzkKOD6nJmnGRkZij5zgiUnMFVqSoqiz5xQRkaGae/ZnGyRh0+Yu6XoVU6eOOWsoYF8hVev5tD9aWnp2vPHbqWkpskmqXbtmrqhaRMFBPibEyBQBiQkJOqPvft09GiUsiX5+nir2Q3N5e3tZcr45CngGHIUcH0lmaeS5O8foOAKIfL08jRlfJQ9GekZuhR3UYmJl0+1Mvs9ezWKGSiVHC1mSFJKSrL27d1j/4+7zSZVqhiq6uHVVKVKZQX4+8vHx8fh5wClRWpqmhISE3T27DmdOHlK5y/E6MoJXL4+3mrStJl8ff1MfSZ5ChQeOQq4PlfJU28vH5UvX14+vr7y8vRWuXJM6EfesrKylJ6RptSUFCUlJSktPdXp79krKGagVDKjmCFdrlZHRu5XbGysKeMBZVFQUJAaNGjolIq8RJ4CjiJHAddHnsLdOPs9K1HMQCllVjHjinPnzur4iSilJKeaOi5Qmvn6+ahG9ZqqXLlKiTyPPAWKhhwFXB95CndTku9ZihkolcwuZlwRHx+nizEXFBsbq9TUVKWlc5QVcIWXp4d8fS8fuxUSWlGBgRUsiYM8BfJGjgKujzyFu7HyPUsxA6WSs4oZAAAAAADrsZMLAAAAAABwKxQzAAAAAACAW6GYAQAAAAAA3ArFDAAAAAAA4FYoZgAAAAAAALdCMQMAAAAAALgVihkAAAAAAMCtUMwAAAAAAABuhWIGAAAAAABwKxQzAAAAAACAW6GYAQAAAAAA3ArFDAAAAAAA4FYoZgAAAAAAALdCMQMAAAAAALgVihkAAAAAAMCteFodAOBOfHy8VN7PV34+3vLw8JCHB/VA4IrMrCxlZmQqOTVNSckpSk1NtyQO8hTI2185mqqk5FRyFHBBrpKnqWlpSklOVVpKijIyM5WVlWVJHHB95TzKycvDQ96+vvLx9ZGPt3eJPdsWefhEtrMGP3nilLOGBvIVXr2aqeMF+PspuIK/PD2p/wGFlZGRoUtxiUpITC6R55GnQNGQo4DrK+k8TU5KVlxcvDIyMkrkeSh9PD09VaFCoPzK+zn9WRQzUCqZVczw8CinSqHB8vMtuQojUNokp6TpfMwlZWY651sd8hRwDDkKuD5n52lmZqYuxlxSamqqU8ZH2ePj46OQ0GB5eHg47RnM6wOuwdPTU2FVK/KPL8BBfr7eCqta0SnfxpKngOPIUcD1OTNPMzIzde7cBQoZMFVqaqrOnbugjMxMpz2DYgaQBw+PcrquSog8nVhJBMoSTw8PXVclxNS18eQpYB5yFHB9zsjTzMxMnT93QZksK4ETZGZkXH5/OamgQTEDyEOl0GD+8QWYzNPDQ5VCg00bjzwFzEWOAq7P7Dy9GBNLIQNOlZmRoYsxsU4Zm2IGkEN5Px+mwwJO4ufrrfJ+vg6PQ54CzkGOAq7PrDxNTk5WamqKCREB+UtNTVFysvnvNYoZQA4hwYFWhwCUaiHBASaMQZ4CzkKOAq7PjDyNi4s3IRKgcOLi4kwfk2IGcBU/X295cWQc4FRenp7y8/Up9v3kKeBc5Cjg+hzN09SUVGWks7wEJScjPUMpKeZuMksxA7iKGVP2ABSsvF/x/wFGngLOR44Crs+RPE1OYXkJSl6Kye87ihnAVXx8WN8LlARHco08BZyPHAVcnyO5lpaWZmIkQOGY/b6jmAFcxaOczeoQgDLBkVwjTwHnI0cB1+dIrmWkp5sYCVA4Zr/vKGYAV/HgCDmgRDiSa+Qp4HzkKOD6HMm17GwTAwEKyez3HcUMAAAAAADgVihmAAAAAAAAt0IxAwAAAAAAuBWKGQAAAAAAwK1QzAAAAAAAAG6FYgYAAAAAAHArnlYHgMtSUpK1edMGRUUdkyTVqVNXHTt1lbe3t8WRAQAAAADgWihmuICvv16uBR/MU0zMBUN/lSpVNWToI+rZ6y6LIgMAAAAAwPVQzLDYko8/0rz35kiSmjRtpobXN1ZmVqb++P03HTlySG+9+R/FxsZqwMAHLY4UAAAAAADXQDHDQn/+uVcffvCePDw8NHrsP3XXXfcaXn9//jtavGiBPnh/rm68qbmaNr3BokgBAAAAAHAdbABqoc+W/k/p6enqdWefXIUMSRo2fKS6d79N6enp+mzpEgsiBAAAAADA9VDMsNC+vX9Iku7sffc1rxk0+GFJ0p/79pZITAAAAAAAuDqKGRZKSEiQzWZTgwYNr3lNrVq15ePjo/j4uBKMDAAAAAAA18WeGRYKCAhQQkK8IiL2qVGjJnlec+zYUaWmpqpKlaolHB0AAABKu8OHD+nUqdNKTk6Wl5eXgoOD1aBBA/n7+1sdGgDki2KGhRo1bqIzZ05r6adL9NLL/87zmsULP/j/a5uWZGiAW4qI+FP/+98nys7Otvd5enrqpZdesjAqoHRLTk7Wa6+95vA41auH69FHHzMhIgAFOXXqlNasWa29e/cpPj4+1+uenp6qXbuW2rRpq1tuucWCCAGgYBQzLNSv/0Bt/WGzNm5Yq5o1a2nI0EcMr78//x2tXfu9vLy81P8fAy2KEnAP6enp+uyzz3T27FlDv5eXl0URAWXDxYsXde7cOYfH8fcvb0I0AAqyceNGffXVV0pJSbnmNRkZGTp48JAOHjykH37YogEDBqpWrVolGCUAFIxihoWaNr1BDw8boXnvzdaCD+dp08b1atiosZSdrX379ioq6qjKlSun4Y+MVLNmN1odLuDSvvnmG506ddrqMIAyJzExweoQABTSkiVLtGXLllz9gYGBCggIUGpqqmJjY5WZmWl/7dixKM2YMUNDhw5Vs2bNSjJcAMgXxQyLDRj4oEJCQvThh/N05MghHTlyyP5atfDqGvrwo+rR43YLIwRc35Ejh7Vx40arwwDKpISERPvPNptN3bt3L9Y4oaGhZoUEIA+rVq0yFDJsNptatmyhbt26qW7devb++Ph4bdy4UT/99JNiYmIkSUlJSfroo4/0xBOPq1at2iUdOgDkiWKGC7j9jjt1+x136octm3TkyGHZbFL9+terbbsOVocGuIWlS5cqPT1d0uVlJZUqVdLp08zSAEpCUlKS/WcvLy/de++9FkYDIC+RkQe0YsUKe/tKrnbp0iXXtYGBgerdu7e6dOmiDz54XxER+yVdPoXvk08+0bPPPldSYQNAvjia1YXc0rGzHhw8VIMeHEohAyikb7/9VkePHrO3O3bsqKCgChZGBJQtVxczfHx8LIwEwLV8++23hqUjd999d56FjKsFBgbqscdGKCwszN539OgxZkICcBkUMwC4rRMni5wsiAAAIABJREFUTmjNmjX29nXXXae7777bwoiAsic5Odn+s6+vr4WRAMjLH3/8oQMHIu3tZs2aqlu3boW619fXV3fddZe8vLzsf375ZYezQgWAImGZCQC39dlnS5WamipJKleunPr27cvpJUAJMxYzmJkBuJodO7bbjyy32Wy6/fai7cXWvHlzzZgxwxmhAYBDmJkBwC2tX7/e8E1TmzZt1LRpUwsjAsqm1NS/jndkmQngeq7+u7Ju3TqqV6++hdEAgHkoZgBwO+fOndPKlSvt7dDQUDYdBCySkvJXMYNlJoBr2bdvn2JjY+3t669vaGE0AGAulpkAcDtLl36qxMTLx0HabDb16dNHAQEBFkcFlE1XFzP8/PxyvR4ZeUBnzkQrISFBvr6+Cg4OVqNGjfK8FoC5oqKiDO1mzXLPYExOTtaRI0d08eJFZWVlKSgoSDVr1lRwcHBJhQkAxUIxA4Bb2bp1q/bs2Wtv33TTjWrdurWFEQFl25V9ayTJx+fyzIyLFy9q5cqV2rNnjy5dupTrHm9vb9WtW0fduv1dN9xwQ4nFCpQ10dFn7D/7+Piobt169vauXbu0adNGHT58xH68+RXlypVTjRrVdfPNrdWlSxd5eHiUWMwAUFgUMwC4jUuXLunrr7+2twMCAtS3bz8LIwKQc2bGli1b9OWXXxqObM0pLS1NERH7tX//Ad144w168MHB8vf3L4lwgTLl3Llz9p+vzLRISUnRokULtWvXbvvGoDllZWXp2LEoHTsWpS1btuiBBwaqQYPrSyRmACgs9swA4DaWLftMcXFx9navXr1UsWJFCyMCkJqaZv85MvKAPvnkE3shw2azKTQ0VHXq1FbNmjUUFBRkuDc7O1u//fa7pk6dYshtAOa4+rShoKAKSk9P16xZM7Vz5y5DISMoKEhhYWGqWLGiPD2N33VGR0dr9uw52rGDI1kBuBZmZgBwC7/++qt27txlbzdseL26dOliXUAAJBmXmRw9ekzS5SnqrVvfrI4dOxqmtUvS/v0RWrdunfbs2Wv/MHXq1Gl9+OEHGjNmbMkFDpQBaWl/LR/x9vbW0qVLdejQYUmSh4eHWrX6mzp16mTI04SEBO3YsUMbNmywz+xITU3VkiVLFBISrPr1G5TsLwEA18DMDAAuLyEhQcuXL7d/8PH19WV5CeAiri5mSJeXfz322GN66KEhuQoZktSwYSONGvW4+vfvb/gGOCJiv3744QenxwuUJWlpaYaff/rpJ0mSv7+/hg8friFDhubK04CAAHXt2lXPP/+8brzxrz1tUlJStGzZspIJHAAKgWIGAJe3fPlyxcTE2Nvdu3dX9erVLYwIgHT5w83VGwd6enpq0KBBuvHGGwu8t0uXLrr99tsNfRs2rDc9RqAsu3opSWTkQWVkZMjT01ODBw9W8+bN873X19dXjz76mOrUqW3vO3YsSlu3bnVOsABQRCwzAeDS9uzZo59//tnerlWrpnr16mVhRACu8PX11euvv67MzExlZmbKw8NDoaGhhb6/V69e2r59u86ePStJOn36jE6cOEGxEjCJt7e3/ecrhY2bb765UAVH6fJSlL59+2rKlKnKysqSJO3atVMdOnQwP1gAKCJmZgBwWampqVq2bJn9H1Cenp7q14/lJYArCQoKUmhoqCpXrlykQsYVzZo1s/+cnZ2tPXv2mBkeUKb5+Hgb2jabTd26dSvSGHXr1jPMzriy5wYAWI1iBgCX9eWXXyo6Otre7tSpk+rVq29hRADMVrduXUP70qVLFkUClD5+fn6GdqVKlYo186lWrdr2n1NSUgxHvgKAVVhmAsAlHTp00LAZoJeXlzw9PfXVV18VeO/Fi399GMrKyjLc4+vrq9tuu83cYAEUW4UKgYZ2SkryNa4EUFRVqlQ1zKQIDAwo1jjBwcGGdkzMBVWuXNmh2ADAURQzALikY8eilJGRYW+np6dr9erVRR4nMzNTq1atsreDg4MpZgAuJDExydD28vK+xpUAiqpmzZratm2bvZ2ZmVmsca4s97zCy8vLobgAwAwsMwEAAJa5svnnFQEBxfvmGEBu119/vWw2m7199czForj6RDFJqlSJWRkArMfMDAAuKSAgQNWrhxfr3gsXYpScfHmqus1mU3h4NftrgYGB17oNQBGtXLlSFy5csLe7du1a5PX4Bw9GGtq1a9c2IzQAkqpVq6aaNWvo2LEoSVJcXJz27Nlj2Hi3MA4fPmT/OTg4WBUqVDA1TgAoDooZAFxS69at1bp162LdO33624qI2C/p8gko//rXC2aGBuD/paen68cff7S3k5OT9OijjxX6/lOnTunPPyPsbR8fHzVp0sTUGIGy7m9/a2UvZkjSunVri1TM2LVrl06cOGlv169fz9T4AKC4WGYCAACKpWvXrobZTrt3/2bYuLcgS5Z8bNgbp3nzm1iLD5jslltuMRybHBGxX+vWrSvUvZcuXdIXX3xhb9tsNrVr1970GAGgOChmAACAYqlQoYJ69+5tb2dnZ2vp0qXauHFjvvfFx8dr1qyZhlMWvLy81L17D2eFCpRZfn5+uuuuuwx7Z3z55Zdau3ZtvvedOnVKs2bNNBzD2rhxI2ZPAXAZLDMBAADF1rFjRx05csR+YkJ6ero+/fRT/fLLDrVt207NmjVTcHCwMjMzdezYUe3e/Zt++uknxcfHG8bp3bt3kffbAFA4bdq00Z9/7tPPP2+XJGVkZOjzzz/X77//pnbt2qtly5by8fGRdPlo9J9/3q4dO3YoJSXFPkZwcLD+8Y/7LYkfAPJCMQMAADhk8ODBysrKtH9QkqRDhw7r0KHDstls8vLyUkZGRq7jHaXL09a7du2qHj2YlQE405AhQ5WZmalffvnV3hcZeVCRkQe1ePFi+fn5KS0tTenp6bnuDQoK0tChQ1SlSpWSDBkA8kUxAwAAOGzIkKEKD6+u1atXKyEhwd6fnZ2ttLS0PO+pUKGCevbsqc6dO5dUmECZNmzYcIWFVdO6deuUlJRk78/KylJiYmKe9zRoUF8PPDBIVatWLakwAaBQKGYAKHWaNGmqkJDLm515eHhYHA1QdvTo0UM333yzNmzYoD17/tCZM9G5ZmOUK1dO1auHq0mTpurevbv8/f0tihYom3r27Kmbb75ZGzduVETEnzp9+oyys7MN15QvX1516tRW+/Yd1LJlS0viBJzp5MnjevFfz+rw4YNq2vQGvfDSZIWFVbM6rHydPHlcU958TTt3/qLWbdpp3PhnXT5mZ7NFHj6RXfBlxXPyxClnDQ3kK7x68RK7do3rTI4EwLUcPX6mWPeRp+4jMTFRUVHHFB+fIA8PDwUFVVDVqtcZTkCB6yJHy4bY2FidO3dWFy9ekpeXl0JCglW9eg2+DHATxc3Tsvw57XjUMY0ZPUIxMRfsfTc1b6npM+ZaGFXBRj42VH/+udfebtr0Bs1+530LIyqe4n5OywszMwAAgFP4+/urcWNOPgBcWVBQkIKCgqwOAygRx6OOady4UYZChiTt2/uHRREV3tWFDEk6evSIRZG4Do5mBQAAAACUalcKGeevOm74ihYtW1kQERxFMQMAAAAAUGrlV8ioUbOWnpvwkgVRwVEUMwAAAAAApVJBhYzpM+YqNLSiBZHBURQzAAAAAAClDoWM0o1iBgAAAACgVKGQUfpRzAAAAAAAlBoUMsoGihkAAAAAgFKBQkbZQTEDAAAAAOD2Tp48TiGjDKGYAQAAAABwaydPHteY0SMoZJQhFDMAAAAAAG6LQkbZRDEDAAAAAOCWKGSUXRQzAAAAAABuh0JG2UYxAwAAAADgVihkgGIGAAAAAMBtUMiAJHlaHYCrOnzsiNUhWK5urTpWhwAAAAAAdhQycAUzMwAAAAAALo9CBq7GzIxrYFYCAAAAALiGslzISE9PtzoEl0QxAwAAAADgsk6fPlVmCxnnz53T9OlvWh2GS6KYAQAAAABwSUePHtE/n3oiz0KGJB2POqZ7776jhKOynpeXl9UhWI49MwAAAAAALumN1165ZiGjLGvUuInVIViOYgYAAAAAwOVkZWXpzz/3Wh2GS+r/jwesDsFyFDMAAAAAAC6nXLlyaty4qdVhuJxhw0eqZctWVodhOYoZAAAAAACX9PSz/1KlypWtDsNyNWrWUucuf9f0GXP14OChVofjEtgAFAAAAADgkurWra/pM+Ze8zST2rXraOrbc0rtaSa4NmZmAAAAAABcVnh4DU2fMTfPGRpHjx7R+LGjFBNzwYLIYCVmZgAw3Y4dO/Tbb7sVFXVciYmJ8vDwUGhoiEJDQ9W0aTN16NDB6hABAICLO3nypLZv367IyAO6dClWycnJ8vHxUYUKgapbt55atfqb6tdvYHWYKCFXChp5zdC4UtBghkbZQjEDgCnWrFmjBQs+1ObNm3XmzJl8r61cubJatGihQYMe1IABAxx67oMPDlJSUpK9/eyzz6l169YOjXm1//3vf1q27DN7u3r1Gpo+fXqRYnryydHq0qWLaTEBZnrttf/ol19+sbdbtWqlCROez/ces/Pu/ffna+XKlYa+Fi1a6IUXXiyR5wOFlfO9J0k2m00zZ85SWFiY0567b98+vfjiC7n6K1SooA8/XJDvvTljbtbsBk2aNMm02Irz92R+jh8/rnfffVfffbdS+/btU0ZGxjWvtdlsatDgev3973/XqFEj1ahR42I/F+6hoILGmNEjNH3GXAoaZQTFDAAO2bx5syZNmqgtW7YoOzu7UPecO3dOq1ev1urVq/Xqq6/q5ZdfVr9+/Yr1/JUrVyouLs7eHjTowWKNcy0RERH6+uuv7e3C/EMpZ0x9+txtakyAmX766SdDISG/Dw5XmJl3ixYt0ujRo5WWlmbvq1Wrtt54440SeT5QFDnfe1c0btxEkydPdtpz33nnHcPfRVdUqlSpwHtzxrxixQo1btxY999/vymxFefvybzEx8dr0qRJev/9+UpISCjUPdnZ2TpwYL8OHNiv99+fr/vvv1+vvDJZ4eHhxYoB7iG/gsbxqGMUNMoQ9swAUGwTJkzQHXfcrs2bNxe6kJHT/v0RGjToAQ0bNkzp6ekmRwjAlS1fvlyPPz7KUMi47rrrtGzZMqaOw618+umnThs7JSVFX3yx3LTxsrKy9MwzTysqKsq0MR21detWtWvXTtOnv13oQkZOaWlpWrhwodq3b6cvvvjC5AjhasLDa2jmrHl57qFxpaCR12ahKF2YmQGgyFJSUjRw4AB98803eb5er159tWnTWvXq1VfFiqHKzMzUxYuXdODAfu3atVuRkQcM12dlZWnhwo90/vw5LVv2uby8vEri1wBgoVWrVmn48GFKTk6294WEhGjJkv+pefPmFkYGFN2RI4e1ePFiDRo0yPSxP/zwA0VHR5s65unTp/XEE4/r66/z/nu8JH355ZcaPnyYYmNjc71Wvnx5tWrVSk2bNlPNmjUUEBCgpKQknTx5Svv27dX27dtzzZQ5deqUBg16QG+99ZZGjhxVUr8GLBAWVk0zZ83Tk088kucMjXHjRmnatDkc61qKUcwAUGQDBtyvFStW5Oq/+eab9eKLL+mOO+7I9/61a9fqjTde18aNGw39K1eu1COPDNeCBR+ZGS4AF7NlyxY99NBgxcfH2/sCAgK0YMFH6tixo4WRAcW3YMGHTilmLF682PQxJem7777TjBnTNXr0GKeMXxjr16/X0KFDcs3GKF++vEaMGKmxY8fmuxdJTEyMZs2apZkzZ+jSpUv2/rS0NI0fP17+/v4aPPghp8UP61HQKNtYZgKgSCZPfiVXIcPPz0+vvvqqfvxxW4GFDEnq3r271qxZq//85z/y9vY2vLZkyRJ9/PHHpsYMwHXs3LlTAwbcr5iYGHuft7e35sx5Rz179rQwMsAxP/zwg3bt2mXqmFu3btWOHTtMHfNqkyZN0u7du502fn5iYmL0yCPDcxUybrrpJq1Zs1ZvvPFGgZuqhoaG6qWXXtKmTZt1yy23GF7LyMjQmDFjDBsco3S6UtC41pKTceNGseSklKKYAaDQfvzxR7355puGPj8/P82f/76eeebZIo/39NPPaNq0afL0/GuSWHZ2tiZOnMj+GUApFBHxp/r162uYMu/p6ampU6c6fLIRYLXMzEzNnj3b1DHfe+/dYu9JVRhxcXEaNWqk08bPz4QJE3Lt29G2bVtt2LCxyKcTNWnSRBs2bMxVEE1ISNDjj7PUpCwoqKDBHhqlE8UMAIU2duwYw/p2m82mOXPeUf/+/Ys95qOPPqaHHx5m6Dt69IhmzpxR7DEBuJ5jx47qnnvuNXx4sdlsmjhxoh57bISFkQHFl/ND99dff2WYdeSI8+fP55oJacYRxF27djW0d+zYoQkTJjg8blFs3LhRixYtNPQ1adJEy5Z9rsDAwGKPu2TJ/9ShQwdD386dOzVjRvGPioX7yK+gcfLkcQoapRDFDACF8uWXX+aaPtu/f39T1gf/97//Va1atQ19ixYtcnhcAK7h9OnT6tOnjw4ejDT0jx//lJ599jmLogIc98ADDxhmF168eFHvvfeuKWO/++5cw+aWvr6+uvfeex0ed9CgB3MVRWbMmK5169Y5PHZhTZs21TAD08vLSzNnzlLVqlUdGtff31/vvvuuKlSoYOifPXuOQ+PCfRRU0Mhrbw24L4oZAArlnXeM/xCoXLmy3nzzLVPG9vf31+jRT6patWr2PxcvXtTvv/9uyvgArBMTE6N7771He/fuNfQPGzZcr7/+ukVRAeYIC6umTp06Gfo+/niJKWN/8onxuNdbb70114f04po7910FBQXZ22lpaXryySfzPFHEbMePH9eGDRsMfQMHPpDrf8fiatiwkZ58crSh7/DhQ3xJUoZcKWhUrXpdrtdOnz5FQaMUoZgBoEC7d+/Wpk2bDH19+/YrcGOuohg9eoyOHYuy/zl69JhuvPFG08YHUPISExPVr1/fXBvw3XfffZo7d65FUQHmGjZsuKEdEfGnvvrqK4fG/OabbxQR8aehb/jwRxwa82o33HCDJk6caOiLjDygcePGmvaMa5k/f75hyaqXl5eee67o+27l57nnnlOlSpUMfcuXf27qM+DawsKq6e0Zc/MtaERHn7EgMpiJYgaAAn3++efKzMy0t728vCzbMAyAe0hPT9eAAfdr8+bNhv7u3btr0SLnHDUJWKF///5q0OB6Q9/8+fMcGjPn/U2bNi3UaWFF8cQTT6pXr16GvsWLF2vJEnNmllzLunVrDe327durfv0Gpj7D19c312ag27ZtM/UZcH0FFTTGjh5BQcPNUcwAUKCtW38wtFu2bKlGjRpbFA0AdzB48IP67rvvDH1t27bV0qWfycvLy6KoAOcYONB4Gs/69eu1f39EscY6fPhQrv0rHnjggWLHlp+ZM2epWrVq9nZ2draeffaZXKeMmOnPP40zTnr37u2U5wwYMNDQvnDhAse0lkEUNEo3ihkAChQRYfwHWYsWLS2KBIA7eOSRR7Rs2TJDX7NmzRw+qQBwVSNGjMy1B0VxN52cM+cdpaam2tshISF69NHHHI4xLzVq1NBbb01RuXJ/fSQ4c+aM02Zfbt261bCpqSR16tTZKc/q3r27AgICDH0//LDFKc+Ca6OgUXpRzACQr6ioKJ3LsUlS27ZtLYoGgKt76qmntGDBh7n6x40b7/BJBYCrqlSpkvr0udvQt3z550pJSSnSOOnp6bn2drjrrj6GQonZ+vXrp8GDHzL0ff/993r77WmmP2v79p8N7dDQULVo0cL051zRsGFDQ5uNxcuuggoa/3l1YskHBYd5FnwJgLJs3759ufpceWPOjz9erDVr1pg23r59ewu+CIAk6eWXX9aMGdPzfO2VV15Rz549c23KB5QWI0eO1McfL7bvMRUdHa358+fpiSeeLPQYixcv0vHjx+3tcuXKacSIEabHmtPUqVO1bds2w9KYyZMnq0uXrmrevLlpzzl71vjlSI0aNUwbOy/16tXTr7/+am9fuHDBqc+Da7tS0MhrJsa+vX9YFBUcQTEDQL7Ono3O1VezZk0LIikcR3eQB1A8U6a8pdde+881Xz927KjGjx+nhQs5HhGlU6tWrXTLLbcYTv9auHBhkYoZCxcuNLTbt2+vVq1amRbjtQQGBmr27Nm6885e9tkkcXFxGjlyhDZv3mLaPjc5j34166jZawkKCs73+Sh7rlXQaNHS+XkG81HMAJCvpKQkQ9vPz69I012/++47rVy5sljPHjhwoNq1a1esewGUnO+//14ffbRA2dnZ9r7AwEB5e3sbvgn95JNPdNtttzttM0PAag8/PMxQzNi1a5fWrVunv//97wXeu3Pnzlwnbjz00EPXuNp8nTt31tix4/T666/Z+3755Re98MILeuONN0x5RmzsJUPb2XvoBAcbixk59+tA2RQWVk0zZr2n/7w6Ub/t3qm27Tron/983uqwUAwUMwDk6+oPJ5Lk4eFRpPt/+WWH5s59p1jPbt78JooZgBt4//35hravr6/ee2+eLl26qJEj/9pIMDs7WxMmPKdOnTo5fXo5YIWBAwdq0qRJOnz4kL3v3XfnFqqYMWfOHMMx6DVq1NCQIUOdEue1TJ48WRs3btBPP/1k75s1a6Z69Oih7t27Ozx+VlaWoX31xqPOkPPfLDmfj7KratXrNH3GXKvDgIMoZgDIl5+fn6GdmJiolJQU+fr6Ov3ZGRkZRb7nySdHq06d2qbFsGXLFn3xxRemjQeUdp6enpo2bZr69u0rSVq1apVh+dfp06c1evST+uKLL60KEXCqgQMH6t//nmxvr1q1SlFRUfku0YyNjdU333xt6Ovbt5/TYszP3LnvqkuXzrp06fIsirS0ND3xxBP6+eefHd6ItEIF4/3OnimRc1kJpykBpQvFDAD5yrneNDs7WydOHFf9+g2c/uyrv6EqrI4dO+qee+4xLYbz5y9QzAAKyWaz6ZVXXtHw4Y/Y+6ZPn6EdO3bo1KlT9r4VK1bovffeddpxk4CVRo4cqRkzpts/qCcnJ2vOnDl6/fXXr3nP/PnzFBMTY2/7+vpq5Ejnb/yZl6ZNm2rSpEkaM2aMve/QoYMaO3aMPvxwgUNj51z2ER8f79B4BYmLK9k9OgCULIoZAPJVr169XH0HDx4qdDGjV687dd11uY/BysvYsWOVlpZmb3t68p8owJ2MH/+Unn76GUNfeHi43njjvxo8+EHDsrUXX3xRXbt2VYMG15d0mIBTValSRXfddZcWL15s71u69NN8ixlLliwxtHv06KE6deo6LcaCjBr1uNauXatvvvnG3vfxxx+rR49bNXDgwGKPW6lSRUP76iKnM5w8edLQduYRtwBKHp8UAOSrcePG8vPzU3Jysr1v27Ztuv322wt1f8uWLdWyZctCXTt27FhDO+d0VACua8iQodf8sHb//fdr1arv9PHHH9v7YmJi9Pjjj2v1avOOUgZcxciRo7RkyRL7Hg3Hjx/Xhx9+oKFDH8517Zo1a/T7778b+q6e3WSVmTNn6ddff7UXHLKzs/XMM0+rQ4f2qlWrdrHGbNnyb4Z2dHS09u3bpyZNmjgabp4iIiIM7UaNGjvlOQCs4dxddwC4PS8vL9WvX9/Qt3Pnr9e4uvjOnz9vmJUhSRUrVrzG1QBcSZ8+fTRv3rx8r5k6dZpq165j6NuwYYPefPO/zgwNsETr1q3VoUMHQ9+CBQvyvHbevPcM7aZNm6pnz57OCq3QwsPDNWXKVMMmmtHR0Ro1alSxx+zUqZMCAgIMfZs2bSz2ePnZvz9CZ86cMfS1adPGKc8CYA2KGQAKlPOblF9++UWJiYmmPuPgwYOGts1mU8OGDU19BgDneOCBQQVeExoaqrfffjvX8rHXXntNu3fvdlZogGVynkSybds2wykh0uUZG99//72hz5FlHGbr27evHnpoiKFv9erVmjZtarHG8/LyUqNGjQx9K1asKG54+Vqy5H+Gtp+fnzp37uyUZwGwBsUMAAXK+Q3R+fPncx3F6KitW38wtMPCwvLd+R3A5SMTW7e+2f7nvvvutTqkfPXq1UvDhg039MXHx+vxx4v/TS/gqgYPHmyYjZSdna133pljuObdd99VUlKSvR0SEuISS0yu9tZbb+VanjF58mTt2rWrWON17drN0N68ebOOHz9e7Piu5euvvzK0W7RoUSInsQEoORQzABTo3nvvVY0aNQx9CxcuNPUZW7duNbTz2ngUgNGZM9HatWuX/c8vv/xS5DESEhIM7ZzHMZvtjTfeUOPGxvXx27dv14svvujU5wJWGDBggKG9YsUKnT171t5eunSp4fXeve9SaGhoicRWWIGBgZo9e7ahEBAfH68RIx5Tenp6kcd75JHh8vb2trdTUlL09ttvmxLrFd9++6327t1r6LvjjjtMfQYA61HMAFAo/fv/w9D+7bffNH26Of/4OHLksNauXWvoa9OmrSljA6VZSIjxmMOLFy8WeYwLFy7kGNO5H6T8/f01a9Ys+fj4GPqnT387V1ETcHcjR4407BERFxenuXPnSrp8gsmRI4ftr5UrV04jRlhzHGtBOnXqpHHjxhv6du7cqeeff77IY9WpU1ddunQx9M2fPy/XJqjFlZ6ern/963nD6UnBwcEuN+MFgOMoZgAolPHjx6tSpUqGvldffVX790dc447Cmzx5suG0FA8PD/Xv39/hcYHSrnLlKoZ2cnJyrsJgfmJjYxUZGZljzMqmxJafTp06afToMYa+5ORkPfHE40pJSXH684GSEhYWpt69exv6PvnkE0nSRx8tMPS3b99eN998c0mFVmSvvPKK2rdvb+ibM2e2Dh6MvMYd1/bkk6MN++ckJSVpzJjRxZrpkdPEiRNzzcoYMGBgrn/DAHB/FDMAFEqVKlU0frzxW5mLFy+qb99+hm+Wimrhwo+0ePFiQ1/Hjh3VokWLYo8JlBWdO3cynDQgScuWLSv0/XPmzM67t39BAAAgAElEQVR1ilDOb0ydZdKkSbmObd6zZ4+ee+65Enk+UFJGjhwlm81mb0dGHtCsWTO1efNmw3WDBw8u6dCK7J135iokJMTeTktL02effVbkcW6//fZcS3B++OEHDRr0gEPxzZw5Q2+99aahLywsTC+88IJD4wJwTRQzABTa008/o06dOhn6IiL+1J139tbOnTuLPN68ee/p8ccfN0wF9fT01AsvsHYeKIxatWqrcWPjxnxLl35aqL0zIiMPaPbs2Ya+sLAwdevW7Rp3mMvLy0uzZ8/JdUzje++9q1WrVpVIDEBJaNeundq1a2foe/7555WRkWFv16hRQ4MGPVjSoRVZkyZNNGnSJEPf1X+HF8Vrr72uatWqGfqWL1+ue++9R6dPny7yeBMnTtSzzz6rrKwse5/NZtPrr7+hKlWq5HMnAHdFMQNAkSxY8JHq1Klr6DtwYL+6dOmsZ555RvHx8QWOsW/fPvXv309PPvlkrinlI0aM5Og0oAhyfpsbHx+v+++/Xz/++OM179m+fbv69Llb0dHRhv4HHyzZb4ZbtWqlZ555xtCXnp6usWPHKjY2tkRjAZxp6FDjMa1XL62UpPvu6ysvL6+SDKnYRo4cpbvuusvhcapWrap33pmr8uXLG/q/+eYbtW/fTosWLSrUOFu3blWHDu316qv/zrVMZfToMS511C0Ac3kWfAkA/KVGjRr64osv1KdPHx07dtTen5ycrGnTpuqjjxaoW7duatu2ra6/vqFCQkJ06dIlnT0brcjIg9q8eZN+/fVXpaam5hr79ttv17Rp00rwtwHc37hx47VgwQLt27fP3nfs2FHdemsP9erVSz169FD9+g1ks9l08GCk1qxZoxUrVuTKwVq1aluyxGPChOe1du1aw5T7Q4cOavz48Xr//fcLNcbAgQMM0/iL49Zbb9WXX35V8IVAMQwZMlT//ve/dezYsVyv+fr6atSokRZEVXyzZs3Wzp07deLECYfG6dmzp+bOfVejRo00nKx04sQJPfzwUL366qvq2rWrWrRorjp16iowMFBJSUk6ceKE/vjjD/3wwxb9+uuvec4OGTr0Yb311lsOxQfAtVHMAFBkTZs21Zo1qzVkyJBc3/7GxMRo2bJlRVq3L0n9+/fX++9/YGaYQJnx0UcL1bPnHTp37py9LzU1VcuXL9fy5csLvD8kJEQLFy5UYGCgM8O8ptmzZ6tTp06G01gWL16kO+64Q3379i3w/qun6xeXGWMA+bn//gF6443Xc/X36NEj14xHVxcWFqa33pqiBx4YqMzMTIfGGjBggCpXrqwRI0YYviSRLhc2Dx06WKTxfHx89Mwzz+qll15yKC4Aro9lJgCKpU6dutq0abMmTpyoihUrFnucsLAwzZo1Sx9/vMRwhj2AwmvevLk+/3y5GjVqXPDFOTRocL2WLv0s1ykFJalRo8aaOHGioS8rK0vPPPN0rqUwgLsaOXKk/P39c/UPGzbcgmgcd99992nIkKEFX1gI3bt319atW/XQQ0Pk7e1d7HFat26tFSu+pZABlBHMzADgkH/96wU99tgIzZw5U19//ZX27t1b4GZgNptNTZo00X333afRo8coKCio2M+/6aabDFNTr95l3Qzh4dUMJ6vUrVvwt2c5Y3Kk2AMUVrt27fTjjz9q6tSpWrx4sY4ePZLv9TVr1tSAAQP19NNPFzkHnZF3o0Y9rl9/3ak//vjd0L9gwYd69lnj8peczzdD/foNTB0PpZMj7/3w8HANGzZcW7ZsNvT16tWr0GNUqlTZ8HdSYZ7vzL+TpkyZouPHowyzwgrz92Reqlatqvnz52v06NGaNWuWvv9+lU6dOlXgfQEBAWrfvr2GDBmqfv36FevZANyTLfLwieJtQVwIJ08U/B8gwBnCq1cr+KI81K5xncmRlD2HDx/SunXrtH//AZ07d1bJycny8PCQn5+fqla9TvXr11O3bt3cbkotzHf0+Jli3UeeFs62bdu0adNGRUUdV2zsJWVnZ6tChSDVrFlDt9zSMdfJREBO5CistnXrVm3f/rMOHTqsuLhYJScny9vbWwEBgapZs4aaNm2mHj165Dnjpawobp7yOQ1WKe7ntLwwMwOAqerWrae6detZHQZQ5uV1HCQAuJMOHTqoQ4cOVocBwEVRzHARWzZv1I8/btHhwwcVHx8vm2zyK++nqlWuU4PrG+rW23qqWrVwq8MEAAAAAMByFDMsFhGxT29P/a8iIvbl+frByAPaunWzlnz8kf7e/TY98eQ4+fsHlHCUAAAAAAC4Dk4zsdAvv/ysp8Y9YShkeHl5qUqVqqpUubJhN+e0tDR9t/IbjR/3uBITzd30DAAAAAAAd8LMDIucPRutVye/bC9MVL0uTP37D1SPW+9QhQoVJEkpKcn64YfN+nL5Z9qz5/Lu7vsj/tTM6VP03PMvWxY7AAAAAABWYmaGRd6f/44uXoyRJF3fsJHmvrtA9/X9h72QIUm+vn7q3v02zZozX3f1udfev27dah0/HlXiMQMAAAAA4AooZlggNvaSNm/aKEny8yuvf73wSoHnhI9/6jnVrl1HkpSenq6tP2xydpgAAAAAALgkihkWWL9+jZKTkyRJ7drfolq1ahfqvrbtbrH/fPTIYWeEBgAAAACAy6OYYYED+yPsP7dp077Q9113XZj95/j4eFNjAgAAAADAXbABqAWqVr1OnTp1lSQ1b9Gy0PddfYqJn5+f6XEBAAAAAOAOKGZYYMjQR4p137FjR+0/V6pcxaRoAAAAAABwLywzcRNRUUftm37abDZ17tLN4ogAAAAAALAGxQw3kJiYoH9PfkmJiYmSpObNW6px46YWRwUAAAAAgDUoZri4CxfO6+l/jrZvGlqpUmWNHf+sxVEBAAAAAGAdihkubO/eP/TkE49q3949kqSKFStp0uTXC32UKwAAAAAApREbgLqodWu/19Qpr9uXltSoUVMTJ72mevUbWBwZAAAAAADWopjhgjZuWKf/vvFvpaamSpJu6dhZzzz7oipUqGBxZAAAAAAAWI9ihotJSUnWrJlT7YWMPnffp3HskQEAAAAAgB17ZriY71et1Pnz5yRJtWrV1pOjn7I4IgAAAAAAXAvFDBcTEbHP/nObtu3l6cnkGQAAAAAArkYxw8UkJMTbfw4NrWhhJAAAAAAAuCaKGS4mKyvb/rOtHP/3AAAAAACQE2sYXEzvu+5Wq5tbS5JuvKG5xdEAAAAAAOB6KGa4mLZtO1gdAgAAAAAALo11DMBVUlPTrA4BKBMcyTXyFHA+chRwfY7kWlZWpomRAIVj9vuOYgZwlcSkJKtDAMqEpOTi5xp5CjifIzmaRI4CJcKRPM3MzDAxEqBwzH7fUcxwMdHRZ7Tgw3la9tn/lJHBf2RK2vnzF6wOASgTHMk18hRwPkfy7Bw5CpQIR/I0JSXVxEiAwklNNfd9RzHDhaSkJGvc2FFa8OE8zZo5TZMmPm91SGVOdHS01SEAZcIZB3KNPAWcz5EcdeReAIXnSK6lpaWYGAlQOGlpFDNKrf0Rf+rUyRP29u5dv1oYTdl0KTZecXHxVocBlGrx8Qm6GBtX7PvJU8C5HM7RS3GKj08wMSIAOTmap5KUkZFuUjRAwTIy0pWVnW3qmBQzXEjNWnUUEBD4V7tmbeuCKaMCAgL02+97rA4DKNV2//6HAv0DC77wGshTwLkczdHAwEDt/u0PEyMCkJMZeXrxYoyJEQH5u3QpRhUCi/+ezQvFDBcSEhKiF1+arA4dOqlHj9v17IQXrQ6pzAkJrajjJ0/pTPRZq0MBSqUz0Wd1/MQphYRWLPYY5CngPOQo4PrMytOk5CSlprDcBM6XmpKixKQkh96zeaGY4WLatG2vV197S/968RVmZlggODhYfn6+2vbzdiU7sEM0gNySk5O07eft8vPzVVBQULHHIU8B5yBHAddndp6evxDNySZwqszMDJ2/EO3wezYvFDOAHGrWqq3k5FStXb+ZIyABkyQmJWnt+s1KTk5VzVq1ZbPZHBqPPAXMRY4Crs8ZeZqRmaUz0aeVkZlpUpTAXzIyM////ZVlyns2J4oZQA4VQysqODhI8QmJWr12vaKjz1kdEuDWoqPPafXa9YpPSFRwcJAqmjDFkDwFzEOOAq7PmXmakZGh6DMnWHICU6WmpCj6zAllZGSY9p7NyRZ5+IS5W4pe5eSJU84aGshXePVqDt2flpauPX/sVkpqmmySateuqRuaNlFAgL85AQJlQEJCov7Yu09Hj0YpW5Kvj7ea3dBc3t5epoxPngKOIUcB11eSeSpJ/v4BCq4QIk8vT1PGR9mTkZ6hS3EXlZh4+VQrs9+zV6OYgVLJ0WKGJKWkJGvf3j32/7jbbFKliqGqHl5NVapUVoC/v3x8fBx+DlBapKamKSExQWfPntOJk6d0/kKMrpzA5evjrSZNm8nX18/UZ5KnQOGRo4Drc5U89fbyUfny5eXj6ysvT2+VK8eEfuQtKytL6RlpSk1JUVJSktLSU53+nr2CYgZKJTOKGdLlanVk5H7FxsaaMh5QFgUFBalBg4ZOqchL5CngKHIUcH3kKdyNs9+zEsUMlFJmFTOuOHfurI6fiFJKcqqp4wKlma+fj2pUr6nKlauUyPPIU6BoyFHA9ZGncDcl+Z6lmIFSyexixhXx8XG6GHNBsbGxSk1NVVo6R1kBV3h5esjX9/KxWyGhFRUYWMGSOMhTIG/kKOD6yFO4GyvfsxQzUCo5q5gBAAAAALAeO7n8H3v3HRXl0bYB/Fp6BwEbimDB3ju22MUSC0ZfS6zR2LAbxRKjsfeaGCOaWGIXS8QSVGJBsLeIBRtiAxGp0hb4/vBzZVjKVmDx+p3DOczs88wMhgm79zNzDxERERERERHpFAYziIiIiIiIiEinMJhBRERERERERDqFwQwiIiIiIiIi0ikMZhARERERERGRTmEwg4iIiIiIiIh0CoMZRERERERERKRTGMwgIiIiIiIiIp3CYAYRERERERER6RQGM4iIiIiIiIhIpzCYQUREREREREQ6hcEMIiIiIiIiItIpDGYQERERERERkU5hMIOIiIiIiIiIdAqDGURERERERESkUwzyewBEusTY2BBmpiYwNTaCvr4+9PUZDyT6JDUtDanSVCQkJeNDQiKSklLyZRycp0RZ+zxHk/AhIYlzlKgAKijzNCk5GYkJSUhOTIQ0NRVpaWn5Mg4q+PT09WCorw8jExMYmxjD2Mgoz/qWBD95ka6txl++eKWtpolyVKq0g0bbszA3hY2VOQwMGP8jUpRUKkVUTDzi4hPypD/OUyLlcI4SFXx5PU8TPiQgJiYWUqk0T/qjwsfAwABWVpYwNTPVel8MZlChpKlghr6+HuxtbWBqkncRRqLCJiExGRGRUUhN1c5THc5TIvVwjhIVfNqep6mpqXgfGYWkpCSttE9fHmNjYxSxtYG+vr7W+uC6PqJsGBgYoGRxO775IlKTqYkRSha308rTWM5TIvVxjhIVfNqcp9LUVLx9+46BDNKopKQkvH37DtLUVK31wWAGURb09fVQolgRGGgxkkj0JTHQ10eJYkU0ujee85RIczhHiQo+bczT1NRURLx9h1RuKyEtSJVKP/5+aSmgwWAGURbsbW345otIwwz09WFva6Ox9jhPiTSLc5So4NP0PH0fGc1ABmlVqlSK95HRWmmbwQyiTMxMjbkclkhLTE2MYGZqonY7nKdE2sE5SlTwaWqeJiQkICkpUQMjIspZUlIiEhI0/7vGYAZRJkVsLPN7CESFWhEbCw20wXlKpC2co0QFnybmaUxMrAZGQqSYmJgYjbfJYAZRBqYmRjDkkXFEWmVoYABTE2OV7+c8JdIuzlGigk/deZqUmARpCreXUN6RpkiRmKjZJLMMZhBloIkle0SUOzNT1d+AcZ4SaR/nKFHBp848TUjk9hLKe4ka/r1jMIMoA2Nj7u8lygvqzDXOUyLt4xwlKvjUmWvJyckaHAmRYjT9e8dgBlEG+nqS/B4C0RdBnbnGeUqkfZyjRAWfOnNNmpKiwZEQKUbTv3cMZhBloM8j5IjyhDpzjfOUSPs4R4kKPnXmWnq6BgdCpCBN/94xmEFEREREREREOoXBDCIiIiIiIiLSKQxmEBEREREREZFOYTCDiIiIiIiIiHQKgxlEREREREREpFMYzCAiIiIiIiIincJgBhERERERERHpFAYziIiIiIiIiEinGOT3AAqqJyFP83sI+a6cU9n8HgIRERERERGRHK7MICIiIiIiIiKdwpUZ2eCqBCIiIiIiIqKCiSsziIiIiIiIiEinMJhBRERERERERDqF20yIiIhI44KDHyIi4h3i4uJgZGQECwsLlC9fHjY2Nvk9NCICEBERgdDQUERHRyMlJQXm5uYoVcoBTk7O+T00IiKFMJhBRAXSgQMHcOvWLY21Z29vh3HjxmusPSKS9+rVK/zzz0kEBd1DbGys3Ot6enpwcCiJRo0a46uvvoKhoWE+jJLoy5WSkoJTp07h+vVrePXqNdLS0uSusbGxQbVq1eDm5gZ7e/t8GCURkWIYzCCiAik2NgZv377VWHt6etxVR6RNx48fx/Hjx5GSkpLtNWlpaXjx4iVevDiAixcvYuDAAXB2ZsJtorxw9+5d7Nq1C+/evcvxuqioKPj7++PGjRto164d3Nzc8miERETK4bt7IiIiUsu+fftw5MgRIZAhkUhgb28PJ6cycHAoCRMTE+Ge169fY/36X/D06ZO8Hi7RF+f8+fPYuHGjXCBDIpHAwsIC1tbWMDAQn3F++PABhw8fxrZt2/JyqERECuPKDCIqkGrUqAkrK2uV709KSsK5c+dkZRMTY00Mi4gyuXz5Mvz8/IS62rVroVOnznB0dJTVpaSkIDAwECdOnEBkZCQAID4+Hn/+uRWzZs3ilhMiLbl79y727dsnBButra3RrFkzNGrUCEWLFgXw8e/m9evXceHCeTx58lR2bUBAAAwMDNCvX788HzsRUU4YzCCiAqlevXqoV6+eyvf/9ddfQrlZs+bqDomIsnDixAmkp6fLyu3atYO7u7vcdYaGhmjevDmqVq2KtWvXIjw8HAAQHh6OU6dOoWPHjnk2ZqIvRWpqKvbs2SMEMipXroQhQ4bCyspKuNbY2Biurq5wdXXF0aNHcfz4cVlOjQsXLqBatWqoVatWno6fiCgn3GZCRIXO27dvceXKFVm5ZMmSaNasWT6OiKhwevz4EV6/fi0rlynjmGUgIyM7Ozv06tULEolEVnfnzm2tjZHoS3bmzBkh/5SzsxNGjx4jF8jIrEuXLmjfvr2snJ6eDm9vb6SmpmptrEREymIwg4gKnePHjyMpKUlWbt26dT6OhqjwevxYzHdRu3Ydhe6rXr06ihUrJiu/eROm0XER0UfXr1+Tfa+vr48+ffoovKWrW7ducHZ2kpXDw8Nx6dIljY+RiEhVDGYQUaHy5s0bXL16VVZ2cOCqDCJtiY+PF8olSpRQ+F47O1vZ94mJiRobExF9FBsbixcvXsrKFSu6wMnJWak2WrT4SihfuXJZE0MjItIIBjOIqFA5cUI8GrJ16zb5OBqiws3c3Fwof/jwQeF7M66eMjZmgl4iTXv+/DmkUqmsXKGCi9Jt1KlTB0ZGRrJycPAjxMXFaWR8RETqYjCDiAqNFy9e4Nq167Kyg0NJNG3aNB9HRFS4VahQXig/eHBfofvi4uLw8uUrWbl48WI5XE1EqoiJiRHKdnZ2SrdhYmIi5NdITU3FgwcP1B4bEZEmMJhBRIXGyZMnhKdQXJVBpF3lypWHk1MZWfnGjZu4f/9ervd5e3sLW0tq1aqtlfERfck0laxTT0/8uBASEqKRdomI1MVgBhEVCs+fP8fNm7dkZa7KIMob3bt3l20TkUql2Lx5C/z9/bO8NiEhAdu3b0dAQICsrlixYkzSS6QF1tbWQvn9+/dKt5Gamiq3wiMs7I1a4yIi0hSD/B4AEZEmnDhxXFiV0aZN23wcDdGXo3LlKhgwYAC2bt2KlJQUxMXFYceOHfD19UW5cuVgbW2N1NRURES8ldtvX6RIEQwZMpg5M4i0oESJEpBIJEhPTwcAPHnyWOk27ty5I5eglwl7iaigYDCDiHTes2dPcevWbVnZwaEkmjRpko8jIvqy1KtXD1ZWlvj7778RHPwIABAWFoawsKyPXDUwMECtWjXh7t4Ttra2WV5DROopWrQoHBxKyvLT3L//AK9evYKDg4PCbZw7d1aujsEMIioouM2EiHTe8ePHkZaWJitzVQZR3ktOToG5uTkMDHJ/TmJhYQErK2vZE2Mi0o6aNWvJvk9JScHevXsUvvfs2bO4f/9jss+MeTOSkpI1N0AiIjUwmEFEOu3Ro2D8999dWblUKQeuyiDKQ4mJidi82Qu//PILbt68JdvuZWRkBEfH0qhY0QVlyzoLJylERUXBz88PCxcuhJ+fX/4MnOgL0L59e2HuPXjwEF5em4QjzLNy7tw5HDhwAOnp6bCyskL58uVkr2VOCEpElF+4zYSIdNqJEye4KoMonyQlJWHdurV48uSprM7Ozg6tW7dGkyZNYGJiIlwfGhoKPz8/XLlyBVKpFB8+fMC+ffsQHx+PLl265PXwiQo9ExMT9OzZE1u2bJEFGq9du47Q0Bf46quvUK9ePSFR6J07d3D27L8ICronWznl5uaGq1evyK4xMjLM2x+CiCgbDGYQkc568OA+goI+HwNZunQpuLq65uOIiL4se/bsEQIZFSqUx7Bhw+VOUfjE0dERAwcORO3atfHnn38iISEB6enpOH78OMqUKYOaNWvm1dCJvhh16tSBu7s7vL29ZQGN8PBw7Nu3D97e3rCwsICBgQHi4+Pl8mE0adIErVq1wsWLn08oMjRkMIOICgauEyMinXXixAlhz33r1m3ycTREX5bQ0FBcvnxZVra3t8f334/INpCRUc2aNdGnTx9IJBIAQFpaGo4d89HaWIm+dK1atcLw4cPlEu6mpqYiOjoa7969EwIZ+vr6aNOmDQYMGAAAiI7+fDyrmZlZ3gyaiCgXXJlBRDopKCgIDx48lJW5KoMob/n7+yM1NVVWbtu2LSwtLRW+v2HDhjh//hwePfp4XOTz56EICXkGJydnTQ+ViPAxiFipUiX4+fnh+vVrePnylbBNE/gYqKhY0QWtW7eGi0tFAEBcXJxwpLKdnX2ejpuIKDsMZhCRTjp5kqsyiPLTs2eft5cYGxujUaNGSrdRvXoNWTAjPT0dDx48ZDCDSIuMjY3h5uYGNzc3REdH4/XrV4iOjoGBgQHs7Gzh6FgG+vr6wj3BwcHC39tixYrl9bCJiLLEYAYR6Zw7d+4gOPiRrMxVGUR5L+OycxsbG7lkn4ooWbKkUH737p3a4yIixVhbWyu0LezevXtCuUwZR20NiYhIKcyZQUQ6J/OqDJ5gQpT3Ms5BVX3KmaHJNolIsx49+vzwwNbWFuXKlc/H0RARfcaVGUSkU27cuIHHj5/IyqVLl0Ljxo3zcUREXyZzczNER0cDAKKiopCUlARjY2Ol2njz5o1QtrKy0tj4iAh4//697Hs9PT2FVmJkdP36dbx+/VpWLl++nMbGRkSkLgYziEin/PPPSaHMVRlE+aN06dJ49erjh5ykpCQEBASgZcuWSrVx+/Ytoezk5KSp4RERgBUrVsi2b+np6WHixAmoUMFF4fsz/82tV6++RsdHRKQObjMhIp1x5coVPHsWIis7OpbmqgyifFK3bj2hfPLkSURGRip8/8WLF2XJP4GP+/dr1KihsfEREdCgQQPZ92lpaThw4IBwClFODh48iJCQ57Jy+fLlUKtWLY2PkYhIVQxmEJHO8PX9RyhzVQZR/qlVqxYqVvz8hDcqKgrr169HSEhIDnd95O/vj927dwt1zZo10/gYib50bm5uwukjz56FYOPG3xAfH5/jfYcPH8apU6dkZT09PXTo4Ka1cRIRqUJ/3PhJc7TVeGxMrLaaJsqRlZWlSvfZWFtoeCSkKQEBATh//rys7OhYGn379s3HEZG6omLiVLqP87TgcHR0xM2bN5GcnAwAiIuLw+XLlxEeHgYTE2PY2xeVXZuUlIRbt25h//598PPzE54OOzmVwYABA+WOhKT8xTmq+wwMDFCyZAncvHlTNufCw8Nx9epVxMfHo3jx4sJJRLdv38aePbsRGBgoJOTt0KEDWrRokefjp9ypOk/5OY3yi6qf07LCnBlEpBNOnfIVylyVQZT/SpcujeHDh8HLazNiYj4e1ZqcnIzAwEsIDLwEExMTmJubIz09HbGxsUhJSZFrw8GhJEaMGAlDQ8O8Hj7RF6Fy5SoYOHAgduzYgYSEBABAZGQkjh8/jhMnTsDS0hJGRkaIjY1FUlKS3P2NGzdCt27d8nrYRES5YjCDiAq8CxcuyBINAh9XZTRq1CgfR0REn7i4VMQPP/yA3bt3ISjonvA0NzExEYmJiVnep6+vj4YNG6JXr14wNTXNq+ESfZHq1q0LOztb7NmzB0+fPpPVp6enywKRmZmYmKBbt25KJ/YlIsorDGYQUYH34cMHuLq6ysp16tTJx9EQUWb29vbw8BiL4OCHOHv2LJ4+fZZlMlA9PT0UL14cFSpUQMuWLeHg4JAPoyX6Mjk5OWPq1Gm4dOkSLl0KxJMnT+VWYkgkEtjb26Ny5cpo06YNihcvnk+jJSLKHYMZRFTgtW/fPr+HQEQKcHGpCBeXigCAsLAwREREIC4uDkZGRrCwMEeJEiVhaam5vbJEpLxGjRqhUaNGSE1NxbNnTxEVFQ2pVAozMzOULl0aRYoUye8hEhEphMEMIiIi0rjixYvzqS5RAaavr4/y5Svk9zCIiFTGo1mJiIiIiIiISKdwZQYRERERERFRBm/evMaVy4EIDQ1BbGws9CQSWFpZw97eHg0ausLJyVmj/UVHR+HatSt48vgRYqKjkZiUCDMzM1haWqJceT8WmCcAACAASURBVBc0atQEZmZmGu1T1zGYQURERERERDrlwvmz2PT7L4iIeCur69KlO0aNGa9Wuz4+R3Dc5wiCgv5DWlpaltdIJKtRurQj2rXviG969VUryHDlyiXs3fMX7ty+me0JYABgZGSEWrXqoFv3b9Cs+Vcq91eYMJhBREREREREOiHi7Vts2LAWfmd85YINSclJ2dyVu9DQ51i1cgmuX7uS67Xp6ekIDX2OLZs34ujfhzBpiicaN26qVH8fPnzA8mUL8a/fqWyDJhklJyfjypVLuHLlEpo2bYGJk6bBvmhRpfosbJgzg4iIiIiIiAq8I4e9MXzYAJw+dVKhAICiHj8Kxg+TxyoUyMgsPDwMP86cBh+fIwrf8/59JMaN/R5nTv+j0s/h738OEyeMwps3r5W+tzDhygwiIiIiIiIqsB4/foRf1q9SKdiQm/fv32PWzB/kAgNFitiixVetUK9+Qzg7l0ViYiLC3rzBrVs34H/hLF6/fiW7NiUlGevXroSDQynUqVMvx/6Sk5Mxa8YPeBT8UKg3MDBAY9emaNq0BcqWKw8Hh9KIfBeBu3fvICDgAgID/CGVSmXXh4Y+x9yfZmDDxj808K+gmxjMICIiIiIiogJHKpVi659e2L9vNxISPgiv6enpwcLCAjExMWr1sXrVUiEwAQAtW7XB+AlTUaRIEaG+YsXKaN6iJUaOGos//9iE3bu2ywIMCQkf8PvGX7Dhty059rdl80bcvXtHqCtevASmTpuFevUbCvVWVlZwLlsOnbt0w80b17Bo0c8IyxB0uXfvLvbu2Yne/+un9M9dGHCbCRERERERERU4c+fMwPZtW+QCGWXKOGP+gmWoWq2GWu1fv3YF586eEerate+IOXMXyQUyMjIwMMCw4aMwbPgoof5e0H84f+7fbO979fIFDh3cJ9QVKWKLpcvXygUyMqtdpx7mzVsCc3Nzof7UqRM53leYMZhBREREREREBc779++FsomJKfr1HwivLTvQpGlztdvfu3cn0tPTZeUyZZwxeYqnwvf36TsAlStXFer8L5zN9vqjRw/JnVgy/PvRCh/zWrFSZbTv0FmoexT8EO/fRyo24EKG20yIiIiIiIioQKtbrwHGjJmA8hVcNNJeTEyMXA6OXr37wsTEVKl2WnzVGvfvB8nKDx8+yPZaGxtbdO/xjaxsamqKTp27KtVf8+Zf4aD3Xlk5LS0Nz5+HoEgRW6XaKQwYzCAiIiIiIqICyd6+KIYM/R6du3TTaLuBAReQnJwsK1taWqJjp6+VbqdadXGrS0xMdLbXaiK3RYmSDnJ1iQkJarerixjMKIDev3+P5yFPAQAWFpYaiz4SERERERHpivYdOqJ581Y55q9QlbGxMbp2dZeVHUqVgoGB8h+PbWzEsWUMkGjDm0zJSoGsAxxfAgYzCqCrVy9hwbzZAIDqNWph/S+b8nlEREREREREeStjsEHTvmrZBl+1bKN2OxFvw4WymZmZ2m3m5OLFC0LZ3r6owjk3ChsmACUiIiIiIiJSQVDQXaGszVUSL16E4uSJo0Jdo8ZNtNZfQcdgBhEREREREZEKAgLOC+UqVapmc6V6Xr16idmzpiE2NlZWZ2VljQEDh2qlP13AbSZERERERERESvrX7zSC7v4nK+vr66NtWzeN9hETE4Mjhw/gwP49whGsRkZGmDzFEyVKlNRof7qEwQwiIiIiIiIiJbx/H4lff1kt1NWr31DlwxuWL1uI0NDnsnJqairi4mLx8sULpKSISUXt7Yti0mRPNGnaXKW+CgsGM4iIiIiIiIiUsHTJfISHh8nKxsbGGPrdCJXbe/jgPh4+vJ/jNebm5mjdpj2GfjcCRYrYqtxXYcGcGUREREREREQKWrliMQIynSrSp+8AVK6snXwZnxgYGCIyMlLuRJMvFYMZRERERERERArY7PUbjhz2FupatGiFIUO/V6tdU1NTmJuby75MTc0gkUiEa6Kjo+B/4SyWLZmPQQN6w9//nFp96jpuMyEiIiIiIiLKhdemDfhrx59CXd16DTBr9jy1216zbqNcnVQqxcuXL3DzxjVcu3YFlwL9kZSUBAAICXmGObOnY9j3o/G///VXu39dxGAGERERERERUQ5+27AOe3bvQHp6uqyuStXqmDd/CYyMjLTSp4GBAZycnOHk5Ixu3Xvi+fNnWLpkAf67cwsAkJKSgt9/Ww97O3u0adtBK2MoyLjNhIiIiIiIiCgb69etwu5d24VARvXqNbF4yUqYm1vk2TjKlHHGylW/oGq16rK61NRUeG3agOTk5BzuLJwYzCAiIiIiIiLKwprVy7F/3y6hrlatOliybDWsrW3yfDxGRkaYMGEq9PX1ZXWvX7/CPyeP5flY8huDGURERERERESZrFyxGAe99wp1devWx6Ilq/J0RUZmFStVRpWq1YW6q1cv5dNo8g9zZhBRnnr58iUuX76M4OCHiIqKRkJCAoyNjWFlZYly5cqjfv16qFDBJb+Hmafu37+H8+fPIzw8HFFR0dDT04ONjTWKFy+Oli1boly58vk9RCIiIqIvyrIl8+Hjc0Soa9CwMebNXwITE9N8GtVnFSq4yHJnAMDLFy/ycTT5g8EMokJkwIBv8eHDB4Wvl0gkMDIygqWlFaysrFCuXFm0atUKlStX0ei4QkNDsXHjRhw/fgxBQUGQSqU5jsnFpSLatGmD0aNHqT0WZf9NAEBfXx9WVtawtraGo2NptGvXHtWqVVNrHJkFBgbCy8sLp0+fwosc/vhIJBKULVsOXbp0gYfHGJQtW06j4yDdMW3aNDx6FKz1fszMzLB9+w5Z+cmTx/jhhx+Ea379dQOKFy+ukf5Wr16F8+fPy8pVqlTF/PnzhWsWLVqIq1evysoWFhbYunWbRvrPaMyYMXjz5rWsXKlSZSxcuFDj/VD+Wb9+Hfz8/GRliUSCdevWo2TJkmq1+9133yEq6r1Q9+OPs1G7dm212l22bCkCAwNlZUNDQ2zfvgOxsbHw8BgjO9UAACwtLfHbbxthYmKiVp8AMHHiRDx/HiIrSyQSzJw5C+fPn8PZs2eFa7t374EBAwao3ecnM2fOxP3794S6sWPHoWXLlrLyqFGjEB4eprE+szNhwkQ0b95c6/1QwbN44VycOOEj1DV2bYqf52kv2aeybGyKCOWY2Jh8Gkn+YTCjADI0MJR9b2DA/0SkuGPHjiEmRv3/kTk6OqJHD3e1PzzHxsZi7ty52LzZC3FxcQrdk56ejocPH+DhwwfYvNkLffr0wc8/z0OpUqVUGoNm/k1+gJOTM3r37o0JEyagWLFiKrcUEvIMU6dOxcGDB4UkUtlJT0/HkyePsXbtGmza9Ds8PMZi7ty5MDQ0zPVeKlzOnTsrfKDXFisrK6EcGfkeR46IT6aWLVsGQDPBjGvXrgntR0REyF1jbm4uN4bevf+Hzp07a2QMAHDjxg1s2vS7MC+nTtVsYJfyn7GxsdzvUrt27TBixEiV27x69Sq2bdsqV1+1ajW1gxleXpvx5MljWblOnTowNDSEra0tSpZ0wNq1a4Trra1tsGbNmszNKGX9+nVYv36dUNe+fXvUqVMHEokEP/74o/CQ4PLly2jfvr1GApw+Pj5YvnwZ0tLSZHXVqlVD06ZNhet8fX0REvJM7f5y07PnN1rvgwqeBfNmw9f3hFDXrPlXmDN3kcqfzaRSqVyCTjMzM5XHCHw8ySSj9Azz5kvBnBkFkKnp52VLmoiuEykrNDQUa9euQZ06dbBs2VKV2vD394erqyvWrFmtcCAjs+TkZGzbtg1Nmrji4MGDKrWhKSEhz7Bs2VLUqFEdf/yxRaU2zp07h6ZNm8Lb21uhQEZmCQkJWLZsKVq1aomwMO0/kSIqKL79doBckGXPnt0a7WPHDvG4PQMDAwwePEijfVD+69HDXe691b///qtWm4cOHcqy3s/vjFrt3r59G0+fPhHqWrT4Svb9ggULUKNGDeH1TZt+x8mTJ1Xu8/79e/j555+FOnt7e6xfvx4AULt2bYwePUZ4/c2bN5gxY7rKfX6SkpKCmTNnCIEMfX19LF68hAF8yjNzf5ohF8ho2aoN5i9YptZD5ntB/6GTW0vh6+DBfWqN9cWLUKFsZW2tVnu6iMGMAsjc3Fz2vZmpehE7InXEx8djxowZGDRooFL3HTp0CN26dcWDB/flXjMzM0OLFi0watRoLFq0COvWrcOSJUswbtx4tG3bVu4DCwC8evUK337bHxs2/Kryz6IpkZGRGDFiBKZPV+6NW0BAAHr1+ibLIISdnR26dOkCT8/pWLlyJZYvX46JEyehZcuWWS5lvHTpEjp37oTIyEiVfw4iXWJra4vWrVsLdb6+vkhMTNRYH8eOiVngGzVqBBeXihprnwoGe3t71KtXT6jLuI1DFf/+65dl/Y0bN9QKPB8+fEgu8N21a1fZ9yYmJli3br3wECwlJQUTJkxAbGysSn16eHjg/fvP22UkEgkWLFggrNL86aefUKlSZeG+nTt34vTp0yr1+cnSpUtw9+5doa53795wc3NTq11VSSQSFC1aNF/6prwnlUoxe9Y0+PmdEurbtu2AOXMXqd1+jZq14eTkLNQdP/a3yu3Fx8fh5o1rQl3Jkg4qt6eruIehALKwsJR9n/EPFJGyVq5ciVq1sl/imp6ejqioKERGvsN//93F9evXEBgYKJfTYufOnXBycpZ7WpOVM2fOYMiQwXKrMczMzDBy5ChMmDAhx73JkZGRWL9+PdatW4uoqChZfXJyMiZNmgRzc3MMHKj609Lc/k0AIC4uDlFRUXj06BFu374FPz8/YatKeno6VqxYDmdnJ4WWJqekpGDsWA+54IOVlRUmTZqECRMmCkHMjIKDH2L27Nk4cOCA8Kb21q1bmDBhPLZt255r/1Q4bNjwm8JbpjZu/A17937Ovl6rVi2sXLlKoXsL6vbGPn36Ck/AIyIisGfPbgwaNFjtts+cOSOXj6RHjx5qt0sFU6tWreHv7y8rv3jxAgEBAXB1dVW6rbCwMNy4cSPL15KTk3HgwH65lQyKyphLBvi4BbRFixZCXdOmTTFu3HgsWbJYVvfoUTAmT56M33//Xan+li5dIpcPo2vXrhg69DuhzsTEBIsXL0bPnu6yVRRSqRTTpk3F1avihytFPX36RG57jL29PRYsyDpnza5du5CQkKBSX1kZP34c/vvvP6Fu4MBBaNeuncb6oIJLKpXipx894e9/Tqh369gFntNna6yfr1q2wbatm2Xlhw/uY/u2LRgwcKjSbf2x+XdER0cJdY0bN83m6sKrYL5j+cJZ23w+r9jULOsPOESKKF1a/o1PboKCgjB9uqfcU8o1a1Zj4MABOZ40EhkZieHDh8kFMmrVqoVff92Ahg0b5tq/ra0tZs+ejW+++QZjxozGhQsXZK9JpVKMHz8eVatWQ/369ZX6uT5R5d8kMjISU6dOxbZtW2UBhfT0dPz888/o1as3bG1tc7x/w4ZfcevWLaHO3t4ee/fuyzWxmItLRezatRvr16/DDz/8IASadu/ejZ49v0G3bt2U+nlINymz9373bnELhomJidK/9wVNz5494ejoiNDQz8tqvb29NRLM2Llzp1C2tLTEgAHKrUgj3eHu7o4FC+YLAWIfHx+VghkHD3oL++CNjIyEsq+vr0rBjPj4eLkcOc2aNcvy2vnz5+PUKV9cu/Y5kLBt21Z07txZ4b8PN2/exOLFi4U6BwcHrFmzNsvru3Tpgl69emHPnj2yulu3bmHBgvmYOXOWQn1mNGPGDGFFCAB4enrC0dExy+sbNGigdB/ZmTJlilwgo27durKtNVS4JScnY/asaQgM9Bfqu3zdHVN+mKHRvr4dMAR+Z3wRGvpcVrf1Ty9Y29iga1d3hds5fOiA3BaVYsWKo1XrLy/4xm0mBVCRIrbwnPETPGf8hPYdOub3cOgLU7VqVRw+fAQeHmOF+g8fPmD58hU53jt9+nQ8f/5cqGvcuDH8/P5VKJCReRx+fv+iU6dOQn1cXBzGjBmtVFvqsrW1hZeXF8aOHSfUh4eHK/Rm58CBA3J1CxYsUCpDuofHWPz0009CXXp6OlauzPm/CVFh0rGj+P+Ds2fPZpkwVFm+vv8I5datW+capCTdVaNGDbltEhcunM/m6pydOiUuSR8wYCAkEomsfPHiRbkkfYrw8fGR2yrSrl37bK9fv/4XWFhYyMqpqamYPHmywvPDw2OM0J9EIsGiRYtzTL69ZMlSuYTYq1evVvrUpePHj8vlxWrYsCHGj5+gVDuq2Lt3L375Rfw7bm9vjz/++JN5674AiYkJmDljilwgo3uPbzQeyAA+BjtHjBwr5ICRSqVYvXIpli1dgPfvc94+HB4ehiWL52HN6mVITU0VXuvbf6DaCUV1EVdmFFBubprL0E6kilWrViEwMEB4MpR5+WlG//77L7ZvF49KrFq1KvbvPwBLS8ts7srdzp270LlzJ2FJ8PXr17F27RqMGzde5XZVsXjxYpw8eVLIBXLmzGnMnp3zEsTbt28LZScnZ7llu4rw9JyO48eP4+LFi7K6gIAA3Lx5U+2M+US6YPDgwcKJI/Hx8di+fRsmTpykcpv79+/Hq1evhLpvvuml1jip4GvevLlw/OeNGzcQHR0NayUT6GX8/zEADB06FAEBFxEUFATg48q+o0ePKr1tydfXVyhbWFige/fu2V5fv359TJkyBXPmzJHVhYQ8w+TJk3I9xnjOnDm4dOmSUNenTx/069cvx/tKlSqFGTNmYMKEz0GHqKgoTJ06Fd7eiiftnjFjuvDBzMjICEuXLlP4flUFBQVh/PhxwopHAwMDrFq1GlWrVtV6/5T/fpw1DVcuizlzJBIJfP85Dt9/jqvVdtVqNbBsufzKpmbNv8JojwlYt2aFbJtWWloafI4exvlzfmjUqAlq16mHcuXKw9TUDO/eReD582e4efMGrlwOEE4S+qRN2w7o0ePL/LvFlRlElK1hw4YJ5cePHwlHxGW0atVK4emToaEh1q1br/ZRbebm5ti4caNcYtBffsn7ZKCGhoZyS3bv3LmT4z2hoaFy224qVsx+q05ufvhhKlxcKsq+KlRwgb//hdxvJCoEGjRogFq1agl1hw8fVqvN/fvFpboODg7o06ePWm1SwZf5WN8PHz7g77+VS8bn4+ODt2/fysrOzmXRsGFDNG8ubuk6flz5D0WZgyQNGzbM9cHAzJmz0KRJE6Fu165dctvOMgoMDMSqVSuFOicnJ4Vz7IwZ4yF3bOrRo0exb59ipzQsWrQwy1wVmdvUtMTERAwZMlhu5cqYMR6c/1+QoLvy7+HS09MRHx+v9ldOOV169OiF8RN+gGmmgx5iYmLg63sCy5YuwKiRQzF4UB9MnuSBNauX4+y/p7MMZDRr/hWmz/hJrv5LwWAGEWWrRw93Yblseno6Hj6UXz4aGhoKPz8xm3u/fv01tke/UqXKcls8njx5jO3b8z75ZZ06dYRyTExMjqeKJCbK/zHLnGBVGV26dEFQUJDwNWaMh8rtEemazAHFS5cuKb2s/ZP4+Hi5Exg6dMifkxMob3Xu3Flui8SZM8qdxpE5t1SzZk1lbWeUOZFnbu7fv4fg4IdCXebTfLLz668bhOB/eno6pk2bitevX8td+yk5dcYPSPr6+li+fAXs7e0VHu/y5SuEhPXp6emYNWsW4uPjc7wvJOQZVq0SgyalS5fGvHnzFO5bVR4eHrh+/bpQ16JFCyxfvlzrfRMBQLfuPbFs+RpUqVJNpfvNzc0xYuRYtY+M1XUMZhRQhw8dwJbNG+XODybKS7a2tnJPgsLDw+Wu8/LyEiLQhoaG8PScptGxeHp6yr258vaWz0WhbVktQX73Lvs9yc7OZeX+yAQHq/bBi4iAQYMGC3vZpVJprsvos7Nr107h1CQAGDBggFrjI92ReRVDQIByR7SeOyeefNC+fQcAQMeOHYVViY8eBct9cM7J4cOHheSkenp66Nmzp0L3VqtWDbNmiQk4X716hfHjx8ldO2vWLNy8eVOoGzhwUI7bWbJSv359fP/9CKHuyZPHuW7BzCrp5+zZs5UKpKji9983Ytu2rUJd6dKl8ccff2q1X9KO0qXLoGLFyrKvYsVKKHxvhQoVhXs1+VWmjFOu/VevUQsbNv6B6TPmoHadekIujaxIJBKULOmAPn0HYNuOfejbj3+vvtwwTgG2cMEc/HPyY7T/2LEj2OS1HUWKMBEZ5Y/MicuMjIzkrjl9WkyA1qRJkxxPPVGFiYkJOnXqhG3bPn9oCQgI0Ggfisj8dEsikcDBIfsEaYaGhqhUqRLu3r0rq3vx4gU2b/bCd98Ny/Y+Israp+Mp//nnc9LOo0f/Vulpbuakg1WrVlUqMS/ptvbt2wvH/T5+/Ah3795FtWq5PykNCgoS8idZWVmha9eusnKTJk2E36+DBw+ibt26Co0rc36qqlWrKvU3deLESThx4gTOnDkjqzt06BD+/PMPDB48RNZH5sSXFSq4YMUK1ZJKz507Fz4+PsIqqU2bfkf//v2z/LlPnjwplxy7devWGDJE+SMqlREYGAhPT08hWGRsbIwNG35DmTJltNo3aYfH2Ikq37tm3UYNjkR1Hdw6oYNbJ4SHh+H69at48jgY79+/R1JSEszMzGBhYYlixYqjYcPGcC5bLr+HW6BwZUYBdP3aFdn3EW/f4vatrM8vJ9K24OCHcnv+SpSQj3jfu3dPKH/99ddaGU/fvmIysnfv3skdXadtgYHik7uSJUvC3DznI5Qzn8AAfHwillNCVSLK3jfffCOU7969i8uXLyvVRlhYmNzy/6+/7prN1VQY9ejhLqzySU9Px5EjiuVg8fY+IHwgbtiwofC3oF078YhEP78zUERKSgquXLki1LVo8ZVC92a0fv164USe9PR0zJw5EyEhzxAfH4+xY8ciKSlJ9rqhoSFWr16tcsJuc3NzLFy4UNiampCQgB9+mJLl9TNnzhCSfpqZmWHJkqUq9a2oyMhIfPfdd3KnxMyYMQNubtxeRvmvWLHicHPrjNFjJmDmrLn4ed5ieE6fDY+xE9H7f/0YyMgCgxkFUBknZ9n3JiamKFdes0+4iRSV+amlgYEBqlSpItT5+/sjJiZGqFPljZci2rZtKxw9B6h+nJ4qIiMjcfjwIaEuczLCrHh6esLR0VGoi4iIQI8e3bFw4QKVju0j+pL17dtPWIqenp4urNpSxPbt24RgrYGBAQYNGqixMVLBZ29vj3r16gl1mbeOZCdznqhWrVoJ5cyBkhs3biAsLCzXdn18fOS2PnXp0kWhMWXk4lIRP//8s1AXHh4ODw8PeHp64t69IOG14cO/R4cOHZTuJ6MePXrA3d1dqDt37hx+/118+r1kyWLcunVLqBsxYqTWT+UaMeJ7PHz4QKjr2rUrZsyYqdV+iUh7GMwogKZ5/oiOnb6Ga5NmmDlrLhwdueyN8l58fDy8vDYLdVWqVJE7neTyZfE4N1tbW7kkmZpUqVIloZz52FNtGj16lFzOEEX2MVtbW2PDht/knnjFxsbip59+Qo0aNbBq1Uq5p0VElDUTExO5J6knTpxQqo0jR44I5caNG8PFpaLaYyPd0qqVmFjz6tWruQaYo6OjhVWBenp6ch/i7e3the0VycnJOHBgf67jybh9Cvi4+i/zKg9FjRgxEp06iSsDT5w4gU2bfhfqqlWrhiVLlqjUR2ZLliyBnZ2dUDdv3jxZIOf58+dYuVI8PaV8+Qr46SftnsawZMliYUsR8DHgs3Hj79ncQUS6gMGMAqh48RKY5vkjFi1eieYtWub3cOgLNWjQQDx9+kSoa9Omrdx14eFvhXLmFQiaVr58eaH87t07rfYHfExk1rXr13L7e6tUqYpBgwYr1EaHDh2wZcsfKFq0qNxrjx8/wtSpU1GhQnn069cXe/fu5WoNolz07/+tUA4JeYajR48qdG9w8EO5pfw9evTQ2NhId7i7i6d2RUVFwcfHJ8d7Dh70Fk4AyS6nReZAia+vb67juXjRXyire0RpVkekZ9zeYWJigrVr1wmrSNTh5OQMT09Poe7NmzeYMWM6gI/bSzKeACaRSDB//vxct2uqw9fXF/PnzxfqLCwssHnzZq0nGyUi7WICUCISnD59GjNmTJfLvF6kSBFMmSK/9zU6OlooZzwSThusrW1y7D83Dx8+yPUDT2JiIqKjo/D48RPcuHEd58+fF/YWAx8ToS5YsECpvrt3744qVSpjzJgxWebLiIyMxL59+7Bv3z4ULVoUrVq1QvfuPdCrVy+l+iH6ErRt2xYVK1YSlo3v3btHoSX527ZtF45ItrS0xLffMiv8l6hGjRqoWLGSkMzT19c3xxM9Mq+eyG5rpbu7OxYuXCDLrREQEICUlJRsTyx48uSxXA4qVVdlfFKmTBksXLgQw4YNE3J8fOLhMVZjx6h/MmHCROzfvx+XLn1eublz507UrFkT+/eLq1O6dOkilwNHk0JDQzFixPdITEyU1UkkEixatAiurq5a65eI8gaDGUSF2OPHj3Jcep2amor3798jIuIt/vvvLq5cuYygoCC56yQSCWbPni33dAcAoqPFvb2qJg9TlI2NGMzInK8jN5mPrFOFgYEB5s6dq1Ki00qVKuPUqdPYuXMnVq5cIbdv+JO3b99i79692Lt3L6ZP90SPHu4YNWokypUrn+X1RF+ir7/+GitWfA5m+Pr6IjExMdenzEeP/i2UW7duLSRLpC9LixYthGBG5tURmV28eFEoZ97K8UnNmjVRoYILgoMfAvi4ktDHxyfbQMmhQ4eQlpYmK5uamqJ7d/VXDA0cOAiHDh3C33+Lv/c1atSQy6uhKcuXr0Dbtm1kDwKkUqncAxFra2uNbW/JznffDUVoaKhQN2DAAIwcOUqr/RJR3mAwg6gQmz59utptSCQSTJo0GR4eY7N8PeMbL+Dj3mFt0tfXF8opKdJsrtSOvpl0TgAAIABJREFUYsWKYdGiRRg4cJBa7fTr1w/9+vWDj48PvLw2wc/PD/Hx8VleGxISgtWrV8HLaxP69u2H6dOna307D5EuGDJkMNasWS1bZREREYE9e3bnuP3r8uXLwlHJANC79/+0OUwq4Dp37izkkbh37x5CQp7BKUNC9k/OnDmDly9fysrFixfPMXFm8+bNZcEMADh27Fi2wYzMK/bq16+vkSBbRERElvmlXr58iWfPnmolV0zjxo0xbNhwueNfMxo/frxW89RMmzZNLlFr7dq1sXbtOq31SUR5izkziChbxYsXx5Ytf2Dx4sXZXmNlZS2UlV0poayMe20BwMTEWKv9fVKqVCl4eIzF9es31A5kZNS5c2ccPHgIDx8GY/HixXB1dYWBQdZx5ri4OGza9DtcXRtj9+7dGhsDka6qVKkyGjVqJNR5e3vneM+OHTuE5fYODg7o3bu3VsZHuqFz584oVqyYrJyamorDh7M+ojXzNsUmTZrk2HbmVRuZjwPOKPPxwplPSFHVpEkTERISIlcfGRkJDw8PjfSRlXnz5sHZuWyWr1WvXh2enuo/cMnOvn37sHbtGqHOzs4Of/65Vav5OYgob3FlBhEJ9PX1UblyZfTp0wejRo2GtbV1jtdn3vah7RM5YmLEHBnKbmtp0qSJ3JgzS0pKwunTp2VliUSCzZu3oE2bNkr1pYxixYph8uQpmDx5CoKDH2Lbtu04cuRwltt+wsLCMGjQQDx/HoKpU6dpbUxEusDd3R3+/p+3BZw9exbh4eHCh9OMjh8/LpTd3DpqdXykG1xdXYUAxr///otx48bLXXfunLh6om1b+cTYGXXr1g12dnayZNWPHgXj+vXrwkknwMcVGxEREbKyRCKBu3vup2XlZteuXTkGv8+cOYOVK1dg0qTJaveVmaWlJRYuXIj+/fsJAUR9fX0sXrwk29wh6rp//x7Gjx8n5MXR19fHqlWrUa1aNa30SUT5g8EMokJMkX3gxsbGsLKyhrW1NSpWrIj27dtnmRsjO/b24hFsr169Ummsinr7Vjw9pUSJEkrdP2HCRIVOLahTpzb+++8/AEB6ejpWrlyh1WBGRi4uFTFv3jzMmzcPJ06cwLJlS3Hu3DnhmrS0NMyePRtFixbFkCFD82RcRAXRt98OwNy5c2WrwuLj4/HXXzswceIkuWtPnDiBZ8+eCnUDBw7Mk3FSwda+fXshmJF5lQQAPH36RPZ3Afj491ORnBaurq7Cio6DBw/KBTNOnjwplCtVqqz2B++XL1/C03OaEEiwtLSEjY2NkEdiwYIFaNeuPWrUqKFWf1np1asXNmz4VViR0qZNmxy35qgjMTERQ4YMkXuvMGaMB/r27auVPoko/zCYQVSIjRw5SuvHDdatW08oh4WFISgoCFWrVtVKf5lXKmS1p1kTxo4dixEjRsjKp06dwvnz59G8eXOt9JcdNzc3uLm54fffN2L69OnCNp7U1FTMmTMH3bp1Z/JC0hpLSwu5upgYza3ASkhIEMrZbbPKjq2tLVq3bo1Dhw7J6g4dOpRlMGPPHvEJdbVq1dQ++pIKB3f3npg8ebLs1IuwsDCcPn1aCGIfOHBAONa0bt262a4Ayqht27ZCMOPff/3krvH3vyCUNfG3ZuLECXIPGGbMmIFy5T4eA/7pZ4mJicGYMaNx7lz2W2DUkXkFpTZPPRs3bhyuXr0q1LVo0QIrVqzQWp9ElH+YM4OI1NKiRQtYWIgfds6e/Vcrfd25cwevX78W6urVq5fN1eoZOvQ7VK5cRVZOS0vD8uXLtNKXIr7/fgS2bPlD7pSGV69e4Y8/tuTTqOhLULq0IyQSiVCXcTm8ujJvTcvtJJKs9OkjPnG9fPkyHj0KFupSUlLg6+sr1H39dVel+6LCyd7eXu7vSebTwM6cOSOUv/qqpUJtu7v3hJGRkax8/fp1hIWFycqhoaFySWmzOyFFUX/++YcQ4AOAli1bYsqUH+Du7i53FHFAQIDWTjbJK15em/Dnn38IdaVKlcKWLfwbSVRYMZhBRGoxNDRE5cqVhbrMCdI05eRJ8Y2lsbExWrZsqZW+AGDUqJFC+Z9//kFgYKDW+stNt27d8N13w+TqT506lQ+joS+Fubk5zMzMhLqXL19orP1PuQQ+sbOzy+bK7PXs2VM44UcqlWLr1m3CNfv27RM+QBoYGGDQIG4xoc9athQTbmZcLZGYmIhLly4Jryu68rFkyZKoXbu2rJycnIwDB/bLyocPHxLyOxQtWhRdunRRauwZhYQ8w8yZM4XtJUWKFMH69Z9PFlmxYoXcUd8rVizPcnuNLrhy5QqmTRO31BgZGeHXXzdobQUnEeU/BjOISG2tWrUWyufOnZM7110TMmeXr1evHuzt7TXezyejR48R3uxJpdJ8XZ0BfFw2nPkpeWio5j5YEmUl8zamGzduaqTdlJQUPHr0SKgrVaq0Sm117Cg+yT569G+h7O19QCi7urqiQgUXlfqiwsnd3V34/+utW7cQHh4O4GOei4zb/MqVKy+X9yInmQMlGVcJZT4+NLcTUnIzduxY2bg/mTt3LipV+vzgwdraGmvWrBG2dX348AEeHmOQkpKiVv95LTIyEkOHDpU7TW369Olqr3AhooKNwQwiUtvw4cOEJbSJiYlYvXq1wvdfvXoV9erVRY0aNWRfixcvEq7x9fWVeyrm5uam3sAVMHLkCKF87NgxXL9+Pdf7Hj0KRrFiRWFnZyv76txZ/TdVTk7Ock+uM5/wQqRp1atXF8o3buQ+BxRx+vRpxMfHC3W1atVSqa3BgwcLH0Tv3r0re8ocHR0t94FR2/mESPfUrFkTFStWkpWTk5Px999HAAD//CMm6GzWrJlSbXfv3l0oBwQEyIIGmf+25XZCSk42bPhV7sSejh07YtSo0XLXurm5Ydiw4ULdjRs38OOPP6rcf34YNWok7t+/J9R16dIFs2bp1s9BRMpjMIOI1Fa2bDm57R5eXptw+/Zthe6vX78+unXrjvv378m+5s2bh4MHD8qumTPnJ2H5qJWVVZZbLjTNw2MsypQpIyunpKRg6dIlud5XoYILXFxcEBMTI/s6deqUcISkqjIGjgDAwkK542mJlNWwYUOhfPny5SyPDVbWjh3bhbKpqanKH+QaNGggBELS09OxbdvHrSY7d/4lPLW1srLCwIGDVOqHCrcWLVoI5U9BsPPnxQSdyp7G0aBBA2Gl37t37+Dj44PTp08L25+MjIzQo4e7ssMGAAQHP8ScOXOEumLFimHdunXZ3rN48WJUqSIm7F6/fh3Onj2bzR0Fy7JlS+Ht7S3UVajggk2bvPJpRESUlxjMICKNGDt2nNxy1fHjxym8XHX27Nn45ptvZOXk5GSMHj0Kd+7cwY8//ii3j/d//+ujUBZ5dRkaGmLYMDFo8vfffysUqHF3F9+QpqWlYcaM6WqN58GD+8IbXwAoVqyoWm0S5aZTp87Q0/v8lkEqlap9OkBw8EO5J8hNmzZVa+tYt27dhPKnBI6ZEyG2bt0a1tbWKvdDhVfnzp2FcmBgIAIDAxES8kxWZ2Vlha5dlU8em3k1x7Fjx3Ds2DGhrm7dukodj56Rh4cHIiMjZWWJRIKFCxfmmDPC3Nwca9euFYLkSUlJGDt2rNyqqYLm9OnTmDdvnlBnYWGBzZs3a3ULKhEVHAxmEJFGuLm5yZ3hfuHCBXz7bX+F2/Dy2izsQY6IiECPHj3k8lTY29vn6TLYcePGw8HBQVZOTk5WaHXGmDEecgnWLl68KPfkTBmrV68RjgYEgGbN8va4WPry1K1bF61aiXv+d+78Cz4+Piq3OX78eGG1hEQiwbhx41VuDwAGDRosnIYSEvIMO3fulFsR1bv3/9Tqhwqvzp07o2jRzwHikJAQbNz4m3BN48aNVTp1J/PWyPPnz8sdyZo5t4aiVq1aKXfaSo8ePTBo0OBc723ZsiXGjPEQ6u7dC4Knp6dKY8kLL1++xIgR3wtHO0skEixYsEDtnCNEpDsYzCAijVm0aLHwoR8AvL294e7eQ+5I1ayYm5tjx44dQhshIc+ELO8SiQRLlixByZIlNTdwBcY1ZMhQoe7QoUO5LrM3MTHBtGlT5eoXL16kUDAks+3bt2Pbtq1CnaGhoVIBIyJVTZgwUchJIZVKMXToEJw8eTKHu7I2fPhwuWNSXV1d0bFjR7XG6OjoKLdNwNNzGpKSkmRlBwcH9OrVS61+qHDL/GF49+7dQrl1azHptaK+/vpr2NjYyMqPHgXj5k0xma4quVzu3LmD+fPnC3WlSpXC6tVrFG5jwYIFcvlqvLw2ya2eKiiGDh2CkJAQoa5///4YPXpMPo2IiPIDgxlEpDHFixfHhg2/yR3j+Pfff6NJE1ds3749mzs/c3GpiClTpmT7+ujRY/Jlr/vEiROFbS1JSUkKBSSGDv0O/fuLwYbU1FTMnDkT3bp1VSiZaHR0NKZMmYKRI0cgOTlZeG3w4CGoXLmKgj8Fkerc3NzQr18/oS4yMhJ9+vwPU6dORWxsbK5tBAYGol27tvjzzz+EeisrKyxbtlwj48y4XQ2AXCA186knRJm1b99eKGcMqOvr68ttIVSUiYkJGjduLNRlXGlXvnwFpU5I+cTDY4ywyklPTw9Lly5TKuhvaGiI9et/gampqaxOKpViwoQJiI4uWEmmp0+fLrcKpXr16li2bDliY2M1+kVEBZtB7pcQESmuU6dO+O23jRg9ehTi4uJk9S9evMDQoUOwYMECtGrVCnXq1EbZsuVgaWmJ+Ph4vHgRitu37+DChfO4ceNGlm136NBBqVNSNMna2hqDBg3GsmVLZXXe3t6YOXMmXFwq5njvb79tRGhoKM6dOyfUHzt2DP/88w8aNGiA5s1boEaNGihZsiQMDAwQERGBp0+f4MqVKzh16pSwD/qTatWqyT2NI9KmX375FXfv3hWeJsfFxWHVqpXYsWM7mjRpgmbNmqF0aUcUL14cSUlJePPmDe7fv48LF87j8uXLcnl09PX1sWrVKrkko6rq27cfZsyYgYiICLnXJBIJBg4cqJF+qPByd++JyZMnIzExUe616tWro2zZciq33aZNG1kul8yUPSEFABYsmI+LFy8Kdf369UPv3r2Vbqtx48aYOHESFi5cIKt78uQxJk+eDC+vgpFQMygoCKtXr5Kr/++//1CyZAmN97d16za5IC4RFRwMZhCRxvXt2xdFixbFyJEjhaRpAPD48SM8fvxIpXYvXryI8+fPo3nz/MkRMWnSJGze7CULLCQkJGDJkqW5vskzMTGBj88xjBjxPXbu3Cm8JpVKERAQgICAAKXGUqNGDRw+fAS2trbK/RBEajA3N8eBA94YPHgQzp8/L7z29u1bHD58GIcPH1a4PUtLSyxZskSjq61MTEzg5uaGHTt2yL1WtWpV7qenXNnb26Nu3bpyQQIAaN68RRZ3KM7dvSemT58urPb4RNltVlevXsXy5eKKJmfnslixYqXK45s7dy5OnfIVkm7v2LEdnTp1UnlFiiZFR0dn+W9HRF8mbjMhIq1o27Yt/P39MWjQYLmjRJWRMRFbbGwshgwZjOfPn2tiiEqzt7fHt98OEOr279+Hp0+f5HqviYkJtm7dBi8vL7mkoMowNjbGmDEeOH/+AhwdHVVuh0hVZcqUwZkzfhg3bjwsLCxUbqdu3brw8TmG4cO/1+DoPurf/9ss67/+WvkTKOjL1KpV1nkxunTpola7ZcqUQc2aNeXqixQpovQJKR4eY4QVkAYGBli1apXaQe5ffvkVlpafj/xOTU3FlCmTER4erla7RESaxpUZRIVIrVq1hDc2RYoUycfRfMyh4eXlhXHjxmH9+vU4efIEXr16let9dnZ2aNGiBb77bhiqV6+OVq1ayQIGISEh6N+/H3x9TymUTV7T/yZTpkxBYGCAsFT+6NGjGDt2nEL3Dxo0GP/7Xx94eW3CgQMHcOnSJYWOr3VyckbXrl3x/ffDmSODclWmjCPq1KkjK1eqVFnjfaxYsQITJkzAqlWr4OPjg6dPnyA9PT3HeywtLdGgQQOMHDlKpUSHimrbti06deok5MuQSCQYMmSw1vqkwqVnz544dkw8rcfKygpt2rRRu+1vvvlGbq40aNAQhoaGCrexa9cupKWlCfO8des2agdbAKB27dr46aef8Ndffwn127ZtxZQpPyjdXoUKLsI41QnoW1hYCG1pG1c/EhVskuAnL3J+56GGly9y/9BCpA2lSjvkflEWnB01v9+SRP7+/rh8+RIeP36CmJhoJCYmwsTEBBYWlnB2dkKdOnXRsmVL4U1dQEAAunTpLCQ469evH7Zu3ZYfP4JGRUREwM/PDzdv3sTbt28RG/vxZ7SwsIS1tTUqVaqIli1b5pqXQxc9C32j0n2cpwXTo0fB8PX1xbNnIYiKikJMTDQMDQ1hY1MEdnZ2qFevHjp06KDUBzbKX5yjRAWfqvOUn9Mov6j6OS0rDGZQocRgRuGzfft2fP/9cGGv7M8//4zp02fk46hIHfygRFSwcY4SFXwMZpCu0WQwg9tMiEgnDBgwAC9ehMLPz09Wd/HiRTx9+kStzPJERERERKR7GMwgIp0xffoMrsQgIiIiIiKeZkJEREREREREuoXBDCIiIiIiIiLSKQxmEBEREREREZFOYTCDiIiIiIiIiHQKgxlEREREREREpFMYzCAiIiIiIiIincJgBhERERERERHpFAYziIiIiIiIiEinMJhBRERERERERDqFwQwiIiIiIiIi0ikMZhARERERERGRTmEwg4iIiIiIiIh0CoMZRERERERERKRTGMwgIiIiIiIiIp3CYAYRERERERER6RQGM4iIiIiIiIhIpzCYQUREREREREQ6RavBjLS0VG02T5Ql/t4REREREREVbloNZkhTpdpsnihLqfy9IyIiIiIiKtS0GsxISkzSZvNEWUpK4u8dERERERFRYWagzcZTknX3Q+WTkKf5PYR8V86pbH4PQSXJOvx7R0RERERERLnTbgJQCSCVpmi1C6KMpNIUpKWnq3x/UlKyBkdDRNlRZ65xnhJpH+coUcGnzlxjjjnKD5r+vdPqygwLCwu8fx+JokWLa7MbrdDVVQlfuqioSFhZWal8f/yHDzA2NtLgiIgoKx8SPqh8L+cpkfapM0c/cI4S5Ql15mlqqhR6evoaHA1R7jSd21CrKzOK2NrhQ8IHJCUmarMbIgBAUmIi4j98QBFbO5XbiIh4p8EREVF21JlrnKdE2qfOPHvLOUqUJ9SZp4nMbUj5QNO5DbUazLCxsYGpqQki3oXxhAnSqtRUKSLehcHU1ATW1tYqtxMWFqbBURFRdt6oMdc4T4m0T505qs69RKQ4deZacjIfNlPe03RuQ+3mzABQxskZ0tQ0vAl7DWkq92aR5klTU///9ysNZZycIZFIVG4rKjoWMTGxGhwdEWUWGxuH99ExKt/PeUqkXWrP0agYxMbGaXBERJSZuvMUYG5Dylvq5jbMitaDGXa2drCxsYZUKkXYmxfcckIalZSYiLA3LyCVSmFjYw07NbaYAB/zvNy6/Z+GRkdEWbl5+w4szS1Vvp/zlEi71J2jlpaWuHnrjgZHRESZaWKevn8fqcEREeUsKioSVpaq/85mRevBDACoUKESTIyNPq7QCH+NiHdvIU3hthNSnTRFioh3b/Em/OOKDBNjI1SoUEntdovY2iH05Su8CQvXwCiJKLM3YeEIffFKrdw2nKdE2sM5SlTwaWqeMrch5RVN5DbMSp4EM4yMDFG1WnWY/H9m6/j4OLx6E4o3b14hJiYKScmJSEtLy4uhkI5KS0tDUnIiYmKi8ObNK7x6E4r4+I9LWE2MjVC1WnUYGRmq3c+nPC8Bly4jQY0M0UT0f+3deXhU1eHG8TeZZLKThEAgYCAsQURBFlcU3LAuuEsV9yqgFQQVK1VxAUQ2URG0KqCgLGqrVn4sal3aghZEQRCQTRAkEBJCQtbJMiG/PzBjhkxIMnPvLJnv53n6PLln7j3nUO7BuW/OPac2m61Eq79d6/HaNoxTwByMUcD/GT1OWdsQZjNqbUNXQnbuzjD2xZUTKC+v0M6d25Wfn++tJtHExcfHKz39ZEOCjGqHcw9r+7ZtiouN0cUX9VdMdLRhdQPBqrikRF/9e6UKi4p1cteuHr8SxjgFjMUYBfyfWeM0LCxMrVq1UZiFrVphLHtlpbKyDshutxtyzx7PMurB0eMMrfFEjVksSk5OVmRkpEpsxbLbWRAU7omMilCHDh2VltZBFoP/4Y2OilZhYYEKCgr16759ap6QqNjYGEPbAIJJVtYh/WfV1yousSkhIV7t26V5XCfjFDAOYxTwf2aO05ISm2wlhYqwRiosLMzzzgI69mrJoUPHNgEx6p49nldnZhyvsLBAebmHlZ+fr7KyMpWzjgbqEB5mUWTksalJic2TFBfXzNT2yssrtHnTBpWWlStEUlpaO3U/tRtfxIBGKCoq1qYtP2nPnl9VpWOvhJ3WvadhM6kYp4BnGKOA//PmOJWkmJhYJTRLVFg4oQbcY6+w60hBntOSAEbeszX5NMwA/FlpqU0/bdns+Mc9JERqkdRcJ7Vto+TkloqNiVFERISPewn4j7KychUVFyk7+5Ay9h9QzuFcVe/AVb22TWRklKFtMk6BhmOMAv7PX8apNTxC0dHRioiMVHiYVaGhXllqEQHo6NGjqrCXq6y0VCUlJSqvKDP9nq1GmAGcAOu8AJ4zY22bmhingGcYo4D/Y5wi0Jh9z0qEGUCDHDqUrX0Zv6rUVubrrgABIzIqQqkntVPLlsleaY9xCjQOYxTwf4xTBBpv3rOEGUAjsM4LUDdvr21TF8Yp4BpjFPB/jFMEGl/es4QZAAAAAAAgoLCSCwAAAAAACCiEGQAAAAAAIKAQZgAAAAAAgIBCmAEAAAAAAAIKYQYAAAAAAAgohBkAAAAAACCgEGYAAAAAAICAQpgBAAAAAAACCmEGAAAAAAAIKIQZAAAAAAAgoBBmAAAAAACAgEKYAQAAAAAAAgphBgAAAAAACCiEGQAAAAAAIKAQZgAAAAAAgIAS5svGy8rLVWorU3lpqeyVlTp69KgvuwM/FmoJVVioRdbISEVGRSjCavVJPyIiwhUdFamoCKssFossFvJAoFrl0aOqtFfKVlauElupysoqfNIPxing2u9jtEwltjLGKOCH/GWc8pyGhgq1hCrccuw5LSLSu89pITt3Z1R5rbXf2EpsKigolN1u93bTaCLCwsLUrFmcoqKjvNJebEyUEprFKCzMp/kfEFDsdruOFBSrqNjmlfYYp0DjMEYB/+ftccpzGjzlzec0r4YZlZWVyss9orKyMm81iSYuIiJCic0TZLFYTKnfYglVi+YJior0zUwQoCmwlZYrJ/eIKivN+a0O4xTwDGMU8H9mj1Oe02A0s5/TJC+GGfbKSuUcOqxKUj4YzBIWphYtkxRm8EAJCwtT6+REw+sFgpG9slIHs/MM/00P4xQwBmMU8H9mjVOe02AWs57TqnnlJcVKBghMVGm3H7u/KisNq9NiCeXLF2CgMItFrZMTDX03nnEKGIcxCvg/M8Ypz2kwkxnPaTV5JczIyz3CAIGpKu125eXmG1Zfi+YJfPkCDBZmsahF8wTD6mOcAsZijAL+z+hxmpebz3MaTGX0c1pNpocZNpuNd6/gFWVlpbLZSj2uJzoqgvd6AZNERVoVHRXpcT2MU8AcjFHA/xk1To89p3n+3Rmoj1HPacczPcwoKCg0uwnAoaCgwOM6EhPiDOgJgLokJsQaUAfjFDALYxTwf0aMU57T4E1GPKcdz9Qwo6y0TPYKpi3Be+wVdpWWuj8TKCrSqnC2jANMFR4WpqjICLevZ5wC5mKMAv7P03HKcxq8zdPnNFdMDTNKeb0EPlBa6v4UJiOm7AGoX3SU+1/AGKeA+RijgP/zZJzaPPi+DLjLk+c0V8ydmUGYAR8oLy93+9qICN7vBbzBk7HGOAXMxxgF/J8nY82T78uAu4y+70wNM+wVFWZWD7jkyX1nCQ0xsCcA6uLJWGOcAuZjjAL+z5OxxnMafMHo+87UMKOqyszaAdc8ue8sbCEHeIUnY41xCpiPMQr4P0/GGs9p8AWj7zvTdzMBAAAAAAAwEmEGAAAAAAAIKIQZAAAAAAAgoBBmAAAAAACAgEKYAQAAAAAAAgphBgAAAAAACCiEGQAAAAAAIKAQZgAAAAAAgIBCmAEAAAAAAAIKYQYAAAAAAAgohBkAAAAAACCgEGYAAAAAAICAQpgBAAAAAAACCmEGAAAAAAAIKIQZAAAAAAAgoBBmAAAAAACAgEKYAQAAAAAAAgphBgAAAAAACCiEGQAAAAAAIKAQZgAAAAAAgIBCmAEAAAAAAAIKYQYAAAAAAAgoYb7uAAAAAAAAjXHwYKY+/WSZ4/hPdw/zYW/gC4QZAAAAQJBat26dMjIyJEnR0dG69NJLfdwjoGEOZh7Q/HlzHMeEGcGHMAMAAAAIUps2/ahvv10rSWrZsiVhBoCAwZoZAAAAQJAKCwuv8TO/5wQQOAgzAAAAgCAVHl4zzLD4sCcA0DiEGQAAAECQqhlm1PwZAPwdYQYAAAAQpJxnZvCaCYDAQZgBAAAABCnCDACBin+xAAAAgCBltVodPxNmwBd+3rlDs2a92OjriooKnY4fHPVnt9ofOXK0Oqd3ceta+Bb/YgEAAABBqmaYwZoZ8IWiokJt3LDe43rcreP4UASBg9dMAAAAgCDFayYAAhX/YgEAAABByvk1E2ZmwPc6dU5XbGxcvecVFRVq1887Hcen9+zdoPqPvw6BizADAAAACFKtW7fWJZdcIknq1KmTj3sDHFvDomevPvWet+GHdXrowfsdxy/PfL1B9R9/HQIXYQYAAAAQpFJSUjRo0CBfdwMAGo01MwAAAAAA8ENVVVU6mJWlsrIyX3fF7xBmAAAAAADgZ6qqqnQgM1Mgg9tIAAAgAElEQVS5ebna8+teAo3jEGYAAAAAAOBHqoOM/IJ8SVJlZaUy9u9XVVWVj3vmPwgzAAAAAADwE8cHGZIUGmpR25QUhYSE+LBn/oUwAwAAAAAAP1BXkJGWmqrIqCgf9sz/EGYAAAAAAOBjBBmNE/Rbs27dukX/+2aVzjn3PJ16aneP6nrv3QU6erRKF19yqVq3TjGohwBqysnJ0dKl/6fvvvtee/fuUX5+vqqqqhQbG6vU1HY67bRTNXDgQKWnd/F1VwEAAIAGIchovKAPMxYumK9vvv6vFrzzlpKTW2nipOfVpUvXRtdTUlKidxcvUH7+Eb059zX94bIr9dfHnjKhx0Bw+uyzz/Taa3/TV199JZvNdsJzx4wZozPOOEO33367hg8f4aUeAgAAwFOzZr2o2Ni4es8rKip0On5w1J8bVP/x1/kDggz3BHWYsWXLJq1Z/bXjuFl8vFtBhiR9smKp8vOPSDq20mz79mlGdLFOxcVFKi4uNrWNusTExCgmJtYnbSP47N27R6NGjdInn3zS4NWbq6qq9N133+m7777Ta6+9rilTpmjgwIEm9xQAAACe2vXzTreu27hhvcE98Q6CDPcFdZixeOHbqqysdBzfeOPNbtf1xRefOX6OiYnRFVde7VHf6vPRh//Qm3NfM7WNugwZer/uuPNun7SN4LJixQrde+8wZWVluV3Htm1bNWjQjXr44dGaNGmSgb0DAAAA3EeQ4ZmgDTO+//5bra4xKyOtQ0dd+ocr3Kpr7bertfWnzY7js885T/HxCR73EQhm7777ru6//8+GzECy2+16/vlpys7O1ty5cw3oHQAAAMxw+eUD1TqlTb3nHcw8oE8/Xe44/tPdwxpU//HX+QpBhueCMsyw2+16/bVZOnr0qKMsOjpaL70wpcF1tE5p65id8N57C50+Kyws0PNTJza6Xxdf8gf1OeOsRl8HNDWfffaZhg+/v84gIyQkRD179tRZZ52t1NSTZLFYlJWVrZ9+2qL//e9/Kioqcnnd22/PV0JCgqZPn25m9wEAAOCmy6+4Sj179an3vA0/rHMrzDj+Ol8gyDBGUIYZ7y5eoJ937nAq+2nLZv20ZXMdV9TWtWs33XHn3Vr3/Vr9sP57p8++W7vGrX516NTZ7TDjggsv0T1D7nPr2vosWjhf//pshSl1A8fbt2+f7rvv3joDib59+2rChGd1wQUXuPw8Oztb06ZN0+zZb7hcKHTmzJd1+umn64477jC03wAAAEB9CDKME3RhRkbGPr1/3EwKTyxa9HaDFyU0k9VqNW3R0ciISFPqBVwZNWqk9u/fX6s8JCREDz74kJ5//vkTXp+cnKzp06frmmuu0R133K4DBw44fV5VVaUxYx7VBRdcoHbt2hnadwAAADRO5/QumvHya07HZurZq4/+s3KtqW3UhSDDWEEVZtjtdr3w/CSn7XhatWqt6OgYx/HBg5my2UrUrFm8kpJa1FlXm7Yn6fPPP9X6dd85yhISEpWY2NxxXKUqZez7VXa7XZGRUUqp592vZnHN3PljAU3GP//5Ty1f7nra35gxf9XEiQ1/fat///76+OMluvLKK5STk+P0WU5OjsaNe0ZvvTXPo/4CAADAM7GxcQ16rSTQEWQYL6jCjMWL3tYPP6xzHLdsmazXZ893BBDjnnlcv/yyS5JUVXVU45+drHbt0lzWVVpq0z133+Y4Dg0N1dinJujMM892lD337NPa88tuSVJ5eZkG33KHLrv8SqP/WECTMWnScy5nOl199dWNCjKq9erVS7NmvaLbbrvVaY0cSXr//ff10EMPq0ePHm73FwAAAKgPQYY5Qn3dAW/ZvGmjFi2c7zgOCQnR8AcecppJ0aXLKY6fCwsL9dILU2W3213W987bb+nA/gzH8Xnn93cKMiTpmmtvUFRUtCTp6NGjmvny89q8+Ucj/jhAk/PPf/5TGzZsqFXeokULzZr1itv1Dho0SIMGDapVXl5erpkzZ7pdLwAAAFAfggzzBEWYkZ2dpcmTJqisrMxRNuDSy3XRRQOczrvp5lt1es/ejuMffljncn2NLVs26cMP3nMcR0ZGasiQP9c6r3uPnrp/xCiFhIRIkoqLi/Xcs08rOzvL4z8T0NTMnTvHZfmIESPUtm1bj+oeN26colz8x2LJko9VWFjo4goAAADAMwQZ5mryr5mUlto0/pkntH//PkdZSkobDR/xUK1zw8LCNPqRx/TA8CGOB5yFC+arzxlnqWvXbpKO/Tb3xRemOAUj1143SGkdOrps/5prbtDPO3fo/5Z8JEnKzDygF6dP0ZRpLxn2Z5SkH9Z/rwdGNGw7osbKzjpoSr1AtczMTK1atapWeYsWLTRy5CiP609P76KBAwfqgw8+cCo/cuSI3n//PQ0das7YAQAAQHAiyDBfkw8zJk+aoC1bNjmOo6Oj9cTYcUpMTHR5fvv2abr7nvs08+XpkqTTuvdQeLjV8fns11/Rrp93Oo47deqsIUNrz8qo6YGRo7Xnl9368ccNOqXbaRoy7MTnuyMn55Bycg4ZXi/gDYsWLXS5jerAgVcpPj7ekDZuv/2OWmGGJC1dupQwAwAAAIYhyPCOJv2aSXl5ueKbxctisUg6tkjnAyNHq3uPnk7n2e12TRj/pD7+5wcqLy/XDTfepGuuvUFPj3tOz0+fqU6dOjvO7XteP/X6bbXd8HCrRj30qKxWq07EarVq7FMTdM+Q+zTrldlKTz/Z4D8pENhWrlzpsnzw4MGGtTFw4EC1aVN7R6F169a5OBvwnv379+uGG65XTEy0brjhepdbE8P/8PcGAHCFIMN7mvTMDKvVqtF/eUx9z++nV2a+qPPO668rB15T67wlH3+or778l7768l9auGCeht47XKMfecxlnb37nKnefc7UN9+sVOaB/Tr99F4n7MPmTRu1bNkSx/Hab1er73n9PPuDSTqlWzf98aZbPa7H3bYBI33//fe1ylq1aqUBAwa4ONt9Z555ppYsWeJUlpWVpTVr1uicc84xtC2goYYOHaIvvvhC0rGZQvn5+fryy6983CvUh783AMDxCDK8q0mHGdXOOec89ejRy+UMiuLiIr337gLHcX7+EXXs2KneOs87r3+D2s7Yn6FPP1nmOG7bNtWQMOOMM87WGWecXf+JgJ/78ccfdehQ7Vekevfu7eJsz/Tp06dWmCFJa9d+S5gBnzl+ZtI333zjo56gMfh7AwDURJDhfUERZkjH1spwZdHC+Tp0KNtxfOFFA9SlS1dvdQsIeuvW1Z6VIUndu/cwvK3TT+/psnz79h2GtwU0VHl5udNxZWWlj3qCxuDvDQB8q3N6F814+TVfd0PSb0HGwYMEGV4WNGGGK3t+2a0lH3/oOI6MjNKddw3xYY+A4LNt23aX5aeccorhbZ111lkKCQlRVVWVU/mePb8Y3hYAAADMExsbp56/rWXoS44gI/+Io4wgwzuCNsyw2+166aVpKi4udpT94bIrlJrazoe9qm3Vyv+ouKS4/hP9gNVq1cUXX+rrbiDAZNWx9W/XrsbPkGrRooUSEhKUl5fnVJ6Tk2N4WwAAAGjaCDJ8K2jDjPffW6iNG9Y7ld16212SpH99tkLfffetIe0cPuz8kLR69Sr9+usel+f27NVHA49boHT2G69o375fDemL2eLjEwgz0Giu1ssICQkxZWaGJCUltagVZuTm5tVxNgAAAFAbQYbvBWWYsWPHNi1cML9WebNm8ZKk7du36vN/fWJK2z9t2ayftmx2+Zk1PLxWmAE0dUeOHKlVFhsbq5iYGFPai4uLrVVWUOP9RgAAAOBECDL8Q9CFGQUFBZoyaYJsthJfd6VBIiOj6n2oq/mqjCRFRUUrNDTEzG65FMXAhRvKyspqlZkVZEiuFwM+fiE/AAAAwBWCDP8RVGGG3W7X5EnjtHv3zyc8z2q1GvYwVVlZqdLSUqe6w8PDXbcbEVmrbM6bC1yc+btfftmlu++6xXFssVj03t8/Vnx8gps9BryrvLyiVlldY8QIYWG1/9mrqKjdBwAAAKAmggz/ElRhxpw3XtXq/31d73n3/Xmk7vvzSKey4uIibd+2Vb37nNmoNj/9dLmmTBrvOL7jziG64867G1XHiWz4YZ3TcZs2bQkyEFBcbWcYGhpqWnsWi6VBfQAAAACqEWT4H/OeGPzMko8/1D/+8a5TWUxM7XfnXcnKOqhHHn5AT459VOvXfWdG99y2ffs2p+O0Dh191BPAPeHhtTNVu91uWns2m81FH8ybCQIAgBlWr16t4cOH65tvvvF1V4AmjyDDPwVFmPF///eRZs18QUePHnWUXXjRJerZs3e91+7cuV0PPzRc27b9pJKSEj074Snt3LndzO42yu5dzq/MdOqU7qOeAO5xFSQQZgAAgk1FRYX69++nW24ZrBUrVtR53n//+1/16dNb/fv305w5s/XGG6+b2q+9e/fo+uuv09KlS01tB/BXBBn+q8m/ZrL0//6pmTOmOz0c9erVR0+MHa/x48bWe31YWJjKaqx5kZeXq2eeflwvvvSqWrdOMaXPDVVaatPevb84lVVVVenzzz81rc1mcc109jl9TasfwScysvZaMUVFRaa1Z7OV1iqzWq2mtQcAQEO8887bWr16tSTpgw8+0IABA/TJJ7W/03Xu3Fm7du1yHC9btkxZWVlq1aqV4X1asGCBHn/8MWVlZWn9+vXq0aO72rdPM7wdwF8RZPi3Jh1m/OffX+rlGc87BRmd07to3ITJDX546dChk8Y+OV5Pjn1UJSXHdkA5sD9DT40do+kvzvLp+hQ/btxQayeIt+fPNbXN03v2JsyAoRITE2uVFRcXKz8/X/Hx8Ya352ono+ptmQEA8IWKigrNmPGyU9mAAQNcntu2bVtdeeWV+sc//iFJKiws1N/+9jeNHz/e5fnuKiws1Pjx45WVlSVJOnDggIYMGaJPPvnU5YzGX3/9VV9/Xf/adEb44x//yKxKmI4gw/816TAjtV17WSwWR5jR5eSumjTphUYHEL37nKmHH3lMUydPcNS1c+d2jR83VlOmvuSz3+pu3vyj19uMi4vzepto2pKSklyWb968Weedd56hbVVUVDi+lNWUkECYAQDwnZkzX9a2bVsdxx07dtKIEQ/Uef69997nCDMk6c0352rkyJFq0aKFYX2Ki4vTrFmzNGjQjY4tzP/73//q6aef1uTJk2udv27dOt11152GtX8iV199NWEGTEWQERia9JoZnTp11pUDr5UknXZaD02d9rJatGzpVl2XXnq5ht073Kls/brvNGXyBI/76a6DBzMVH59g6v+O/w9FPL/BhsHqel1rxw7j16ZZt25drdlMkgz98gcAQGPs27dP06dPdyp7+OGHXL6GWe3CCy9U376/z5TNysqqVYcRrrjiCj3yyF+cymbMeEkff/yx4W0B/oIgI3A06ZkZkvSnu4eqqLBAD40e0+DdS+py8+DblZ2dpQ8/eN9R9tWX/1Lz5kl6YOTDnna10Z4YO870Nh4YMUybN210HMcnsO0rjNW168kuyzdv3mJ4W5s3b3JZnpbWwfC2AE+42uUHQNP05JNjlZOT4zju1q2bhgwZWu91jz46Rtdff53j+K233tT99//Z8DUtnnrqKa1Zs1r//ve/JR1bpHvUqJE6/fQe6sAuemhiCDICS5P/thQfn6CxTxk3e+L+4Q8qOztLq1b+x1H2wT/eVYsWLTT4ljsMa8dfFOTnOx3HJ9Re3wDwRO/efVyW1xU8eGLr1m0uy08+uYvhbQEAUJ/Fixfr3XffdRyHhobqmWfGNegViquuukr9+/fXypUrJUl5eXl65JFH9MEHHxrax/DwcM2ZM0f9+/fXgQMHJEmZmZkaOnSoPv30M0df+/btq6VLlxnadrW5c+doyZIlptQNVCPICDxNPswwWlhYmMY+OV5/GT3SsWZFYmJzdU5vmg9DBQXOYUYiYQYM1r17dyUnJys7O9up/IcffjC8re+//85l+ZlnnmV4W0BDWa1Wx/voCFwWi8XXXUCA2bt3j8aMeVRVVVWOsttvv0M33HBDg+t47LHH9fXXX+vo0aOSpCVLlmjhwoW6/fbbDe1r+/ZpevnlmbrllsGO9eNWrlypsWPHatq0aZKkVq1a6fLLLze03WofffSRKfUC1QgyAlOTXjPDLJGRURo3frJSU9upbdtUTZv+ss4442xfd8twdrtdhYUFTmVJSawtAOP17t27VlleXp6hv4XJzc3Vxo0ba5W3bNlS5557rmHtAI3Vv39/X3cBBjB6wWI0bRUVFRo2bJjTotRpaR00derURtVz6aWXavDgwU5lTzzxuHbv3lXHFe677rrrNGrUg05ls2bN1LJl5szGALzFl0HGxi1btHnrVu3YvVt79+1r1PmZLha1DzaEGW5q0bKlJkycqhdnvKr0dNfv/Ae6n3/eocrKSqey5FatfdQbNGX9+vVzWf7RR8ZNlX3//fdUXFxcq9xVkAJ40xtvzNZll13m627AA5dddpnmzZvv624ggDz88MOONSikY6+XTJ8+3a0FqadMmarWrX//fpaZmam77rpLpaWlhvS1pokTJzqCO4vFojvuuNNpIVIg0Ph6RkZUVJTKKypUVFSkpMT6Z8DXPD8uJsb0/vk7XjPxQIcOneo9p+q3aX+B6If165yOw8OtakWYARPccsutmjBhQq2dRj755BPl5uaqefPmHrdR853kmq688kqP6wY80a5dOy1bttzX3QDgJX/726uaPfsNp7KhQ4fp2muvdau+lJQUPf/8dN11152O103WrFmjkSNHas6cOR73t6bw8HDNnTtXd999t8aM+auuvvpqQ+sHvMnXQQY8R5hhstzcw77ugtvWr3deX6B169ayWq0+6g2astTUVJ1//vn68ssvncrz8vI0Y8YMTZjg2SK+n3/+udasWVOrPDY2VoMH3+JR3QAANNSiRYv06KPO62RcfPHFmjFjhkf1Dh48WF9//bXeeON1R9n8+fNktVr16quvelT38Tp3TteqVV87lWVnZ6uoqNDQdiSpWbN4tk+HKQgymgbCDJPt3Lnd6Tg6OtpHPWm44uIivffuAn231vnhr6m+TgP/MHTosFphhiTNmTNbw4YNU2pqqtt1jxv3jNMXx2oDBw40ZNYHAAD1Wbp0qYYPv99pwd9u3bppwYKFDdq9pD7Tp0/X9u3b9J///MdRNnv2GyouLtKcOXMNaaMuTz75pObNe8vweh988CFNnz7d8HoR3LwVZKz/8dhmEdbwcFkjIlyeY7PZHD/vy8ysdzHphpxfWVnpOC+lVSultGrV6L4HCsIMDyxftkSVR53XlFCVVFxcrLy8w9q29Sf9+OMGp4+Tk713M5WXl2v8M0/U7mMd55YUF6ukpERZWZm1pvtL0rl9zzejm4AkadCgQZo0qbs2bXLekjUnJ0cPP/yQ21vNPfvsBK1du7ZWucVi0fDhI9yqEwCAxvjggw80bNhQlZSUOMpat26td999T8nJyYa0ERkZqUWLFuvyyy9z+m/pokWLVFxcrAULFioyMtKQtoBA5YsZGeUVFSqvqKj3vJpBRUM09vymiDDDAwveeUsHD2Y2+PzIyEid1v10E3vkzGq1avfun5WZecDjuk7pdpouuvhSA3oF1O2JJ8bq1ltvqTWLYsmSJXrqqaf07LPPNqq+xYsXa8qUKS4/u+qqq1i0DABgunfeeUcPPDDC6cEjISFB8+bNV7du3QxtKzk5WX//+991+eVXaO/ePY7yjz/+WFdeeYXefPNNdejQ0dA2gUDBqyVND2GGB9q1T2tUmHHNtTcosQGr1BqpffsOHocZp53WQ089M1FhYdwuMNegQYO0cOECLV9eezHEqVOnqKioSNOmTWvQVNmZM1/WE0884TSdt1qzZs00frxn63AAAFCf556bqIkTJ8putzvKWrZsqcWL39WFF15oSpudO6dr2bKluu6667Vr18+O8lWrVunCCy/UK6+8esKFOzt16ug0g8SV+fPfdtqF6f7779cVV1zheeeP07lzZ8PrRHDyRZDRpePvwaHFYlGUi3Z27N6toqIix/mxsbEnrLO+82u+YiKpztdbmgqeTj3QsWNnrf12db3ntWrVWpddPlB33jXEC71y1vWUbtq6dUuDzg0NDZU1IkLRUdFKbN5cKSltdO655+v8fheY3Evgd6+++jdt3HieMjIynMqrqqr0yiuztGrVSo0Z81fddNNNLq//8ssvNW3aVH311Vd1tvHMM8/o1FNPNbTfAABUKy4u1siRD2jBggVO5W3atNH77/9d55xzjqntd+16ilasWK7rrrteW7f+5Cg/cOCAbr75Jo0Y8YDGjRunGBdbOx4+fNjlVuY1VRw3Zb5Xr17q1auXMZ0HDOarGRn1BRNmsFgsPmnXV4I6zOjevYfCw3//vyA0NKRR119x5dVKbdfe5WdWq1VxcXHq3KmLWrRs6VE/PfGnu4fpT3cP81n7QGO1bdtW8+bN16BBNyo/P7/W5xs3btRtt92qMWMe1emnn65WrVorJCREOTmHtHnzFu3eveuE9d911580atSDZnUfABDkNmzYoKFDh2jjxo1O5WlpHfThhx+qR48eXulHx46dtHz5cg0Zco/+/e9/O8orKio0Y8ZL+vTTTzV9+nSnGRZAUxOor5bs2rtH0ZG/9y86Mkrx8c182CP/FNRhxuBb7vDo+vbt09S+fZoxnQHgcOGFF2r+/Ld1zz13Ky8vz+U5+/fv1/79+xtV780336y5c+ca0UUAAGopLS3VDTdcr3379jmV9+zZU5mZmbroogu92p+///0fWr58hcaOHauZM19WZeXvi8Jv27ZV1113rZYuXaYBAwY4ys8888xaCwvm5uZp584dXus3YIRACDKSEhMV99sMqZqvhFRWHlVmVpbj+LRTTjnh+cEqqMMMAP7rqquu0rJlyzVkyBBt27bVo7qsVqtGjXpQkydPNqh3AADUFhkZqeHDh+vxxx93lN1666165ZVX1aVLugoKCrzan5YtWyo8PFzTpk1T79699Ze/PKKsGg9IvXv31gUXOL9O/PnnX9SqZ9asmRo9erTp/QWMUmeQ0a6dX+3qk9SA9RRjY2Nl/W29uIacH0wIMwD4rbPOOktr1qzR008/rfnz57n1JfCcc87RuHHjdckll5jQQwAAnP3lL4/q888/1//+9z+NHz9eo0c/4rO+tG//++vQgwcPVt++fTV69MNasmSJrFarnn9+eoMW1W6o3bt3acmSJW5f36pVa916662G9QfBKVCCjIaKDsA+ewthBgC/FhMToxdeeEGjR4/W7NmztXz5Mm3ZssVpZfjjtWnTRv369dNtt91uyurqAACcyCuvvKI9e/bq0kt/39b+oosuqjOU37Bhg9OMiT/84Q8KCWncWm7SsR1LqnciiY6OVnx8vNPn7dq10wcffKi3356v3bt/MXyL8p9+2qoxY8a4ff3ZZ59NmAGP+HOQYbPZtC+zYTth1nzV60h+vkpKS+u9JikxMehmbhBmAAgIbdu21fjx4zV+/HhlZmbq66+/1s8/79SRI/mqqqpSbGysUlNPUq9evdWzZ09fdxcAEMTS07soPb2LU9nixe/Wef65557jCDOsVquWL1/hVrvJyS0dYcbxQUZNd931J7fqB/ydvwYZkhQVFeXYVrUxyisqVH7cDkKutElOdqdbAY0wA0DASUlJ0R//+EdfdwMAAEMcOfL77l3R0dFu1VFRUeE08yMuzvc7H6SkpCgs7MSPG4cPH3YEMIAn9mdm+m2Q4cqJtlC12WyOBXujoqJksVjqPS8YEWYAAAAAPnT4cI7j5xM94JzI3r17nB5qEhLqnpnhLe+//3ede+65Jzzn2muv0YoV7s1EAaoFWpAhSV06dqzzsx27dztmcaSmpNT570LN84JRqK87AAAAAASr3bt3OW1D3qJFC7fqychw3q48ISHBo34BgSIQg4z6lJeVOX5mC9a6EWYAAAAAPvL99+ucjlu3bu1WPQcPHnQ6PtGaGUBT0RSDDElOa2RYDdxxqKkhzAAAAAB8ZO3atU7Hbdue5FY9OTmHnI4TE5u73ScgEDTVIAMNR5gBAAAA+Mjatd86HZ9xRh+36jl0KMfpODHItmhEcDmYldVkg4yaszKioqJ82BP/R5gBAAAA+EBmZqY2bNjgVHbxxRe7Vdfhw4edjpOSmJmBpqt5YqJjh4+mFGRIzutl1LWLCY5hNxMAAADAB2bNmiWbzeY4Tk/voo4dO7lVV15ertNxUpJ7C4kCgcBqtapD+zTty8hQ2zZt/C7IyMzKUmZWlqzh4XUu4Llj926X5TV3JbLZbHWeV/15tX2ZmY7wo3rL1i4dO7q9Q1IgIMwAAAAAvCw3N1eLFi10Krvxxhvdrq/mjiiS1LJlS7fraowVK1Zo9erVevbZZ2t9lpmZqR9//PGE15eWlprVNTRxVqtVnU6wvak/KK+ocHptpKaGbKlaWVnZ4K1XawYbwYIwAwAAAPCyxx9/XAcOHHAcR0VFadiwYW7Xd+TIEafjlJQUt+tqqNdff01jxoxRbGysHnvssVqf33zzTab3AUDwIswAAAAAvOijjz7SO++87VR2111/Urt27dyuMzfXeWaGJ3U1xF//+le99NKLqqqqks1m0+LFi5SS0sbUNoFAkdS8ueJiYiQdW/eioQt5Hs7L0959+yQd25I1KjpK+fkFioqKUpeOHRu0hkbNmRxNfQFRwgwAAADASxYvXqz77/+z7Ha7o6xjx06aOHGi23WWlpbqwIH9juOoqCg1b27eAqATJz6rdevWOZVt376DMAP4jTU8XNbw8EZdU15RoYwas7WqA5H8/ALZbDZlHDig9qmp9dbTlNfIOB5hBgAAAOAFc+fO0YMPPqjy8nJHWWRkpF588UXFx8e7Xe/SpUud3pdPTm7lUT+PV7O/kpyCjNDQUI0e/YgmT56s3JSr2w4AAAnSSURBVNxcrVy5yu126noIKytjXQ00bZWVldq1Z49j8U9reLiSW7SQxWJRbGysioqKdPi3dXEaEmgEC8IMAAAAwEQVFRV67rnnNHXqFKcZGRaLRS+99JIGDhzodt35+fl67jnnWR2dOhm7KOK+fRkuy2NiYvTiiy/qnnuGSJKaN2+uc88919C2JSkrK8vpOLyRv/EG/JnNZtOejAynQDItNdXxSkmb5GTt+O3VEQINZ4QZAAAAgEm+//57PfjgKK1du9ap3Gq1aurUqRo6tPainxUVFVq9erXL+qqqqlRRUaGDBw9q06ZN+vDDD7V37x6ncwYMGGBY/ysqKvT555/XKm/Tpo3mzZuviy++2LC2XNm9e5fWr1/vOI6Ojva7bTgBd1RWVio7J0eZx4V17VNTnWYpxcbGKqVVK8d5h/PyVFJaqtSUlKB6pcQVwgwAAADAYMXFxZo8ebJmzZqpkpISp88SExP1yiuv6qab6t7tY9CgG2ttt9oQSUlJuv32Oxp9XV0mTJigHTu2O5X17NlTixcvVnp6F4/rnzZtaq3FS6uqqlRYWKjs7CytWrXK6f+H1FRzFzYFzFZZWanDeXnKPnSo1rat7VNTlZSYWOualFatVF5e7piZYbPZtGP3bsXGxiopMVEJzZo1aHHQpoYwAwAAADDQvHlvadKkydqz55dan/Xu3Vtz576p7t2713l9eHi4Tj75ZK1Zs6ZR7VqtVk2bNs3QbVnT0torLCzM8XrM5ZdfroULF3m0xkdNn332mVauXNng888//3xD2gW8zWazKTsnR0cKChxrY1SzWCzq1L79CWdaVL9acrhGuFdUVKSioiLt1bGFf+NiYmSxWBw7qVgjIhq9EGkgIcwAAAAADDJ79hsaMWJErfLQ0FANG3avpk+f3qDXJE45pVuDwwyr1ap+/fpp7Ngn1a9fv0b3+USGDBmq0tJSPfLII7rhhhv01lvzDH3No3v3Hg0OM9LSOuiJJ54wrG3AbEVFRTpSUKAj+fm1ZmFUi49vprSTUhs0s6J9aqoSmsVrT8a+WoGIzWZzrLuR+VvZKenpEmEGAAAAgPrce+99Wr/+B7355lxHWXp6Fz333HO6/vrrG1zPbbfdpuTk5Do/j4qKVHx8vDp3Tlfv3r1PeK6nRox4QJ06ddYll1xi+OKbffr0UWhoqMvPwsPDFRcXp9TUVPXte54effRRtW3b1tD2ATPYbDbt2rOnzgBDOrYWRpvk5EavexEf30ynxXZVdk6OsnNyaoUa1ZISExUVFdWougNNyM7dGVVmVb4/40D9JwEmaHuSe/ucp6W2NrgnAOqyZ99Bt65jnALewRh1X0VFhe69d5g+/PBD3X//cD399NOK+W3aN2Akd8cpz2nms9ls2rpzZ61yd0MMVyorK4/N/CjIV35+gdNnp6Sn+2WY4e5zmivMzAAAAAAMFB4ertmz5+ixxx7TySd39XV3APhAVFSUTmrTRhkHjgVHSYmJSm7RwtCAwWKxKCkxUUmJiY5go6ioSCWlpX4ZZBiNMAMAAAAw2LFFPAkygGCW3KKFLBaLV3YbqRlsBAvCDAAAAAAATBBM4YK3uV5tBwAAAAAAwE8RZgAAAAAAgIBCmAEAAAAAAAIKYQYAAAAAAAgohBkAAAAAACCgEGYAAAAAAICAQpgBAAAAAAACCmEGAAAAAAAIKIQZAAAAAAAgoBBmAAAAAACAgEKYAQAAAAAAAgphBgAAAAAACCiEGQAAAAAAIKAQZgAAAAAAgIBCmAEAAAAAAAIKYQYAAAAAAAgohBkAAAAAACCgEGYAAAAAAICAQpgBAAAAAAACiqlhxtGjlWZWD7jkyX1XVlZuYE8A1MWTscY4BczHGAX8nydjjec0+ILR952pYYa90m5m9YBLlR7cd8UlJQb2BEBdSmzujzXGKWA+T8ZoCWMU8ApPxqkn35cBdxl935kaZpSVlplZPeBSWZn7911OzmEDewKgLp6MNcYpYD5PxtkhxijgFZ6M01Ke0+ADnjynuWJqmFFRziCB95V7cN9lZWUZ2BMAdTnowVhjnALm82SMenItgIbzZKyVl5ca2BOgYTx5TnPF3AVAQyS7vcLUJoCa7PYKHa2qcvv6I/mFKigoNLBHAI5XWFikvPwCt69nnALm8niMHilQYWGRgT0CcDxPx6nEcxq8y9PnNFdMDTNiY2OVl5drZhOAkyNHctUsLs7t62NjY7Xxx80G9gjA8Tb8uElxMYxTwF95Okbj4uK0YeMmA3sE4HhGjFOe0+BNnj6nuWJqmJHYPEklthKVlTKNCeYrKy1VcUmJEpsnuV1HYvMk7dt/QAezsg3sGYBqB7OytS/jAOMU8FOMUcD/GTVOeU6DtxjxnOaKqWFGQkKCoqIilXM4ixVzYarKSrtyDmcpKipS8fHxbtdTfc+u/natbB6sEA2gNputRKu/Xcs4BfwUYxTwf0aPU57TYDajntNcMXfNDEnt2qfJXnlUB7MyZa9kP2MYz15Z+dv9dVTt2qcpJCTEo/ratU+TzVamL75ayRaQgEGKS0r0xVcrZbOVMU4BP8QYBfyfGeOU5zSYyejntOOZHmYkNU9SQkK87Ha7sg5mMJUJhiorLVXWwQzZ7XYlJMQryYCpS9X3bGFRsf71xVfKyjpkQE+B4JWVdUj/+uIrFRYVM04BP8QYBfyfmeOU5zSYwYzntOOF7NydYeySoi6Ul1do86YNKi0rlyTFxMQqoVmiwsLDzG4aTZS9wq4jBXkqLj62WnpkhFWnde8pqzXckPpr3rMhktLS2qn7qd0UGxtjSP1AMCgqKtamLT9pz55fVSXGKeBvGKOA//PmOJV4ToPnzH5Oq8krYYYklZba9NOWzY6BEhIiWcMjFB0drYjISIWHWRUaavpEEQSoo0ePqsJerrLSUpWUlKi8okzVO/tERljV7dTTFBkZZWibru7ZFknNdVLbNkpObqnYmBhFREQY2iYQyMrKylVUXKTs7EPK2H9AOYdzGaeAH2GMAv7PX8Ypz2loKF88p1XzWpghHUv+du7crvz8fG81iSYuPj5e6eknm5L0SdyzgBEYp4B/Y4wC/o9xikBj9j0reTnMqHboULb2ZfyqUluZt5tGExEZFaHUk9qpZctkr7THPQs0HuMU8G+MUcD/MU4RaLx5z/okzKhWWFigvNzDys/PV1lZmcor2BYIroWHWRQZeWw7n8TmSYqLa+aTfnDPAnVjnAL+jTEK+D/GKQKNL+9Zn4YZAAAAAAAAjcVKLgAAAAAAIKAQZgAAAAAAgIBCmAEAAAAAAAIKYQYAAAAAAAgohBkAAAAAACCgEGYAAAAAAICAQpgBAAAAAAACCmEGAAAAAAAIKP8PmlVNQxTMf9UAAAAASUVORK5CYII=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9648" y="108409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语言模型的分类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9648" y="108409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1343660" y="1772920"/>
            <a:ext cx="7266940" cy="4351655"/>
          </a:xfrm>
        </p:spPr>
        <p:txBody>
          <a:bodyPr>
            <a:normAutofit lnSpcReduction="10000"/>
          </a:bodyPr>
          <a:p>
            <a:r>
              <a:rPr lang="en-US" altLang="zh-CN" sz="2000"/>
              <a:t>1.</a:t>
            </a:r>
            <a:r>
              <a:rPr lang="zh-CN" altLang="en-US" sz="2000"/>
              <a:t>统计语言模型  （</a:t>
            </a:r>
            <a:r>
              <a:rPr lang="en-US" altLang="zh-CN" sz="2000"/>
              <a:t>SLM</a:t>
            </a:r>
            <a:r>
              <a:rPr lang="zh-CN" altLang="en-US" sz="2000"/>
              <a:t>）    </a:t>
            </a:r>
            <a:r>
              <a:rPr lang="en-US" altLang="zh-CN" sz="2000"/>
              <a:t>S = Statistics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ngram</a:t>
            </a:r>
            <a:r>
              <a:rPr lang="zh-CN" altLang="en-US" sz="2000"/>
              <a:t>语言模型等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r>
              <a:rPr lang="en-US" altLang="zh-CN" sz="2000"/>
              <a:t>2.</a:t>
            </a:r>
            <a:r>
              <a:rPr lang="zh-CN" altLang="en-US" sz="2000"/>
              <a:t>神经语言模型（</a:t>
            </a:r>
            <a:r>
              <a:rPr lang="en-US" altLang="zh-CN" sz="2000"/>
              <a:t>NLM</a:t>
            </a:r>
            <a:r>
              <a:rPr lang="zh-CN" altLang="en-US" sz="2000"/>
              <a:t>）      </a:t>
            </a:r>
            <a:r>
              <a:rPr lang="en-US" altLang="zh-CN" sz="2000"/>
              <a:t>N = Neural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rnn</a:t>
            </a:r>
            <a:r>
              <a:rPr lang="zh-CN" altLang="en-US" sz="2000"/>
              <a:t>语言模型等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r>
              <a:rPr lang="en-US" altLang="zh-CN" sz="2000"/>
              <a:t>3.</a:t>
            </a:r>
            <a:r>
              <a:rPr lang="zh-CN" altLang="en-US" sz="2000"/>
              <a:t>预训练语言模型（</a:t>
            </a:r>
            <a:r>
              <a:rPr lang="en-US" altLang="zh-CN" sz="2000"/>
              <a:t>PLM)      P = Pre-train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Bert</a:t>
            </a:r>
            <a:r>
              <a:rPr lang="zh-CN" altLang="en-US" sz="2000"/>
              <a:t>、</a:t>
            </a:r>
            <a:r>
              <a:rPr lang="en-US" altLang="zh-CN" sz="2000"/>
              <a:t>GPT</a:t>
            </a:r>
            <a:r>
              <a:rPr lang="zh-CN" altLang="en-US" sz="2000"/>
              <a:t>等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r>
              <a:rPr lang="en-US" altLang="zh-CN" sz="2000"/>
              <a:t>4.</a:t>
            </a:r>
            <a:r>
              <a:rPr lang="zh-CN" altLang="en-US" sz="2000"/>
              <a:t>大语言模型（</a:t>
            </a:r>
            <a:r>
              <a:rPr lang="en-US" altLang="zh-CN" sz="2000"/>
              <a:t>LLM)              L = Large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 ChatGPT</a:t>
            </a:r>
            <a:r>
              <a:rPr lang="zh-CN" altLang="en-US" sz="2000"/>
              <a:t>等</a:t>
            </a:r>
            <a:endParaRPr lang="zh-CN" altLang="en-US" sz="200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8465185" y="1865630"/>
            <a:ext cx="7620" cy="393954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976360" y="2132965"/>
            <a:ext cx="16681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简单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048750" y="5012690"/>
            <a:ext cx="16681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语言模型的分类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自回归（</a:t>
            </a:r>
            <a:r>
              <a:rPr lang="en-US" altLang="zh-CN" dirty="0" smtClean="0"/>
              <a:t>auto regressive</a:t>
            </a:r>
            <a:r>
              <a:rPr lang="zh-CN" altLang="en-US" dirty="0" smtClean="0"/>
              <a:t>）语言模型</a:t>
            </a:r>
            <a:endParaRPr lang="en-US" altLang="zh-CN" dirty="0" smtClean="0"/>
          </a:p>
          <a:p>
            <a:r>
              <a:rPr lang="zh-CN" altLang="en-US" dirty="0" smtClean="0"/>
              <a:t>  在训练时由上文预测下文（或反过来）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单向模型，仅使用单侧序列信息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代表：</a:t>
            </a:r>
            <a:r>
              <a:rPr lang="en-US" altLang="zh-CN" dirty="0" smtClean="0"/>
              <a:t>N-gram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ELMO,  GPT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自编码（</a:t>
            </a:r>
            <a:r>
              <a:rPr lang="en-US" altLang="zh-CN" dirty="0" smtClean="0"/>
              <a:t>auto encoding</a:t>
            </a:r>
            <a:r>
              <a:rPr lang="zh-CN" altLang="en-US" dirty="0" smtClean="0"/>
              <a:t>）语言模型</a:t>
            </a:r>
            <a:endParaRPr lang="en-US" altLang="zh-CN" dirty="0" smtClean="0"/>
          </a:p>
          <a:p>
            <a:r>
              <a:rPr lang="en-US" dirty="0" smtClean="0"/>
              <a:t>   </a:t>
            </a:r>
            <a:r>
              <a:rPr lang="zh-CN" altLang="en-US" dirty="0" smtClean="0"/>
              <a:t>在训练时预测序列中任意位置的字符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zh-CN" altLang="en-US" dirty="0" smtClean="0"/>
              <a:t>双向模型，吸收上下文信息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zh-CN" altLang="en-US" dirty="0" smtClean="0"/>
              <a:t>代表：</a:t>
            </a:r>
            <a:r>
              <a:rPr lang="en-US" altLang="zh-CN" dirty="0" smtClean="0"/>
              <a:t>BERT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9648" y="108409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N-gram</a:t>
            </a:r>
            <a:r>
              <a:rPr lang="zh-CN" altLang="en-US" dirty="0" smtClean="0"/>
              <a:t>语言模型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456" y="1556792"/>
            <a:ext cx="9468544" cy="476780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如何计算成句概率？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代表句子，</a:t>
            </a:r>
            <a:r>
              <a:rPr lang="en-US" altLang="zh-CN" dirty="0" smtClean="0"/>
              <a:t>w</a:t>
            </a:r>
            <a:r>
              <a:rPr lang="zh-CN" altLang="en-US" dirty="0" smtClean="0"/>
              <a:t>代表单个字或词</a:t>
            </a:r>
            <a:endParaRPr lang="en-US" dirty="0" smtClean="0"/>
          </a:p>
          <a:p>
            <a:r>
              <a:rPr lang="en-US" dirty="0" smtClean="0"/>
              <a:t>        S = </a:t>
            </a:r>
            <a:r>
              <a:rPr lang="en-US" dirty="0" smtClean="0">
                <a:latin typeface="Calibri" charset="0"/>
              </a:rPr>
              <a:t>w</a:t>
            </a:r>
            <a:r>
              <a:rPr lang="en-US" baseline="-25000" dirty="0" smtClean="0">
                <a:latin typeface="Calibri" charset="0"/>
              </a:rPr>
              <a:t>1</a:t>
            </a:r>
            <a:r>
              <a:rPr lang="en-US" dirty="0" smtClean="0">
                <a:latin typeface="Calibri" charset="0"/>
              </a:rPr>
              <a:t>w</a:t>
            </a:r>
            <a:r>
              <a:rPr lang="en-US" baseline="-25000" dirty="0" smtClean="0">
                <a:latin typeface="Calibri" charset="0"/>
              </a:rPr>
              <a:t>2</a:t>
            </a:r>
            <a:r>
              <a:rPr lang="en-US" dirty="0" smtClean="0">
                <a:latin typeface="Calibri" charset="0"/>
              </a:rPr>
              <a:t>w</a:t>
            </a:r>
            <a:r>
              <a:rPr lang="en-US" baseline="-25000" dirty="0" smtClean="0">
                <a:latin typeface="Calibri" charset="0"/>
              </a:rPr>
              <a:t>3</a:t>
            </a:r>
            <a:r>
              <a:rPr lang="en-US" dirty="0" smtClean="0">
                <a:latin typeface="Calibri" charset="0"/>
              </a:rPr>
              <a:t>w</a:t>
            </a:r>
            <a:r>
              <a:rPr lang="en-US" baseline="-25000" dirty="0" smtClean="0">
                <a:latin typeface="Calibri" charset="0"/>
              </a:rPr>
              <a:t>4</a:t>
            </a:r>
            <a:r>
              <a:rPr lang="en-US" dirty="0" smtClean="0">
                <a:latin typeface="Calibri" charset="0"/>
              </a:rPr>
              <a:t>w</a:t>
            </a:r>
            <a:r>
              <a:rPr lang="en-US" baseline="-25000" dirty="0" smtClean="0">
                <a:latin typeface="Calibri" charset="0"/>
              </a:rPr>
              <a:t>5</a:t>
            </a:r>
            <a:r>
              <a:rPr lang="en-US" dirty="0" smtClean="0">
                <a:latin typeface="Calibri" charset="0"/>
              </a:rPr>
              <a:t>…</a:t>
            </a:r>
            <a:r>
              <a:rPr lang="en-US" dirty="0" err="1" smtClean="0">
                <a:latin typeface="Calibri" charset="0"/>
              </a:rPr>
              <a:t>w</a:t>
            </a:r>
            <a:r>
              <a:rPr lang="en-US" baseline="-25000" dirty="0" err="1" smtClean="0">
                <a:latin typeface="Calibri" charset="0"/>
              </a:rPr>
              <a:t>n</a:t>
            </a:r>
            <a:endParaRPr lang="en-US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>
                <a:latin typeface="Calibri" charset="0"/>
              </a:rPr>
              <a:t>         P(</a:t>
            </a:r>
            <a:r>
              <a:rPr lang="en-US" altLang="zh-CN" dirty="0" smtClean="0">
                <a:latin typeface="Calibri" charset="0"/>
              </a:rPr>
              <a:t>S</a:t>
            </a:r>
            <a:r>
              <a:rPr lang="en-US" dirty="0" smtClean="0">
                <a:latin typeface="Calibri" charset="0"/>
              </a:rPr>
              <a:t>) </a:t>
            </a:r>
            <a:r>
              <a:rPr lang="en-US" dirty="0">
                <a:latin typeface="Calibri" charset="0"/>
              </a:rPr>
              <a:t>= P(w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…</a:t>
            </a:r>
            <a:r>
              <a:rPr lang="en-US" dirty="0" err="1">
                <a:latin typeface="Calibri" charset="0"/>
              </a:rPr>
              <a:t>w</a:t>
            </a:r>
            <a:r>
              <a:rPr lang="en-US" baseline="-25000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</a:t>
            </a:r>
            <a:endParaRPr lang="en-US" dirty="0">
              <a:latin typeface="Calibri" charset="0"/>
            </a:endParaRPr>
          </a:p>
          <a:p>
            <a:endParaRPr lang="en-US" dirty="0"/>
          </a:p>
          <a:p>
            <a:r>
              <a:rPr lang="zh-CN" altLang="en-US" dirty="0" smtClean="0"/>
              <a:t>成句概率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词</a:t>
            </a:r>
            <a:r>
              <a:rPr lang="en-US" altLang="zh-CN" dirty="0" smtClean="0"/>
              <a:t>W1~Wn</a:t>
            </a:r>
            <a:r>
              <a:rPr lang="zh-CN" altLang="en-US" dirty="0" smtClean="0"/>
              <a:t>按顺序出现的概率</a:t>
            </a:r>
            <a:endParaRPr lang="en-US" altLang="zh-CN" dirty="0" smtClean="0"/>
          </a:p>
          <a:p>
            <a:endParaRPr lang="en-US" dirty="0"/>
          </a:p>
          <a:p>
            <a:r>
              <a:rPr lang="en-US" sz="2400" dirty="0">
                <a:latin typeface="Calibri" charset="0"/>
              </a:rPr>
              <a:t>P(w</a:t>
            </a:r>
            <a:r>
              <a:rPr lang="en-US" sz="2400" baseline="-25000" dirty="0">
                <a:latin typeface="Calibri" charset="0"/>
              </a:rPr>
              <a:t>1</a:t>
            </a:r>
            <a:r>
              <a:rPr lang="en-US" sz="2400" dirty="0">
                <a:latin typeface="Calibri" charset="0"/>
              </a:rPr>
              <a:t>,w</a:t>
            </a:r>
            <a:r>
              <a:rPr lang="en-US" sz="2400" baseline="-25000" dirty="0">
                <a:latin typeface="Calibri" charset="0"/>
              </a:rPr>
              <a:t>2</a:t>
            </a:r>
            <a:r>
              <a:rPr lang="en-US" sz="2400" dirty="0">
                <a:latin typeface="Calibri" charset="0"/>
              </a:rPr>
              <a:t>,w</a:t>
            </a:r>
            <a:r>
              <a:rPr lang="en-US" sz="2400" baseline="-25000" dirty="0">
                <a:latin typeface="Calibri" charset="0"/>
              </a:rPr>
              <a:t>3</a:t>
            </a:r>
            <a:r>
              <a:rPr lang="en-US" sz="2400" dirty="0">
                <a:latin typeface="Calibri" charset="0"/>
              </a:rPr>
              <a:t>,…,</a:t>
            </a:r>
            <a:r>
              <a:rPr lang="en-US" sz="2400" dirty="0" err="1">
                <a:latin typeface="Calibri" charset="0"/>
              </a:rPr>
              <a:t>w</a:t>
            </a:r>
            <a:r>
              <a:rPr lang="en-US" sz="2400" baseline="-25000" dirty="0" err="1">
                <a:latin typeface="Calibri" charset="0"/>
              </a:rPr>
              <a:t>n</a:t>
            </a:r>
            <a:r>
              <a:rPr lang="en-US" sz="2400" dirty="0">
                <a:latin typeface="Calibri" charset="0"/>
              </a:rPr>
              <a:t>) = P(w</a:t>
            </a:r>
            <a:r>
              <a:rPr lang="en-US" sz="2400" baseline="-25000" dirty="0">
                <a:latin typeface="Calibri" charset="0"/>
              </a:rPr>
              <a:t>1</a:t>
            </a:r>
            <a:r>
              <a:rPr lang="en-US" sz="2400" dirty="0">
                <a:latin typeface="Calibri" charset="0"/>
              </a:rPr>
              <a:t>)P(w</a:t>
            </a:r>
            <a:r>
              <a:rPr lang="en-US" sz="2400" baseline="-25000" dirty="0">
                <a:latin typeface="Calibri" charset="0"/>
              </a:rPr>
              <a:t>2</a:t>
            </a:r>
            <a:r>
              <a:rPr lang="en-US" sz="2400" dirty="0">
                <a:latin typeface="Calibri" charset="0"/>
              </a:rPr>
              <a:t>|w</a:t>
            </a:r>
            <a:r>
              <a:rPr lang="en-US" sz="2400" baseline="-25000" dirty="0">
                <a:latin typeface="Calibri" charset="0"/>
              </a:rPr>
              <a:t>1</a:t>
            </a:r>
            <a:r>
              <a:rPr lang="en-US" sz="2400" dirty="0">
                <a:latin typeface="Calibri" charset="0"/>
              </a:rPr>
              <a:t>)P(w</a:t>
            </a:r>
            <a:r>
              <a:rPr lang="en-US" sz="2400" baseline="-25000" dirty="0">
                <a:latin typeface="Calibri" charset="0"/>
              </a:rPr>
              <a:t>3</a:t>
            </a:r>
            <a:r>
              <a:rPr lang="en-US" sz="2400" dirty="0">
                <a:latin typeface="Calibri" charset="0"/>
              </a:rPr>
              <a:t>|w</a:t>
            </a:r>
            <a:r>
              <a:rPr lang="en-US" sz="2400" baseline="-25000" dirty="0">
                <a:latin typeface="Calibri" charset="0"/>
              </a:rPr>
              <a:t>1</a:t>
            </a:r>
            <a:r>
              <a:rPr lang="en-US" sz="2400" dirty="0">
                <a:latin typeface="Calibri" charset="0"/>
              </a:rPr>
              <a:t>,w</a:t>
            </a:r>
            <a:r>
              <a:rPr lang="en-US" sz="2400" baseline="-25000" dirty="0">
                <a:latin typeface="Calibri" charset="0"/>
              </a:rPr>
              <a:t>2</a:t>
            </a:r>
            <a:r>
              <a:rPr lang="en-US" sz="2400" dirty="0">
                <a:latin typeface="Calibri" charset="0"/>
              </a:rPr>
              <a:t>)…P(w</a:t>
            </a:r>
            <a:r>
              <a:rPr lang="en-US" sz="2400" baseline="-25000" dirty="0">
                <a:latin typeface="Calibri" charset="0"/>
              </a:rPr>
              <a:t>n</a:t>
            </a:r>
            <a:r>
              <a:rPr lang="en-US" sz="2400" dirty="0">
                <a:latin typeface="Calibri" charset="0"/>
              </a:rPr>
              <a:t>|w</a:t>
            </a:r>
            <a:r>
              <a:rPr lang="en-US" sz="2400" baseline="-25000" dirty="0">
                <a:latin typeface="Calibri" charset="0"/>
              </a:rPr>
              <a:t>1</a:t>
            </a:r>
            <a:r>
              <a:rPr lang="en-US" sz="2400" dirty="0">
                <a:latin typeface="Calibri" charset="0"/>
              </a:rPr>
              <a:t>,…,w</a:t>
            </a:r>
            <a:r>
              <a:rPr lang="en-US" sz="2400" baseline="-25000" dirty="0">
                <a:latin typeface="Calibri" charset="0"/>
              </a:rPr>
              <a:t>n-1</a:t>
            </a:r>
            <a:r>
              <a:rPr lang="en-US" sz="2400" dirty="0">
                <a:latin typeface="Calibri" charset="0"/>
              </a:rPr>
              <a:t>)</a:t>
            </a:r>
            <a:endParaRPr lang="en-US" sz="2400" dirty="0">
              <a:latin typeface="Calibri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9648" y="108409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</a:t>
            </a:r>
            <a:r>
              <a:rPr lang="zh-CN" altLang="en-US" dirty="0" smtClean="0"/>
              <a:t>语言模型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以字为单位</a:t>
            </a:r>
            <a:endParaRPr lang="en-US" altLang="zh-CN" dirty="0" smtClean="0"/>
          </a:p>
          <a:p>
            <a:r>
              <a:rPr lang="en-US" altLang="zh-CN" dirty="0" smtClean="0"/>
              <a:t>P(</a:t>
            </a:r>
            <a:r>
              <a:rPr lang="zh-CN" altLang="en-US" dirty="0" smtClean="0"/>
              <a:t>今天天气不错</a:t>
            </a:r>
            <a:r>
              <a:rPr lang="en-US" altLang="zh-CN" dirty="0" smtClean="0"/>
              <a:t>) = P(</a:t>
            </a:r>
            <a:r>
              <a:rPr lang="zh-CN" altLang="en-US" dirty="0" smtClean="0"/>
              <a:t>今</a:t>
            </a:r>
            <a:r>
              <a:rPr lang="en-US" altLang="zh-CN" dirty="0" smtClean="0"/>
              <a:t>)*P(</a:t>
            </a:r>
            <a:r>
              <a:rPr lang="zh-CN" altLang="en-US" dirty="0" smtClean="0"/>
              <a:t>天</a:t>
            </a:r>
            <a:r>
              <a:rPr lang="en-US" altLang="zh-CN" dirty="0" smtClean="0"/>
              <a:t>|</a:t>
            </a:r>
            <a:r>
              <a:rPr lang="zh-CN" altLang="en-US" dirty="0" smtClean="0"/>
              <a:t>今</a:t>
            </a:r>
            <a:r>
              <a:rPr lang="en-US" altLang="zh-CN" dirty="0" smtClean="0"/>
              <a:t>)</a:t>
            </a:r>
            <a:r>
              <a:rPr lang="en-US" altLang="zh-CN" dirty="0"/>
              <a:t> *P(</a:t>
            </a:r>
            <a:r>
              <a:rPr lang="zh-CN" altLang="en-US" dirty="0"/>
              <a:t>天</a:t>
            </a:r>
            <a:r>
              <a:rPr lang="en-US" altLang="zh-CN" dirty="0"/>
              <a:t>|</a:t>
            </a:r>
            <a:r>
              <a:rPr lang="zh-CN" altLang="en-US" dirty="0" smtClean="0"/>
              <a:t>今天</a:t>
            </a:r>
            <a:r>
              <a:rPr lang="en-US" altLang="zh-CN" dirty="0" smtClean="0"/>
              <a:t>)</a:t>
            </a:r>
            <a:r>
              <a:rPr lang="en-US" altLang="zh-CN" dirty="0"/>
              <a:t> *P</a:t>
            </a:r>
            <a:r>
              <a:rPr lang="en-US" altLang="zh-CN" dirty="0" smtClean="0"/>
              <a:t>(</a:t>
            </a:r>
            <a:r>
              <a:rPr lang="zh-CN" altLang="en-US" dirty="0" smtClean="0"/>
              <a:t>气</a:t>
            </a:r>
            <a:r>
              <a:rPr lang="en-US" altLang="zh-CN" dirty="0" smtClean="0"/>
              <a:t>|</a:t>
            </a:r>
            <a:r>
              <a:rPr lang="zh-CN" altLang="en-US" dirty="0" smtClean="0"/>
              <a:t>今天天</a:t>
            </a:r>
            <a:r>
              <a:rPr lang="en-US" altLang="zh-CN" dirty="0" smtClean="0"/>
              <a:t>) </a:t>
            </a:r>
            <a:r>
              <a:rPr lang="en-US" altLang="zh-CN" dirty="0"/>
              <a:t>*P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</a:t>
            </a:r>
            <a:r>
              <a:rPr lang="en-US" altLang="zh-CN" dirty="0" smtClean="0"/>
              <a:t>|</a:t>
            </a:r>
            <a:r>
              <a:rPr lang="zh-CN" altLang="en-US" dirty="0"/>
              <a:t>今天天气</a:t>
            </a:r>
            <a:r>
              <a:rPr lang="en-US" altLang="zh-CN" dirty="0" smtClean="0"/>
              <a:t>)</a:t>
            </a:r>
            <a:r>
              <a:rPr lang="en-US" altLang="zh-CN" dirty="0"/>
              <a:t> *P</a:t>
            </a:r>
            <a:r>
              <a:rPr lang="en-US" altLang="zh-CN" dirty="0" smtClean="0"/>
              <a:t>(</a:t>
            </a:r>
            <a:r>
              <a:rPr lang="zh-CN" altLang="en-US" dirty="0" smtClean="0"/>
              <a:t>错</a:t>
            </a:r>
            <a:r>
              <a:rPr lang="en-US" altLang="zh-CN" dirty="0" smtClean="0"/>
              <a:t>|</a:t>
            </a:r>
            <a:r>
              <a:rPr lang="zh-CN" altLang="en-US" dirty="0"/>
              <a:t>今天</a:t>
            </a:r>
            <a:r>
              <a:rPr lang="zh-CN" altLang="en-US" dirty="0" smtClean="0"/>
              <a:t>天气不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以词为单位</a:t>
            </a:r>
            <a:endParaRPr lang="en-US" altLang="zh-CN" dirty="0" smtClean="0"/>
          </a:p>
          <a:p>
            <a:r>
              <a:rPr lang="en-US" altLang="zh-CN" dirty="0"/>
              <a:t>P(</a:t>
            </a:r>
            <a:r>
              <a:rPr lang="zh-CN" altLang="en-US" dirty="0" smtClean="0"/>
              <a:t>今天  天气  不错</a:t>
            </a:r>
            <a:r>
              <a:rPr lang="en-US" altLang="zh-CN" dirty="0"/>
              <a:t>) = P(</a:t>
            </a:r>
            <a:r>
              <a:rPr lang="zh-CN" altLang="en-US" dirty="0" smtClean="0"/>
              <a:t>今天</a:t>
            </a:r>
            <a:r>
              <a:rPr lang="en-US" altLang="zh-CN" dirty="0" smtClean="0"/>
              <a:t>)*</a:t>
            </a:r>
            <a:r>
              <a:rPr lang="en-US" altLang="zh-CN" dirty="0"/>
              <a:t>P(</a:t>
            </a:r>
            <a:r>
              <a:rPr lang="zh-CN" altLang="en-US" dirty="0" smtClean="0"/>
              <a:t>天气</a:t>
            </a:r>
            <a:r>
              <a:rPr lang="en-US" altLang="zh-CN" dirty="0" smtClean="0"/>
              <a:t>|</a:t>
            </a:r>
            <a:r>
              <a:rPr lang="zh-CN" altLang="en-US" dirty="0" smtClean="0"/>
              <a:t>今天</a:t>
            </a:r>
            <a:r>
              <a:rPr lang="en-US" altLang="zh-CN" dirty="0" smtClean="0"/>
              <a:t>) </a:t>
            </a:r>
            <a:r>
              <a:rPr lang="en-US" altLang="zh-CN" dirty="0"/>
              <a:t>*P</a:t>
            </a:r>
            <a:r>
              <a:rPr lang="en-US" altLang="zh-CN" dirty="0" smtClean="0"/>
              <a:t>(</a:t>
            </a:r>
            <a:r>
              <a:rPr lang="zh-CN" altLang="en-US" dirty="0"/>
              <a:t>不错</a:t>
            </a:r>
            <a:r>
              <a:rPr lang="en-US" altLang="zh-CN" dirty="0" smtClean="0"/>
              <a:t>|</a:t>
            </a:r>
            <a:r>
              <a:rPr lang="zh-CN" altLang="en-US" dirty="0" smtClean="0"/>
              <a:t>今天  天气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9648" y="108409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N-gram</a:t>
            </a:r>
            <a:r>
              <a:rPr lang="zh-CN" altLang="en-US" dirty="0" smtClean="0"/>
              <a:t>语言模型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如何计算</a:t>
            </a:r>
            <a:r>
              <a:rPr lang="en-US" altLang="zh-CN" dirty="0" smtClean="0"/>
              <a:t>P</a:t>
            </a:r>
            <a:r>
              <a:rPr lang="en-US" altLang="zh-CN" dirty="0"/>
              <a:t>(</a:t>
            </a:r>
            <a:r>
              <a:rPr lang="zh-CN" altLang="en-US" dirty="0" smtClean="0"/>
              <a:t>今</a:t>
            </a:r>
            <a:r>
              <a:rPr lang="zh-CN" altLang="en-US" dirty="0"/>
              <a:t>天</a:t>
            </a:r>
            <a:r>
              <a:rPr lang="en-US" altLang="zh-CN" dirty="0" smtClean="0"/>
              <a:t>)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/>
              <a:t>P(</a:t>
            </a:r>
            <a:r>
              <a:rPr lang="zh-CN" altLang="en-US" dirty="0" smtClean="0"/>
              <a:t>今天</a:t>
            </a:r>
            <a:r>
              <a:rPr lang="en-US" altLang="zh-CN" dirty="0" smtClean="0"/>
              <a:t>)  = Count(</a:t>
            </a:r>
            <a:r>
              <a:rPr lang="zh-CN" altLang="en-US" dirty="0" smtClean="0"/>
              <a:t>今天</a:t>
            </a:r>
            <a:r>
              <a:rPr lang="en-US" altLang="zh-CN" dirty="0" smtClean="0"/>
              <a:t>) / </a:t>
            </a:r>
            <a:r>
              <a:rPr lang="en-US" altLang="zh-CN" dirty="0" err="1" smtClean="0"/>
              <a:t>Count_total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语料总词数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P(</a:t>
            </a:r>
            <a:r>
              <a:rPr lang="zh-CN" altLang="en-US" dirty="0" smtClean="0"/>
              <a:t>天气</a:t>
            </a:r>
            <a:r>
              <a:rPr lang="en-US" altLang="zh-CN" dirty="0" smtClean="0"/>
              <a:t>|</a:t>
            </a:r>
            <a:r>
              <a:rPr lang="zh-CN" altLang="en-US" dirty="0" smtClean="0"/>
              <a:t>今天</a:t>
            </a:r>
            <a:r>
              <a:rPr lang="en-US" altLang="zh-CN" dirty="0" smtClean="0"/>
              <a:t>) = Count(</a:t>
            </a:r>
            <a:r>
              <a:rPr lang="zh-CN" altLang="en-US" dirty="0" smtClean="0"/>
              <a:t>今天  天气</a:t>
            </a:r>
            <a:r>
              <a:rPr lang="en-US" altLang="zh-CN" dirty="0" smtClean="0"/>
              <a:t>) / Count(</a:t>
            </a:r>
            <a:r>
              <a:rPr lang="zh-CN" altLang="en-US" dirty="0" smtClean="0"/>
              <a:t>今天</a:t>
            </a:r>
            <a:r>
              <a:rPr lang="en-US" altLang="zh-CN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P(</a:t>
            </a:r>
            <a:r>
              <a:rPr lang="zh-CN" altLang="en-US" dirty="0" smtClean="0"/>
              <a:t>不错</a:t>
            </a:r>
            <a:r>
              <a:rPr lang="en-US" altLang="zh-CN" dirty="0" smtClean="0"/>
              <a:t>|</a:t>
            </a:r>
            <a:r>
              <a:rPr lang="zh-CN" altLang="en-US" dirty="0" smtClean="0"/>
              <a:t>今天 天气</a:t>
            </a:r>
            <a:r>
              <a:rPr lang="en-US" altLang="zh-CN" dirty="0" smtClean="0"/>
              <a:t>) </a:t>
            </a:r>
            <a:r>
              <a:rPr lang="en-US" altLang="zh-CN" dirty="0"/>
              <a:t>= Count(</a:t>
            </a:r>
            <a:r>
              <a:rPr lang="zh-CN" altLang="en-US" dirty="0" smtClean="0"/>
              <a:t>今天 天气 不错</a:t>
            </a:r>
            <a:r>
              <a:rPr lang="en-US" altLang="zh-CN" dirty="0" smtClean="0"/>
              <a:t>) </a:t>
            </a:r>
            <a:r>
              <a:rPr lang="en-US" altLang="zh-CN" dirty="0"/>
              <a:t>/ Count(</a:t>
            </a:r>
            <a:r>
              <a:rPr lang="zh-CN" altLang="en-US" dirty="0" smtClean="0"/>
              <a:t>今天 天气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二元组：今天 天气               </a:t>
            </a:r>
            <a:r>
              <a:rPr lang="en-US" altLang="zh-CN" dirty="0" smtClean="0"/>
              <a:t>2 gram</a:t>
            </a:r>
            <a:endParaRPr lang="en-US" altLang="zh-CN" dirty="0" smtClean="0"/>
          </a:p>
          <a:p>
            <a:r>
              <a:rPr lang="zh-CN" altLang="en-US" dirty="0" smtClean="0"/>
              <a:t>三元组：今天 天气 不错      </a:t>
            </a:r>
            <a:r>
              <a:rPr lang="en-US" altLang="zh-CN" dirty="0" smtClean="0"/>
              <a:t>3 gram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9648" y="108409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N-gram</a:t>
            </a:r>
            <a:r>
              <a:rPr lang="zh-CN" altLang="en-US" dirty="0" smtClean="0"/>
              <a:t>语言模型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困难：句子太多了！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任意一门语言，</a:t>
            </a:r>
            <a:r>
              <a:rPr lang="en-US" altLang="zh-CN" dirty="0" smtClean="0"/>
              <a:t>N-gram</a:t>
            </a:r>
            <a:r>
              <a:rPr lang="zh-CN" altLang="en-US" dirty="0" smtClean="0"/>
              <a:t>数量都非常庞大，无法穷举，需要简化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u="sng" dirty="0" smtClean="0"/>
              <a:t>马尔科夫假设</a:t>
            </a:r>
            <a:endParaRPr lang="en-US" altLang="zh-CN" u="sng" dirty="0" smtClean="0"/>
          </a:p>
          <a:p>
            <a:r>
              <a:rPr lang="en-US" sz="2800" dirty="0">
                <a:latin typeface="Calibri" charset="0"/>
              </a:rPr>
              <a:t>P(w</a:t>
            </a:r>
            <a:r>
              <a:rPr lang="en-US" sz="2800" baseline="-25000" dirty="0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|w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,…,w</a:t>
            </a:r>
            <a:r>
              <a:rPr lang="en-US" sz="2800" baseline="-25000" dirty="0">
                <a:latin typeface="Calibri" charset="0"/>
              </a:rPr>
              <a:t>n-1</a:t>
            </a:r>
            <a:r>
              <a:rPr lang="en-US" sz="2800" dirty="0">
                <a:latin typeface="Calibri" charset="0"/>
              </a:rPr>
              <a:t>) </a:t>
            </a:r>
            <a:r>
              <a:rPr lang="zh-CN" altLang="en-US" sz="2800" dirty="0">
                <a:latin typeface="Calibri" charset="0"/>
              </a:rPr>
              <a:t>≈ </a:t>
            </a:r>
            <a:r>
              <a:rPr lang="en-US" sz="2800" dirty="0">
                <a:latin typeface="Calibri" charset="0"/>
              </a:rPr>
              <a:t>P(w</a:t>
            </a:r>
            <a:r>
              <a:rPr lang="en-US" sz="2800" baseline="-25000" dirty="0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|w</a:t>
            </a:r>
            <a:r>
              <a:rPr lang="en-US" altLang="zh-CN" sz="2800" baseline="-25000" dirty="0">
                <a:latin typeface="Calibri" charset="0"/>
              </a:rPr>
              <a:t>n-3</a:t>
            </a:r>
            <a:r>
              <a:rPr lang="en-US" sz="2800" dirty="0">
                <a:latin typeface="Calibri" charset="0"/>
              </a:rPr>
              <a:t>,w</a:t>
            </a:r>
            <a:r>
              <a:rPr lang="en-US" altLang="zh-CN" sz="2800" baseline="-25000" dirty="0">
                <a:latin typeface="Calibri" charset="0"/>
              </a:rPr>
              <a:t>n-2</a:t>
            </a:r>
            <a:r>
              <a:rPr lang="en-US" sz="2800" dirty="0">
                <a:latin typeface="Calibri" charset="0"/>
              </a:rPr>
              <a:t>,w</a:t>
            </a:r>
            <a:r>
              <a:rPr lang="en-US" sz="2800" baseline="-25000" dirty="0">
                <a:latin typeface="Calibri" charset="0"/>
              </a:rPr>
              <a:t>n-1</a:t>
            </a:r>
            <a:r>
              <a:rPr lang="en-US" sz="2800" dirty="0">
                <a:latin typeface="Calibri" charset="0"/>
              </a:rPr>
              <a:t>)</a:t>
            </a:r>
            <a:endParaRPr lang="en-US" sz="2800" dirty="0">
              <a:latin typeface="Calibri" charset="0"/>
            </a:endParaRPr>
          </a:p>
          <a:p>
            <a:r>
              <a:rPr lang="zh-CN" altLang="en-US" sz="2800" dirty="0">
                <a:latin typeface="Calibri" charset="0"/>
              </a:rPr>
              <a:t>假设第</a:t>
            </a:r>
            <a:r>
              <a:rPr lang="en-US" altLang="zh-CN" sz="2800" dirty="0">
                <a:latin typeface="Calibri" charset="0"/>
              </a:rPr>
              <a:t>n</a:t>
            </a:r>
            <a:r>
              <a:rPr lang="zh-CN" altLang="en-US" sz="2800" dirty="0">
                <a:latin typeface="Calibri" charset="0"/>
              </a:rPr>
              <a:t>个词出现的概率，仅受其前面有限个词影响</a:t>
            </a:r>
            <a:endParaRPr lang="en-US" sz="2800" dirty="0">
              <a:latin typeface="Calibri" charset="0"/>
            </a:endParaRPr>
          </a:p>
          <a:p>
            <a:r>
              <a:rPr lang="en-US" altLang="zh-CN" sz="2800" dirty="0"/>
              <a:t>P(</a:t>
            </a:r>
            <a:r>
              <a:rPr lang="zh-CN" altLang="en-US" sz="2800" dirty="0"/>
              <a:t>今天天气不错</a:t>
            </a:r>
            <a:r>
              <a:rPr lang="en-US" altLang="zh-CN" sz="2800" dirty="0"/>
              <a:t>) = P(</a:t>
            </a:r>
            <a:r>
              <a:rPr lang="zh-CN" altLang="en-US" sz="2800" dirty="0"/>
              <a:t>今</a:t>
            </a:r>
            <a:r>
              <a:rPr lang="en-US" altLang="zh-CN" sz="2800" dirty="0"/>
              <a:t>)*P(</a:t>
            </a:r>
            <a:r>
              <a:rPr lang="zh-CN" altLang="en-US" sz="2800" dirty="0"/>
              <a:t>天</a:t>
            </a:r>
            <a:r>
              <a:rPr lang="en-US" altLang="zh-CN" sz="2800" dirty="0"/>
              <a:t>|</a:t>
            </a:r>
            <a:r>
              <a:rPr lang="zh-CN" altLang="en-US" sz="2800" dirty="0"/>
              <a:t>今</a:t>
            </a:r>
            <a:r>
              <a:rPr lang="en-US" altLang="zh-CN" sz="2800" dirty="0"/>
              <a:t>) *P(</a:t>
            </a:r>
            <a:r>
              <a:rPr lang="zh-CN" altLang="en-US" sz="2800" dirty="0"/>
              <a:t>天</a:t>
            </a:r>
            <a:r>
              <a:rPr lang="en-US" altLang="zh-CN" sz="2800" dirty="0"/>
              <a:t>|</a:t>
            </a:r>
            <a:r>
              <a:rPr lang="zh-CN" altLang="en-US" sz="2800" dirty="0"/>
              <a:t>今天</a:t>
            </a:r>
            <a:r>
              <a:rPr lang="en-US" altLang="zh-CN" sz="2800" dirty="0"/>
              <a:t>) *P(</a:t>
            </a:r>
            <a:r>
              <a:rPr lang="zh-CN" altLang="en-US" sz="2800" dirty="0"/>
              <a:t>气</a:t>
            </a:r>
            <a:r>
              <a:rPr lang="en-US" altLang="zh-CN" sz="2800" dirty="0"/>
              <a:t>|</a:t>
            </a:r>
            <a:r>
              <a:rPr lang="zh-CN" altLang="en-US" sz="2800" dirty="0"/>
              <a:t>天天</a:t>
            </a:r>
            <a:r>
              <a:rPr lang="en-US" altLang="zh-CN" sz="2800" dirty="0"/>
              <a:t>) *P(</a:t>
            </a:r>
            <a:r>
              <a:rPr lang="zh-CN" altLang="en-US" sz="2800" dirty="0"/>
              <a:t>不</a:t>
            </a:r>
            <a:r>
              <a:rPr lang="en-US" altLang="zh-CN" sz="2800" dirty="0"/>
              <a:t>|</a:t>
            </a:r>
            <a:r>
              <a:rPr lang="zh-CN" altLang="en-US" sz="2800" dirty="0"/>
              <a:t>天气</a:t>
            </a:r>
            <a:r>
              <a:rPr lang="en-US" altLang="zh-CN" sz="2800" dirty="0"/>
              <a:t>) *P(</a:t>
            </a:r>
            <a:r>
              <a:rPr lang="zh-CN" altLang="en-US" sz="2800" dirty="0"/>
              <a:t>错</a:t>
            </a:r>
            <a:r>
              <a:rPr lang="en-US" altLang="zh-CN" sz="2800" dirty="0"/>
              <a:t>|</a:t>
            </a:r>
            <a:r>
              <a:rPr lang="zh-CN" altLang="en-US" sz="2800" dirty="0"/>
              <a:t>气不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endParaRPr lang="en-US" sz="2800" dirty="0">
              <a:latin typeface="Calibri" charset="0"/>
            </a:endParaRPr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9648" y="108409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N-gram</a:t>
            </a:r>
            <a:r>
              <a:rPr lang="zh-CN" altLang="en-US" dirty="0" smtClean="0"/>
              <a:t>语言模型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马尔科夫假设的缺陷：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影响第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个词的因素可能出现在前面很远的地方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long distance dependency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例：我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读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过关于马尔科夫的生平的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书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      我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看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过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关于马尔科夫的生平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电影</a:t>
            </a:r>
            <a:endParaRPr lang="en-US" altLang="zh-CN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      我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听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过关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于马尔科夫的生平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故事</a:t>
            </a:r>
            <a:endParaRPr lang="en-US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影响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个词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因素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可能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出现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在其后面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影响第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个词的因素可能并不在文中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但是，马尔科夫假设下依然可以得到非常有效的模型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99648" y="108409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N-gram</a:t>
            </a:r>
            <a:r>
              <a:rPr lang="zh-CN" altLang="en-US" dirty="0" smtClean="0"/>
              <a:t>语言模型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语料：</a:t>
            </a:r>
            <a:endParaRPr lang="en-US" altLang="zh-CN" dirty="0" smtClean="0"/>
          </a:p>
          <a:p>
            <a:r>
              <a:rPr lang="zh-CN" altLang="en-US" dirty="0" smtClean="0"/>
              <a:t>今天  天气  不错             </a:t>
            </a:r>
            <a:r>
              <a:rPr lang="en-US" altLang="zh-CN" dirty="0" smtClean="0"/>
              <a:t>P(</a:t>
            </a:r>
            <a:r>
              <a:rPr lang="zh-CN" altLang="en-US" dirty="0" smtClean="0"/>
              <a:t>今天</a:t>
            </a:r>
            <a:r>
              <a:rPr lang="en-US" altLang="zh-CN" dirty="0" smtClean="0"/>
              <a:t>) = 3 / 12 = 1/4</a:t>
            </a:r>
            <a:endParaRPr lang="en-US" altLang="zh-CN" dirty="0" smtClean="0"/>
          </a:p>
          <a:p>
            <a:r>
              <a:rPr lang="zh-CN" altLang="en-US" dirty="0" smtClean="0"/>
              <a:t>明天  天气  不错             </a:t>
            </a:r>
            <a:r>
              <a:rPr lang="en-US" altLang="zh-CN" dirty="0" smtClean="0"/>
              <a:t>P(</a:t>
            </a:r>
            <a:r>
              <a:rPr lang="zh-CN" altLang="en-US" dirty="0" smtClean="0"/>
              <a:t>天气</a:t>
            </a:r>
            <a:r>
              <a:rPr lang="en-US" altLang="zh-CN" dirty="0" smtClean="0"/>
              <a:t>|</a:t>
            </a:r>
            <a:r>
              <a:rPr lang="zh-CN" altLang="en-US" dirty="0" smtClean="0"/>
              <a:t>今天</a:t>
            </a:r>
            <a:r>
              <a:rPr lang="en-US" altLang="zh-CN" dirty="0" smtClean="0"/>
              <a:t>)  = 2 / 3 </a:t>
            </a:r>
            <a:endParaRPr lang="en-US" altLang="zh-CN" dirty="0" smtClean="0"/>
          </a:p>
          <a:p>
            <a:r>
              <a:rPr lang="zh-CN" altLang="en-US" dirty="0" smtClean="0"/>
              <a:t>今天  天气  不行             </a:t>
            </a:r>
            <a:r>
              <a:rPr lang="en-US" altLang="zh-CN" dirty="0" smtClean="0"/>
              <a:t>P</a:t>
            </a:r>
            <a:r>
              <a:rPr lang="en-US" altLang="zh-CN" dirty="0"/>
              <a:t>(</a:t>
            </a:r>
            <a:r>
              <a:rPr lang="zh-CN" altLang="en-US" dirty="0"/>
              <a:t>不错</a:t>
            </a:r>
            <a:r>
              <a:rPr lang="en-US" altLang="zh-CN" dirty="0"/>
              <a:t>|</a:t>
            </a:r>
            <a:r>
              <a:rPr lang="zh-CN" altLang="en-US" dirty="0"/>
              <a:t>今天  天气</a:t>
            </a:r>
            <a:r>
              <a:rPr lang="en-US" altLang="zh-CN" dirty="0" smtClean="0"/>
              <a:t>)  = 1 / 2</a:t>
            </a:r>
            <a:endParaRPr lang="en-US" altLang="zh-CN" dirty="0" smtClean="0"/>
          </a:p>
          <a:p>
            <a:r>
              <a:rPr lang="zh-CN" altLang="en-US" dirty="0" smtClean="0"/>
              <a:t>今天  是      晴天             </a:t>
            </a:r>
            <a:r>
              <a:rPr lang="en-US" altLang="zh-CN" dirty="0" smtClean="0"/>
              <a:t>P(</a:t>
            </a:r>
            <a:r>
              <a:rPr lang="zh-CN" altLang="en-US" dirty="0" smtClean="0"/>
              <a:t>不错</a:t>
            </a:r>
            <a:r>
              <a:rPr lang="en-US" altLang="zh-CN" dirty="0" smtClean="0"/>
              <a:t>|</a:t>
            </a:r>
            <a:r>
              <a:rPr lang="zh-CN" altLang="en-US" dirty="0" smtClean="0"/>
              <a:t>天气</a:t>
            </a:r>
            <a:r>
              <a:rPr lang="en-US" altLang="zh-CN" dirty="0" smtClean="0"/>
              <a:t>) =  2/3</a:t>
            </a:r>
            <a:endParaRPr lang="en-US" altLang="zh-CN" dirty="0" smtClean="0"/>
          </a:p>
          <a:p>
            <a:r>
              <a:rPr lang="en-US" altLang="zh-CN" dirty="0" smtClean="0"/>
              <a:t>3 gram</a:t>
            </a:r>
            <a:r>
              <a:rPr lang="zh-CN" altLang="en-US" dirty="0" smtClean="0"/>
              <a:t>模型</a:t>
            </a:r>
            <a:endParaRPr lang="en-US" altLang="zh-CN" dirty="0"/>
          </a:p>
          <a:p>
            <a:r>
              <a:rPr lang="en-US" altLang="zh-CN" dirty="0" smtClean="0"/>
              <a:t>P</a:t>
            </a:r>
            <a:r>
              <a:rPr lang="en-US" altLang="zh-CN" dirty="0"/>
              <a:t>(</a:t>
            </a:r>
            <a:r>
              <a:rPr lang="zh-CN" altLang="en-US" dirty="0"/>
              <a:t>今天  天气  不错</a:t>
            </a:r>
            <a:r>
              <a:rPr lang="en-US" altLang="zh-CN" dirty="0"/>
              <a:t>) = P(</a:t>
            </a:r>
            <a:r>
              <a:rPr lang="zh-CN" altLang="en-US" dirty="0"/>
              <a:t>今天</a:t>
            </a:r>
            <a:r>
              <a:rPr lang="en-US" altLang="zh-CN" dirty="0"/>
              <a:t>)*P(</a:t>
            </a:r>
            <a:r>
              <a:rPr lang="zh-CN" altLang="en-US" dirty="0"/>
              <a:t>天气</a:t>
            </a:r>
            <a:r>
              <a:rPr lang="en-US" altLang="zh-CN" dirty="0"/>
              <a:t>|</a:t>
            </a:r>
            <a:r>
              <a:rPr lang="zh-CN" altLang="en-US" dirty="0"/>
              <a:t>今天</a:t>
            </a:r>
            <a:r>
              <a:rPr lang="en-US" altLang="zh-CN" dirty="0"/>
              <a:t>) *P(</a:t>
            </a:r>
            <a:r>
              <a:rPr lang="zh-CN" altLang="en-US" dirty="0"/>
              <a:t>不错</a:t>
            </a:r>
            <a:r>
              <a:rPr lang="en-US" altLang="zh-CN" dirty="0"/>
              <a:t>|</a:t>
            </a:r>
            <a:r>
              <a:rPr lang="zh-CN" altLang="en-US" dirty="0"/>
              <a:t>今天  天气</a:t>
            </a:r>
            <a:r>
              <a:rPr lang="en-US" altLang="zh-CN" dirty="0" smtClean="0"/>
              <a:t>) = 1 / 12</a:t>
            </a:r>
            <a:endParaRPr lang="en-US" altLang="zh-CN" dirty="0"/>
          </a:p>
          <a:p>
            <a:r>
              <a:rPr lang="en-US" dirty="0" smtClean="0"/>
              <a:t>2 </a:t>
            </a:r>
            <a:r>
              <a:rPr lang="en-US" altLang="zh-CN" dirty="0" smtClean="0"/>
              <a:t>gram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en-US" altLang="zh-CN" dirty="0"/>
              <a:t>P(</a:t>
            </a:r>
            <a:r>
              <a:rPr lang="zh-CN" altLang="en-US" dirty="0"/>
              <a:t>今天  天气  不错</a:t>
            </a:r>
            <a:r>
              <a:rPr lang="en-US" altLang="zh-CN" dirty="0"/>
              <a:t>) = P(</a:t>
            </a:r>
            <a:r>
              <a:rPr lang="zh-CN" altLang="en-US" dirty="0"/>
              <a:t>今天</a:t>
            </a:r>
            <a:r>
              <a:rPr lang="en-US" altLang="zh-CN" dirty="0"/>
              <a:t>)*P(</a:t>
            </a:r>
            <a:r>
              <a:rPr lang="zh-CN" altLang="en-US" dirty="0"/>
              <a:t>天气</a:t>
            </a:r>
            <a:r>
              <a:rPr lang="en-US" altLang="zh-CN" dirty="0"/>
              <a:t>|</a:t>
            </a:r>
            <a:r>
              <a:rPr lang="zh-CN" altLang="en-US" dirty="0"/>
              <a:t>今天</a:t>
            </a:r>
            <a:r>
              <a:rPr lang="en-US" altLang="zh-CN" dirty="0"/>
              <a:t>) *P(</a:t>
            </a:r>
            <a:r>
              <a:rPr lang="zh-CN" altLang="en-US" dirty="0"/>
              <a:t>不错</a:t>
            </a:r>
            <a:r>
              <a:rPr lang="en-US" altLang="zh-CN" dirty="0" smtClean="0"/>
              <a:t>|</a:t>
            </a:r>
            <a:r>
              <a:rPr lang="zh-CN" altLang="en-US" dirty="0" smtClean="0"/>
              <a:t>天气</a:t>
            </a:r>
            <a:r>
              <a:rPr lang="en-US" altLang="zh-CN" dirty="0" smtClean="0"/>
              <a:t>) = </a:t>
            </a:r>
            <a:r>
              <a:rPr lang="en-US" altLang="zh-CN" dirty="0"/>
              <a:t>1 / </a:t>
            </a:r>
            <a:r>
              <a:rPr lang="en-US" altLang="zh-CN" dirty="0" smtClean="0"/>
              <a:t>9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9648" y="108409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+mn-ea"/>
              </a:rPr>
              <a:t>1.</a:t>
            </a:r>
            <a:r>
              <a:rPr lang="zh-CN" altLang="en-US" sz="3200" dirty="0">
                <a:latin typeface="+mn-ea"/>
              </a:rPr>
              <a:t>什么是语言模型</a:t>
            </a:r>
            <a:endParaRPr lang="en-US" altLang="zh-CN" sz="3200" dirty="0">
              <a:latin typeface="+mn-ea"/>
            </a:endParaRPr>
          </a:p>
          <a:p>
            <a:endParaRPr lang="en-US" sz="3200" dirty="0">
              <a:latin typeface="+mn-ea"/>
            </a:endParaRPr>
          </a:p>
          <a:p>
            <a:r>
              <a:rPr lang="en-US" sz="3200" dirty="0">
                <a:latin typeface="+mn-ea"/>
              </a:rPr>
              <a:t>2.</a:t>
            </a:r>
            <a:r>
              <a:rPr lang="zh-CN" altLang="en-US" sz="3200" dirty="0">
                <a:latin typeface="+mn-ea"/>
              </a:rPr>
              <a:t>语言模型有哪些种类</a:t>
            </a:r>
            <a:endParaRPr lang="en-US" altLang="zh-CN" sz="3200" dirty="0">
              <a:latin typeface="+mn-ea"/>
            </a:endParaRPr>
          </a:p>
          <a:p>
            <a:endParaRPr lang="en-US" sz="3200" dirty="0">
              <a:latin typeface="+mn-ea"/>
            </a:endParaRPr>
          </a:p>
          <a:p>
            <a:r>
              <a:rPr lang="en-US" sz="3200" dirty="0">
                <a:latin typeface="+mn-ea"/>
              </a:rPr>
              <a:t>3.</a:t>
            </a:r>
            <a:r>
              <a:rPr lang="zh-CN" altLang="en-US" sz="3200" dirty="0">
                <a:latin typeface="+mn-ea"/>
              </a:rPr>
              <a:t>如何构造和评价语言模型</a:t>
            </a:r>
            <a:endParaRPr lang="en-US" altLang="zh-CN" sz="3200" dirty="0">
              <a:latin typeface="+mn-ea"/>
            </a:endParaRPr>
          </a:p>
          <a:p>
            <a:endParaRPr lang="en-US" sz="3200" dirty="0">
              <a:latin typeface="+mn-ea"/>
            </a:endParaRPr>
          </a:p>
          <a:p>
            <a:r>
              <a:rPr lang="en-US" sz="3200" dirty="0">
                <a:latin typeface="+mn-ea"/>
              </a:rPr>
              <a:t>4.</a:t>
            </a:r>
            <a:r>
              <a:rPr lang="zh-CN" altLang="en-US" sz="3200" dirty="0">
                <a:latin typeface="+mn-ea"/>
              </a:rPr>
              <a:t>语言模型的应用场景</a:t>
            </a:r>
            <a:endParaRPr lang="en-US" sz="32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99648" y="108409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N-gram</a:t>
            </a:r>
            <a:r>
              <a:rPr lang="zh-CN" altLang="en-US" dirty="0" smtClean="0"/>
              <a:t>语言模型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语料：</a:t>
            </a:r>
            <a:endParaRPr lang="en-US" altLang="zh-CN" dirty="0" smtClean="0"/>
          </a:p>
          <a:p>
            <a:r>
              <a:rPr lang="zh-CN" altLang="en-US" dirty="0"/>
              <a:t>今天  天气  不错             </a:t>
            </a:r>
            <a:r>
              <a:rPr lang="en-US" altLang="zh-CN" dirty="0"/>
              <a:t>P(</a:t>
            </a:r>
            <a:r>
              <a:rPr lang="zh-CN" altLang="en-US" dirty="0"/>
              <a:t>今天</a:t>
            </a:r>
            <a:r>
              <a:rPr lang="en-US" altLang="zh-CN" dirty="0"/>
              <a:t>) = 3 / 12 = 1/4</a:t>
            </a:r>
            <a:endParaRPr lang="en-US" altLang="zh-CN" dirty="0"/>
          </a:p>
          <a:p>
            <a:r>
              <a:rPr lang="zh-CN" altLang="en-US" dirty="0"/>
              <a:t>明天  天气  不错             </a:t>
            </a:r>
            <a:r>
              <a:rPr lang="en-US" altLang="zh-CN" dirty="0"/>
              <a:t>P(</a:t>
            </a:r>
            <a:r>
              <a:rPr lang="zh-CN" altLang="en-US" dirty="0"/>
              <a:t>天气</a:t>
            </a:r>
            <a:r>
              <a:rPr lang="en-US" altLang="zh-CN" dirty="0"/>
              <a:t>|</a:t>
            </a:r>
            <a:r>
              <a:rPr lang="zh-CN" altLang="en-US" dirty="0"/>
              <a:t>今天</a:t>
            </a:r>
            <a:r>
              <a:rPr lang="en-US" altLang="zh-CN" dirty="0"/>
              <a:t>)  = 2 / 3 </a:t>
            </a:r>
            <a:endParaRPr lang="en-US" altLang="zh-CN" dirty="0"/>
          </a:p>
          <a:p>
            <a:r>
              <a:rPr lang="zh-CN" altLang="en-US" dirty="0"/>
              <a:t>今天  天气  不行             </a:t>
            </a:r>
            <a:r>
              <a:rPr lang="en-US" altLang="zh-CN" dirty="0"/>
              <a:t>P(</a:t>
            </a:r>
            <a:r>
              <a:rPr lang="zh-CN" altLang="en-US" dirty="0"/>
              <a:t>不错</a:t>
            </a:r>
            <a:r>
              <a:rPr lang="en-US" altLang="zh-CN" dirty="0"/>
              <a:t>|</a:t>
            </a:r>
            <a:r>
              <a:rPr lang="zh-CN" altLang="en-US" dirty="0"/>
              <a:t>今天  天气</a:t>
            </a:r>
            <a:r>
              <a:rPr lang="en-US" altLang="zh-CN" dirty="0"/>
              <a:t>)  = 1 / 2</a:t>
            </a:r>
            <a:endParaRPr lang="en-US" altLang="zh-CN" dirty="0"/>
          </a:p>
          <a:p>
            <a:r>
              <a:rPr lang="zh-CN" altLang="en-US" dirty="0"/>
              <a:t>今天  是      晴天             </a:t>
            </a:r>
            <a:r>
              <a:rPr lang="en-US" altLang="zh-CN" dirty="0"/>
              <a:t>P(</a:t>
            </a:r>
            <a:r>
              <a:rPr lang="zh-CN" altLang="en-US" dirty="0"/>
              <a:t>不错</a:t>
            </a:r>
            <a:r>
              <a:rPr lang="en-US" altLang="zh-CN" dirty="0"/>
              <a:t>|</a:t>
            </a:r>
            <a:r>
              <a:rPr lang="zh-CN" altLang="en-US" dirty="0"/>
              <a:t>天气</a:t>
            </a:r>
            <a:r>
              <a:rPr lang="en-US" altLang="zh-CN" dirty="0"/>
              <a:t>) =  2/3</a:t>
            </a:r>
            <a:endParaRPr lang="en-US" altLang="zh-CN" dirty="0"/>
          </a:p>
          <a:p>
            <a:endParaRPr lang="en-US" dirty="0" smtClean="0"/>
          </a:p>
          <a:p>
            <a:r>
              <a:rPr lang="zh-CN" altLang="en-US" dirty="0" smtClean="0"/>
              <a:t>问题：如何给出语料中没出现过的词或</a:t>
            </a:r>
            <a:r>
              <a:rPr lang="en-US" altLang="zh-CN" dirty="0" err="1" smtClean="0"/>
              <a:t>ngram</a:t>
            </a:r>
            <a:r>
              <a:rPr lang="zh-CN" altLang="en-US" dirty="0" smtClean="0"/>
              <a:t>概率？</a:t>
            </a:r>
            <a:endParaRPr lang="en-US" altLang="zh-CN" dirty="0" smtClean="0"/>
          </a:p>
          <a:p>
            <a:r>
              <a:rPr lang="en-US" altLang="zh-CN" dirty="0"/>
              <a:t>P(</a:t>
            </a:r>
            <a:r>
              <a:rPr lang="zh-CN" altLang="en-US" dirty="0"/>
              <a:t>今天  天气  </a:t>
            </a:r>
            <a:r>
              <a:rPr lang="zh-CN" altLang="en-US" dirty="0" smtClean="0"/>
              <a:t>糟糕</a:t>
            </a:r>
            <a:r>
              <a:rPr lang="en-US" altLang="zh-CN" dirty="0" smtClean="0"/>
              <a:t>) </a:t>
            </a:r>
            <a:r>
              <a:rPr lang="en-US" altLang="zh-CN" dirty="0"/>
              <a:t>= P(</a:t>
            </a:r>
            <a:r>
              <a:rPr lang="zh-CN" altLang="en-US" dirty="0"/>
              <a:t>今天</a:t>
            </a:r>
            <a:r>
              <a:rPr lang="en-US" altLang="zh-CN" dirty="0"/>
              <a:t>)*P(</a:t>
            </a:r>
            <a:r>
              <a:rPr lang="zh-CN" altLang="en-US" dirty="0"/>
              <a:t>天气</a:t>
            </a:r>
            <a:r>
              <a:rPr lang="en-US" altLang="zh-CN" dirty="0"/>
              <a:t>|</a:t>
            </a:r>
            <a:r>
              <a:rPr lang="zh-CN" altLang="en-US" dirty="0"/>
              <a:t>今天</a:t>
            </a:r>
            <a:r>
              <a:rPr lang="en-US" altLang="zh-CN" dirty="0"/>
              <a:t>) *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糟糕</a:t>
            </a:r>
            <a:r>
              <a:rPr lang="en-US" altLang="zh-CN" dirty="0" smtClean="0">
                <a:solidFill>
                  <a:srgbClr val="FF0000"/>
                </a:solidFill>
              </a:rPr>
              <a:t>|</a:t>
            </a:r>
            <a:r>
              <a:rPr lang="zh-CN" altLang="en-US" dirty="0" smtClean="0">
                <a:solidFill>
                  <a:srgbClr val="FF0000"/>
                </a:solidFill>
              </a:rPr>
              <a:t>天气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99648" y="108409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N-gram</a:t>
            </a:r>
            <a:r>
              <a:rPr lang="zh-CN" altLang="en-US" dirty="0" smtClean="0"/>
              <a:t>语言模型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平滑问题（</a:t>
            </a:r>
            <a:r>
              <a:rPr lang="en-US" altLang="zh-CN" dirty="0" smtClean="0"/>
              <a:t>smoothing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理论上说，任意的词组合成的句子，概率都不应当为零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如何给没见过的词或</a:t>
            </a:r>
            <a:r>
              <a:rPr lang="en-US" altLang="zh-CN" dirty="0" err="1" smtClean="0"/>
              <a:t>ngram</a:t>
            </a:r>
            <a:r>
              <a:rPr lang="zh-CN" altLang="en-US" dirty="0" smtClean="0"/>
              <a:t>分配概率即为平滑问题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也称折扣问题（</a:t>
            </a:r>
            <a:r>
              <a:rPr lang="en-US" altLang="zh-CN" dirty="0" smtClean="0"/>
              <a:t>discounting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9648" y="108409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N-gram</a:t>
            </a:r>
            <a:r>
              <a:rPr lang="zh-CN" altLang="en-US" dirty="0" smtClean="0"/>
              <a:t>语言模型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平滑方法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</a:t>
            </a:r>
            <a:r>
              <a:rPr lang="zh-CN" altLang="en-US" dirty="0" smtClean="0"/>
              <a:t>回退（</a:t>
            </a:r>
            <a:r>
              <a:rPr lang="en-US" altLang="zh-CN" dirty="0" err="1" smtClean="0"/>
              <a:t>backoff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当三元组</a:t>
            </a:r>
            <a:r>
              <a:rPr lang="en-US" altLang="zh-CN" dirty="0" smtClean="0"/>
              <a:t>a b c</a:t>
            </a:r>
            <a:r>
              <a:rPr lang="zh-CN" altLang="en-US" dirty="0" smtClean="0"/>
              <a:t>不存在时，退而寻找</a:t>
            </a:r>
            <a:r>
              <a:rPr lang="en-US" altLang="zh-CN" dirty="0" smtClean="0"/>
              <a:t>b c</a:t>
            </a:r>
            <a:r>
              <a:rPr lang="zh-CN" altLang="en-US" dirty="0" smtClean="0"/>
              <a:t>二元组的概率</a:t>
            </a:r>
            <a:endParaRPr lang="en-US" altLang="zh-CN" dirty="0" smtClean="0"/>
          </a:p>
          <a:p>
            <a:r>
              <a:rPr lang="en-US" altLang="zh-CN" dirty="0" smtClean="0"/>
              <a:t>P(c | a b) = P(c | b) * Bow(ab)</a:t>
            </a:r>
            <a:endParaRPr lang="en-US" altLang="zh-CN" dirty="0" smtClean="0"/>
          </a:p>
          <a:p>
            <a:r>
              <a:rPr lang="en-US" dirty="0" smtClean="0"/>
              <a:t>Bow(ab)</a:t>
            </a:r>
            <a:r>
              <a:rPr lang="zh-CN" altLang="en-US" dirty="0" smtClean="0"/>
              <a:t>称为二元组</a:t>
            </a:r>
            <a:r>
              <a:rPr lang="en-US" altLang="zh-CN" dirty="0" smtClean="0"/>
              <a:t>a b</a:t>
            </a:r>
            <a:r>
              <a:rPr lang="zh-CN" altLang="en-US" dirty="0" smtClean="0"/>
              <a:t>的回退概率</a:t>
            </a:r>
            <a:endParaRPr lang="en-US" altLang="zh-CN" dirty="0" smtClean="0"/>
          </a:p>
          <a:p>
            <a:r>
              <a:rPr lang="zh-CN" altLang="en-US" dirty="0" smtClean="0"/>
              <a:t>回退概率有很多计算方式，甚至可以设定为常数</a:t>
            </a:r>
            <a:endParaRPr lang="en-US" altLang="zh-CN" dirty="0" smtClean="0"/>
          </a:p>
          <a:p>
            <a:r>
              <a:rPr lang="zh-CN" altLang="en-US" dirty="0" smtClean="0"/>
              <a:t>回退可以迭代进行，如序列 </a:t>
            </a:r>
            <a:r>
              <a:rPr lang="en-US" altLang="zh-CN" dirty="0" smtClean="0"/>
              <a:t>a b c d</a:t>
            </a:r>
            <a:endParaRPr lang="en-US" dirty="0"/>
          </a:p>
          <a:p>
            <a:r>
              <a:rPr lang="en-US" altLang="zh-CN" dirty="0" smtClean="0"/>
              <a:t>P(d </a:t>
            </a:r>
            <a:r>
              <a:rPr lang="en-US" altLang="zh-CN" dirty="0"/>
              <a:t>| a </a:t>
            </a:r>
            <a:r>
              <a:rPr lang="en-US" altLang="zh-CN" dirty="0" smtClean="0"/>
              <a:t>b c) </a:t>
            </a:r>
            <a:r>
              <a:rPr lang="en-US" altLang="zh-CN" dirty="0"/>
              <a:t>= </a:t>
            </a:r>
            <a:r>
              <a:rPr lang="en-US" altLang="zh-CN" dirty="0" smtClean="0"/>
              <a:t>P(d </a:t>
            </a:r>
            <a:r>
              <a:rPr lang="en-US" altLang="zh-CN" dirty="0"/>
              <a:t>| </a:t>
            </a:r>
            <a:r>
              <a:rPr lang="en-US" altLang="zh-CN" dirty="0" smtClean="0"/>
              <a:t>b c) </a:t>
            </a:r>
            <a:r>
              <a:rPr lang="en-US" altLang="zh-CN" dirty="0"/>
              <a:t>* </a:t>
            </a:r>
            <a:r>
              <a:rPr lang="en-US" altLang="zh-CN" dirty="0" smtClean="0"/>
              <a:t>Bow(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P(d | </a:t>
            </a:r>
            <a:r>
              <a:rPr lang="en-US" altLang="zh-CN" dirty="0" err="1" smtClean="0"/>
              <a:t>bc</a:t>
            </a:r>
            <a:r>
              <a:rPr lang="en-US" altLang="zh-CN" dirty="0" smtClean="0"/>
              <a:t>) = P(d | c) * Bow(</a:t>
            </a:r>
            <a:r>
              <a:rPr lang="en-US" altLang="zh-CN" dirty="0" err="1" smtClean="0"/>
              <a:t>bc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P(d | c ) = P(d) * Bow(c)</a:t>
            </a:r>
            <a:endParaRPr lang="en-US" altLang="zh-CN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9648" y="93348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N-gram</a:t>
            </a:r>
            <a:r>
              <a:rPr lang="zh-CN" altLang="en-US" dirty="0" smtClean="0"/>
              <a:t>语言模型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平滑方法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P(word)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存在如何处理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加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平滑   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add-one smooth</a:t>
                </a:r>
              </a:p>
              <a:p>
                <a:endParaRPr lang="en-US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对于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1gram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概率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P(word)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𝐶𝑜𝑢𝑛𝑡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𝑤𝑜𝑟𝑑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𝐶𝑜𝑢𝑛𝑡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𝑡𝑜𝑡𝑎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𝑤𝑜𝑟𝑑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den>
                    </m:f>
                  </m:oMath>
                </a14:m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V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为词表大小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对于高阶概率同样可以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951984" y="5301208"/>
          <a:ext cx="424973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Equation" r:id="rId2" imgW="1837690" imgH="429895" progId="Equation.3">
                  <p:embed/>
                </p:oleObj>
              </mc:Choice>
              <mc:Fallback>
                <p:oleObj name="Equation" r:id="rId2" imgW="1837690" imgH="4298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984" y="5301208"/>
                        <a:ext cx="4249738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99648" y="91983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N-gram</a:t>
            </a:r>
            <a:r>
              <a:rPr lang="zh-CN" altLang="en-US" dirty="0"/>
              <a:t>语言模型</a:t>
            </a:r>
            <a:r>
              <a:rPr lang="en-US" altLang="zh-CN" dirty="0"/>
              <a:t>-</a:t>
            </a:r>
            <a:r>
              <a:rPr lang="zh-CN" altLang="en-US" dirty="0"/>
              <a:t>平滑方法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将低频词替换为</a:t>
            </a:r>
            <a:r>
              <a:rPr lang="en-US" altLang="zh-CN" dirty="0" smtClean="0"/>
              <a:t>&lt;UNK&gt;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预测中遇到的未见过的词，</a:t>
            </a:r>
            <a:r>
              <a:rPr lang="zh-CN" altLang="en-US" dirty="0"/>
              <a:t>也</a:t>
            </a:r>
            <a:r>
              <a:rPr lang="zh-CN" altLang="en-US" dirty="0" smtClean="0"/>
              <a:t>用</a:t>
            </a:r>
            <a:r>
              <a:rPr lang="en-US" altLang="zh-CN" dirty="0" smtClean="0"/>
              <a:t>&lt;UNK&gt;</a:t>
            </a:r>
            <a:r>
              <a:rPr lang="zh-CN" altLang="en-US" dirty="0" smtClean="0"/>
              <a:t>代替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语成</a:t>
            </a:r>
            <a:r>
              <a:rPr lang="zh-CN" altLang="en-US" dirty="0" smtClean="0"/>
              <a:t>谶    </a:t>
            </a:r>
            <a:r>
              <a:rPr lang="en-US" altLang="zh-CN" dirty="0" smtClean="0"/>
              <a:t>-&gt;    </a:t>
            </a:r>
            <a:r>
              <a:rPr lang="zh-CN" altLang="en-US" dirty="0" smtClean="0"/>
              <a:t>一语成</a:t>
            </a:r>
            <a:r>
              <a:rPr lang="en-US" altLang="zh-CN" dirty="0" smtClean="0"/>
              <a:t>&lt;UNK&gt;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P(&lt;UNK&gt;|</a:t>
            </a:r>
            <a:r>
              <a:rPr lang="zh-CN" altLang="en-US" dirty="0"/>
              <a:t>一</a:t>
            </a:r>
            <a:r>
              <a:rPr lang="zh-CN" altLang="en-US" dirty="0" smtClean="0"/>
              <a:t> 语 成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这是一种</a:t>
            </a:r>
            <a:r>
              <a:rPr lang="en-US" altLang="zh-CN" dirty="0" err="1" smtClean="0"/>
              <a:t>nlp</a:t>
            </a:r>
            <a:r>
              <a:rPr lang="zh-CN" altLang="en-US" dirty="0" smtClean="0"/>
              <a:t>处理</a:t>
            </a:r>
            <a:r>
              <a:rPr lang="zh-CN" altLang="en-US" dirty="0"/>
              <a:t>未登录</a:t>
            </a:r>
            <a:r>
              <a:rPr lang="zh-CN" altLang="en-US" dirty="0" smtClean="0"/>
              <a:t>词（</a:t>
            </a:r>
            <a:r>
              <a:rPr lang="en-US" altLang="zh-CN" dirty="0" smtClean="0"/>
              <a:t>OOV</a:t>
            </a:r>
            <a:r>
              <a:rPr lang="zh-CN" altLang="en-US" dirty="0" smtClean="0"/>
              <a:t>）的常见方法</a:t>
            </a:r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7499648" y="91983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N-gram</a:t>
            </a:r>
            <a:r>
              <a:rPr lang="zh-CN" altLang="en-US" dirty="0" smtClean="0"/>
              <a:t>语言模型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平滑方法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插值</a:t>
            </a:r>
            <a:endParaRPr lang="en-US" altLang="zh-CN" dirty="0" smtClean="0"/>
          </a:p>
          <a:p>
            <a:r>
              <a:rPr lang="zh-CN" altLang="en-US" dirty="0" smtClean="0"/>
              <a:t>受到回退平滑的启发，在计算高阶</a:t>
            </a:r>
            <a:r>
              <a:rPr lang="en-US" altLang="zh-CN" dirty="0" err="1" smtClean="0"/>
              <a:t>ngram</a:t>
            </a:r>
            <a:r>
              <a:rPr lang="zh-CN" altLang="en-US" dirty="0" smtClean="0"/>
              <a:t>概率是同时考虑低阶的</a:t>
            </a:r>
            <a:r>
              <a:rPr lang="en-US" altLang="zh-CN" dirty="0" err="1" smtClean="0"/>
              <a:t>ngram</a:t>
            </a:r>
            <a:r>
              <a:rPr lang="zh-CN" altLang="en-US" dirty="0" smtClean="0"/>
              <a:t>概率值，以插值给出最终结果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实践证明，这种方式效果有提升</a:t>
            </a:r>
            <a:endParaRPr lang="en-US" altLang="zh-CN" dirty="0" smtClean="0"/>
          </a:p>
          <a:p>
            <a:r>
              <a:rPr lang="zh-CN" altLang="zh-CN" dirty="0" smtClean="0"/>
              <a:t>λ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可以在验证集上调参确定</a:t>
            </a:r>
            <a:endParaRPr lang="en-US" dirty="0"/>
          </a:p>
        </p:txBody>
      </p:sp>
      <p:pic>
        <p:nvPicPr>
          <p:cNvPr id="4" name="Picture 4" descr="interp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910880" y="3404996"/>
            <a:ext cx="4134622" cy="132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interp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2144" y="3665019"/>
            <a:ext cx="971688" cy="647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499648" y="8994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语言模型的评价指标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困惑度  </a:t>
            </a:r>
            <a:r>
              <a:rPr lang="en-US" dirty="0" smtClean="0"/>
              <a:t>perplexity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 smtClean="0"/>
              <a:t>PPL</a:t>
            </a:r>
            <a:r>
              <a:rPr lang="zh-CN" altLang="en-US" dirty="0" smtClean="0"/>
              <a:t>值与成句概率成反比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443838"/>
            <a:ext cx="4972039" cy="2713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99615" y="2564904"/>
            <a:ext cx="36358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一般使用合理的目标文本来计算</a:t>
            </a:r>
            <a:r>
              <a:rPr lang="en-US" altLang="zh-CN" sz="2800" dirty="0"/>
              <a:t>PPL</a:t>
            </a:r>
            <a:r>
              <a:rPr lang="zh-CN" altLang="en-US" sz="2800" dirty="0"/>
              <a:t>，若</a:t>
            </a:r>
            <a:r>
              <a:rPr lang="en-US" altLang="zh-CN" sz="2800" dirty="0"/>
              <a:t>PPL</a:t>
            </a:r>
            <a:r>
              <a:rPr lang="zh-CN" altLang="en-US" sz="2800" dirty="0"/>
              <a:t>值低，则说明成句概率高，也就说明由此语言模型来判断，该句子的合理性高，这样是一个好的语言模型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499648" y="8994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语言模型的评价指标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另一种</a:t>
            </a:r>
            <a:r>
              <a:rPr lang="en-US" altLang="zh-CN" dirty="0" smtClean="0"/>
              <a:t>PPL</a:t>
            </a:r>
            <a:r>
              <a:rPr lang="zh-CN" altLang="en-US" dirty="0" smtClean="0"/>
              <a:t>，用对数求和代替小数乘积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本质是相同的，与成句概率呈反比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思考：</a:t>
            </a:r>
            <a:r>
              <a:rPr lang="en-US" altLang="zh-CN" dirty="0" smtClean="0"/>
              <a:t>PPL</a:t>
            </a:r>
            <a:r>
              <a:rPr lang="zh-CN" altLang="en-US" dirty="0" smtClean="0"/>
              <a:t>越小，语言模型效果越好，这一结论是否正确？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成句概率是个相对值！</a:t>
            </a: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2492896"/>
            <a:ext cx="387434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99648" y="8994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在这里插入图片描述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057" y="1916832"/>
            <a:ext cx="5793796" cy="477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神经网络语言模型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Bengio</a:t>
            </a:r>
            <a:r>
              <a:rPr lang="en-US" altLang="zh-CN" dirty="0" smtClean="0"/>
              <a:t> et al.  </a:t>
            </a:r>
            <a:r>
              <a:rPr lang="en-US" altLang="zh-CN" smtClean="0"/>
              <a:t>2003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与</a:t>
            </a:r>
            <a:r>
              <a:rPr lang="en-US" altLang="zh-CN" dirty="0" err="1" smtClean="0"/>
              <a:t>ngram</a:t>
            </a:r>
            <a:r>
              <a:rPr lang="zh-CN" altLang="en-US" dirty="0" smtClean="0"/>
              <a:t>模型相似使用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个词预测下一个词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输出在字表上的概率分布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得到了词向量这一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副产品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499648" y="8994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神经网络语言模型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随着相关研究的发展，隐含层模型结构的复杂度不断提升</a:t>
            </a:r>
            <a:endParaRPr lang="en-US" altLang="zh-CN" dirty="0" smtClean="0"/>
          </a:p>
          <a:p>
            <a:r>
              <a:rPr lang="en-US" altLang="zh-CN" dirty="0" smtClean="0"/>
              <a:t>DNN  -&gt;  CNN/RNN  -&gt;  LSTM/GRU -&gt;  transformer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5122" name="Picture 2" descr="在这里插入图片描述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220" y="3428999"/>
            <a:ext cx="6980844" cy="262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31904" y="623902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</a:t>
            </a:r>
            <a:r>
              <a:rPr lang="zh-CN" altLang="en-US" dirty="0"/>
              <a:t>示意图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9648" y="8994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什么是语言模型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语言是灵活的，语言也是有规律的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了解一门语言的人可以判断一句话是否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合理</a:t>
            </a:r>
            <a:r>
              <a:rPr lang="en-US" altLang="zh-CN" dirty="0" smtClean="0"/>
              <a:t>”</a:t>
            </a:r>
            <a:endParaRPr lang="en-US" dirty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今天天气不错     √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7030A0"/>
                </a:solidFill>
              </a:rPr>
              <a:t>今</a:t>
            </a:r>
            <a:r>
              <a:rPr lang="zh-CN" altLang="en-US" dirty="0" smtClean="0">
                <a:solidFill>
                  <a:srgbClr val="7030A0"/>
                </a:solidFill>
              </a:rPr>
              <a:t>错不天气天      </a:t>
            </a:r>
            <a:r>
              <a:rPr lang="en-US" altLang="zh-CN" dirty="0" smtClean="0">
                <a:solidFill>
                  <a:srgbClr val="7030A0"/>
                </a:solidFill>
              </a:rPr>
              <a:t>×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I have a dream</a:t>
            </a:r>
            <a:r>
              <a:rPr lang="zh-CN" altLang="en-US" dirty="0" smtClean="0">
                <a:solidFill>
                  <a:srgbClr val="FF0000"/>
                </a:solidFill>
              </a:rPr>
              <a:t>     </a:t>
            </a:r>
            <a:r>
              <a:rPr lang="zh-CN" altLang="en-US" dirty="0">
                <a:solidFill>
                  <a:srgbClr val="FF0000"/>
                </a:solidFill>
              </a:rPr>
              <a:t>√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7030A0"/>
                </a:solidFill>
              </a:rPr>
              <a:t>I is are mean</a:t>
            </a:r>
            <a:r>
              <a:rPr lang="zh-CN" altLang="en-US" dirty="0" smtClean="0">
                <a:solidFill>
                  <a:srgbClr val="7030A0"/>
                </a:solidFill>
              </a:rPr>
              <a:t>         </a:t>
            </a:r>
            <a:r>
              <a:rPr lang="en-US" altLang="zh-CN" dirty="0">
                <a:solidFill>
                  <a:srgbClr val="7030A0"/>
                </a:solidFill>
              </a:rPr>
              <a:t>×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4152" y="108409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神经网络语言模型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Devlin </a:t>
            </a:r>
            <a:r>
              <a:rPr lang="en-US" altLang="zh-CN" dirty="0" smtClean="0"/>
              <a:t>et al.  2018               BERT </a:t>
            </a:r>
            <a:r>
              <a:rPr lang="zh-CN" altLang="en-US" dirty="0" smtClean="0"/>
              <a:t>诞生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主要特点：不再使用预测下一个字的方式训练语言模型，转而预测文本中被随机遮盖的某个字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</a:t>
            </a:r>
            <a:r>
              <a:rPr lang="zh-CN" altLang="en-US" dirty="0" smtClean="0"/>
              <a:t>我   去  天  </a:t>
            </a:r>
            <a:r>
              <a:rPr lang="en-US" altLang="zh-CN" dirty="0" smtClean="0"/>
              <a:t>[MASK]  </a:t>
            </a:r>
            <a:r>
              <a:rPr lang="zh-CN" altLang="en-US" dirty="0" smtClean="0"/>
              <a:t>门  看  升  旗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</a:t>
            </a:r>
            <a:r>
              <a:rPr lang="zh-CN" altLang="en-US" dirty="0" smtClean="0"/>
              <a:t>安</a:t>
            </a:r>
            <a:endParaRPr lang="en-US" altLang="zh-CN" dirty="0" smtClean="0"/>
          </a:p>
          <a:p>
            <a:r>
              <a:rPr lang="zh-CN" altLang="en-US" dirty="0" smtClean="0"/>
              <a:t>这种方式被称为</a:t>
            </a:r>
            <a:r>
              <a:rPr lang="en-US" altLang="zh-CN" dirty="0" smtClean="0"/>
              <a:t>MLM(masked language model)</a:t>
            </a:r>
            <a:endParaRPr lang="en-US" altLang="zh-CN" dirty="0" smtClean="0"/>
          </a:p>
          <a:p>
            <a:r>
              <a:rPr lang="zh-CN" altLang="en-US" dirty="0" smtClean="0"/>
              <a:t>实际上这种方式被提出的时间非常早，并非</a:t>
            </a:r>
            <a:r>
              <a:rPr lang="en-US" altLang="zh-CN" dirty="0" err="1" smtClean="0"/>
              <a:t>bert</a:t>
            </a:r>
            <a:r>
              <a:rPr lang="zh-CN" altLang="en-US" dirty="0" smtClean="0"/>
              <a:t>原创</a:t>
            </a:r>
            <a:endParaRPr 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4871864" y="429309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99648" y="8994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神经网络语言模型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自回归语言模型：</a:t>
            </a:r>
            <a:endParaRPr lang="en-US" altLang="zh-CN" dirty="0" smtClean="0"/>
          </a:p>
          <a:p>
            <a:r>
              <a:rPr lang="en-US" dirty="0" smtClean="0"/>
              <a:t>     </a:t>
            </a:r>
            <a:r>
              <a:rPr lang="zh-CN" altLang="en-US" dirty="0" smtClean="0"/>
              <a:t>用前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个字预测下一个字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zh-CN" altLang="en-US" dirty="0" smtClean="0"/>
              <a:t>单向，从左向右预测，或反向使用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有利于生成式任务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自编码语言模型：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zh-CN" altLang="en-US" dirty="0" smtClean="0"/>
              <a:t>用整段文本，预测文本中的某一个字（完形填空）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zh-CN" altLang="en-US" dirty="0" smtClean="0"/>
              <a:t>双向，更好的利用文本信息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zh-CN" altLang="en-US" dirty="0" smtClean="0"/>
              <a:t>引入了</a:t>
            </a:r>
            <a:r>
              <a:rPr lang="en-US" altLang="zh-CN" dirty="0" smtClean="0"/>
              <a:t>[mask]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fine-tune</a:t>
            </a:r>
            <a:r>
              <a:rPr lang="zh-CN" altLang="en-US" dirty="0" smtClean="0"/>
              <a:t>中不出现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9648" y="8994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两类语言模型的对比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981200" y="1985296"/>
          <a:ext cx="8229600" cy="44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86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Ngram</a:t>
                      </a:r>
                      <a:r>
                        <a:rPr lang="zh-CN" altLang="en-US" dirty="0" smtClean="0"/>
                        <a:t>语言模型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NN</a:t>
                      </a:r>
                      <a:r>
                        <a:rPr lang="zh-CN" altLang="en-US" dirty="0" smtClean="0"/>
                        <a:t>语言模型</a:t>
                      </a:r>
                      <a:endParaRPr lang="en-US" dirty="0"/>
                    </a:p>
                  </a:txBody>
                  <a:tcPr/>
                </a:tc>
              </a:tr>
              <a:tr h="5860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解码速度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慢</a:t>
                      </a:r>
                      <a:endParaRPr lang="en-US" dirty="0"/>
                    </a:p>
                  </a:txBody>
                  <a:tcPr/>
                </a:tc>
              </a:tr>
              <a:tr h="5860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消耗内存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endParaRPr lang="en-US" dirty="0"/>
                    </a:p>
                  </a:txBody>
                  <a:tcPr/>
                </a:tc>
              </a:tr>
              <a:tr h="5860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是否需要调参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不需要（很少）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</a:t>
                      </a:r>
                      <a:endParaRPr lang="en-US" dirty="0"/>
                    </a:p>
                  </a:txBody>
                  <a:tcPr/>
                </a:tc>
              </a:tr>
              <a:tr h="5860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模型大小（一般而言）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endParaRPr lang="en-US" dirty="0"/>
                    </a:p>
                  </a:txBody>
                  <a:tcPr/>
                </a:tc>
              </a:tr>
              <a:tr h="5860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长距离依赖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无法处理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相对有效</a:t>
                      </a:r>
                      <a:endParaRPr lang="en-US" dirty="0"/>
                    </a:p>
                  </a:txBody>
                  <a:tcPr/>
                </a:tc>
              </a:tr>
              <a:tr h="5860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词义关系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</a:t>
                      </a:r>
                      <a:endParaRPr lang="en-US" dirty="0"/>
                    </a:p>
                  </a:txBody>
                  <a:tcPr/>
                </a:tc>
              </a:tr>
              <a:tr h="3622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泛化能力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较弱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较强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33"/>
          <p:cNvSpPr txBox="1"/>
          <p:nvPr/>
        </p:nvSpPr>
        <p:spPr>
          <a:xfrm>
            <a:off x="7499648" y="8994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语言模型的应用</a:t>
            </a:r>
            <a:r>
              <a:rPr lang="en-US" altLang="zh-CN" dirty="0" smtClean="0"/>
              <a:t>-</a:t>
            </a:r>
            <a:r>
              <a:rPr lang="zh-CN" altLang="en-US" dirty="0"/>
              <a:t>话者分离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根据说话内容判断说话人</a:t>
            </a:r>
            <a:endParaRPr lang="en-US" altLang="zh-CN" dirty="0" smtClean="0"/>
          </a:p>
          <a:p>
            <a:r>
              <a:rPr lang="zh-CN" altLang="en-US" dirty="0" smtClean="0"/>
              <a:t>常用于语言识别系统中，判断录音对话中角色</a:t>
            </a:r>
            <a:endParaRPr lang="en-US" altLang="zh-CN" dirty="0" smtClean="0"/>
          </a:p>
          <a:p>
            <a:r>
              <a:rPr lang="zh-CN" altLang="en-US" dirty="0" smtClean="0"/>
              <a:t>如客服对话录音，判断坐席或客户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根据</a:t>
            </a:r>
            <a:r>
              <a:rPr lang="zh-CN" altLang="en-US" dirty="0" smtClean="0"/>
              <a:t>不同腔调判断说话人</a:t>
            </a:r>
            <a:endParaRPr lang="en-US" altLang="zh-CN" dirty="0" smtClean="0"/>
          </a:p>
          <a:p>
            <a:r>
              <a:rPr lang="zh-CN" altLang="en-US" dirty="0"/>
              <a:t>翻译</a:t>
            </a:r>
            <a:r>
              <a:rPr lang="zh-CN" altLang="en-US" dirty="0" smtClean="0"/>
              <a:t>腔：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这倒霉的房子里竟然有蟑螂，你可以想象到吗？这真是太可怕了</a:t>
            </a:r>
            <a:r>
              <a:rPr lang="zh-CN" altLang="en-US" dirty="0" smtClean="0">
                <a:solidFill>
                  <a:srgbClr val="FF0000"/>
                </a:solidFill>
              </a:rPr>
              <a:t>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港台</a:t>
            </a:r>
            <a:r>
              <a:rPr lang="zh-CN" altLang="en-US" dirty="0" smtClean="0"/>
              <a:t>腔：</a:t>
            </a:r>
            <a:r>
              <a:rPr lang="zh-CN" altLang="en-US" dirty="0" smtClean="0">
                <a:solidFill>
                  <a:srgbClr val="7030A0"/>
                </a:solidFill>
              </a:rPr>
              <a:t>你这个人怎么可以这个样子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r>
              <a:rPr lang="zh-CN" altLang="en-US" dirty="0"/>
              <a:t>东北</a:t>
            </a:r>
            <a:r>
              <a:rPr lang="zh-CN" altLang="en-US" dirty="0" smtClean="0"/>
              <a:t>味：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0B050"/>
                </a:solidFill>
              </a:rPr>
              <a:t>我不稀得说你那些事儿就拉倒了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语言模型的应用</a:t>
            </a:r>
            <a:r>
              <a:rPr lang="en-US" altLang="zh-CN" dirty="0"/>
              <a:t>-</a:t>
            </a:r>
            <a:r>
              <a:rPr lang="zh-CN" altLang="en-US" dirty="0"/>
              <a:t>话者分离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本质上为文本分类任务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对于每个类别，使用类别语料训练语言模型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对于一个新输入的文本，用所有语言模型计算成句概率</a:t>
            </a:r>
            <a:endParaRPr lang="en-US" altLang="zh-CN" dirty="0" smtClean="0"/>
          </a:p>
          <a:p>
            <a:r>
              <a:rPr lang="en-US" dirty="0" smtClean="0"/>
              <a:t>3.</a:t>
            </a:r>
            <a:r>
              <a:rPr lang="zh-CN" altLang="en-US" dirty="0" smtClean="0"/>
              <a:t>选取概率最高的类别为预测类别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332956" y="4274288"/>
            <a:ext cx="144016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43511" y="4430854"/>
            <a:ext cx="1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类别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语料</a:t>
            </a:r>
            <a:endParaRPr lang="en-US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31468" y="5074760"/>
            <a:ext cx="144016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42023" y="5231326"/>
            <a:ext cx="1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类别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语料</a:t>
            </a:r>
            <a:endParaRPr lang="en-US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32956" y="5875232"/>
            <a:ext cx="144016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43511" y="6031798"/>
            <a:ext cx="1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类别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语料</a:t>
            </a:r>
            <a:endParaRPr lang="en-US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25280" y="4291645"/>
            <a:ext cx="144016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35835" y="4448211"/>
            <a:ext cx="1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语言模型</a:t>
            </a:r>
            <a:r>
              <a:rPr lang="en-US" altLang="zh-CN" dirty="0">
                <a:latin typeface="+mn-ea"/>
              </a:rPr>
              <a:t>1</a:t>
            </a:r>
            <a:endParaRPr lang="en-US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23792" y="5092117"/>
            <a:ext cx="144016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34347" y="5248683"/>
            <a:ext cx="1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语言模型</a:t>
            </a:r>
            <a:r>
              <a:rPr lang="en-US" altLang="zh-CN" dirty="0">
                <a:latin typeface="+mn-ea"/>
              </a:rPr>
              <a:t>2</a:t>
            </a:r>
            <a:endParaRPr lang="en-US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25280" y="5892589"/>
            <a:ext cx="144016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35835" y="6049155"/>
            <a:ext cx="1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语言模型</a:t>
            </a:r>
            <a:r>
              <a:rPr lang="en-US" altLang="zh-CN" dirty="0">
                <a:latin typeface="+mn-ea"/>
              </a:rPr>
              <a:t>3</a:t>
            </a:r>
            <a:endParaRPr lang="en-US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69696" y="4291645"/>
            <a:ext cx="144016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080251" y="4448211"/>
            <a:ext cx="1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成句概率</a:t>
            </a:r>
            <a:r>
              <a:rPr lang="en-US" altLang="zh-CN" dirty="0">
                <a:latin typeface="+mn-ea"/>
              </a:rPr>
              <a:t>1</a:t>
            </a:r>
            <a:endParaRPr lang="en-US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68208" y="5092117"/>
            <a:ext cx="144016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78763" y="5248683"/>
            <a:ext cx="1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成句概率</a:t>
            </a:r>
            <a:r>
              <a:rPr lang="en-US" altLang="zh-CN" dirty="0">
                <a:latin typeface="+mn-ea"/>
              </a:rPr>
              <a:t>2</a:t>
            </a:r>
            <a:endParaRPr lang="en-US" dirty="0"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69696" y="5892589"/>
            <a:ext cx="144016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0251" y="6049155"/>
            <a:ext cx="1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成句概率</a:t>
            </a:r>
            <a:r>
              <a:rPr lang="en-US" altLang="zh-CN" dirty="0">
                <a:latin typeface="+mn-ea"/>
              </a:rPr>
              <a:t>3</a:t>
            </a:r>
            <a:endParaRPr lang="en-US" dirty="0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57453" y="5092117"/>
            <a:ext cx="144016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68008" y="5248683"/>
            <a:ext cx="1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待预测文本</a:t>
            </a:r>
            <a:endParaRPr lang="en-US" dirty="0">
              <a:latin typeface="+mn-ea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802486" y="4615521"/>
            <a:ext cx="421307" cy="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812842" y="5438770"/>
            <a:ext cx="421307" cy="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773117" y="6204689"/>
            <a:ext cx="421307" cy="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2" idx="1"/>
          </p:cNvCxnSpPr>
          <p:nvPr/>
        </p:nvCxnSpPr>
        <p:spPr>
          <a:xfrm>
            <a:off x="5636147" y="4633039"/>
            <a:ext cx="421307" cy="783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3"/>
            <a:endCxn id="22" idx="1"/>
          </p:cNvCxnSpPr>
          <p:nvPr/>
        </p:nvCxnSpPr>
        <p:spPr>
          <a:xfrm flipV="1">
            <a:off x="5693321" y="5416153"/>
            <a:ext cx="364132" cy="17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3"/>
            <a:endCxn id="22" idx="1"/>
          </p:cNvCxnSpPr>
          <p:nvPr/>
        </p:nvCxnSpPr>
        <p:spPr>
          <a:xfrm flipV="1">
            <a:off x="5665441" y="5416153"/>
            <a:ext cx="392013" cy="800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7504832" y="4674524"/>
            <a:ext cx="392013" cy="800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7497614" y="5474997"/>
            <a:ext cx="46227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7504832" y="5450707"/>
            <a:ext cx="421307" cy="783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624392" y="4448211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选最高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99648" y="8994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语言模型的应用</a:t>
            </a:r>
            <a:r>
              <a:rPr lang="en-US" altLang="zh-CN" dirty="0"/>
              <a:t>-</a:t>
            </a:r>
            <a:r>
              <a:rPr lang="zh-CN" altLang="en-US" dirty="0"/>
              <a:t>话者分离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相比一般文本分类模型，如贝叶斯，</a:t>
            </a:r>
            <a:r>
              <a:rPr lang="en-US" altLang="zh-CN" dirty="0" err="1" smtClean="0"/>
              <a:t>rf</a:t>
            </a:r>
            <a:r>
              <a:rPr lang="zh-CN" altLang="en-US" dirty="0" smtClean="0"/>
              <a:t>，神经网络等</a:t>
            </a:r>
            <a:endParaRPr lang="en-US" altLang="zh-CN" dirty="0" smtClean="0"/>
          </a:p>
          <a:p>
            <a:r>
              <a:rPr lang="zh-CN" altLang="en-US" dirty="0" smtClean="0"/>
              <a:t>优势：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每个类别模型互相独立，样本不均衡或样本有错误对其他模型没有影响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可以随时增加新的类别，而不影响旧的类别的效果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效果上讲：一般不会有显著优势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效率上讲：一般会低于统一的分类模型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9648" y="8994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语言模型的应用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文本纠错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纠正文本中的错误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zh-CN" altLang="en-US" dirty="0" smtClean="0"/>
              <a:t>我今天去了天</a:t>
            </a:r>
            <a:r>
              <a:rPr lang="zh-CN" altLang="en-US" dirty="0" smtClean="0">
                <a:solidFill>
                  <a:srgbClr val="FF0000"/>
                </a:solidFill>
              </a:rPr>
              <a:t>暗</a:t>
            </a:r>
            <a:r>
              <a:rPr lang="zh-CN" altLang="en-US" dirty="0" smtClean="0"/>
              <a:t>门看人民英雄</a:t>
            </a:r>
            <a:r>
              <a:rPr lang="zh-CN" altLang="en-US" dirty="0" smtClean="0">
                <a:solidFill>
                  <a:srgbClr val="FF0000"/>
                </a:solidFill>
              </a:rPr>
              <a:t>记</a:t>
            </a:r>
            <a:r>
              <a:rPr lang="zh-CN" altLang="en-US" dirty="0" smtClean="0"/>
              <a:t>念碑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zh-CN" altLang="en-US" dirty="0" smtClean="0"/>
              <a:t>我今天去了天安门看人民英雄纪念碑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错误可能是同音字或形近字等</a:t>
            </a:r>
            <a:endParaRPr lang="en-US" altLang="zh-CN" dirty="0" smtClean="0"/>
          </a:p>
          <a:p>
            <a:endParaRPr 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519936" y="335699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99648" y="8994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语言模型的应用</a:t>
            </a:r>
            <a:r>
              <a:rPr lang="en-US" altLang="zh-CN" dirty="0"/>
              <a:t>-</a:t>
            </a:r>
            <a:r>
              <a:rPr lang="zh-CN" altLang="en-US" dirty="0"/>
              <a:t>文本纠错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1.</a:t>
            </a:r>
            <a:r>
              <a:rPr lang="zh-CN" altLang="en-US" sz="2000" dirty="0">
                <a:latin typeface="+mn-ea"/>
              </a:rPr>
              <a:t>对每一个字建立一个混淆字集合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2.</a:t>
            </a:r>
            <a:r>
              <a:rPr lang="zh-CN" altLang="en-US" sz="2000" dirty="0">
                <a:latin typeface="+mn-ea"/>
              </a:rPr>
              <a:t>计算整句话成句概率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3.</a:t>
            </a:r>
            <a:r>
              <a:rPr lang="zh-CN" altLang="en-US" sz="2000" dirty="0">
                <a:latin typeface="+mn-ea"/>
              </a:rPr>
              <a:t>用混淆字集合中的词替代原句中的字，重新计算概率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4.</a:t>
            </a:r>
            <a:r>
              <a:rPr lang="zh-CN" altLang="en-US" sz="2000" dirty="0">
                <a:latin typeface="+mn-ea"/>
              </a:rPr>
              <a:t>选取得分最高的一个候选句子，如果这个句子比原句的得分增长超过一定的阈值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5.</a:t>
            </a:r>
            <a:r>
              <a:rPr lang="zh-CN" altLang="en-US" sz="2000" dirty="0">
                <a:latin typeface="+mn-ea"/>
              </a:rPr>
              <a:t>对下一个字重复步骤</a:t>
            </a:r>
            <a:r>
              <a:rPr lang="en-US" altLang="zh-CN" sz="2000" dirty="0">
                <a:latin typeface="+mn-ea"/>
              </a:rPr>
              <a:t>3-4</a:t>
            </a:r>
            <a:r>
              <a:rPr lang="zh-CN" altLang="en-US" sz="2000" dirty="0">
                <a:latin typeface="+mn-ea"/>
              </a:rPr>
              <a:t>，直到句子末尾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我去北京天   门看纪念碑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sz="24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4" y="4003576"/>
            <a:ext cx="4299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俺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案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岸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8048" y="4841577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同音字有完整字表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形似字可以通过</a:t>
            </a:r>
            <a:r>
              <a:rPr lang="en-US" altLang="zh-CN" dirty="0" err="1">
                <a:latin typeface="+mj-ea"/>
                <a:ea typeface="+mj-ea"/>
              </a:rPr>
              <a:t>ocr</a:t>
            </a:r>
            <a:r>
              <a:rPr lang="zh-CN" altLang="en-US" dirty="0">
                <a:latin typeface="+mj-ea"/>
                <a:ea typeface="+mj-ea"/>
              </a:rPr>
              <a:t>收集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也可以依照实际情况手动添加一些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9648" y="8994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语言模型的应用</a:t>
            </a:r>
            <a:r>
              <a:rPr lang="en-US" altLang="zh-CN" dirty="0"/>
              <a:t>-</a:t>
            </a:r>
            <a:r>
              <a:rPr lang="zh-CN" altLang="en-US" dirty="0"/>
              <a:t>文本纠错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+mn-ea"/>
              </a:rPr>
              <a:t>这种方式有一些缺陷：</a:t>
            </a:r>
            <a:endParaRPr lang="en-US" altLang="zh-CN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1.</a:t>
            </a:r>
            <a:r>
              <a:rPr lang="zh-CN" altLang="en-US" dirty="0" smtClean="0">
                <a:latin typeface="+mn-ea"/>
              </a:rPr>
              <a:t>无法解决多字少字问题</a:t>
            </a:r>
            <a:endParaRPr lang="en-US" altLang="zh-CN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2.</a:t>
            </a:r>
            <a:r>
              <a:rPr lang="zh-CN" altLang="en-US" dirty="0" smtClean="0">
                <a:latin typeface="+mn-ea"/>
              </a:rPr>
              <a:t>阈值的设置非常难把握，如果设置过大，达不到纠错效果；如果设置过小，造成大量替换，有可能改变句子的原意</a:t>
            </a:r>
            <a:endParaRPr lang="en-US" altLang="zh-CN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3.</a:t>
            </a:r>
            <a:r>
              <a:rPr lang="zh-CN" altLang="en-US" dirty="0" smtClean="0">
                <a:latin typeface="+mn-ea"/>
              </a:rPr>
              <a:t>混淆字字表难以完备</a:t>
            </a:r>
            <a:endParaRPr lang="en-US" altLang="zh-CN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4.</a:t>
            </a:r>
            <a:r>
              <a:rPr lang="zh-CN" altLang="en-US" dirty="0" smtClean="0">
                <a:latin typeface="+mn-ea"/>
              </a:rPr>
              <a:t>语言模型的领域性会影响修改结果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5.</a:t>
            </a:r>
            <a:r>
              <a:rPr lang="zh-CN" altLang="en-US" dirty="0" smtClean="0">
                <a:latin typeface="+mn-ea"/>
              </a:rPr>
              <a:t>连续的错字会大幅提升纠错难度</a:t>
            </a:r>
            <a:endParaRPr lang="en-US" altLang="zh-CN" dirty="0" smtClean="0">
              <a:latin typeface="+mn-ea"/>
            </a:endParaRPr>
          </a:p>
          <a:p>
            <a:endParaRPr lang="en-US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今天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上午</a:t>
            </a:r>
            <a:r>
              <a:rPr lang="zh-CN" altLang="en-US" dirty="0" smtClean="0">
                <a:latin typeface="+mn-ea"/>
              </a:rPr>
              <a:t>要过来办事 </a:t>
            </a:r>
            <a:r>
              <a:rPr lang="en-US" altLang="zh-CN" dirty="0" smtClean="0">
                <a:latin typeface="+mn-ea"/>
              </a:rPr>
              <a:t>-&gt; </a:t>
            </a:r>
            <a:r>
              <a:rPr lang="zh-CN" altLang="en-US" dirty="0" smtClean="0">
                <a:latin typeface="+mn-ea"/>
              </a:rPr>
              <a:t>今天</a:t>
            </a:r>
            <a:r>
              <a:rPr lang="zh-CN" altLang="en-US" dirty="0" smtClean="0">
                <a:solidFill>
                  <a:srgbClr val="00B0F0"/>
                </a:solidFill>
                <a:latin typeface="+mn-ea"/>
              </a:rPr>
              <a:t>商务</a:t>
            </a:r>
            <a:r>
              <a:rPr lang="zh-CN" altLang="en-US" dirty="0" smtClean="0">
                <a:latin typeface="+mn-ea"/>
              </a:rPr>
              <a:t>要过来办事</a:t>
            </a:r>
            <a:endParaRPr 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99648" y="8994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语言模型的应用</a:t>
            </a:r>
            <a:r>
              <a:rPr lang="en-US" altLang="zh-CN" dirty="0"/>
              <a:t>-</a:t>
            </a:r>
            <a:r>
              <a:rPr lang="zh-CN" altLang="en-US" dirty="0"/>
              <a:t>文本纠错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一般工业做法：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限定一个修改白名单，只判断特定的字词是否要修改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如限定只对所有发音为</a:t>
            </a:r>
            <a:r>
              <a:rPr lang="en-US" altLang="zh-CN" dirty="0" err="1" smtClean="0"/>
              <a:t>shang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wu</a:t>
            </a:r>
            <a:r>
              <a:rPr lang="zh-CN" altLang="en-US" dirty="0" smtClean="0"/>
              <a:t>的片段，计算是否修改为“商务”，其余一概不做处理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对于深度学习模型而言，错别字是可以容忍的，所以纠错本身的重要性在下降，一般只针对展示类任务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9648" y="8994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什么是语言模型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i="1" dirty="0" smtClean="0"/>
              <a:t>通俗来讲</a:t>
            </a:r>
            <a:endParaRPr lang="en-US" altLang="zh-CN" i="1" dirty="0" smtClean="0"/>
          </a:p>
          <a:p>
            <a:endParaRPr lang="en-US" altLang="zh-CN" dirty="0"/>
          </a:p>
          <a:p>
            <a:r>
              <a:rPr lang="zh-CN" altLang="en-US" dirty="0" smtClean="0"/>
              <a:t>语言模型评价一句话是否“合理”或“是人话”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i="1" dirty="0" smtClean="0"/>
              <a:t>数学上讲</a:t>
            </a:r>
            <a:endParaRPr lang="en-US" altLang="zh-CN" i="1" dirty="0" smtClean="0"/>
          </a:p>
          <a:p>
            <a:endParaRPr lang="en-US" altLang="zh-CN" dirty="0"/>
          </a:p>
          <a:p>
            <a:r>
              <a:rPr lang="en-US" altLang="zh-CN" dirty="0" smtClean="0"/>
              <a:t>P(</a:t>
            </a:r>
            <a:r>
              <a:rPr lang="zh-CN" altLang="en-US" dirty="0" smtClean="0"/>
              <a:t>今天天气不错</a:t>
            </a:r>
            <a:r>
              <a:rPr lang="en-US" altLang="zh-CN" dirty="0" smtClean="0"/>
              <a:t>) &gt; P(</a:t>
            </a:r>
            <a:r>
              <a:rPr lang="zh-CN" altLang="en-US" dirty="0" smtClean="0"/>
              <a:t>今错不天天气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语言模型用于计算文本的</a:t>
            </a:r>
            <a:r>
              <a:rPr lang="zh-CN" altLang="en-US" b="1" u="sng" dirty="0" smtClean="0"/>
              <a:t>成句概率</a:t>
            </a:r>
            <a:endParaRPr lang="en-US" altLang="zh-CN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7499648" y="108409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语言模型的应用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数字归一化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+mn-ea"/>
              </a:rPr>
              <a:t>将一个文本中的数字部分转化成对读者友好的样式</a:t>
            </a:r>
            <a:endParaRPr lang="en-US" altLang="zh-CN" dirty="0" smtClean="0">
              <a:latin typeface="+mn-ea"/>
            </a:endParaRPr>
          </a:p>
          <a:p>
            <a:endParaRPr lang="en-US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常见于语言识别系统后，展示文本时使用</a:t>
            </a:r>
            <a:endParaRPr lang="en-US" altLang="zh-CN" dirty="0" smtClean="0">
              <a:latin typeface="+mn-ea"/>
            </a:endParaRPr>
          </a:p>
          <a:p>
            <a:endParaRPr lang="en-US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如：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秦皇岛港煤炭库存量在</a:t>
            </a:r>
            <a:r>
              <a:rPr lang="zh-CN" altLang="en-US" dirty="0">
                <a:solidFill>
                  <a:srgbClr val="00B0F0"/>
                </a:solidFill>
                <a:latin typeface="+mn-ea"/>
              </a:rPr>
              <a:t>十一</a:t>
            </a:r>
            <a:r>
              <a:rPr lang="zh-CN" altLang="en-US" dirty="0">
                <a:latin typeface="+mn-ea"/>
              </a:rPr>
              <a:t>月初突然激增，</a:t>
            </a:r>
            <a:r>
              <a:rPr lang="zh-CN" altLang="en-US" dirty="0" smtClean="0">
                <a:latin typeface="+mn-ea"/>
              </a:rPr>
              <a:t>从</a:t>
            </a:r>
            <a:r>
              <a:rPr lang="zh-CN" altLang="en-US" dirty="0" smtClean="0">
                <a:solidFill>
                  <a:srgbClr val="00B0F0"/>
                </a:solidFill>
                <a:latin typeface="+mn-ea"/>
              </a:rPr>
              <a:t>四百五十四点九万</a:t>
            </a:r>
            <a:r>
              <a:rPr lang="zh-CN" altLang="en-US" dirty="0">
                <a:latin typeface="+mn-ea"/>
              </a:rPr>
              <a:t>吨增加</a:t>
            </a:r>
            <a:r>
              <a:rPr lang="zh-CN" altLang="en-US" dirty="0" smtClean="0">
                <a:latin typeface="+mn-ea"/>
              </a:rPr>
              <a:t>到</a:t>
            </a:r>
            <a:r>
              <a:rPr lang="zh-CN" altLang="en-US" dirty="0" smtClean="0">
                <a:solidFill>
                  <a:srgbClr val="00B0F0"/>
                </a:solidFill>
                <a:latin typeface="+mn-ea"/>
              </a:rPr>
              <a:t>七百七十三点四万</a:t>
            </a:r>
            <a:r>
              <a:rPr lang="zh-CN" altLang="en-US" dirty="0" smtClean="0">
                <a:latin typeface="+mn-ea"/>
              </a:rPr>
              <a:t>吨，打破了</a:t>
            </a:r>
            <a:r>
              <a:rPr lang="zh-CN" altLang="en-US" dirty="0" smtClean="0">
                <a:solidFill>
                  <a:srgbClr val="00B0F0"/>
                </a:solidFill>
                <a:latin typeface="+mn-ea"/>
              </a:rPr>
              <a:t>一九九九</a:t>
            </a:r>
            <a:r>
              <a:rPr lang="zh-CN" altLang="en-US" dirty="0" smtClean="0">
                <a:latin typeface="+mn-ea"/>
              </a:rPr>
              <a:t>年以来的记录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秦皇岛港煤炭库存量</a:t>
            </a:r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11</a:t>
            </a:r>
            <a:r>
              <a:rPr lang="zh-CN" altLang="en-US" dirty="0" smtClean="0">
                <a:latin typeface="+mn-ea"/>
              </a:rPr>
              <a:t>月初</a:t>
            </a:r>
            <a:r>
              <a:rPr lang="zh-CN" altLang="en-US" dirty="0">
                <a:latin typeface="+mn-ea"/>
              </a:rPr>
              <a:t>突然激增，</a:t>
            </a:r>
            <a:r>
              <a:rPr lang="zh-CN" altLang="en-US" dirty="0" smtClean="0">
                <a:latin typeface="+mn-ea"/>
              </a:rPr>
              <a:t>从</a:t>
            </a:r>
            <a:r>
              <a:rPr lang="en-US" altLang="zh-CN" dirty="0" smtClean="0">
                <a:latin typeface="+mn-ea"/>
              </a:rPr>
              <a:t>454.9</a:t>
            </a:r>
            <a:r>
              <a:rPr lang="zh-CN" altLang="en-US" dirty="0" smtClean="0">
                <a:latin typeface="+mn-ea"/>
              </a:rPr>
              <a:t>万</a:t>
            </a:r>
            <a:r>
              <a:rPr lang="zh-CN" altLang="en-US" dirty="0">
                <a:latin typeface="+mn-ea"/>
              </a:rPr>
              <a:t>吨增加</a:t>
            </a:r>
            <a:r>
              <a:rPr lang="zh-CN" altLang="en-US" dirty="0" smtClean="0">
                <a:latin typeface="+mn-ea"/>
              </a:rPr>
              <a:t>到</a:t>
            </a:r>
            <a:r>
              <a:rPr lang="en-US" altLang="zh-CN" dirty="0" smtClean="0">
                <a:latin typeface="+mn-ea"/>
              </a:rPr>
              <a:t>773.4</a:t>
            </a:r>
            <a:r>
              <a:rPr lang="zh-CN" altLang="en-US" dirty="0" smtClean="0">
                <a:latin typeface="+mn-ea"/>
              </a:rPr>
              <a:t>万</a:t>
            </a:r>
            <a:r>
              <a:rPr lang="zh-CN" altLang="en-US" dirty="0">
                <a:latin typeface="+mn-ea"/>
              </a:rPr>
              <a:t>吨，打破</a:t>
            </a:r>
            <a:r>
              <a:rPr lang="zh-CN" altLang="en-US" dirty="0" smtClean="0">
                <a:latin typeface="+mn-ea"/>
              </a:rPr>
              <a:t>了</a:t>
            </a:r>
            <a:r>
              <a:rPr lang="en-US" altLang="zh-CN" dirty="0" smtClean="0">
                <a:latin typeface="+mn-ea"/>
              </a:rPr>
              <a:t>1999</a:t>
            </a:r>
            <a:r>
              <a:rPr lang="zh-CN" altLang="en-US" dirty="0" smtClean="0">
                <a:latin typeface="+mn-ea"/>
              </a:rPr>
              <a:t>年</a:t>
            </a:r>
            <a:r>
              <a:rPr lang="zh-CN" altLang="en-US" dirty="0">
                <a:latin typeface="+mn-ea"/>
              </a:rPr>
              <a:t>以来的</a:t>
            </a:r>
            <a:r>
              <a:rPr lang="zh-CN" altLang="en-US" dirty="0" smtClean="0">
                <a:latin typeface="+mn-ea"/>
              </a:rPr>
              <a:t>记录</a:t>
            </a:r>
            <a:endParaRPr lang="en-US" altLang="zh-CN" dirty="0" smtClean="0">
              <a:latin typeface="+mn-ea"/>
            </a:endParaRPr>
          </a:p>
          <a:p>
            <a:endParaRPr lang="en-US" dirty="0">
              <a:latin typeface="+mn-ea"/>
            </a:endParaRPr>
          </a:p>
          <a:p>
            <a:r>
              <a:rPr lang="zh-CN" altLang="en-US" dirty="0">
                <a:solidFill>
                  <a:srgbClr val="00B0F0"/>
                </a:solidFill>
                <a:latin typeface="+mn-ea"/>
              </a:rPr>
              <a:t>十一</a:t>
            </a:r>
            <a:r>
              <a:rPr lang="zh-CN" altLang="en-US" dirty="0" smtClean="0">
                <a:latin typeface="+mn-ea"/>
              </a:rPr>
              <a:t>届</a:t>
            </a:r>
            <a:r>
              <a:rPr lang="zh-CN" altLang="en-US" dirty="0" smtClean="0">
                <a:solidFill>
                  <a:srgbClr val="00B0F0"/>
                </a:solidFill>
                <a:latin typeface="+mn-ea"/>
              </a:rPr>
              <a:t>三</a:t>
            </a:r>
            <a:r>
              <a:rPr lang="zh-CN" altLang="en-US" dirty="0" smtClean="0">
                <a:latin typeface="+mn-ea"/>
              </a:rPr>
              <a:t>中全会、“</a:t>
            </a:r>
            <a:r>
              <a:rPr lang="zh-CN" altLang="en-US" dirty="0" smtClean="0">
                <a:solidFill>
                  <a:srgbClr val="00B0F0"/>
                </a:solidFill>
                <a:latin typeface="+mn-ea"/>
              </a:rPr>
              <a:t>十二五</a:t>
            </a:r>
            <a:r>
              <a:rPr lang="zh-CN" altLang="en-US" dirty="0" smtClean="0">
                <a:latin typeface="+mn-ea"/>
              </a:rPr>
              <a:t>”规划、</a:t>
            </a:r>
            <a:r>
              <a:rPr lang="zh-CN" altLang="en-US" dirty="0" smtClean="0">
                <a:solidFill>
                  <a:srgbClr val="00B0F0"/>
                </a:solidFill>
                <a:latin typeface="+mn-ea"/>
              </a:rPr>
              <a:t>一</a:t>
            </a:r>
            <a:r>
              <a:rPr lang="zh-CN" altLang="en-US" dirty="0" smtClean="0">
                <a:latin typeface="+mn-ea"/>
              </a:rPr>
              <a:t>贫如洗、</a:t>
            </a:r>
            <a:r>
              <a:rPr lang="zh-CN" altLang="en-US" dirty="0" smtClean="0">
                <a:solidFill>
                  <a:srgbClr val="00B0F0"/>
                </a:solidFill>
                <a:latin typeface="+mn-ea"/>
              </a:rPr>
              <a:t>二</a:t>
            </a:r>
            <a:r>
              <a:rPr lang="zh-CN" altLang="en-US" dirty="0" smtClean="0">
                <a:latin typeface="+mn-ea"/>
              </a:rPr>
              <a:t>龙戏珠</a:t>
            </a:r>
            <a:endParaRPr lang="en-US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8328" y="49411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可读性更好</a:t>
            </a:r>
            <a:endParaRPr 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86106" y="6021288"/>
            <a:ext cx="183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但不能全转数字</a:t>
            </a:r>
            <a:endParaRPr 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00256" y="8994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语言模型的应用</a:t>
            </a:r>
            <a:r>
              <a:rPr lang="en-US" altLang="zh-CN" dirty="0"/>
              <a:t>-</a:t>
            </a:r>
            <a:r>
              <a:rPr lang="zh-CN" altLang="en-US" dirty="0"/>
              <a:t>数字归一化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</a:rPr>
              <a:t>1.</a:t>
            </a:r>
            <a:r>
              <a:rPr lang="zh-CN" altLang="en-US" dirty="0" smtClean="0">
                <a:latin typeface="+mn-ea"/>
              </a:rPr>
              <a:t>找到数字形式符合规范的文本作为原始语料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2.</a:t>
            </a:r>
            <a:r>
              <a:rPr lang="zh-CN" altLang="en-US" dirty="0" smtClean="0">
                <a:latin typeface="+mn-ea"/>
              </a:rPr>
              <a:t>用正则表达式找到数字部分（任意形式）</a:t>
            </a:r>
            <a:endParaRPr lang="en-US" altLang="zh-CN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3.</a:t>
            </a:r>
            <a:r>
              <a:rPr lang="zh-CN" altLang="en-US" dirty="0" smtClean="0">
                <a:latin typeface="+mn-ea"/>
              </a:rPr>
              <a:t>将数字部分依照其格式替换为</a:t>
            </a:r>
            <a:r>
              <a:rPr lang="en-US" altLang="zh-CN" dirty="0" smtClean="0">
                <a:latin typeface="+mn-ea"/>
              </a:rPr>
              <a:t>&lt;</a:t>
            </a:r>
            <a:r>
              <a:rPr lang="zh-CN" altLang="en-US" dirty="0" smtClean="0">
                <a:latin typeface="+mn-ea"/>
              </a:rPr>
              <a:t>阿拉伯数字</a:t>
            </a:r>
            <a:r>
              <a:rPr lang="en-US" altLang="zh-CN" dirty="0" smtClean="0">
                <a:latin typeface="+mn-ea"/>
              </a:rPr>
              <a:t>&gt;&lt;</a:t>
            </a:r>
            <a:r>
              <a:rPr lang="zh-CN" altLang="en-US" dirty="0" smtClean="0">
                <a:latin typeface="+mn-ea"/>
              </a:rPr>
              <a:t>汉字数字</a:t>
            </a:r>
            <a:r>
              <a:rPr lang="en-US" altLang="zh-CN" dirty="0" smtClean="0">
                <a:latin typeface="+mn-ea"/>
              </a:rPr>
              <a:t>&gt;&lt;</a:t>
            </a:r>
            <a:r>
              <a:rPr lang="zh-CN" altLang="en-US" dirty="0" smtClean="0">
                <a:latin typeface="+mn-ea"/>
              </a:rPr>
              <a:t>汉字连读</a:t>
            </a:r>
            <a:r>
              <a:rPr lang="en-US" altLang="zh-CN" dirty="0" smtClean="0">
                <a:latin typeface="+mn-ea"/>
              </a:rPr>
              <a:t>&gt;</a:t>
            </a:r>
            <a:r>
              <a:rPr lang="zh-CN" altLang="en-US" dirty="0" smtClean="0">
                <a:latin typeface="+mn-ea"/>
              </a:rPr>
              <a:t>等</a:t>
            </a:r>
            <a:r>
              <a:rPr lang="en-US" altLang="zh-CN" dirty="0" smtClean="0">
                <a:latin typeface="+mn-ea"/>
              </a:rPr>
              <a:t>token</a:t>
            </a:r>
            <a:endParaRPr lang="en-US" altLang="zh-CN" dirty="0" smtClean="0">
              <a:latin typeface="+mn-ea"/>
            </a:endParaRPr>
          </a:p>
          <a:p>
            <a:r>
              <a:rPr lang="en-US" dirty="0">
                <a:latin typeface="+mn-ea"/>
              </a:rPr>
              <a:t>4</a:t>
            </a:r>
            <a:r>
              <a:rPr lang="en-US" dirty="0" smtClean="0">
                <a:latin typeface="+mn-ea"/>
              </a:rPr>
              <a:t>.</a:t>
            </a:r>
            <a:r>
              <a:rPr lang="zh-CN" altLang="en-US" dirty="0" smtClean="0">
                <a:latin typeface="+mn-ea"/>
              </a:rPr>
              <a:t>使用带</a:t>
            </a:r>
            <a:r>
              <a:rPr lang="en-US" altLang="zh-CN" dirty="0" smtClean="0">
                <a:latin typeface="+mn-ea"/>
              </a:rPr>
              <a:t>token</a:t>
            </a:r>
            <a:r>
              <a:rPr lang="zh-CN" altLang="en-US" dirty="0" smtClean="0">
                <a:latin typeface="+mn-ea"/>
              </a:rPr>
              <a:t>文本训练语言模型</a:t>
            </a:r>
            <a:endParaRPr lang="en-US" altLang="zh-CN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5.</a:t>
            </a:r>
            <a:r>
              <a:rPr lang="zh-CN" altLang="en-US" dirty="0" smtClean="0">
                <a:latin typeface="+mn-ea"/>
              </a:rPr>
              <a:t>对于新输入的文本，同样使用正则表达式找到数字部分，之后分别带入各个</a:t>
            </a:r>
            <a:r>
              <a:rPr lang="en-US" altLang="zh-CN" dirty="0" smtClean="0">
                <a:latin typeface="+mn-ea"/>
              </a:rPr>
              <a:t>token</a:t>
            </a:r>
            <a:r>
              <a:rPr lang="zh-CN" altLang="en-US" dirty="0" smtClean="0">
                <a:latin typeface="+mn-ea"/>
              </a:rPr>
              <a:t>，使用语言模型计算概率</a:t>
            </a:r>
            <a:endParaRPr lang="en-US" altLang="zh-CN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6.</a:t>
            </a:r>
            <a:r>
              <a:rPr lang="zh-CN" altLang="en-US" dirty="0" smtClean="0">
                <a:latin typeface="+mn-ea"/>
              </a:rPr>
              <a:t>选取概率最高的</a:t>
            </a:r>
            <a:r>
              <a:rPr lang="en-US" altLang="zh-CN" dirty="0" smtClean="0">
                <a:latin typeface="+mn-ea"/>
              </a:rPr>
              <a:t>token</a:t>
            </a:r>
            <a:r>
              <a:rPr lang="zh-CN" altLang="en-US" dirty="0" smtClean="0">
                <a:latin typeface="+mn-ea"/>
              </a:rPr>
              <a:t>最为最终数字格式，按照规则转化后填入原文本</a:t>
            </a:r>
            <a:endParaRPr 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99648" y="8994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语言模型的应用</a:t>
            </a:r>
            <a:r>
              <a:rPr lang="en-US" altLang="zh-CN" dirty="0"/>
              <a:t>-</a:t>
            </a:r>
            <a:r>
              <a:rPr lang="zh-CN" altLang="en-US" dirty="0"/>
              <a:t>数字归一化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>
                <a:latin typeface="+mn-ea"/>
              </a:rPr>
              <a:t>例句：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中国共产党第十五次全国代表大会于一九九七年九月十二日召开，各地方代表一一发言</a:t>
            </a:r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中国共产党第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汉字数字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zh-CN" altLang="en-US" sz="1800" dirty="0">
                <a:latin typeface="+mn-ea"/>
              </a:rPr>
              <a:t>次全国代表大会于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阿拉伯数字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zh-CN" altLang="en-US" sz="1800" dirty="0">
                <a:latin typeface="+mn-ea"/>
              </a:rPr>
              <a:t>年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阿拉伯数字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zh-CN" altLang="en-US" sz="1800" dirty="0">
                <a:latin typeface="+mn-ea"/>
              </a:rPr>
              <a:t>月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阿拉伯数字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zh-CN" altLang="en-US" sz="1800" dirty="0">
                <a:latin typeface="+mn-ea"/>
              </a:rPr>
              <a:t>日召开，各地方代表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汉字连续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zh-CN" altLang="en-US" sz="1800" dirty="0">
                <a:latin typeface="+mn-ea"/>
              </a:rPr>
              <a:t>发言</a:t>
            </a:r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训练时，将</a:t>
            </a:r>
            <a:r>
              <a:rPr lang="en-US" altLang="zh-CN" sz="1800" dirty="0">
                <a:latin typeface="+mn-ea"/>
              </a:rPr>
              <a:t>&lt;token&gt;</a:t>
            </a:r>
            <a:r>
              <a:rPr lang="zh-CN" altLang="en-US" sz="1800" dirty="0">
                <a:latin typeface="+mn-ea"/>
              </a:rPr>
              <a:t>当成一个字训练语言模型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预测时，中国共产党第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十五</a:t>
            </a:r>
            <a:r>
              <a:rPr lang="zh-CN" altLang="en-US" sz="1800" dirty="0">
                <a:latin typeface="+mn-ea"/>
              </a:rPr>
              <a:t>次全国代表           </a:t>
            </a:r>
            <a:r>
              <a:rPr lang="en-US" altLang="zh-CN" sz="1800" dirty="0">
                <a:latin typeface="+mn-ea"/>
              </a:rPr>
              <a:t>&lt;-  </a:t>
            </a:r>
            <a:r>
              <a:rPr lang="zh-CN" altLang="en-US" sz="1800" dirty="0">
                <a:latin typeface="+mn-ea"/>
              </a:rPr>
              <a:t>原句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dirty="0">
                <a:latin typeface="+mn-ea"/>
              </a:rPr>
              <a:t>        </a:t>
            </a:r>
            <a:r>
              <a:rPr lang="zh-CN" altLang="en-US" sz="1800" dirty="0">
                <a:latin typeface="+mn-ea"/>
              </a:rPr>
              <a:t>中国共产党第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汉字数字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zh-CN" altLang="en-US" sz="1800" dirty="0">
                <a:latin typeface="+mn-ea"/>
              </a:rPr>
              <a:t>次全国代表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        中国共产党第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阿拉伯数字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zh-CN" altLang="en-US" sz="1800" dirty="0">
                <a:latin typeface="+mn-ea"/>
              </a:rPr>
              <a:t>次全国代表   语言模型判断最高概率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        中国共产党第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汉字连续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zh-CN" altLang="en-US" sz="1800" dirty="0">
                <a:latin typeface="+mn-ea"/>
              </a:rPr>
              <a:t>次全国代表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若需要转化格式则通过规则完成，模型只起到判断作用</a:t>
            </a:r>
            <a:endParaRPr lang="en-US" altLang="zh-CN" sz="1800" dirty="0">
              <a:latin typeface="+mn-ea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5519936" y="4725144"/>
            <a:ext cx="288032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99648" y="8994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语言模型的应用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文本打标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给文本添加标点或语气停顿等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我最近 抽了点时间 读了一本 关于 马尔可夫生平 的书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zh-CN" altLang="en-US" dirty="0" smtClean="0"/>
              <a:t>可以理解为一种粗粒度的分词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常用于语音合成任务中，辅助做出发音的停顿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下箭头 3"/>
          <p:cNvSpPr/>
          <p:nvPr/>
        </p:nvSpPr>
        <p:spPr>
          <a:xfrm>
            <a:off x="2160515" y="2587149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下箭头 4"/>
          <p:cNvSpPr/>
          <p:nvPr/>
        </p:nvSpPr>
        <p:spPr>
          <a:xfrm>
            <a:off x="4079776" y="2564904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下箭头 5"/>
          <p:cNvSpPr/>
          <p:nvPr/>
        </p:nvSpPr>
        <p:spPr>
          <a:xfrm>
            <a:off x="5519936" y="2564904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下箭头 6"/>
          <p:cNvSpPr/>
          <p:nvPr/>
        </p:nvSpPr>
        <p:spPr>
          <a:xfrm>
            <a:off x="8616280" y="2564904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下箭头 7"/>
          <p:cNvSpPr/>
          <p:nvPr/>
        </p:nvSpPr>
        <p:spPr>
          <a:xfrm>
            <a:off x="6384032" y="2564904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99648" y="8994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语言模型的应用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文本打标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需要有标注数据，在停顿处添加</a:t>
            </a:r>
            <a:r>
              <a:rPr lang="en-US" altLang="zh-CN" dirty="0" smtClean="0"/>
              <a:t>token: &lt;s&gt;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我</a:t>
            </a:r>
            <a:r>
              <a:rPr lang="zh-CN" altLang="en-US" dirty="0" smtClean="0">
                <a:solidFill>
                  <a:srgbClr val="FF0000"/>
                </a:solidFill>
              </a:rPr>
              <a:t>最近 </a:t>
            </a:r>
            <a:r>
              <a:rPr lang="en-US" altLang="zh-CN" dirty="0" smtClean="0">
                <a:solidFill>
                  <a:srgbClr val="FF0000"/>
                </a:solidFill>
              </a:rPr>
              <a:t>&lt;s&gt;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抽了点时间 </a:t>
            </a:r>
            <a:r>
              <a:rPr lang="en-US" altLang="zh-CN" dirty="0">
                <a:solidFill>
                  <a:srgbClr val="FF0000"/>
                </a:solidFill>
              </a:rPr>
              <a:t>&lt;s</a:t>
            </a:r>
            <a:r>
              <a:rPr lang="en-US" altLang="zh-CN" dirty="0" smtClean="0">
                <a:solidFill>
                  <a:srgbClr val="FF0000"/>
                </a:solidFill>
              </a:rPr>
              <a:t>&gt; </a:t>
            </a:r>
            <a:r>
              <a:rPr lang="zh-CN" altLang="en-US" dirty="0" smtClean="0">
                <a:solidFill>
                  <a:srgbClr val="FF0000"/>
                </a:solidFill>
              </a:rPr>
              <a:t>读</a:t>
            </a:r>
            <a:r>
              <a:rPr lang="zh-CN" altLang="en-US" dirty="0">
                <a:solidFill>
                  <a:srgbClr val="FF0000"/>
                </a:solidFill>
              </a:rPr>
              <a:t>了一本 </a:t>
            </a:r>
            <a:r>
              <a:rPr lang="en-US" altLang="zh-CN" dirty="0">
                <a:solidFill>
                  <a:srgbClr val="FF0000"/>
                </a:solidFill>
              </a:rPr>
              <a:t>&lt;s</a:t>
            </a:r>
            <a:r>
              <a:rPr lang="en-US" altLang="zh-CN" dirty="0" smtClean="0">
                <a:solidFill>
                  <a:srgbClr val="FF0000"/>
                </a:solidFill>
              </a:rPr>
              <a:t>&gt; </a:t>
            </a:r>
            <a:r>
              <a:rPr lang="zh-CN" altLang="en-US" dirty="0" smtClean="0">
                <a:solidFill>
                  <a:srgbClr val="FF0000"/>
                </a:solidFill>
              </a:rPr>
              <a:t>关于 </a:t>
            </a:r>
            <a:r>
              <a:rPr lang="en-US" altLang="zh-CN" dirty="0">
                <a:solidFill>
                  <a:srgbClr val="FF0000"/>
                </a:solidFill>
              </a:rPr>
              <a:t>&lt;s&gt;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马尔可夫生平 </a:t>
            </a:r>
            <a:r>
              <a:rPr lang="en-US" altLang="zh-CN" dirty="0">
                <a:solidFill>
                  <a:srgbClr val="FF0000"/>
                </a:solidFill>
              </a:rPr>
              <a:t>&lt;s</a:t>
            </a:r>
            <a:r>
              <a:rPr lang="en-US" altLang="zh-CN" dirty="0" smtClean="0">
                <a:solidFill>
                  <a:srgbClr val="FF0000"/>
                </a:solidFill>
              </a:rPr>
              <a:t>&gt; 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书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带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训练语言模型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预测过程：</a:t>
            </a:r>
            <a:endParaRPr lang="en-US" altLang="zh-CN" dirty="0" smtClean="0"/>
          </a:p>
          <a:p>
            <a:r>
              <a:rPr lang="zh-CN" altLang="en-US" dirty="0" smtClean="0"/>
              <a:t>选定一个窗口长度，首先预测第一次停顿位置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我</a:t>
            </a:r>
            <a:r>
              <a:rPr lang="en-US" altLang="zh-CN" dirty="0" smtClean="0">
                <a:solidFill>
                  <a:srgbClr val="FF0000"/>
                </a:solidFill>
              </a:rPr>
              <a:t>&lt;s&gt;</a:t>
            </a:r>
            <a:r>
              <a:rPr lang="zh-CN" altLang="en-US" dirty="0" smtClean="0">
                <a:solidFill>
                  <a:srgbClr val="FF0000"/>
                </a:solidFill>
              </a:rPr>
              <a:t>最近抽了点时间   </a:t>
            </a:r>
            <a:r>
              <a:rPr lang="en-US" altLang="zh-CN" dirty="0" smtClean="0">
                <a:solidFill>
                  <a:srgbClr val="FF0000"/>
                </a:solidFill>
              </a:rPr>
              <a:t>ppl:10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我最</a:t>
            </a:r>
            <a:r>
              <a:rPr lang="en-US" altLang="zh-CN" dirty="0" smtClean="0">
                <a:solidFill>
                  <a:srgbClr val="FF0000"/>
                </a:solidFill>
              </a:rPr>
              <a:t>&lt;s&gt;</a:t>
            </a:r>
            <a:r>
              <a:rPr lang="zh-CN" altLang="en-US" dirty="0">
                <a:solidFill>
                  <a:srgbClr val="FF0000"/>
                </a:solidFill>
              </a:rPr>
              <a:t>近抽了点</a:t>
            </a:r>
            <a:r>
              <a:rPr lang="zh-CN" altLang="en-US" dirty="0" smtClean="0">
                <a:solidFill>
                  <a:srgbClr val="FF0000"/>
                </a:solidFill>
              </a:rPr>
              <a:t>时间   </a:t>
            </a:r>
            <a:r>
              <a:rPr lang="en-US" altLang="zh-CN" dirty="0" smtClean="0">
                <a:solidFill>
                  <a:srgbClr val="FF0000"/>
                </a:solidFill>
              </a:rPr>
              <a:t>ppl:20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我最近</a:t>
            </a:r>
            <a:r>
              <a:rPr lang="en-US" altLang="zh-CN" dirty="0" smtClean="0">
                <a:solidFill>
                  <a:srgbClr val="FF0000"/>
                </a:solidFill>
              </a:rPr>
              <a:t>&lt;s&gt;</a:t>
            </a:r>
            <a:r>
              <a:rPr lang="zh-CN" altLang="en-US" dirty="0">
                <a:solidFill>
                  <a:srgbClr val="FF0000"/>
                </a:solidFill>
              </a:rPr>
              <a:t>抽</a:t>
            </a:r>
            <a:r>
              <a:rPr lang="zh-CN" altLang="en-US" dirty="0" smtClean="0">
                <a:solidFill>
                  <a:srgbClr val="FF0000"/>
                </a:solidFill>
              </a:rPr>
              <a:t>了点时间   </a:t>
            </a:r>
            <a:r>
              <a:rPr lang="en-US" altLang="zh-CN" dirty="0" smtClean="0">
                <a:solidFill>
                  <a:srgbClr val="FF0000"/>
                </a:solidFill>
              </a:rPr>
              <a:t>ppl:5  </a:t>
            </a:r>
            <a:r>
              <a:rPr lang="en-US" altLang="zh-CN" dirty="0" smtClean="0"/>
              <a:t> &lt;- </a:t>
            </a:r>
            <a:r>
              <a:rPr lang="zh-CN" altLang="en-US" dirty="0" smtClean="0"/>
              <a:t>选择此处作为第一次停顿</a:t>
            </a:r>
            <a:endParaRPr lang="en-US" altLang="zh-CN" dirty="0" smtClean="0"/>
          </a:p>
          <a:p>
            <a:r>
              <a:rPr lang="en-US" altLang="zh-CN" dirty="0" smtClean="0"/>
              <a:t>….</a:t>
            </a:r>
            <a:endParaRPr lang="en-US" altLang="zh-CN" dirty="0" smtClean="0"/>
          </a:p>
          <a:p>
            <a:r>
              <a:rPr lang="zh-CN" altLang="en-US" dirty="0" smtClean="0"/>
              <a:t>之后从“抽了点时间”开始向后重复此过程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9648" y="8994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语言模型的应用</a:t>
            </a:r>
            <a:r>
              <a:rPr lang="en-US" altLang="zh-CN" dirty="0"/>
              <a:t>-</a:t>
            </a:r>
            <a:r>
              <a:rPr lang="zh-CN" altLang="en-US" dirty="0"/>
              <a:t>文本打标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本质为序列标注任务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可以依照类似方式，处理分词、文本加标点、文本段落切分等任务</a:t>
            </a:r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分词或切分段落只需要一种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；打标点时，可以用多种分隔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，代表不同标点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9648" y="8994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+mn-ea"/>
              </a:rPr>
              <a:t>1.</a:t>
            </a:r>
            <a:r>
              <a:rPr lang="zh-CN" altLang="en-US" dirty="0" smtClean="0">
                <a:latin typeface="+mn-ea"/>
              </a:rPr>
              <a:t>语言模型的核心能力是计算成句概率，依赖这一能力，可以完成大量不同类型的</a:t>
            </a:r>
            <a:r>
              <a:rPr lang="en-US" altLang="zh-CN" dirty="0" smtClean="0">
                <a:latin typeface="+mn-ea"/>
              </a:rPr>
              <a:t>NLP</a:t>
            </a:r>
            <a:r>
              <a:rPr lang="zh-CN" altLang="en-US" dirty="0" smtClean="0">
                <a:latin typeface="+mn-ea"/>
              </a:rPr>
              <a:t>任务。</a:t>
            </a:r>
            <a:endParaRPr lang="en-US" altLang="zh-CN" dirty="0" smtClean="0">
              <a:latin typeface="+mn-ea"/>
            </a:endParaRPr>
          </a:p>
          <a:p>
            <a:endParaRPr lang="en-US" dirty="0">
              <a:latin typeface="+mn-ea"/>
            </a:endParaRPr>
          </a:p>
          <a:p>
            <a:r>
              <a:rPr lang="en-US" dirty="0" smtClean="0">
                <a:latin typeface="+mn-ea"/>
              </a:rPr>
              <a:t>2.</a:t>
            </a:r>
            <a:r>
              <a:rPr lang="zh-CN" altLang="en-US" dirty="0" smtClean="0">
                <a:latin typeface="+mn-ea"/>
              </a:rPr>
              <a:t>基于统计的语言模型和基于神经网络的语言模型各有使用的场景，大体上讲，基于统计的模型优势在于解码速度，而神经网络的模型通常效果更好。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3.</a:t>
            </a:r>
            <a:r>
              <a:rPr lang="zh-CN" altLang="en-US" dirty="0" smtClean="0">
                <a:latin typeface="+mn-ea"/>
              </a:rPr>
              <a:t>单纯通过</a:t>
            </a:r>
            <a:r>
              <a:rPr lang="en-US" altLang="zh-CN" dirty="0" smtClean="0">
                <a:latin typeface="+mn-ea"/>
              </a:rPr>
              <a:t>PPL</a:t>
            </a:r>
            <a:r>
              <a:rPr lang="zh-CN" altLang="en-US" dirty="0" smtClean="0">
                <a:latin typeface="+mn-ea"/>
              </a:rPr>
              <a:t>评价语言模型是有局限的，通过下游任务效果进行整体评价更好。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4</a:t>
            </a:r>
            <a:r>
              <a:rPr lang="en-US" altLang="zh-CN" dirty="0" smtClean="0">
                <a:latin typeface="+mn-ea"/>
              </a:rPr>
              <a:t>.</a:t>
            </a:r>
            <a:r>
              <a:rPr lang="zh-CN" altLang="en-US" dirty="0" smtClean="0">
                <a:latin typeface="+mn-ea"/>
              </a:rPr>
              <a:t>深入的理解一种算法，有助于发现更多的应用方式。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5.</a:t>
            </a:r>
            <a:r>
              <a:rPr lang="zh-CN" altLang="en-US" dirty="0" smtClean="0">
                <a:latin typeface="+mn-ea"/>
              </a:rPr>
              <a:t>看似简单（甚至错误）的假设，也能带来有意义的结果，事实上，这是简化问题的常见方式。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99648" y="8994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601440" y="2967335"/>
            <a:ext cx="8989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 For Listening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语言模型的主要用途</a:t>
            </a:r>
            <a:endParaRPr 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7525" y="2572544"/>
            <a:ext cx="60769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ss1.bdstatic.com/70cFuXSh_Q1YnxGkpoWK1HF6hhy/it/u=333498908,1628377911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96" y="1993276"/>
            <a:ext cx="5575741" cy="309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s1.bdstatic.com/70cFuXSh_Q1YnxGkpoWK1HF6hhy/it/u=1273509880,2951727313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566" y="3398189"/>
            <a:ext cx="5862389" cy="290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ss1.bdstatic.com/70cFvXSh_Q1YnxGkpoWK1HF6hhy/it/u=2491607121,2480064266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2021982"/>
            <a:ext cx="45720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99648" y="108409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语音识别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语音识别：声音  </a:t>
            </a:r>
            <a:r>
              <a:rPr lang="en-US" altLang="zh-CN" dirty="0" smtClean="0">
                <a:latin typeface="+mn-ea"/>
              </a:rPr>
              <a:t>-&gt;  </a:t>
            </a:r>
            <a:r>
              <a:rPr lang="zh-CN" altLang="en-US" dirty="0" smtClean="0">
                <a:latin typeface="+mn-ea"/>
              </a:rPr>
              <a:t>文本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声音本质是一种波</a:t>
            </a:r>
            <a:endParaRPr lang="en-US" altLang="zh-CN" dirty="0" smtClean="0">
              <a:latin typeface="+mn-ea"/>
            </a:endParaRPr>
          </a:p>
          <a:p>
            <a:endParaRPr lang="en-US" dirty="0">
              <a:latin typeface="+mn-ea"/>
            </a:endParaRPr>
          </a:p>
          <a:p>
            <a:endParaRPr lang="en-US" dirty="0" smtClean="0">
              <a:latin typeface="+mn-ea"/>
            </a:endParaRPr>
          </a:p>
          <a:p>
            <a:endParaRPr lang="en-US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将波按时间段切分很多帧，如</a:t>
            </a:r>
            <a:r>
              <a:rPr lang="en-US" altLang="zh-CN" dirty="0" smtClean="0">
                <a:latin typeface="+mn-ea"/>
              </a:rPr>
              <a:t>25ms</a:t>
            </a:r>
            <a:r>
              <a:rPr lang="zh-CN" altLang="en-US" dirty="0" smtClean="0">
                <a:latin typeface="+mn-ea"/>
              </a:rPr>
              <a:t>一段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之后进行声学特征提取，将每一帧转化成一个向量</a:t>
            </a:r>
            <a:endParaRPr lang="en-US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065" y="2996953"/>
            <a:ext cx="45910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99648" y="108409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语音识别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+mn-ea"/>
              </a:rPr>
              <a:t>以声学特征提取后的向量为输入，经过声学模型，预测得到音素</a:t>
            </a:r>
            <a:endParaRPr lang="en-US" altLang="zh-CN" dirty="0" smtClean="0">
              <a:latin typeface="+mn-ea"/>
            </a:endParaRPr>
          </a:p>
          <a:p>
            <a:endParaRPr lang="en-US" dirty="0">
              <a:latin typeface="+mn-ea"/>
            </a:endParaRPr>
          </a:p>
          <a:p>
            <a:endParaRPr lang="en-US" dirty="0" smtClean="0">
              <a:latin typeface="+mn-ea"/>
            </a:endParaRPr>
          </a:p>
          <a:p>
            <a:endParaRPr lang="en-US" dirty="0">
              <a:latin typeface="+mn-ea"/>
            </a:endParaRPr>
          </a:p>
          <a:p>
            <a:endParaRPr lang="en-US" dirty="0" smtClean="0">
              <a:latin typeface="+mn-ea"/>
            </a:endParaRPr>
          </a:p>
          <a:p>
            <a:endParaRPr lang="en-US" dirty="0" smtClean="0">
              <a:latin typeface="+mn-ea"/>
            </a:endParaRPr>
          </a:p>
          <a:p>
            <a:endParaRPr lang="en-US" dirty="0">
              <a:latin typeface="+mn-ea"/>
            </a:endParaRPr>
          </a:p>
          <a:p>
            <a:endParaRPr lang="en-US" dirty="0">
              <a:latin typeface="+mn-ea"/>
            </a:endParaRPr>
          </a:p>
          <a:p>
            <a:endParaRPr lang="en-US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音素与拼音类似，但要考虑声调</a:t>
            </a:r>
            <a:endParaRPr lang="en-US" dirty="0">
              <a:latin typeface="+mn-ea"/>
            </a:endParaRPr>
          </a:p>
        </p:txBody>
      </p:sp>
      <p:pic>
        <p:nvPicPr>
          <p:cNvPr id="2052" name="Picture 4" descr="http://file.elecfans.com/web1/M00/65/C1/pIYBAFut3AuAfZ9cAAAwAhkcxIw82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2409657"/>
            <a:ext cx="5256584" cy="293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99648" y="108409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语言模型</a:t>
            </a:r>
            <a:r>
              <a:rPr lang="en-US" altLang="zh-CN" dirty="0"/>
              <a:t>-</a:t>
            </a:r>
            <a:r>
              <a:rPr lang="zh-CN" altLang="en-US" dirty="0"/>
              <a:t>语音识别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音素序列对应多条文本序列，由</a:t>
            </a:r>
            <a:r>
              <a:rPr lang="zh-CN" altLang="en-US" b="1" dirty="0" smtClean="0"/>
              <a:t>语言模型</a:t>
            </a:r>
            <a:r>
              <a:rPr lang="zh-CN" altLang="en-US" dirty="0" smtClean="0"/>
              <a:t>挑选出</a:t>
            </a:r>
            <a:r>
              <a:rPr lang="zh-CN" altLang="en-US" b="1" dirty="0" smtClean="0"/>
              <a:t>成句概率</a:t>
            </a:r>
            <a:r>
              <a:rPr lang="zh-CN" altLang="en-US" dirty="0" smtClean="0"/>
              <a:t>最高的序列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beam search</a:t>
            </a:r>
            <a:r>
              <a:rPr lang="zh-CN" altLang="en-US" dirty="0" smtClean="0"/>
              <a:t>或维特比的方式解码</a:t>
            </a:r>
            <a:endParaRPr lang="en-US" dirty="0"/>
          </a:p>
          <a:p>
            <a:r>
              <a:rPr lang="en-US" altLang="zh-CN" dirty="0" err="1" smtClean="0"/>
              <a:t>zhong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guo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zheng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zai</a:t>
            </a:r>
            <a:r>
              <a:rPr lang="en-US" altLang="zh-CN" dirty="0" smtClean="0"/>
              <a:t>     dui    </a:t>
            </a:r>
            <a:r>
              <a:rPr lang="en-US" altLang="zh-CN" dirty="0" err="1" smtClean="0"/>
              <a:t>kang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xin</a:t>
            </a:r>
            <a:r>
              <a:rPr lang="en-US" altLang="zh-CN" dirty="0" smtClean="0"/>
              <a:t>    guan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中          国       挣        在      队       炕       心       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钟          郭       证        再      怼       亢       鑫       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忠          锅       郑        载      兑       抗       欣       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终          过       正                  对                 芯       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衷</a:t>
            </a:r>
            <a:r>
              <a:rPr lang="en-US" altLang="zh-CN" dirty="0" smtClean="0"/>
              <a:t>                     </a:t>
            </a:r>
            <a:r>
              <a:rPr lang="zh-CN" altLang="en-US" dirty="0" smtClean="0"/>
              <a:t>症                                      新       棺</a:t>
            </a:r>
            <a:endParaRPr 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631504" y="371703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063264" y="3789040"/>
            <a:ext cx="504056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219258" y="3789040"/>
            <a:ext cx="504056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219573" y="3789040"/>
            <a:ext cx="400578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6227797" y="4797152"/>
            <a:ext cx="448125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302106" y="4797152"/>
            <a:ext cx="288032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8270951" y="5229200"/>
            <a:ext cx="43204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语音识别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语音识别示意图</a:t>
            </a:r>
            <a:endParaRPr lang="en-US" dirty="0">
              <a:latin typeface="+mn-ea"/>
            </a:endParaRPr>
          </a:p>
        </p:txBody>
      </p:sp>
      <p:pic>
        <p:nvPicPr>
          <p:cNvPr id="2050" name="Picture 2" descr="http://file.elecfans.com/web1/M00/65/C1/pIYBAFut3ACATE_HAAAj1j-icCU34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2708920"/>
            <a:ext cx="867711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99648" y="108409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7196</Words>
  <Application>Kingsoft Office WPP</Application>
  <PresentationFormat>自定义</PresentationFormat>
  <Paragraphs>671</Paragraphs>
  <Slides>47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Office 主题​​</vt:lpstr>
      <vt:lpstr>Equation.3</vt:lpstr>
      <vt:lpstr>语言模型 language model</vt:lpstr>
      <vt:lpstr>要点</vt:lpstr>
      <vt:lpstr>什么是语言模型</vt:lpstr>
      <vt:lpstr>什么是语言模型</vt:lpstr>
      <vt:lpstr>语言模型的主要用途</vt:lpstr>
      <vt:lpstr>语言模型-语音识别</vt:lpstr>
      <vt:lpstr>语言模型-语音识别</vt:lpstr>
      <vt:lpstr>语言模型-语音识别</vt:lpstr>
      <vt:lpstr>语言模型-语音识别</vt:lpstr>
      <vt:lpstr>语言模型-手写识别</vt:lpstr>
      <vt:lpstr>语言模型-输入法</vt:lpstr>
      <vt:lpstr>语言模型的分类</vt:lpstr>
      <vt:lpstr>语言模型的分类</vt:lpstr>
      <vt:lpstr>N-gram语言模型</vt:lpstr>
      <vt:lpstr>N-gram语言模型</vt:lpstr>
      <vt:lpstr>N-gram语言模型</vt:lpstr>
      <vt:lpstr>N-gram语言模型</vt:lpstr>
      <vt:lpstr>N-gram语言模型</vt:lpstr>
      <vt:lpstr>N-gram语言模型</vt:lpstr>
      <vt:lpstr>N-gram语言模型</vt:lpstr>
      <vt:lpstr>N-gram语言模型</vt:lpstr>
      <vt:lpstr>N-gram语言模型-平滑方法</vt:lpstr>
      <vt:lpstr>N-gram语言模型-平滑方法</vt:lpstr>
      <vt:lpstr>N-gram语言模型-平滑方法</vt:lpstr>
      <vt:lpstr>N-gram语言模型-平滑方法</vt:lpstr>
      <vt:lpstr>语言模型的评价指标</vt:lpstr>
      <vt:lpstr>语言模型的评价指标</vt:lpstr>
      <vt:lpstr>神经网络语言模型</vt:lpstr>
      <vt:lpstr>神经网络语言模型</vt:lpstr>
      <vt:lpstr>神经网络语言模型</vt:lpstr>
      <vt:lpstr>神经网络语言模型</vt:lpstr>
      <vt:lpstr>两类语言模型的对比</vt:lpstr>
      <vt:lpstr>语言模型的应用-话者分离</vt:lpstr>
      <vt:lpstr>语言模型的应用-话者分离</vt:lpstr>
      <vt:lpstr>语言模型的应用-话者分离</vt:lpstr>
      <vt:lpstr>语言模型的应用-文本纠错</vt:lpstr>
      <vt:lpstr>语言模型的应用-文本纠错</vt:lpstr>
      <vt:lpstr>语言模型的应用-文本纠错</vt:lpstr>
      <vt:lpstr>语言模型的应用-文本纠错</vt:lpstr>
      <vt:lpstr>语言模型的应用-数字归一化</vt:lpstr>
      <vt:lpstr>语言模型的应用-数字归一化</vt:lpstr>
      <vt:lpstr>语言模型的应用-数字归一化</vt:lpstr>
      <vt:lpstr>语言模型的应用-文本打标</vt:lpstr>
      <vt:lpstr>语言模型的应用-文本打标</vt:lpstr>
      <vt:lpstr>语言模型的应用-文本打标</vt:lpstr>
      <vt:lpstr>总结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自然语言处理的发展与挑战</dc:title>
  <dc:creator>Zimo Yin</dc:creator>
  <cp:lastModifiedBy>yinzi</cp:lastModifiedBy>
  <cp:revision>261</cp:revision>
  <dcterms:created xsi:type="dcterms:W3CDTF">2021-01-13T12:57:00Z</dcterms:created>
  <dcterms:modified xsi:type="dcterms:W3CDTF">2023-08-18T07:55:43Z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