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3"/>
    <p:sldId id="368" r:id="rId4"/>
    <p:sldId id="369" r:id="rId5"/>
    <p:sldId id="367" r:id="rId6"/>
    <p:sldId id="370" r:id="rId7"/>
    <p:sldId id="372" r:id="rId8"/>
    <p:sldId id="371" r:id="rId9"/>
    <p:sldId id="308" r:id="rId10"/>
    <p:sldId id="305" r:id="rId11"/>
    <p:sldId id="304" r:id="rId12"/>
    <p:sldId id="383" r:id="rId13"/>
    <p:sldId id="375" r:id="rId14"/>
    <p:sldId id="384" r:id="rId15"/>
    <p:sldId id="374" r:id="rId16"/>
    <p:sldId id="306" r:id="rId17"/>
    <p:sldId id="373" r:id="rId18"/>
    <p:sldId id="309" r:id="rId19"/>
    <p:sldId id="307" r:id="rId20"/>
    <p:sldId id="323" r:id="rId21"/>
    <p:sldId id="324" r:id="rId22"/>
    <p:sldId id="328" r:id="rId23"/>
    <p:sldId id="310" r:id="rId24"/>
    <p:sldId id="325" r:id="rId25"/>
    <p:sldId id="326" r:id="rId26"/>
    <p:sldId id="318" r:id="rId27"/>
    <p:sldId id="346" r:id="rId28"/>
    <p:sldId id="347" r:id="rId29"/>
    <p:sldId id="315" r:id="rId30"/>
    <p:sldId id="349" r:id="rId31"/>
    <p:sldId id="348" r:id="rId32"/>
    <p:sldId id="376" r:id="rId33"/>
    <p:sldId id="377" r:id="rId34"/>
    <p:sldId id="378" r:id="rId35"/>
    <p:sldId id="379" r:id="rId36"/>
    <p:sldId id="380" r:id="rId37"/>
    <p:sldId id="381" r:id="rId38"/>
    <p:sldId id="319" r:id="rId40"/>
    <p:sldId id="356" r:id="rId41"/>
    <p:sldId id="354" r:id="rId42"/>
    <p:sldId id="355" r:id="rId43"/>
    <p:sldId id="357" r:id="rId44"/>
    <p:sldId id="417" r:id="rId45"/>
    <p:sldId id="418" r:id="rId46"/>
    <p:sldId id="358" r:id="rId47"/>
    <p:sldId id="303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24" autoAdjust="0"/>
  </p:normalViewPr>
  <p:slideViewPr>
    <p:cSldViewPr>
      <p:cViewPr varScale="1">
        <p:scale>
          <a:sx n="84" d="100"/>
          <a:sy n="84" d="100"/>
        </p:scale>
        <p:origin x="-595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预</a:t>
            </a:r>
            <a:r>
              <a:rPr lang="zh-CN" altLang="en-US" sz="4800" dirty="0"/>
              <a:t>训练语言模型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92" y="4165161"/>
            <a:ext cx="5310926" cy="20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-self-attention</a:t>
            </a:r>
            <a:endParaRPr 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66331"/>
            <a:ext cx="4093865" cy="46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0" y="2780928"/>
            <a:ext cx="5131368" cy="88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-self-attention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5480" y="1772817"/>
          <a:ext cx="8907682" cy="46085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2526"/>
                <a:gridCol w="1272526"/>
                <a:gridCol w="1272526"/>
                <a:gridCol w="1272526"/>
                <a:gridCol w="1272526"/>
                <a:gridCol w="1272526"/>
                <a:gridCol w="1272526"/>
              </a:tblGrid>
              <a:tr h="658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en-US" dirty="0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3432" y="2258217"/>
            <a:ext cx="9649072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07824" y="25776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逐行</a:t>
            </a:r>
            <a:r>
              <a:rPr lang="en-US" altLang="zh-CN" b="1" dirty="0" err="1" smtClean="0"/>
              <a:t>softmax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9856" y="6488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  * K.T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-Multi-Head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944" y="2265641"/>
            <a:ext cx="2829320" cy="361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558508"/>
            <a:ext cx="26955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多头机制 </a:t>
            </a:r>
            <a:r>
              <a:rPr lang="en-US" altLang="zh-CN" dirty="0" smtClean="0"/>
              <a:t>multi-head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284838"/>
            <a:ext cx="8858285" cy="55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18" y="2205600"/>
            <a:ext cx="4938569" cy="355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-Encoder</a:t>
            </a:r>
            <a:endParaRPr lang="en-US" dirty="0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2" y="1805138"/>
            <a:ext cx="5434553" cy="49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68272" y="2648685"/>
            <a:ext cx="4499728" cy="509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68273" y="2648685"/>
                <a:ext cx="464997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𝑜𝑢𝑡𝑝𝑢𝑡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𝐿𝑖𝑛𝑒𝑟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𝑔𝑒𝑙𝑢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𝐿𝑖𝑛𝑒𝑟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273" y="2648685"/>
                <a:ext cx="4649971" cy="5091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827328" y="4901198"/>
            <a:ext cx="4644008" cy="509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73779" y="4901199"/>
                <a:ext cx="5057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𝑜𝑢𝑡𝑝𝑢𝑡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𝐿𝑖𝑛𝑒𝑟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79" y="4901199"/>
                <a:ext cx="505776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04326" y="3921029"/>
            <a:ext cx="39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LayerNorm</a:t>
            </a:r>
            <a:r>
              <a:rPr lang="en-US" i="1" dirty="0"/>
              <a:t>(</a:t>
            </a:r>
            <a:r>
              <a:rPr lang="en-US" i="1" dirty="0" err="1"/>
              <a:t>Xembedding</a:t>
            </a:r>
            <a:r>
              <a:rPr lang="en-US" i="1" dirty="0"/>
              <a:t>+ </a:t>
            </a:r>
            <a:r>
              <a:rPr lang="en-US" i="1" dirty="0" err="1"/>
              <a:t>Xattention</a:t>
            </a:r>
            <a:r>
              <a:rPr lang="en-US" i="1" dirty="0"/>
              <a:t>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9150" y="2132856"/>
            <a:ext cx="39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LayerNorm</a:t>
            </a:r>
            <a:r>
              <a:rPr lang="en-US" i="1" dirty="0"/>
              <a:t>(X forward+ </a:t>
            </a:r>
            <a:r>
              <a:rPr lang="en-US" i="1" dirty="0" err="1"/>
              <a:t>Xattention</a:t>
            </a:r>
            <a:r>
              <a:rPr lang="en-US" i="1" dirty="0"/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的优势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、通过预训练利用了海量无标注文本数据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zh-CN" altLang="en-US" dirty="0" smtClean="0"/>
              <a:t>、相比词向量，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的文本表示结合了语境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模型结构有很强的拟合能力，词与词之间的距离不会造成关系计算上的损失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zh-CN" altLang="en-US" dirty="0" smtClean="0"/>
              <a:t>、效果大幅提升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的劣势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预训练需要数据，时间，和机器（开源模型缓解了这一问题）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难以应用在生成式任务上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zh-CN" altLang="en-US" dirty="0" smtClean="0"/>
              <a:t>参数量大，运算复杂，满足不了部分真实场景</a:t>
            </a:r>
            <a:r>
              <a:rPr lang="zh-CN" altLang="en-US" dirty="0"/>
              <a:t>性能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4.</a:t>
            </a:r>
            <a:r>
              <a:rPr lang="zh-CN" altLang="en-US" dirty="0" smtClean="0"/>
              <a:t>没有下游数据做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，效果依然不理想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0913" y="2967335"/>
            <a:ext cx="52501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预训练技术发展</a:t>
            </a:r>
            <a:endParaRPr lang="zh-CN" altLang="en-U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早于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，强调了</a:t>
            </a:r>
            <a:r>
              <a:rPr lang="en-US" altLang="zh-CN" dirty="0" smtClean="0"/>
              <a:t>context embedding</a:t>
            </a:r>
            <a:r>
              <a:rPr lang="zh-CN" altLang="en-US" dirty="0" smtClean="0"/>
              <a:t>的重要性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作为核心编码器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AutoShape 2" descr="https://img2018.cnblogs.com/blog/1335117/201812/1335117-20181203205511185-937791986.pn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49" y="2924944"/>
            <a:ext cx="757434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意识到了双向信息的重要性</a:t>
            </a:r>
            <a:endParaRPr lang="en-US" altLang="zh-CN" dirty="0" smtClean="0"/>
          </a:p>
          <a:p>
            <a:r>
              <a:rPr lang="zh-CN" altLang="en-US" dirty="0" smtClean="0"/>
              <a:t>同时使用前向和后向的语言模型，将隐含层拼接起来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前向：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后向：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优化目标：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36" y="3104016"/>
            <a:ext cx="4887945" cy="9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824" y="4099847"/>
            <a:ext cx="4904968" cy="85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7" y="5164629"/>
            <a:ext cx="4276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56292" y="596096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本质上仍是单向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1.</a:t>
            </a:r>
            <a:r>
              <a:rPr lang="zh-CN" altLang="en-US" dirty="0"/>
              <a:t>预训练思想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2.transformer</a:t>
            </a:r>
            <a:r>
              <a:rPr lang="zh-CN" altLang="en-US" dirty="0"/>
              <a:t>结构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预训练技术的发展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6519" y="1124744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建议的下游任务使用方式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i="1" dirty="0" smtClean="0"/>
              <a:t>freeze </a:t>
            </a:r>
            <a:r>
              <a:rPr lang="en-US" i="1" dirty="0"/>
              <a:t>the weights of the </a:t>
            </a:r>
            <a:r>
              <a:rPr lang="en-US" i="1" dirty="0" err="1"/>
              <a:t>biLM</a:t>
            </a:r>
            <a:r>
              <a:rPr lang="en-US" i="1" dirty="0"/>
              <a:t> and </a:t>
            </a:r>
            <a:r>
              <a:rPr lang="en-US" i="1" dirty="0" smtClean="0"/>
              <a:t>then concatenate </a:t>
            </a:r>
            <a:r>
              <a:rPr lang="en-US" i="1" dirty="0"/>
              <a:t>the </a:t>
            </a:r>
            <a:r>
              <a:rPr lang="en-US" i="1" dirty="0" err="1"/>
              <a:t>ELMo</a:t>
            </a:r>
            <a:r>
              <a:rPr lang="en-US" i="1" dirty="0"/>
              <a:t> vector </a:t>
            </a:r>
            <a:r>
              <a:rPr lang="en-US" i="1" dirty="0" err="1" smtClean="0"/>
              <a:t>ELMo</a:t>
            </a:r>
            <a:r>
              <a:rPr lang="en-US" i="1" baseline="-25000" dirty="0" err="1" smtClean="0"/>
              <a:t>task</a:t>
            </a:r>
            <a:r>
              <a:rPr lang="en-US" i="1" baseline="30000" dirty="0" err="1" smtClean="0"/>
              <a:t>k</a:t>
            </a:r>
            <a:r>
              <a:rPr lang="en-US" i="1" baseline="30000" dirty="0" smtClean="0"/>
              <a:t> </a:t>
            </a:r>
            <a:r>
              <a:rPr lang="en-US" i="1" dirty="0"/>
              <a:t>with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 and pass the </a:t>
            </a:r>
            <a:r>
              <a:rPr lang="en-US" i="1" dirty="0" err="1"/>
              <a:t>ELMo</a:t>
            </a:r>
            <a:r>
              <a:rPr lang="en-US" i="1" dirty="0"/>
              <a:t> enhanced representation [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i="1" dirty="0"/>
              <a:t>; </a:t>
            </a:r>
            <a:r>
              <a:rPr lang="en-US" i="1" dirty="0" err="1" smtClean="0"/>
              <a:t>ELMo</a:t>
            </a:r>
            <a:r>
              <a:rPr lang="en-US" i="1" baseline="-25000" dirty="0" err="1" smtClean="0"/>
              <a:t>task</a:t>
            </a:r>
            <a:r>
              <a:rPr lang="en-US" i="1" baseline="30000" dirty="0" err="1" smtClean="0"/>
              <a:t>k</a:t>
            </a:r>
            <a:r>
              <a:rPr lang="en-US" i="1" dirty="0" smtClean="0"/>
              <a:t> </a:t>
            </a:r>
            <a:r>
              <a:rPr lang="en-US" i="1" dirty="0"/>
              <a:t>] into the task </a:t>
            </a:r>
            <a:r>
              <a:rPr lang="en-US" i="1" dirty="0" smtClean="0"/>
              <a:t>RNN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ELMo</a:t>
            </a:r>
            <a:r>
              <a:rPr lang="zh-CN" altLang="en-US" dirty="0" smtClean="0"/>
              <a:t>向量与词向量拼接输入下游模型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have introduced </a:t>
            </a:r>
            <a:r>
              <a:rPr lang="en-US" i="1" dirty="0">
                <a:solidFill>
                  <a:srgbClr val="FF0000"/>
                </a:solidFill>
              </a:rPr>
              <a:t>a general approach</a:t>
            </a:r>
            <a:r>
              <a:rPr lang="en-US" i="1" dirty="0"/>
              <a:t> for </a:t>
            </a:r>
            <a:r>
              <a:rPr lang="en-US" i="1" dirty="0" smtClean="0"/>
              <a:t>learning </a:t>
            </a:r>
            <a:r>
              <a:rPr lang="en-US" i="1" dirty="0"/>
              <a:t>high-quality deep context-dependent </a:t>
            </a:r>
            <a:r>
              <a:rPr lang="en-US" i="1" dirty="0" smtClean="0"/>
              <a:t>representations </a:t>
            </a:r>
            <a:r>
              <a:rPr lang="en-US" i="1" dirty="0"/>
              <a:t>from </a:t>
            </a:r>
            <a:r>
              <a:rPr lang="en-US" i="1" dirty="0" err="1"/>
              <a:t>biLMs</a:t>
            </a:r>
            <a:r>
              <a:rPr lang="en-US" i="1" dirty="0"/>
              <a:t>, and shown </a:t>
            </a:r>
            <a:r>
              <a:rPr lang="en-US" i="1" dirty="0">
                <a:solidFill>
                  <a:srgbClr val="FF0000"/>
                </a:solidFill>
              </a:rPr>
              <a:t>large </a:t>
            </a:r>
            <a:r>
              <a:rPr lang="en-US" i="1" dirty="0" smtClean="0">
                <a:solidFill>
                  <a:srgbClr val="FF0000"/>
                </a:solidFill>
              </a:rPr>
              <a:t>improvements </a:t>
            </a:r>
            <a:r>
              <a:rPr lang="en-US" i="1" dirty="0"/>
              <a:t>when applying </a:t>
            </a:r>
            <a:r>
              <a:rPr lang="en-US" i="1" dirty="0" err="1"/>
              <a:t>ELMo</a:t>
            </a:r>
            <a:r>
              <a:rPr lang="en-US" i="1" dirty="0"/>
              <a:t> to </a:t>
            </a:r>
            <a:r>
              <a:rPr lang="en-US" i="1" dirty="0">
                <a:solidFill>
                  <a:srgbClr val="FF0000"/>
                </a:solidFill>
              </a:rPr>
              <a:t>a broad range of NLP </a:t>
            </a:r>
            <a:r>
              <a:rPr lang="en-US" i="1" dirty="0" smtClean="0">
                <a:solidFill>
                  <a:srgbClr val="FF0000"/>
                </a:solidFill>
              </a:rPr>
              <a:t>tasks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预</a:t>
            </a:r>
            <a:r>
              <a:rPr lang="zh-CN" altLang="en-US" b="1" dirty="0"/>
              <a:t>训练</a:t>
            </a:r>
            <a:r>
              <a:rPr lang="zh-CN" altLang="en-US" b="1" dirty="0" smtClean="0"/>
              <a:t>是一种通用的提升效果的手段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</a:t>
            </a:r>
            <a:r>
              <a:rPr lang="zh-CN" altLang="en-US" dirty="0" smtClean="0"/>
              <a:t>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，启用了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作为核心编码器</a:t>
            </a:r>
            <a:endParaRPr lang="en-US" altLang="zh-CN" dirty="0" smtClean="0"/>
          </a:p>
          <a:p>
            <a:r>
              <a:rPr lang="zh-CN" altLang="en-US" dirty="0" smtClean="0"/>
              <a:t>开始使用特有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连接不同句子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29" y="2996952"/>
            <a:ext cx="875977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语言模型采取单向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在语言模型预训练的基础上，增加了有监督任务训练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基本上实锤了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LSTM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3" y="5661249"/>
            <a:ext cx="86391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75" y="5108798"/>
            <a:ext cx="88011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2564904"/>
            <a:ext cx="4086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Using unsupervised (pre-)training to boost performance</a:t>
            </a:r>
            <a:r>
              <a:rPr lang="en-US" i="1" dirty="0"/>
              <a:t> on discriminative tasks has long been an important goal of Machine Learning research. Our work suggests that </a:t>
            </a:r>
            <a:r>
              <a:rPr lang="en-US" i="1" dirty="0">
                <a:solidFill>
                  <a:srgbClr val="FF0000"/>
                </a:solidFill>
              </a:rPr>
              <a:t>achieving significant performance gains is indeed possible</a:t>
            </a:r>
            <a:r>
              <a:rPr lang="en-US" i="1" dirty="0"/>
              <a:t>, and offers hints as to what models (</a:t>
            </a:r>
            <a:r>
              <a:rPr lang="en-US" i="1" dirty="0">
                <a:solidFill>
                  <a:srgbClr val="FF0000"/>
                </a:solidFill>
              </a:rPr>
              <a:t>Transformers</a:t>
            </a:r>
            <a:r>
              <a:rPr lang="en-US" i="1" dirty="0"/>
              <a:t>) and data sets (text with long range dependencies) work best with this </a:t>
            </a:r>
            <a:r>
              <a:rPr lang="en-US" i="1" dirty="0" smtClean="0"/>
              <a:t>approach.</a:t>
            </a:r>
            <a:endParaRPr lang="en-US" i="1" dirty="0" smtClean="0"/>
          </a:p>
          <a:p>
            <a:endParaRPr lang="en-US" b="1" dirty="0"/>
          </a:p>
          <a:p>
            <a:r>
              <a:rPr lang="zh-CN" altLang="en-US" b="1" dirty="0" smtClean="0"/>
              <a:t>明确指出预训练的是有效的，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是好用的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Too </a:t>
            </a:r>
            <a:r>
              <a:rPr lang="en-US" b="1" dirty="0" smtClean="0"/>
              <a:t>Dangerous </a:t>
            </a:r>
            <a:r>
              <a:rPr lang="en-US" b="1" dirty="0"/>
              <a:t>to </a:t>
            </a:r>
            <a:r>
              <a:rPr lang="en-US" b="1" dirty="0" smtClean="0"/>
              <a:t>Release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en-US" dirty="0" smtClean="0"/>
              <a:t>继续使用单向语言模型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继续使用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结构（</a:t>
            </a:r>
            <a:r>
              <a:rPr lang="zh-CN" altLang="en-US" dirty="0"/>
              <a:t>小改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Bigger 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more data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生成能力可圈可点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380" y="4301689"/>
            <a:ext cx="405675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2852936"/>
            <a:ext cx="29813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强调</a:t>
            </a:r>
            <a:r>
              <a:rPr lang="en-US" altLang="zh-CN" dirty="0" smtClean="0"/>
              <a:t>zero-shot</a:t>
            </a:r>
            <a:endParaRPr lang="en-US" altLang="zh-CN" dirty="0" smtClean="0"/>
          </a:p>
          <a:p>
            <a:r>
              <a:rPr lang="zh-CN" altLang="en-US" dirty="0" smtClean="0"/>
              <a:t>任何一个任务，可以看做</a:t>
            </a:r>
            <a:endParaRPr lang="en-US" altLang="zh-CN" dirty="0" smtClean="0"/>
          </a:p>
          <a:p>
            <a:r>
              <a:rPr lang="zh-CN" altLang="en-US" dirty="0" smtClean="0"/>
              <a:t>所有任务可以概括为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以翻译任务为例，希望语言模型输出：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420889"/>
            <a:ext cx="2247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924944"/>
            <a:ext cx="3019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83" y="4624866"/>
            <a:ext cx="6331793" cy="2063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7728" y="43651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3878" y="433283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7101656" y="43343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diversity of tasks </a:t>
            </a:r>
            <a:r>
              <a:rPr lang="en-US" i="1" dirty="0"/>
              <a:t>the model is able to perform in a </a:t>
            </a:r>
            <a:r>
              <a:rPr lang="en-US" i="1" dirty="0">
                <a:solidFill>
                  <a:srgbClr val="FF0000"/>
                </a:solidFill>
              </a:rPr>
              <a:t>zero-shot setting </a:t>
            </a:r>
            <a:r>
              <a:rPr lang="en-US" i="1" dirty="0"/>
              <a:t>suggests that high-capacity models trained to maximize the likelihood of a sufficiently varied text corpus begin to learn how to perform a surprising amount of tasks </a:t>
            </a:r>
            <a:r>
              <a:rPr lang="en-US" i="1" dirty="0">
                <a:solidFill>
                  <a:srgbClr val="FF0000"/>
                </a:solidFill>
              </a:rPr>
              <a:t>without the need for explicit </a:t>
            </a:r>
            <a:r>
              <a:rPr lang="en-US" i="1" dirty="0" smtClean="0">
                <a:solidFill>
                  <a:srgbClr val="FF0000"/>
                </a:solidFill>
              </a:rPr>
              <a:t>supervision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大规模语言模型可以在不做有监督训练的情况下，完成许多任务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Robustly optimized BERT </a:t>
            </a:r>
            <a:r>
              <a:rPr lang="en-US" dirty="0" smtClean="0"/>
              <a:t>approach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模型结构不变，训练方式调整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）更多的数据，更大的</a:t>
            </a:r>
            <a:r>
              <a:rPr lang="en-US" altLang="zh-CN" dirty="0" smtClean="0">
                <a:latin typeface="+mn-ea"/>
              </a:rPr>
              <a:t>batch size</a:t>
            </a:r>
            <a:r>
              <a:rPr lang="zh-CN" altLang="en-US" dirty="0" smtClean="0">
                <a:latin typeface="+mn-ea"/>
              </a:rPr>
              <a:t>，更久的训练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去掉</a:t>
            </a:r>
            <a:r>
              <a:rPr lang="en-US" altLang="zh-CN" dirty="0" smtClean="0">
                <a:latin typeface="+mn-ea"/>
              </a:rPr>
              <a:t>next sentence prediction 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）使用更长的样本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）动态改变</a:t>
            </a:r>
            <a:r>
              <a:rPr lang="en-US" altLang="zh-CN" dirty="0" smtClean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位置</a:t>
            </a:r>
            <a:endParaRPr lang="en-US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935480"/>
            <a:ext cx="3466728" cy="2717656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We find that BERT was </a:t>
            </a:r>
            <a:r>
              <a:rPr lang="en-US" i="1" dirty="0">
                <a:solidFill>
                  <a:srgbClr val="FF0000"/>
                </a:solidFill>
              </a:rPr>
              <a:t>significantly undertrained</a:t>
            </a:r>
            <a:r>
              <a:rPr lang="en-US" i="1" dirty="0"/>
              <a:t>, and can match or exceed the performance of every model published after it.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98" y="2132856"/>
            <a:ext cx="48672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6" y="4653136"/>
            <a:ext cx="8867278" cy="167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66256"/>
            <a:ext cx="5162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5580" y="211704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预训练语言模型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4" y="486685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NLP</a:t>
            </a:r>
            <a:r>
              <a:rPr lang="zh-CN" altLang="en-US" sz="2800" dirty="0">
                <a:latin typeface="+mj-ea"/>
                <a:ea typeface="+mj-ea"/>
              </a:rPr>
              <a:t>里程碑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452" y="34693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无监督训练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592" y="602128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State of the art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2104" y="601986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Transformer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0254" y="34439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海量数据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1946" y="2117042"/>
            <a:ext cx="320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适配所有</a:t>
            </a:r>
            <a:r>
              <a:rPr lang="en-US" altLang="zh-CN" sz="2800" dirty="0">
                <a:latin typeface="+mj-ea"/>
                <a:ea typeface="+mj-ea"/>
              </a:rPr>
              <a:t>NLP</a:t>
            </a:r>
            <a:r>
              <a:rPr lang="zh-CN" altLang="en-US" sz="2800" dirty="0">
                <a:latin typeface="+mj-ea"/>
                <a:ea typeface="+mj-ea"/>
              </a:rPr>
              <a:t>任务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55310" y="484319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大力出奇迹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6519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These </a:t>
            </a:r>
            <a:r>
              <a:rPr lang="en-US" i="1" dirty="0" smtClean="0"/>
              <a:t>results </a:t>
            </a:r>
            <a:r>
              <a:rPr lang="en-US" i="1" dirty="0"/>
              <a:t>illustrate the importance of these </a:t>
            </a:r>
            <a:r>
              <a:rPr lang="en-US" i="1" dirty="0" smtClean="0"/>
              <a:t>previously </a:t>
            </a:r>
            <a:r>
              <a:rPr lang="en-US" i="1" dirty="0"/>
              <a:t>overlooked </a:t>
            </a:r>
            <a:r>
              <a:rPr lang="en-US" i="1" dirty="0">
                <a:solidFill>
                  <a:srgbClr val="FF0000"/>
                </a:solidFill>
              </a:rPr>
              <a:t>design decisions </a:t>
            </a:r>
            <a:r>
              <a:rPr lang="en-US" i="1" dirty="0"/>
              <a:t>and suggest that BERT’s </a:t>
            </a:r>
            <a:r>
              <a:rPr lang="en-US" i="1" dirty="0" smtClean="0"/>
              <a:t>pre</a:t>
            </a:r>
            <a:r>
              <a:rPr lang="en-US" altLang="zh-CN" i="1" dirty="0" smtClean="0"/>
              <a:t>-</a:t>
            </a:r>
            <a:r>
              <a:rPr lang="en-US" i="1" dirty="0" smtClean="0"/>
              <a:t>training </a:t>
            </a:r>
            <a:r>
              <a:rPr lang="en-US" i="1" dirty="0"/>
              <a:t>objective </a:t>
            </a:r>
            <a:r>
              <a:rPr lang="en-US" i="1" dirty="0">
                <a:solidFill>
                  <a:srgbClr val="FF0000"/>
                </a:solidFill>
              </a:rPr>
              <a:t>remains </a:t>
            </a:r>
            <a:r>
              <a:rPr lang="en-US" i="1" dirty="0" smtClean="0">
                <a:solidFill>
                  <a:srgbClr val="FF0000"/>
                </a:solidFill>
              </a:rPr>
              <a:t>competitive </a:t>
            </a:r>
            <a:r>
              <a:rPr lang="en-US" i="1" dirty="0"/>
              <a:t>with recently proposed alternatives. 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挖掘旧的方法的潜力，有时比创新还要有效</a:t>
            </a:r>
            <a:endParaRPr lang="en-US" altLang="zh-CN" b="1" dirty="0" smtClean="0"/>
          </a:p>
          <a:p>
            <a:r>
              <a:rPr lang="zh-CN" altLang="en-US" dirty="0" smtClean="0"/>
              <a:t>能够最大限度的发挥一种算法的能力，是算法工程师能力的体现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试图解决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模型过大的问题</a:t>
            </a:r>
            <a:endParaRPr lang="en-US" altLang="zh-CN" dirty="0" smtClean="0"/>
          </a:p>
          <a:p>
            <a:r>
              <a:rPr lang="zh-CN" altLang="en-US" dirty="0" smtClean="0"/>
              <a:t>想办法减少参数量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F</a:t>
            </a:r>
            <a:r>
              <a:rPr lang="en-US" dirty="0" smtClean="0"/>
              <a:t>actorized </a:t>
            </a:r>
            <a:r>
              <a:rPr lang="en-US" dirty="0"/>
              <a:t>embedding </a:t>
            </a:r>
            <a:r>
              <a:rPr lang="en-US" dirty="0" smtClean="0"/>
              <a:t>parameterization</a:t>
            </a:r>
            <a:endParaRPr lang="en-US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Embedding</a:t>
            </a:r>
            <a:r>
              <a:rPr lang="zh-CN" altLang="en-US" dirty="0" smtClean="0"/>
              <a:t>层的因式分解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/>
              <a:t>2. Cross-layer parameter </a:t>
            </a:r>
            <a:r>
              <a:rPr lang="en-US" dirty="0" smtClean="0"/>
              <a:t>sharing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zh-CN" altLang="en-US" dirty="0" smtClean="0"/>
              <a:t>跨层参数共享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actorized 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embedding </a:t>
            </a:r>
            <a:r>
              <a:rPr lang="en-US" dirty="0" smtClean="0">
                <a:latin typeface="黑体" pitchFamily="49" charset="-122"/>
                <a:ea typeface="黑体" pitchFamily="49" charset="-122"/>
              </a:rPr>
              <a:t>parameterization</a:t>
            </a:r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pt-BR" dirty="0">
                <a:latin typeface="黑体" pitchFamily="49" charset="-122"/>
                <a:ea typeface="黑体" pitchFamily="49" charset="-122"/>
              </a:rPr>
              <a:t>O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(V </a:t>
            </a:r>
            <a:r>
              <a:rPr lang="pt-BR" dirty="0">
                <a:latin typeface="黑体" pitchFamily="49" charset="-122"/>
                <a:ea typeface="黑体" pitchFamily="49" charset="-122"/>
              </a:rPr>
              <a:t>× H)  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-&gt;  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O(V </a:t>
            </a:r>
            <a:r>
              <a:rPr lang="pt-BR" dirty="0">
                <a:latin typeface="黑体" pitchFamily="49" charset="-122"/>
                <a:ea typeface="黑体" pitchFamily="49" charset="-122"/>
              </a:rPr>
              <a:t>× E + E × H</a:t>
            </a:r>
            <a:r>
              <a:rPr lang="pt-BR" dirty="0" smtClean="0">
                <a:latin typeface="黑体" pitchFamily="49" charset="-122"/>
                <a:ea typeface="黑体" pitchFamily="49" charset="-122"/>
              </a:rPr>
              <a:t>)</a:t>
            </a:r>
            <a:endParaRPr lang="pt-BR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V 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词表大小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30000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H 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隐单元个数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1024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E</a:t>
            </a:r>
            <a:r>
              <a:rPr lang="en-US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指定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Embedding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大小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512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（原生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Bert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无此参数）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参数量</a:t>
            </a:r>
            <a:endParaRPr lang="en-US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V x H = 30720000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dirty="0" smtClean="0">
                <a:latin typeface="黑体" pitchFamily="49" charset="-122"/>
                <a:ea typeface="黑体" pitchFamily="49" charset="-122"/>
              </a:rPr>
              <a:t>V x E + E x H = 524288</a:t>
            </a:r>
            <a:endParaRPr lang="en-US" dirty="0" smtClean="0">
              <a:latin typeface="黑体" pitchFamily="49" charset="-122"/>
              <a:ea typeface="黑体" pitchFamily="49" charset="-122"/>
            </a:endParaRPr>
          </a:p>
          <a:p>
            <a:endParaRPr 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Cross-layer parameter sharing</a:t>
            </a:r>
            <a:endParaRPr lang="en-US" dirty="0"/>
          </a:p>
          <a:p>
            <a:r>
              <a:rPr lang="zh-CN" altLang="en-US" dirty="0" smtClean="0"/>
              <a:t>跨层参数共享，有多种共享方式：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共享</a:t>
            </a:r>
            <a:r>
              <a:rPr lang="en-US" altLang="zh-CN" dirty="0" smtClean="0"/>
              <a:t>attention</a:t>
            </a:r>
            <a:r>
              <a:rPr lang="zh-CN" altLang="en-US" dirty="0"/>
              <a:t>部分</a:t>
            </a:r>
            <a:endParaRPr lang="en-US" altLang="zh-CN" dirty="0" smtClean="0"/>
          </a:p>
          <a:p>
            <a:r>
              <a:rPr lang="zh-CN" altLang="en-US" dirty="0"/>
              <a:t>只</a:t>
            </a:r>
            <a:r>
              <a:rPr lang="zh-CN" altLang="en-US" dirty="0" smtClean="0"/>
              <a:t>共享</a:t>
            </a:r>
            <a:r>
              <a:rPr lang="en-US" altLang="zh-CN" dirty="0" smtClean="0"/>
              <a:t>feed-forward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r>
              <a:rPr lang="zh-CN" altLang="en-US" dirty="0" smtClean="0"/>
              <a:t>全部共享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38" y="4485332"/>
            <a:ext cx="901073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SOP</a:t>
            </a:r>
            <a:r>
              <a:rPr lang="zh-CN" altLang="en-US" dirty="0" smtClean="0"/>
              <a:t>任务替代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 smtClean="0"/>
              <a:t>Sentence order prediction</a:t>
            </a:r>
            <a:endParaRPr lang="en-US" altLang="zh-CN" dirty="0" smtClean="0"/>
          </a:p>
          <a:p>
            <a:r>
              <a:rPr lang="zh-CN" altLang="en-US" dirty="0" smtClean="0"/>
              <a:t>预测两句话的前后关系，同样是二分类任务</a:t>
            </a:r>
            <a:endParaRPr lang="en-US" altLang="zh-CN" dirty="0" smtClean="0"/>
          </a:p>
          <a:p>
            <a:r>
              <a:rPr lang="en-US" dirty="0" smtClean="0"/>
              <a:t>[CLS] </a:t>
            </a:r>
            <a:r>
              <a:rPr lang="zh-CN" altLang="en-US" dirty="0" smtClean="0"/>
              <a:t>你好啊</a:t>
            </a:r>
            <a:r>
              <a:rPr lang="en-US" altLang="zh-CN" dirty="0" err="1" smtClean="0"/>
              <a:t>bert</a:t>
            </a:r>
            <a:r>
              <a:rPr lang="en-US" dirty="0" smtClean="0"/>
              <a:t> [SEP] </a:t>
            </a:r>
            <a:r>
              <a:rPr lang="zh-CN" altLang="en-US" dirty="0" smtClean="0"/>
              <a:t>好久不见</a:t>
            </a:r>
            <a:r>
              <a:rPr lang="en-US" dirty="0" smtClean="0"/>
              <a:t> [SEP] -&gt; </a:t>
            </a:r>
            <a:r>
              <a:rPr lang="en-US" altLang="zh-CN" dirty="0" smtClean="0"/>
              <a:t>Positive</a:t>
            </a:r>
            <a:endParaRPr lang="en-US" altLang="zh-CN" dirty="0" smtClean="0"/>
          </a:p>
          <a:p>
            <a:r>
              <a:rPr lang="en-US" dirty="0" smtClean="0"/>
              <a:t>[CLS</a:t>
            </a:r>
            <a:r>
              <a:rPr lang="en-US" dirty="0"/>
              <a:t>] </a:t>
            </a:r>
            <a:r>
              <a:rPr lang="zh-CN" altLang="en-US" dirty="0" smtClean="0"/>
              <a:t>好久不见</a:t>
            </a:r>
            <a:r>
              <a:rPr lang="en-US" dirty="0" smtClean="0"/>
              <a:t> </a:t>
            </a:r>
            <a:r>
              <a:rPr lang="en-US" dirty="0"/>
              <a:t>[SEP</a:t>
            </a:r>
            <a:r>
              <a:rPr lang="en-US" dirty="0" smtClean="0"/>
              <a:t>]</a:t>
            </a:r>
            <a:r>
              <a:rPr lang="zh-CN" altLang="en-US" dirty="0"/>
              <a:t>你好啊</a:t>
            </a:r>
            <a:r>
              <a:rPr lang="en-US" altLang="zh-CN" dirty="0" err="1"/>
              <a:t>bert</a:t>
            </a:r>
            <a:r>
              <a:rPr lang="en-US" dirty="0" smtClean="0"/>
              <a:t> </a:t>
            </a:r>
            <a:r>
              <a:rPr lang="en-US" dirty="0"/>
              <a:t>[SEP] -&gt; </a:t>
            </a:r>
            <a:r>
              <a:rPr lang="en-US" dirty="0" smtClean="0"/>
              <a:t>Negative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论文认为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任务过于简单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65105"/>
            <a:ext cx="8424870" cy="121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局限性：</a:t>
            </a:r>
            <a:endParaRPr lang="en-US" altLang="zh-CN" dirty="0" smtClean="0"/>
          </a:p>
          <a:p>
            <a:r>
              <a:rPr lang="en-US" dirty="0" smtClean="0"/>
              <a:t>1.</a:t>
            </a:r>
            <a:r>
              <a:rPr lang="zh-CN" altLang="en-US" dirty="0" smtClean="0"/>
              <a:t>虽然目的在于缩减参数，但依然是越大越好</a:t>
            </a:r>
            <a:endParaRPr lang="en-US" altLang="zh-CN" dirty="0" smtClean="0"/>
          </a:p>
          <a:p>
            <a:r>
              <a:rPr lang="en-US" dirty="0" smtClean="0"/>
              <a:t>2.</a:t>
            </a:r>
            <a:r>
              <a:rPr lang="zh-CN" altLang="en-US" dirty="0" smtClean="0"/>
              <a:t>虽然缩减了参数，但是前向计算速度没有提升（训练速度有提升）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61" y="5264472"/>
            <a:ext cx="7678737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19" y="3833043"/>
            <a:ext cx="66309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importance of model size, we ask: </a:t>
            </a:r>
            <a:r>
              <a:rPr lang="en-US" i="1" dirty="0">
                <a:solidFill>
                  <a:srgbClr val="FF0000"/>
                </a:solidFill>
              </a:rPr>
              <a:t>Is having better </a:t>
            </a:r>
            <a:r>
              <a:rPr lang="en-US" i="1" dirty="0" smtClean="0">
                <a:solidFill>
                  <a:srgbClr val="FF0000"/>
                </a:solidFill>
              </a:rPr>
              <a:t>NLP </a:t>
            </a:r>
            <a:r>
              <a:rPr lang="en-US" i="1" dirty="0">
                <a:solidFill>
                  <a:srgbClr val="FF0000"/>
                </a:solidFill>
              </a:rPr>
              <a:t>models as easy as having larger models</a:t>
            </a:r>
            <a:r>
              <a:rPr lang="en-US" i="1" dirty="0" smtClean="0"/>
              <a:t>?</a:t>
            </a:r>
            <a:endParaRPr lang="en-US" i="1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are able to scale up to much larger ALBERT </a:t>
            </a:r>
            <a:r>
              <a:rPr lang="en-US" i="1" dirty="0" smtClean="0"/>
              <a:t>configurations that </a:t>
            </a:r>
            <a:r>
              <a:rPr lang="en-US" i="1" dirty="0"/>
              <a:t>still have fewer parameters than BERT-large but achieve significantly better </a:t>
            </a:r>
            <a:r>
              <a:rPr lang="en-US" i="1" dirty="0" smtClean="0"/>
              <a:t>performance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工程角度讲价值不大，但是证明了参数量并非模型能力的绝对衡量标准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1750 </a:t>
            </a:r>
            <a:r>
              <a:rPr lang="zh-CN" altLang="en-US" dirty="0">
                <a:latin typeface="+mn-ea"/>
              </a:rPr>
              <a:t>亿</a:t>
            </a:r>
            <a:r>
              <a:rPr lang="zh-CN" altLang="en-US" dirty="0" smtClean="0">
                <a:latin typeface="+mn-ea"/>
              </a:rPr>
              <a:t>参数量，是</a:t>
            </a:r>
            <a:r>
              <a:rPr lang="en-US" altLang="zh-CN" dirty="0" smtClean="0">
                <a:latin typeface="+mn-ea"/>
              </a:rPr>
              <a:t>GPT-2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116</a:t>
            </a:r>
            <a:r>
              <a:rPr lang="zh-CN" altLang="en-US" dirty="0" smtClean="0">
                <a:latin typeface="+mn-ea"/>
              </a:rPr>
              <a:t>倍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模型结构与</a:t>
            </a:r>
            <a:r>
              <a:rPr lang="en-US" altLang="zh-CN" dirty="0" smtClean="0">
                <a:latin typeface="+mn-ea"/>
              </a:rPr>
              <a:t>GPT-2</a:t>
            </a:r>
            <a:r>
              <a:rPr lang="zh-CN" altLang="en-US" dirty="0" smtClean="0">
                <a:latin typeface="+mn-ea"/>
              </a:rPr>
              <a:t>相同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继续使用单向语言模型预训练</a:t>
            </a:r>
            <a:endParaRPr lang="en-US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78" y="3669516"/>
            <a:ext cx="9030022" cy="247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ea"/>
              </a:rPr>
              <a:t>Pre-training </a:t>
            </a:r>
            <a:r>
              <a:rPr lang="en-US" dirty="0">
                <a:latin typeface="+mn-ea"/>
              </a:rPr>
              <a:t>+ fine-tune    </a:t>
            </a:r>
            <a:r>
              <a:rPr lang="en-US" dirty="0" smtClean="0">
                <a:latin typeface="+mn-ea"/>
              </a:rPr>
              <a:t>×</a:t>
            </a:r>
            <a:endParaRPr lang="en-US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理由：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fine-tune</a:t>
            </a:r>
            <a:r>
              <a:rPr lang="zh-CN" altLang="en-US" dirty="0" smtClean="0">
                <a:latin typeface="+mn-ea"/>
              </a:rPr>
              <a:t>需要的数据，经常是缺失的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fine-tune</a:t>
            </a:r>
            <a:r>
              <a:rPr lang="zh-CN" altLang="en-US" dirty="0" smtClean="0">
                <a:latin typeface="+mn-ea"/>
              </a:rPr>
              <a:t>会涉及对模型进行改造，使其变复杂，并失去泛化性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、人类学习做新任务并不需要很多样本</a:t>
            </a:r>
            <a:endParaRPr lang="en-US" dirty="0">
              <a:latin typeface="+mn-ea"/>
            </a:endParaRPr>
          </a:p>
          <a:p>
            <a:endParaRPr lang="en-US" dirty="0" smtClean="0">
              <a:latin typeface="+mn-ea"/>
            </a:endParaRPr>
          </a:p>
          <a:p>
            <a:r>
              <a:rPr lang="en-US" altLang="zh-CN" b="1" dirty="0" smtClean="0">
                <a:latin typeface="+mn-ea"/>
              </a:rPr>
              <a:t>Pre-training + Zero-, One-, Few-shot  </a:t>
            </a:r>
            <a:r>
              <a:rPr lang="en-US" b="1" dirty="0" smtClean="0">
                <a:latin typeface="+mn-ea"/>
              </a:rPr>
              <a:t>√</a:t>
            </a:r>
            <a:endParaRPr lang="en-US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22" y="1776340"/>
            <a:ext cx="8064896" cy="503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传统方法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预训练方法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收集海量无标注文本数据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进行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 smtClean="0">
                <a:solidFill>
                  <a:srgbClr val="FF0000"/>
                </a:solidFill>
              </a:rPr>
              <a:t>预训练，并在任务模型中使用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设计模型结构</a:t>
            </a:r>
            <a:endParaRPr lang="en-US" altLang="zh-CN" dirty="0" smtClean="0"/>
          </a:p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收集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标注训练数据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使用标注数据进行模型训练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真实场景模型预测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888088" y="4036144"/>
            <a:ext cx="144016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右大括号 4"/>
          <p:cNvSpPr/>
          <p:nvPr/>
        </p:nvSpPr>
        <p:spPr>
          <a:xfrm>
            <a:off x="8666980" y="2492896"/>
            <a:ext cx="144016" cy="3199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76120" y="467957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传统方法</a:t>
            </a:r>
            <a:endParaRPr lang="en-US" altLang="zh-CN" dirty="0"/>
          </a:p>
          <a:p>
            <a:r>
              <a:rPr lang="en-US" altLang="zh-CN" dirty="0"/>
              <a:t>Fine-tune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6320" y="390794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预训练方法</a:t>
            </a:r>
            <a:endParaRPr lang="en-US" altLang="zh-CN" dirty="0"/>
          </a:p>
          <a:p>
            <a:r>
              <a:rPr lang="en-US" altLang="zh-CN" dirty="0"/>
              <a:t>Pre-train + </a:t>
            </a:r>
            <a:endParaRPr lang="en-US" altLang="zh-CN" dirty="0"/>
          </a:p>
          <a:p>
            <a:r>
              <a:rPr lang="en-US" altLang="zh-CN" dirty="0"/>
              <a:t>Fine-tune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8976320" y="2642240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91" y="1919480"/>
            <a:ext cx="84121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Aside from pointing to a conceptual limitation in our current NLP techniques, this adaptability has practical advantages – it allows humans to </a:t>
            </a:r>
            <a:r>
              <a:rPr lang="en-US" i="1" dirty="0">
                <a:solidFill>
                  <a:srgbClr val="FF0000"/>
                </a:solidFill>
              </a:rPr>
              <a:t>seamlessly mix together or switch between many tasks and skills</a:t>
            </a:r>
            <a:r>
              <a:rPr lang="en-US" i="1" dirty="0"/>
              <a:t>, for example performing addition during a lengthy dialogue. </a:t>
            </a:r>
            <a:r>
              <a:rPr lang="en-US" i="1" dirty="0" smtClean="0"/>
              <a:t>To </a:t>
            </a:r>
            <a:r>
              <a:rPr lang="en-US" i="1" dirty="0"/>
              <a:t>be broadly useful, we would someday like our </a:t>
            </a:r>
            <a:r>
              <a:rPr lang="en-US" i="1" dirty="0">
                <a:solidFill>
                  <a:srgbClr val="FF0000"/>
                </a:solidFill>
              </a:rPr>
              <a:t>NLP systems </a:t>
            </a:r>
            <a:r>
              <a:rPr lang="en-US" i="1" dirty="0"/>
              <a:t>to </a:t>
            </a:r>
            <a:r>
              <a:rPr lang="en-US" i="1" dirty="0">
                <a:solidFill>
                  <a:srgbClr val="FF0000"/>
                </a:solidFill>
              </a:rPr>
              <a:t>have this same fluidity and generality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人工智能的目标：像人一样的学习能力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汇总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530475"/>
            <a:ext cx="10515600" cy="2940685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 GPT -&gt; ChatGPT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995" y="1772920"/>
            <a:ext cx="9206230" cy="4989830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预训练的发展方向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+mj-lt"/>
              </a:rPr>
              <a:t>1.</a:t>
            </a:r>
            <a:r>
              <a:rPr lang="zh-CN" altLang="en-US" dirty="0" smtClean="0">
                <a:latin typeface="+mj-lt"/>
              </a:rPr>
              <a:t>大 </a:t>
            </a:r>
            <a:r>
              <a:rPr lang="en-US" altLang="zh-CN" dirty="0" smtClean="0">
                <a:latin typeface="+mj-lt"/>
              </a:rPr>
              <a:t>more data, bigger model</a:t>
            </a:r>
            <a:endParaRPr lang="en-US" altLang="zh-CN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2.</a:t>
            </a:r>
            <a:r>
              <a:rPr lang="zh-CN" altLang="en-US" dirty="0" smtClean="0">
                <a:latin typeface="+mj-lt"/>
              </a:rPr>
              <a:t>多模态 </a:t>
            </a:r>
            <a:r>
              <a:rPr lang="en-US" dirty="0" smtClean="0">
                <a:latin typeface="+mj-lt"/>
              </a:rPr>
              <a:t>multi-modal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3.</a:t>
            </a:r>
            <a:r>
              <a:rPr lang="zh-CN" altLang="en-US" dirty="0" smtClean="0">
                <a:latin typeface="+mj-lt"/>
              </a:rPr>
              <a:t>容易迁移到下游任务 </a:t>
            </a:r>
            <a:r>
              <a:rPr lang="en-US" altLang="zh-CN" dirty="0" smtClean="0">
                <a:latin typeface="+mj-lt"/>
              </a:rPr>
              <a:t>transfer</a:t>
            </a:r>
            <a:endParaRPr lang="en-US" altLang="zh-CN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4.</a:t>
            </a:r>
            <a:r>
              <a:rPr lang="zh-CN" altLang="en-US" dirty="0" smtClean="0">
                <a:latin typeface="+mj-lt"/>
              </a:rPr>
              <a:t>对于新的任务不需要专门标注数据 </a:t>
            </a:r>
            <a:r>
              <a:rPr lang="en-US" altLang="zh-CN" dirty="0" smtClean="0">
                <a:latin typeface="+mj-lt"/>
              </a:rPr>
              <a:t>generalize</a:t>
            </a:r>
            <a:endParaRPr lang="en-US" altLang="zh-CN" dirty="0" smtClean="0">
              <a:latin typeface="+mj-lt"/>
            </a:endParaRPr>
          </a:p>
          <a:p>
            <a:endParaRPr lang="zh-CN" altLang="en-US" dirty="0" smtClean="0">
              <a:latin typeface="+mj-lt"/>
            </a:endParaRPr>
          </a:p>
          <a:p>
            <a:r>
              <a:rPr lang="en-US" i="1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Someday: </a:t>
            </a:r>
            <a:r>
              <a:rPr lang="en-US" altLang="zh-CN" i="1" dirty="0" smtClean="0">
                <a:solidFill>
                  <a:srgbClr val="FF0000"/>
                </a:solidFill>
                <a:latin typeface="High Tower Text" panose="02040502050506030303" pitchFamily="18" charset="0"/>
              </a:rPr>
              <a:t>A general model possesses all human abilities!</a:t>
            </a:r>
            <a:endParaRPr lang="en-US" i="1" dirty="0">
              <a:solidFill>
                <a:srgbClr val="FF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01440" y="2967335"/>
            <a:ext cx="898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For Listening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训练方式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完形填空  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altLang="zh-CN" dirty="0" smtClean="0"/>
              <a:t>Mask Language Model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Bidirectional Language Model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依照一定概率，用</a:t>
            </a:r>
            <a:r>
              <a:rPr lang="en-US" altLang="zh-CN" dirty="0" smtClean="0"/>
              <a:t>[mask]</a:t>
            </a:r>
            <a:r>
              <a:rPr lang="zh-CN" altLang="en-US" dirty="0" smtClean="0"/>
              <a:t>掩盖文本中的某个字或词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句子关系预测</a:t>
            </a:r>
            <a:endParaRPr lang="en-US" altLang="zh-CN" dirty="0" smtClean="0"/>
          </a:p>
          <a:p>
            <a:r>
              <a:rPr lang="en-US" altLang="zh-CN" dirty="0" smtClean="0"/>
              <a:t>Next Sentence Prediction </a:t>
            </a:r>
            <a:endParaRPr lang="en-US" altLang="zh-CN" dirty="0" smtClean="0"/>
          </a:p>
          <a:p>
            <a:r>
              <a:rPr lang="en-US" dirty="0" smtClean="0"/>
              <a:t>[CLS] </a:t>
            </a:r>
            <a:r>
              <a:rPr lang="zh-CN" altLang="en-US" dirty="0"/>
              <a:t>师徒四</a:t>
            </a:r>
            <a:r>
              <a:rPr lang="zh-CN" altLang="en-US" dirty="0" smtClean="0"/>
              <a:t>人历经艰险</a:t>
            </a:r>
            <a:r>
              <a:rPr lang="en-US" dirty="0" smtClean="0"/>
              <a:t>[SEP] </a:t>
            </a:r>
            <a:r>
              <a:rPr lang="zh-CN" altLang="en-US" dirty="0" smtClean="0"/>
              <a:t>取得真经</a:t>
            </a:r>
            <a:r>
              <a:rPr lang="en-US" dirty="0" smtClean="0"/>
              <a:t>[SEP]  </a:t>
            </a:r>
            <a:r>
              <a:rPr lang="en-US" altLang="zh-CN" dirty="0" smtClean="0"/>
              <a:t>-&gt; True</a:t>
            </a:r>
            <a:endParaRPr lang="en-US" dirty="0" smtClean="0"/>
          </a:p>
          <a:p>
            <a:r>
              <a:rPr lang="en-US" dirty="0"/>
              <a:t>[CLS] </a:t>
            </a:r>
            <a:r>
              <a:rPr lang="zh-CN" altLang="en-US" dirty="0"/>
              <a:t>师徒四人历经艰险</a:t>
            </a:r>
            <a:r>
              <a:rPr lang="en-US" dirty="0"/>
              <a:t>[SEP] </a:t>
            </a:r>
            <a:r>
              <a:rPr lang="zh-CN" altLang="en-US" dirty="0"/>
              <a:t>火烧赤壁</a:t>
            </a:r>
            <a:r>
              <a:rPr lang="en-US" dirty="0" smtClean="0"/>
              <a:t>[</a:t>
            </a:r>
            <a:r>
              <a:rPr lang="en-US" dirty="0"/>
              <a:t>SEP]  </a:t>
            </a:r>
            <a:r>
              <a:rPr lang="en-US" dirty="0" smtClean="0"/>
              <a:t>-&gt; False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48" y="3503333"/>
            <a:ext cx="7269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BERT-context </a:t>
            </a:r>
            <a:r>
              <a:rPr lang="en-US" altLang="zh-CN" dirty="0"/>
              <a:t>representation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的本质是一种文本表征（</a:t>
            </a:r>
            <a:r>
              <a:rPr lang="en-US" altLang="zh-CN" dirty="0" smtClean="0"/>
              <a:t>context representation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矩阵   </a:t>
            </a:r>
            <a:r>
              <a:rPr lang="en-US" altLang="zh-CN" dirty="0" smtClean="0"/>
              <a:t>(max length  x  hidden size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文本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向量   </a:t>
            </a:r>
            <a:r>
              <a:rPr lang="en-US" altLang="zh-CN" dirty="0" smtClean="0"/>
              <a:t>(1  x  hidden size)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也可以做到同样的事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动态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         </a:t>
            </a:r>
            <a:r>
              <a:rPr lang="zh-CN" altLang="en-US" dirty="0" smtClean="0">
                <a:latin typeface="+mj-ea"/>
                <a:ea typeface="+mj-ea"/>
              </a:rPr>
              <a:t>我喜欢吃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苹果        苹果</a:t>
            </a:r>
            <a:r>
              <a:rPr lang="zh-CN" altLang="en-US" dirty="0" smtClean="0">
                <a:latin typeface="+mj-ea"/>
                <a:ea typeface="+mj-ea"/>
              </a:rPr>
              <a:t>和华为哪个牌子好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词义要结合语境来判断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0216" y="9087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下游任务中的使用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891347"/>
            <a:ext cx="6768753" cy="27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09" y="4584924"/>
            <a:ext cx="53435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27" y="4784948"/>
            <a:ext cx="2438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6933" y="4628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文本匹配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87888" y="4628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文本分类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32104" y="46518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序列标注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-Encoder</a:t>
            </a:r>
            <a:endParaRPr lang="en-US" dirty="0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1866842"/>
            <a:ext cx="5434553" cy="49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5560" y="2422605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BERT</a:t>
            </a:r>
            <a:r>
              <a:rPr lang="zh-CN" altLang="en-US" sz="2400" dirty="0"/>
              <a:t>的模型主体结构使用</a:t>
            </a:r>
            <a:r>
              <a:rPr lang="en-US" altLang="zh-CN" sz="2400" dirty="0"/>
              <a:t>Google</a:t>
            </a:r>
            <a:r>
              <a:rPr lang="zh-CN" altLang="en-US" sz="2400" dirty="0"/>
              <a:t>自己在</a:t>
            </a:r>
            <a:r>
              <a:rPr lang="en-US" altLang="zh-CN" sz="2400" dirty="0"/>
              <a:t>17</a:t>
            </a:r>
            <a:r>
              <a:rPr lang="zh-CN" altLang="en-US" sz="2400" dirty="0"/>
              <a:t>年提出的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结构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54" y="3922284"/>
            <a:ext cx="1944216" cy="29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-Embedding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 </a:t>
            </a:r>
            <a:r>
              <a:rPr lang="en-US" dirty="0" smtClean="0"/>
              <a:t>[CLS]  [SEP] </a:t>
            </a:r>
            <a:r>
              <a:rPr lang="zh-CN" altLang="en-US" dirty="0" smtClean="0"/>
              <a:t>来标记文本起始位置</a:t>
            </a:r>
            <a:endParaRPr lang="en-US" dirty="0" smtClean="0"/>
          </a:p>
          <a:p>
            <a:r>
              <a:rPr lang="en-US" altLang="zh-CN" dirty="0" smtClean="0"/>
              <a:t>Segment embedding </a:t>
            </a:r>
            <a:r>
              <a:rPr lang="zh-CN" altLang="en-US" dirty="0" smtClean="0"/>
              <a:t>判断来源语句</a:t>
            </a:r>
            <a:endParaRPr lang="en-US" altLang="zh-CN" dirty="0" smtClean="0"/>
          </a:p>
          <a:p>
            <a:r>
              <a:rPr lang="en-US" altLang="zh-CN" dirty="0" smtClean="0"/>
              <a:t>Position embedding </a:t>
            </a:r>
            <a:r>
              <a:rPr lang="zh-CN" altLang="en-US" dirty="0" smtClean="0"/>
              <a:t>带入语序信息</a:t>
            </a:r>
            <a:endParaRPr lang="en-US" altLang="zh-CN" dirty="0" smtClean="0"/>
          </a:p>
          <a:p>
            <a:r>
              <a:rPr lang="zh-CN" altLang="en-US" dirty="0"/>
              <a:t>加</a:t>
            </a:r>
            <a:r>
              <a:rPr lang="zh-CN" altLang="en-US" dirty="0" smtClean="0"/>
              <a:t>和后会做</a:t>
            </a:r>
            <a:r>
              <a:rPr lang="en-US" altLang="zh-CN" dirty="0" smtClean="0"/>
              <a:t>Layer Normalization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663710"/>
            <a:ext cx="8566293" cy="27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5632</Words>
  <Application>Kingsoft Office WPP</Application>
  <PresentationFormat>自定义</PresentationFormat>
  <Paragraphs>480</Paragraphs>
  <Slides>45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预训练语言模型</vt:lpstr>
      <vt:lpstr>PowerPoint 演示文稿</vt:lpstr>
      <vt:lpstr>BERT</vt:lpstr>
      <vt:lpstr>传统方法  VS  预训练方法</vt:lpstr>
      <vt:lpstr>预训练方式</vt:lpstr>
      <vt:lpstr>BERT-context representation</vt:lpstr>
      <vt:lpstr>下游任务中的使用</vt:lpstr>
      <vt:lpstr>BERT结构-Encoder</vt:lpstr>
      <vt:lpstr>BERT结构-Embedding</vt:lpstr>
      <vt:lpstr>BERT结构-self-attention</vt:lpstr>
      <vt:lpstr>BERT结构-self-attention</vt:lpstr>
      <vt:lpstr>BERT结构-Multi-Head</vt:lpstr>
      <vt:lpstr>多头机制 multi-head</vt:lpstr>
      <vt:lpstr>BERT结构-Encoder</vt:lpstr>
      <vt:lpstr>BERT的优势</vt:lpstr>
      <vt:lpstr>BERT的劣势</vt:lpstr>
      <vt:lpstr>PowerPoint 演示文稿</vt:lpstr>
      <vt:lpstr>ELMo</vt:lpstr>
      <vt:lpstr>ELMo</vt:lpstr>
      <vt:lpstr>ELMo</vt:lpstr>
      <vt:lpstr>ELMo</vt:lpstr>
      <vt:lpstr>GPT</vt:lpstr>
      <vt:lpstr>GPT</vt:lpstr>
      <vt:lpstr>GPT</vt:lpstr>
      <vt:lpstr>GPT2</vt:lpstr>
      <vt:lpstr>GPT2</vt:lpstr>
      <vt:lpstr>GPT2</vt:lpstr>
      <vt:lpstr>Roberta</vt:lpstr>
      <vt:lpstr>Roberta</vt:lpstr>
      <vt:lpstr>Roberta</vt:lpstr>
      <vt:lpstr>ALBERT</vt:lpstr>
      <vt:lpstr>ALBERT</vt:lpstr>
      <vt:lpstr>ALBERT</vt:lpstr>
      <vt:lpstr>ALBERT</vt:lpstr>
      <vt:lpstr>ALBERT</vt:lpstr>
      <vt:lpstr>ALBERT</vt:lpstr>
      <vt:lpstr>GPT3</vt:lpstr>
      <vt:lpstr>GPT3</vt:lpstr>
      <vt:lpstr>GPT3</vt:lpstr>
      <vt:lpstr>GPT3</vt:lpstr>
      <vt:lpstr>GPT3</vt:lpstr>
      <vt:lpstr>汇总</vt:lpstr>
      <vt:lpstr>Instruct GPT -&gt; ChatGPT</vt:lpstr>
      <vt:lpstr>预训练的发展方向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518</cp:revision>
  <dcterms:created xsi:type="dcterms:W3CDTF">2021-01-13T12:57:00Z</dcterms:created>
  <dcterms:modified xsi:type="dcterms:W3CDTF">2023-08-18T07:59:24Z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