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1" r:id="rId4"/>
    <p:sldId id="257" r:id="rId5"/>
    <p:sldId id="260" r:id="rId6"/>
    <p:sldId id="258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A181-1E26-5248-A73F-C3D4CF2790E2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1E9C-A0F3-E747-8A81-51EF7BBBC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 of Lunar Phase on Root Angle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Kusmec</a:t>
            </a:r>
          </a:p>
          <a:p>
            <a:r>
              <a:rPr lang="en-US" dirty="0" err="1" smtClean="0"/>
              <a:t>Huimin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7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Root angle taken every 3 min. over 3 hours (61 data points)</a:t>
            </a:r>
          </a:p>
          <a:p>
            <a:r>
              <a:rPr lang="en-US" dirty="0" smtClean="0"/>
              <a:t>2 genotypes</a:t>
            </a:r>
          </a:p>
          <a:p>
            <a:pPr lvl="1"/>
            <a:r>
              <a:rPr lang="en-US" dirty="0" smtClean="0"/>
              <a:t>B73</a:t>
            </a:r>
          </a:p>
          <a:p>
            <a:pPr lvl="1"/>
            <a:r>
              <a:rPr lang="en-US" dirty="0" smtClean="0"/>
              <a:t>Mo17</a:t>
            </a:r>
          </a:p>
          <a:p>
            <a:r>
              <a:rPr lang="en-US" dirty="0" smtClean="0"/>
              <a:t>2 camera setups</a:t>
            </a:r>
          </a:p>
          <a:p>
            <a:pPr lvl="1"/>
            <a:r>
              <a:rPr lang="en-US" dirty="0" smtClean="0"/>
              <a:t>S2 for B73</a:t>
            </a:r>
          </a:p>
          <a:p>
            <a:pPr lvl="1"/>
            <a:r>
              <a:rPr lang="en-US" dirty="0" smtClean="0"/>
              <a:t>S3 for Mo17</a:t>
            </a:r>
          </a:p>
          <a:p>
            <a:r>
              <a:rPr lang="en-US" dirty="0" smtClean="0"/>
              <a:t>1-6 replicates per trial</a:t>
            </a:r>
          </a:p>
        </p:txBody>
      </p:sp>
    </p:spTree>
    <p:extLst>
      <p:ext uri="{BB962C8B-B14F-4D97-AF65-F5344CB8AC3E}">
        <p14:creationId xmlns:p14="http://schemas.microsoft.com/office/powerpoint/2010/main" val="246857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5" name="Picture 4" descr="lunar_day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346200"/>
            <a:ext cx="6388100" cy="551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97278"/>
            <a:ext cx="2755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17 unique lunar days sampled across 3 lunar months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Lunar days were unevenly sampled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18.29 ± 9.97 replicates per lunar day (mean ± </a:t>
            </a:r>
            <a:r>
              <a:rPr lang="en-US" sz="2400" dirty="0" err="1" smtClean="0"/>
              <a:t>s.d.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467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Lunar Phase on Root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017"/>
            <a:ext cx="8229600" cy="2122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Angle = Lunar day + Genotype + Replicate(Genotype)</a:t>
            </a:r>
          </a:p>
          <a:p>
            <a:pPr marL="0" indent="0">
              <a:buNone/>
            </a:pPr>
            <a:r>
              <a:rPr lang="en-US" sz="2000" dirty="0" smtClean="0"/>
              <a:t>Lunar day = fixed effect</a:t>
            </a:r>
          </a:p>
          <a:p>
            <a:pPr marL="0" indent="0">
              <a:buNone/>
            </a:pPr>
            <a:r>
              <a:rPr lang="en-US" sz="2000" dirty="0" smtClean="0"/>
              <a:t>Genotype and replicate = random effects</a:t>
            </a:r>
          </a:p>
          <a:p>
            <a:pPr marL="0" indent="0">
              <a:buNone/>
            </a:pPr>
            <a:r>
              <a:rPr lang="en-US" sz="2000" dirty="0" smtClean="0"/>
              <a:t>Replicate nested by </a:t>
            </a:r>
            <a:r>
              <a:rPr lang="en-US" sz="2000" dirty="0" smtClean="0"/>
              <a:t>genotype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(Red line indicates FDR = 0.05.)</a:t>
            </a:r>
            <a:endParaRPr lang="en-US" sz="1500" dirty="0" smtClean="0"/>
          </a:p>
        </p:txBody>
      </p:sp>
      <p:pic>
        <p:nvPicPr>
          <p:cNvPr id="4" name="Picture 3" descr="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5634"/>
            <a:ext cx="4127712" cy="3246798"/>
          </a:xfrm>
          <a:prstGeom prst="rect">
            <a:avLst/>
          </a:prstGeom>
        </p:spPr>
      </p:pic>
      <p:pic>
        <p:nvPicPr>
          <p:cNvPr id="5" name="Picture 4" descr="qvalu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92" y="3255634"/>
            <a:ext cx="4118307" cy="3246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8492" y="650243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Thanks to </a:t>
            </a:r>
            <a:r>
              <a:rPr lang="en-US" sz="1400" dirty="0" err="1"/>
              <a:t>Jinliang</a:t>
            </a:r>
            <a:r>
              <a:rPr lang="en-US" sz="1400" dirty="0"/>
              <a:t> Yang for help with model specification.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28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Previous Analysis</a:t>
            </a:r>
            <a:endParaRPr lang="en-US" dirty="0"/>
          </a:p>
        </p:txBody>
      </p:sp>
      <p:pic>
        <p:nvPicPr>
          <p:cNvPr id="5" name="Picture 4" descr="time_point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629"/>
            <a:ext cx="4537716" cy="403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26" y="2938698"/>
            <a:ext cx="4815874" cy="3919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8040" y="3013410"/>
            <a:ext cx="27019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NAM Parents &amp; </a:t>
            </a:r>
            <a:r>
              <a:rPr lang="en-US" sz="1200" b="1" dirty="0" err="1" smtClean="0">
                <a:latin typeface="Arial"/>
                <a:cs typeface="Arial"/>
              </a:rPr>
              <a:t>Diallel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11696" y="3772990"/>
            <a:ext cx="199222" cy="6848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80940" y="3290409"/>
            <a:ext cx="199222" cy="4825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417638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B73/Mo17 show the same decrease in root angle as the NAM parents &amp; </a:t>
            </a:r>
            <a:r>
              <a:rPr lang="en-US" sz="2000" dirty="0" err="1" smtClean="0"/>
              <a:t>diallel</a:t>
            </a:r>
            <a:r>
              <a:rPr lang="en-US" sz="2000" dirty="0" smtClean="0"/>
              <a:t> do (black arrows)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Not as well defined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Shifted closer to the full moon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794579" y="6574714"/>
            <a:ext cx="134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Jinliang</a:t>
            </a:r>
            <a:r>
              <a:rPr lang="en-US" sz="1400" dirty="0" smtClean="0"/>
              <a:t> Yang)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638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an effect of lunar phase on root angle 18-63 min. after gravity stimulation (maximal right before 50 min.).</a:t>
            </a:r>
          </a:p>
          <a:p>
            <a:r>
              <a:rPr lang="en-US" dirty="0" smtClean="0"/>
              <a:t>Lunar phase explains a maximum of ~11% of the variation in root angle.</a:t>
            </a:r>
          </a:p>
          <a:p>
            <a:r>
              <a:rPr lang="en-US" dirty="0" smtClean="0"/>
              <a:t>A maximum of </a:t>
            </a:r>
            <a:r>
              <a:rPr lang="en-US" dirty="0" smtClean="0"/>
              <a:t>~40</a:t>
            </a:r>
            <a:r>
              <a:rPr lang="en-US" dirty="0" smtClean="0"/>
              <a:t>% of the variation is accounted for by lunar phase, genotype, and replicate.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2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and direction of the lunar phase effect are similar between the two analyses</a:t>
            </a:r>
          </a:p>
          <a:p>
            <a:r>
              <a:rPr lang="en-US" dirty="0" smtClean="0"/>
              <a:t>Differences could be explained by</a:t>
            </a:r>
          </a:p>
          <a:p>
            <a:pPr lvl="1"/>
            <a:r>
              <a:rPr lang="en-US" dirty="0" smtClean="0"/>
              <a:t>Fewer genotypes (2 vs. 235)</a:t>
            </a:r>
          </a:p>
          <a:p>
            <a:pPr lvl="1"/>
            <a:r>
              <a:rPr lang="en-US" dirty="0" smtClean="0"/>
              <a:t>Fewer replicates (311 vs. 1,910)</a:t>
            </a:r>
          </a:p>
          <a:p>
            <a:pPr lvl="1"/>
            <a:r>
              <a:rPr lang="en-US" dirty="0" smtClean="0"/>
              <a:t>Different distribution of trials across lunar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Huimin</a:t>
            </a:r>
            <a:r>
              <a:rPr lang="en-US" dirty="0" smtClean="0"/>
              <a:t> Chen, a student in Schnable Lab at China Agricultural University, helped with this analysis.</a:t>
            </a:r>
          </a:p>
          <a:p>
            <a:r>
              <a:rPr lang="en-US" dirty="0" smtClean="0"/>
              <a:t>Using these data, </a:t>
            </a:r>
            <a:r>
              <a:rPr lang="en-US" dirty="0" err="1" smtClean="0"/>
              <a:t>Huimin</a:t>
            </a:r>
            <a:r>
              <a:rPr lang="en-US" dirty="0" smtClean="0"/>
              <a:t> was introduced to</a:t>
            </a:r>
          </a:p>
          <a:p>
            <a:pPr lvl="1"/>
            <a:r>
              <a:rPr lang="en-US" dirty="0" smtClean="0"/>
              <a:t>R statistical software</a:t>
            </a:r>
          </a:p>
          <a:p>
            <a:pPr lvl="1"/>
            <a:r>
              <a:rPr lang="en-US" dirty="0" smtClean="0"/>
              <a:t>Data manipulation/formatting</a:t>
            </a:r>
          </a:p>
          <a:p>
            <a:pPr lvl="1"/>
            <a:r>
              <a:rPr lang="en-US" dirty="0" smtClean="0"/>
              <a:t>Mixed linear model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03" y="4086173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317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Effect of Lunar Phase on Root Angle</vt:lpstr>
      <vt:lpstr>The Data</vt:lpstr>
      <vt:lpstr>The Data</vt:lpstr>
      <vt:lpstr>Effect of Lunar Phase on Root Angle</vt:lpstr>
      <vt:lpstr>Comparison to Previous Analysis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</dc:title>
  <dc:creator>Aaron Kusmec</dc:creator>
  <cp:lastModifiedBy>Aaron Kusmec</cp:lastModifiedBy>
  <cp:revision>9</cp:revision>
  <dcterms:created xsi:type="dcterms:W3CDTF">2015-01-10T03:27:07Z</dcterms:created>
  <dcterms:modified xsi:type="dcterms:W3CDTF">2015-02-10T20:53:43Z</dcterms:modified>
</cp:coreProperties>
</file>