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6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924A-4D65-4FF8-BE1F-464C3127E50B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44C4-6A15-4189-B221-D08735149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7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8471-624D-1DEC-F4C7-5D36EE948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883C0-44D7-C229-AA93-6E35B3BFC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74BB-EF89-E3E9-6072-ED34E206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09092-46EB-0A3E-8BD3-470B6232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2352C-D352-38B7-7321-EB7E6E2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3869" y="635634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6C7792E-6765-4D13-837F-AD5FEABF33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CBB4-85E2-CA02-8AFA-FD477F83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90D45-A49B-9A43-403D-FDB009C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129AD-3329-9BB2-C0F2-148031D9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5388-6915-6263-D6D0-06E9782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DD9C1-373E-CA07-7E5D-FEF7333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E24ED-DCD2-B4A1-5E54-7C49F7104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F48C84-A926-4316-55B8-FF72A872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BD3C1-8D89-65F8-2C25-9ACEF3EC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BEA8-6142-BC7E-6AB1-36F40979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A11BD-8D7F-61FB-BE23-2E9EC4DE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8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7DFD9-53FE-339D-E713-7E85FCC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7CF3A-01F3-30DC-1D4E-7BD150F4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DE869-84D0-CD7C-578D-4C3F7E4F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637C3-872C-5D9A-6A5A-0565ACD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E4F6F-0475-FF97-30CC-F4DBEEFA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704" y="6320002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B7E1A-59D9-680B-CB27-26B32BB0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FADA4-4E4C-D81B-018B-EDFC0F7A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08D2A-2DDB-2B74-B168-C14C3FDC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141A6-D4A7-93CA-A786-154CAF7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FA490-B94B-24F4-DFFD-787CEC0F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0828-5E62-4F7E-3D96-0134C899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8EEF5-C4A0-CC09-D6DB-F9696B35B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7EC08-1FCC-1DC9-C105-F9178D71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47EA7-307B-92F5-E738-A551B80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5F90B-F637-9F1F-659F-03BF78F1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D2130-DEA1-819F-57A0-0266106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96EB-E8B2-D00E-BEEF-B83BF6EA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641C3-248A-920A-F8EA-5B562E5B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02EE9-41A2-4303-7609-F6845F81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35B0EF-64FE-73F7-C756-89BA4C3A6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DF53F0-7E4B-6275-943E-4A0EE5207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D759F-BF34-F357-507D-89360983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B4BE9-6C32-8B91-195F-A5D94DF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B11570-9AF7-0819-E0D9-84A57C70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5772-2769-11A3-ECC5-19EBCD17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413739-82A4-FBDC-7644-1AC6CA5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BC272-7B2A-D447-6BA3-1A598B12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2EFEE-2D96-3928-F480-5E477AD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9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F9582-943C-2D6C-1983-1500616C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14A34-6289-4147-3FE8-C7824BC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AEEEB-6F42-06C7-E9C4-11A261A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57DD6-87CF-41EC-F6F9-F6390D18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42C95-1D07-C7B6-3AF6-843322C5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F3B27-52E6-7A13-E332-F8D2583B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869BE-1A4B-4932-DBC5-CB1FAC5C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26F9-C97E-1538-97FF-14D01F56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F66A1-82A1-F50D-6C3A-1075164B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B2DD-9DB3-00A0-275D-EE8D5E1F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AA750A-FB60-A25B-014B-B313A032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57C48-BEB2-E5C8-D4A4-47B87611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65FEF-25F0-06FB-553D-2808DF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7270F-1E7E-0A28-C23E-96DE899D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8658D-00A5-BCB1-885A-1DE6B052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7792E-6765-4D13-837F-AD5FEABF3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5F98AA-5017-5403-26F9-B3B2173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E306A-C670-10DC-A6F2-567B3B85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20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4.xml"/><Relationship Id="rId3" Type="http://schemas.openxmlformats.org/officeDocument/2006/relationships/image" Target="../media/image29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slide" Target="slide8.xml"/><Relationship Id="rId5" Type="http://schemas.openxmlformats.org/officeDocument/2006/relationships/oleObject" Target="../embeddings/oleObject22.bin"/><Relationship Id="rId10" Type="http://schemas.openxmlformats.org/officeDocument/2006/relationships/slide" Target="slide10.xml"/><Relationship Id="rId4" Type="http://schemas.openxmlformats.org/officeDocument/2006/relationships/image" Target="../media/image30.png"/><Relationship Id="rId9" Type="http://schemas.openxmlformats.org/officeDocument/2006/relationships/slide" Target="slide6.xml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4.xml"/><Relationship Id="rId3" Type="http://schemas.openxmlformats.org/officeDocument/2006/relationships/image" Target="../media/image33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slide" Target="slide8.xml"/><Relationship Id="rId5" Type="http://schemas.openxmlformats.org/officeDocument/2006/relationships/oleObject" Target="../embeddings/oleObject23.bin"/><Relationship Id="rId10" Type="http://schemas.openxmlformats.org/officeDocument/2006/relationships/slide" Target="slide10.xml"/><Relationship Id="rId4" Type="http://schemas.microsoft.com/office/2007/relationships/hdphoto" Target="../media/hdphoto1.wdp"/><Relationship Id="rId9" Type="http://schemas.openxmlformats.org/officeDocument/2006/relationships/slide" Target="slide6.xml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4.xml"/><Relationship Id="rId3" Type="http://schemas.openxmlformats.org/officeDocument/2006/relationships/image" Target="../media/image35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slide" Target="slide8.xml"/><Relationship Id="rId5" Type="http://schemas.openxmlformats.org/officeDocument/2006/relationships/oleObject" Target="../embeddings/oleObject24.bin"/><Relationship Id="rId10" Type="http://schemas.openxmlformats.org/officeDocument/2006/relationships/slide" Target="slide10.xml"/><Relationship Id="rId4" Type="http://schemas.openxmlformats.org/officeDocument/2006/relationships/image" Target="../media/image36.png"/><Relationship Id="rId9" Type="http://schemas.openxmlformats.org/officeDocument/2006/relationships/slide" Target="slide6.xml"/><Relationship Id="rId1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8.png"/><Relationship Id="rId7" Type="http://schemas.openxmlformats.org/officeDocument/2006/relationships/slide" Target="slide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0.png"/><Relationship Id="rId7" Type="http://schemas.openxmlformats.org/officeDocument/2006/relationships/slide" Target="slide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12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slide" Target="slide10.xml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12" Type="http://schemas.openxmlformats.org/officeDocument/2006/relationships/slide" Target="slide6.xml"/><Relationship Id="rId17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slide" Target="slide4.xml"/><Relationship Id="rId5" Type="http://schemas.openxmlformats.org/officeDocument/2006/relationships/image" Target="../media/image5.wmf"/><Relationship Id="rId15" Type="http://schemas.openxmlformats.org/officeDocument/2006/relationships/slide" Target="slide12.xml"/><Relationship Id="rId10" Type="http://schemas.openxmlformats.org/officeDocument/2006/relationships/slide" Target="slide5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slide" Target="slide4.xml"/><Relationship Id="rId12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image" Target="../media/image9.wmf"/><Relationship Id="rId10" Type="http://schemas.openxmlformats.org/officeDocument/2006/relationships/slide" Target="slide8.xml"/><Relationship Id="rId4" Type="http://schemas.openxmlformats.org/officeDocument/2006/relationships/oleObject" Target="../embeddings/oleObject4.bin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26" Type="http://schemas.openxmlformats.org/officeDocument/2006/relationships/slide" Target="slide10.xml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2.bin"/><Relationship Id="rId25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slide" Target="slide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24" Type="http://schemas.openxmlformats.org/officeDocument/2006/relationships/slide" Target="slide4.xml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slide" Target="slide5.xml"/><Relationship Id="rId28" Type="http://schemas.openxmlformats.org/officeDocument/2006/relationships/slide" Target="slide12.xml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slide" Target="slide8.xml"/><Relationship Id="rId30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18" Type="http://schemas.openxmlformats.org/officeDocument/2006/relationships/slide" Target="slide4.xml"/><Relationship Id="rId3" Type="http://schemas.openxmlformats.org/officeDocument/2006/relationships/oleObject" Target="../embeddings/oleObject15.bin"/><Relationship Id="rId21" Type="http://schemas.openxmlformats.org/officeDocument/2006/relationships/slide" Target="slide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1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slide" Target="slide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24" Type="http://schemas.openxmlformats.org/officeDocument/2006/relationships/slide" Target="slide15.xml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slide" Target="slide14.xml"/><Relationship Id="rId10" Type="http://schemas.openxmlformats.org/officeDocument/2006/relationships/image" Target="../media/image24.wmf"/><Relationship Id="rId19" Type="http://schemas.openxmlformats.org/officeDocument/2006/relationships/slide" Target="slide6.xml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emf"/><Relationship Id="rId22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B3DA-CC1E-E250-063E-B31E124D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60203"/>
          </a:xfrm>
        </p:spPr>
        <p:txBody>
          <a:bodyPr>
            <a:normAutofit/>
          </a:bodyPr>
          <a:lstStyle/>
          <a:p>
            <a:r>
              <a:rPr lang="en-US" altLang="zh-CN" sz="3200" b="0" i="0" dirty="0">
                <a:effectLst/>
                <a:latin typeface="Arial" panose="020B0604020202020204" pitchFamily="34" charset="0"/>
              </a:rPr>
              <a:t>Sparse signal detection and fingerprint feature recognition based on fast 2D DFRFT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BF7BD-60C3-CBB7-1CA0-AF0A5DDC5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0" dirty="0">
                <a:effectLst/>
                <a:latin typeface="Arial" panose="020B0604020202020204" pitchFamily="34" charset="0"/>
              </a:rPr>
              <a:t>Jun Yang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and </a:t>
            </a:r>
            <a:r>
              <a:rPr lang="en-US" altLang="zh-CN" sz="2000" dirty="0" err="1">
                <a:latin typeface="Arial" panose="020B0604020202020204" pitchFamily="34" charset="0"/>
              </a:rPr>
              <a:t>Jinshun</a:t>
            </a:r>
            <a:r>
              <a:rPr lang="en-US" altLang="zh-CN" sz="2000" dirty="0">
                <a:latin typeface="Arial" panose="020B0604020202020204" pitchFamily="34" charset="0"/>
              </a:rPr>
              <a:t> Shen</a:t>
            </a:r>
          </a:p>
          <a:p>
            <a:r>
              <a:rPr lang="en-US" altLang="zh-CN" sz="2000" b="0" i="0" dirty="0" err="1">
                <a:effectLst/>
                <a:latin typeface="Arial" panose="020B0604020202020204" pitchFamily="34" charset="0"/>
              </a:rPr>
              <a:t>Xidian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 University, China   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May 8, 2022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77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06FB686-7DEB-6325-03A6-AA973E5C8580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 Comparison with traditional methods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92A0D-8599-7E1C-5C8C-564C775C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089" y="1820601"/>
            <a:ext cx="4218341" cy="34961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C0FB2F-9325-E278-6D8B-D5F173302D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79086"/>
            <a:ext cx="5836544" cy="53763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5F80EDE-137D-C3B8-A14C-BD5C18E21798}"/>
              </a:ext>
            </a:extLst>
          </p:cNvPr>
          <p:cNvSpPr txBox="1"/>
          <p:nvPr/>
        </p:nvSpPr>
        <p:spPr>
          <a:xfrm>
            <a:off x="485233" y="1296010"/>
            <a:ext cx="610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ractional Domain Sparse Random Signal Detection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F274A5B-7DCA-3AA5-6B73-9358238D2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08253"/>
              </p:ext>
            </p:extLst>
          </p:nvPr>
        </p:nvGraphicFramePr>
        <p:xfrm>
          <a:off x="1353344" y="5471995"/>
          <a:ext cx="3568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3568680" imgH="266400" progId="Equation.DSMT4">
                  <p:embed/>
                </p:oleObj>
              </mc:Choice>
              <mc:Fallback>
                <p:oleObj name="Equation" r:id="rId5" imgW="3568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3344" y="5471995"/>
                        <a:ext cx="3568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1C166FB-38EC-F75C-30D4-011B82CB93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1" name="流程图: 接点 10">
            <a:hlinkClick r:id="rId7" action="ppaction://hlinksldjump"/>
            <a:extLst>
              <a:ext uri="{FF2B5EF4-FFF2-40B4-BE49-F238E27FC236}">
                <a16:creationId xmlns:a16="http://schemas.microsoft.com/office/drawing/2014/main" id="{8D9CB698-8E6D-DE9B-E1A7-7665F32B4246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E9EC24-F90B-3CCF-AB28-64C2DC4D9FD9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B05571-8B18-A94B-A228-8A7472BC5A6C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449DFC-EA54-5EE7-DFD7-9960478435EB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图: 接点 14">
            <a:hlinkClick r:id="rId8" action="ppaction://hlinksldjump"/>
            <a:extLst>
              <a:ext uri="{FF2B5EF4-FFF2-40B4-BE49-F238E27FC236}">
                <a16:creationId xmlns:a16="http://schemas.microsoft.com/office/drawing/2014/main" id="{29EA227E-9756-E11C-5B88-AFE1383D4473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hlinkClick r:id="rId9" action="ppaction://hlinksldjump"/>
            <a:extLst>
              <a:ext uri="{FF2B5EF4-FFF2-40B4-BE49-F238E27FC236}">
                <a16:creationId xmlns:a16="http://schemas.microsoft.com/office/drawing/2014/main" id="{0E77D0D1-842C-05B0-9CA4-C5DFB2C127A8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10" action="ppaction://hlinksldjump"/>
            <a:extLst>
              <a:ext uri="{FF2B5EF4-FFF2-40B4-BE49-F238E27FC236}">
                <a16:creationId xmlns:a16="http://schemas.microsoft.com/office/drawing/2014/main" id="{8E98A9D6-62F7-4532-1332-9629387B58E1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11" action="ppaction://hlinksldjump"/>
            <a:extLst>
              <a:ext uri="{FF2B5EF4-FFF2-40B4-BE49-F238E27FC236}">
                <a16:creationId xmlns:a16="http://schemas.microsoft.com/office/drawing/2014/main" id="{E930F648-6ABF-5E75-A748-78676F1643C3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hlinkClick r:id="rId12" action="ppaction://hlinksldjump"/>
            <a:extLst>
              <a:ext uri="{FF2B5EF4-FFF2-40B4-BE49-F238E27FC236}">
                <a16:creationId xmlns:a16="http://schemas.microsoft.com/office/drawing/2014/main" id="{E5FAD7C5-269F-787F-2A0A-227574B3091E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hlinkClick r:id="rId13" action="ppaction://hlinksldjump"/>
            <a:extLst>
              <a:ext uri="{FF2B5EF4-FFF2-40B4-BE49-F238E27FC236}">
                <a16:creationId xmlns:a16="http://schemas.microsoft.com/office/drawing/2014/main" id="{C0CD6709-CACD-3134-2D95-FCA95CA5FF71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hlinkClick r:id="rId14" action="ppaction://hlinksldjump"/>
            <a:extLst>
              <a:ext uri="{FF2B5EF4-FFF2-40B4-BE49-F238E27FC236}">
                <a16:creationId xmlns:a16="http://schemas.microsoft.com/office/drawing/2014/main" id="{35764D69-22A0-055B-C6A7-A5226AA87F28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AC4FF0-D5CC-0FC8-8CA2-10D07FD848A0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2.2 Comparison with traditional methods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B2E31C-DF7C-82F5-3C2D-DE6A1D9E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8492" y="1454255"/>
            <a:ext cx="7648575" cy="2266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95E3DD-75A7-C794-0551-2C13D6AC96F6}"/>
              </a:ext>
            </a:extLst>
          </p:cNvPr>
          <p:cNvSpPr txBox="1"/>
          <p:nvPr/>
        </p:nvSpPr>
        <p:spPr>
          <a:xfrm>
            <a:off x="669881" y="4034709"/>
            <a:ext cx="10405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effectLst/>
                <a:latin typeface="Arial" panose="020B0604020202020204" pitchFamily="34" charset="0"/>
              </a:rPr>
              <a:t> [7]  S.-C. Pei and J.-J. Ding, “Closed-form discrete fractional and affine 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ourier transforms,” IEEE 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Transactions on Signal Processing, vol. 48, no. 5, pp. 1338–1353, 2000.</a:t>
            </a:r>
          </a:p>
          <a:p>
            <a:pPr algn="just"/>
            <a:r>
              <a:rPr lang="en-US" altLang="zh-CN" b="0" i="0" dirty="0">
                <a:effectLst/>
                <a:latin typeface="Arial" panose="020B0604020202020204" pitchFamily="34" charset="0"/>
              </a:rPr>
              <a:t>[10] H. M.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Ozaktas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O.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Arikan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M. A.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Kutay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and G.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Bozdagt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“Digital computation of the fractional 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Fourier transform,” IEEE Transactions on signal processing, vol. 44, no. 9, pp. 2141–2150, 1996.</a:t>
            </a:r>
          </a:p>
          <a:p>
            <a:pPr algn="just"/>
            <a:r>
              <a:rPr lang="en-US" altLang="zh-CN" b="0" i="0" dirty="0">
                <a:effectLst/>
                <a:latin typeface="Arial" panose="020B0604020202020204" pitchFamily="34" charset="0"/>
              </a:rPr>
              <a:t>[11] J. R. de Oliveira Neto, J. B. Lima, G. J. da Silva Jr, and R. M. C.de Souza, “Computation of an 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eigendecomposition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-based discrete fractional Fourier transform with reduced arithmetic  </a:t>
            </a:r>
          </a:p>
          <a:p>
            <a:pPr algn="just"/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complexity,” Signal Processing, vol. 165, pp. 72–82, 2019.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C95A4-C2AC-4233-1953-0961239E62B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9" name="流程图: 接点 8">
            <a:hlinkClick r:id="rId3" action="ppaction://hlinksldjump"/>
            <a:extLst>
              <a:ext uri="{FF2B5EF4-FFF2-40B4-BE49-F238E27FC236}">
                <a16:creationId xmlns:a16="http://schemas.microsoft.com/office/drawing/2014/main" id="{0D7E13D9-A87F-C3FA-8E90-E293A8F8F6E0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B39AA8-8DFB-2D4C-1391-486AF2B9B519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5AF502-86C6-6870-91E0-2B2AD9030D60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C0702-4A42-B22B-15F6-46384E563D6B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接点 12">
            <a:hlinkClick r:id="rId4" action="ppaction://hlinksldjump"/>
            <a:extLst>
              <a:ext uri="{FF2B5EF4-FFF2-40B4-BE49-F238E27FC236}">
                <a16:creationId xmlns:a16="http://schemas.microsoft.com/office/drawing/2014/main" id="{63827BAF-4D41-5BBF-6356-47B6DFF5CD38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hlinkClick r:id="rId5" action="ppaction://hlinksldjump"/>
            <a:extLst>
              <a:ext uri="{FF2B5EF4-FFF2-40B4-BE49-F238E27FC236}">
                <a16:creationId xmlns:a16="http://schemas.microsoft.com/office/drawing/2014/main" id="{773629C2-BCE7-3DA7-A999-0D8F16E07250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hlinkClick r:id="rId6" action="ppaction://hlinksldjump"/>
            <a:extLst>
              <a:ext uri="{FF2B5EF4-FFF2-40B4-BE49-F238E27FC236}">
                <a16:creationId xmlns:a16="http://schemas.microsoft.com/office/drawing/2014/main" id="{1111D8CB-89B4-5D87-7CCF-3A0F6282F804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hlinkClick r:id="rId7" action="ppaction://hlinksldjump"/>
            <a:extLst>
              <a:ext uri="{FF2B5EF4-FFF2-40B4-BE49-F238E27FC236}">
                <a16:creationId xmlns:a16="http://schemas.microsoft.com/office/drawing/2014/main" id="{31979682-C365-D24E-7365-E67BB35ABF1E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hlinkClick r:id="rId8" action="ppaction://hlinksldjump"/>
            <a:extLst>
              <a:ext uri="{FF2B5EF4-FFF2-40B4-BE49-F238E27FC236}">
                <a16:creationId xmlns:a16="http://schemas.microsoft.com/office/drawing/2014/main" id="{A0C0AC10-46BD-7023-101C-CE8D6E87841A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9" action="ppaction://hlinksldjump"/>
            <a:extLst>
              <a:ext uri="{FF2B5EF4-FFF2-40B4-BE49-F238E27FC236}">
                <a16:creationId xmlns:a16="http://schemas.microsoft.com/office/drawing/2014/main" id="{78EA9C13-4F68-9352-BC20-9754C86B55B9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10" action="ppaction://hlinksldjump"/>
            <a:extLst>
              <a:ext uri="{FF2B5EF4-FFF2-40B4-BE49-F238E27FC236}">
                <a16:creationId xmlns:a16="http://schemas.microsoft.com/office/drawing/2014/main" id="{94A7AD60-2478-9A19-B173-E70435711F46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3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0EC9CDB-9430-9F44-1F57-E739483E477D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2.3 Algorithm convergence 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73070D-4CAA-42C6-5B80-BBEDF9AEC2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188" y="1334821"/>
            <a:ext cx="7178145" cy="4510535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6D1839-3FB5-E7BA-955B-E75987726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22292"/>
              </p:ext>
            </p:extLst>
          </p:nvPr>
        </p:nvGraphicFramePr>
        <p:xfrm>
          <a:off x="683508" y="1549929"/>
          <a:ext cx="210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2108160" imgH="1091880" progId="Equation.DSMT4">
                  <p:embed/>
                </p:oleObj>
              </mc:Choice>
              <mc:Fallback>
                <p:oleObj name="Equation" r:id="rId5" imgW="21081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08" y="1549929"/>
                        <a:ext cx="21082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28EF386-2DBE-2F86-FB62-9A4D44035E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流程图: 接点 9">
            <a:hlinkClick r:id="rId7" action="ppaction://hlinksldjump"/>
            <a:extLst>
              <a:ext uri="{FF2B5EF4-FFF2-40B4-BE49-F238E27FC236}">
                <a16:creationId xmlns:a16="http://schemas.microsoft.com/office/drawing/2014/main" id="{39EB0FC1-3582-51A0-2E98-791079C2EB6F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054810-E467-3C55-7187-BFDA7618E3D4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1FCDB0-5A74-7041-6671-34645106B79F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A2A917-B9E9-EAE1-3D3C-A5CE31C3D1DD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流程图: 接点 13">
            <a:hlinkClick r:id="rId8" action="ppaction://hlinksldjump"/>
            <a:extLst>
              <a:ext uri="{FF2B5EF4-FFF2-40B4-BE49-F238E27FC236}">
                <a16:creationId xmlns:a16="http://schemas.microsoft.com/office/drawing/2014/main" id="{F6432BFD-1A0F-2B24-1B26-445A36E7AFAF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hlinkClick r:id="rId9" action="ppaction://hlinksldjump"/>
            <a:extLst>
              <a:ext uri="{FF2B5EF4-FFF2-40B4-BE49-F238E27FC236}">
                <a16:creationId xmlns:a16="http://schemas.microsoft.com/office/drawing/2014/main" id="{1B8991FD-1B5A-7094-F48D-F3E1F5396548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hlinkClick r:id="rId10" action="ppaction://hlinksldjump"/>
            <a:extLst>
              <a:ext uri="{FF2B5EF4-FFF2-40B4-BE49-F238E27FC236}">
                <a16:creationId xmlns:a16="http://schemas.microsoft.com/office/drawing/2014/main" id="{5DF94B88-25F2-B9A3-87AB-5DA12373AB67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hlinkClick r:id="rId11" action="ppaction://hlinksldjump"/>
            <a:extLst>
              <a:ext uri="{FF2B5EF4-FFF2-40B4-BE49-F238E27FC236}">
                <a16:creationId xmlns:a16="http://schemas.microsoft.com/office/drawing/2014/main" id="{EC107B5F-FB2C-365D-8305-831527BE35B6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12" action="ppaction://hlinksldjump"/>
            <a:extLst>
              <a:ext uri="{FF2B5EF4-FFF2-40B4-BE49-F238E27FC236}">
                <a16:creationId xmlns:a16="http://schemas.microsoft.com/office/drawing/2014/main" id="{6EFECB7F-0093-D1E5-106B-E9FB894C0A73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13" action="ppaction://hlinksldjump"/>
            <a:extLst>
              <a:ext uri="{FF2B5EF4-FFF2-40B4-BE49-F238E27FC236}">
                <a16:creationId xmlns:a16="http://schemas.microsoft.com/office/drawing/2014/main" id="{4F2CBFFE-DE57-6921-1DB8-BF7411F360A8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hlinkClick r:id="rId14" action="ppaction://hlinksldjump"/>
            <a:extLst>
              <a:ext uri="{FF2B5EF4-FFF2-40B4-BE49-F238E27FC236}">
                <a16:creationId xmlns:a16="http://schemas.microsoft.com/office/drawing/2014/main" id="{2E54D852-FEC4-1BEA-E284-C7D81BC1CEEB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5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5FC7-1349-3E98-3C4C-38F2EC59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703FB-F085-0866-A8C3-364F9FA9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Research Motivation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1.1 Fingerprint feature recognition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1.2 Fractional Fourier transform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1.3 Numerical calculation of 2D FRFT</a:t>
            </a:r>
          </a:p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fr-FR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2D Fractional Fourier Transform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Algorithm flow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2.2 Comparison with traditional methods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2.3 Algorithm convergence analysis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 Fingerprint Feature Recognition Simulation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2D chirp signal detection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3.2 Fingerprint feature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28105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92D1E57-FC97-DD89-CDFF-6CACEE98DA18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FFF143F-ABB6-B104-FA5C-A36A1C1F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3147"/>
              </p:ext>
            </p:extLst>
          </p:nvPr>
        </p:nvGraphicFramePr>
        <p:xfrm>
          <a:off x="653455" y="1458384"/>
          <a:ext cx="3812112" cy="736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50927">
                  <a:extLst>
                    <a:ext uri="{9D8B030D-6E8A-4147-A177-3AD203B41FA5}">
                      <a16:colId xmlns:a16="http://schemas.microsoft.com/office/drawing/2014/main" val="2699355666"/>
                    </a:ext>
                  </a:extLst>
                </a:gridCol>
                <a:gridCol w="1861185">
                  <a:extLst>
                    <a:ext uri="{9D8B030D-6E8A-4147-A177-3AD203B41FA5}">
                      <a16:colId xmlns:a16="http://schemas.microsoft.com/office/drawing/2014/main" val="677083877"/>
                    </a:ext>
                  </a:extLst>
                </a:gridCol>
              </a:tblGrid>
              <a:tr h="3374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sample rate 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4096Hz/s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2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pulse duration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333340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3.1 2D chirp signal detection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D6F4BF-87E6-39A6-FDF0-31031213A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4" t="4405" r="-794" b="3653"/>
          <a:stretch/>
        </p:blipFill>
        <p:spPr>
          <a:xfrm>
            <a:off x="535487" y="2331993"/>
            <a:ext cx="4048048" cy="38469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61DA3-C935-DF43-5C34-0A3F1D3943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4755" y="2125741"/>
            <a:ext cx="6871758" cy="4053173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B2594BA-B90E-61FD-DE5E-86CA352A3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48949"/>
              </p:ext>
            </p:extLst>
          </p:nvPr>
        </p:nvGraphicFramePr>
        <p:xfrm>
          <a:off x="3137694" y="1822732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5" imgW="304560" imgH="266400" progId="Equation.DSMT4">
                  <p:embed/>
                </p:oleObj>
              </mc:Choice>
              <mc:Fallback>
                <p:oleObj name="Equation" r:id="rId5" imgW="304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7694" y="1822732"/>
                        <a:ext cx="304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0601721-4D88-A354-D575-1D272E18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6023"/>
              </p:ext>
            </p:extLst>
          </p:nvPr>
        </p:nvGraphicFramePr>
        <p:xfrm>
          <a:off x="5833989" y="992152"/>
          <a:ext cx="477329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873">
                  <a:extLst>
                    <a:ext uri="{9D8B030D-6E8A-4147-A177-3AD203B41FA5}">
                      <a16:colId xmlns:a16="http://schemas.microsoft.com/office/drawing/2014/main" val="4121914279"/>
                    </a:ext>
                  </a:extLst>
                </a:gridCol>
                <a:gridCol w="2399417">
                  <a:extLst>
                    <a:ext uri="{9D8B030D-6E8A-4147-A177-3AD203B41FA5}">
                      <a16:colId xmlns:a16="http://schemas.microsoft.com/office/drawing/2014/main" val="20993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pulse amplitude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2077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modulation frequency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(-16.4Hz/s, -7.8Hz/s)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4583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center frequency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(640Hz,896Hz)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11351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39A8578-122A-FD69-98A0-432CEEA3F06F}"/>
              </a:ext>
            </a:extLst>
          </p:cNvPr>
          <p:cNvSpPr txBox="1"/>
          <p:nvPr/>
        </p:nvSpPr>
        <p:spPr>
          <a:xfrm>
            <a:off x="5813969" y="612745"/>
            <a:ext cx="159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51B492-D17A-30FF-0753-1CCA7292E61A}"/>
              </a:ext>
            </a:extLst>
          </p:cNvPr>
          <p:cNvSpPr txBox="1"/>
          <p:nvPr/>
        </p:nvSpPr>
        <p:spPr>
          <a:xfrm>
            <a:off x="676224" y="1072193"/>
            <a:ext cx="159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8BF5346-6FF8-7651-88BE-972AC0269F4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0" name="流程图: 接点 19">
            <a:hlinkClick r:id="rId7" action="ppaction://hlinksldjump"/>
            <a:extLst>
              <a:ext uri="{FF2B5EF4-FFF2-40B4-BE49-F238E27FC236}">
                <a16:creationId xmlns:a16="http://schemas.microsoft.com/office/drawing/2014/main" id="{D94574D9-2E66-4BF9-AC66-26C3D40ED504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F3B2EA-7ACC-171D-539B-E16ED2E0AEE1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514EEA-B687-3C02-349C-D2B83AFB8313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D05931-58AB-8A66-E8E2-96FB99029BE8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流程图: 接点 23">
            <a:hlinkClick r:id="rId8" action="ppaction://hlinksldjump"/>
            <a:extLst>
              <a:ext uri="{FF2B5EF4-FFF2-40B4-BE49-F238E27FC236}">
                <a16:creationId xmlns:a16="http://schemas.microsoft.com/office/drawing/2014/main" id="{F7711951-07DA-14DC-2C3D-2C230C38B05E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hlinkClick r:id="rId9" action="ppaction://hlinksldjump"/>
            <a:extLst>
              <a:ext uri="{FF2B5EF4-FFF2-40B4-BE49-F238E27FC236}">
                <a16:creationId xmlns:a16="http://schemas.microsoft.com/office/drawing/2014/main" id="{B98A8137-3348-D730-20F2-16FE5B46519E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hlinkClick r:id="rId10" action="ppaction://hlinksldjump"/>
            <a:extLst>
              <a:ext uri="{FF2B5EF4-FFF2-40B4-BE49-F238E27FC236}">
                <a16:creationId xmlns:a16="http://schemas.microsoft.com/office/drawing/2014/main" id="{E63AAF6D-D7F6-09D9-7CFE-D5C7EF6E94A0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hlinkClick r:id="rId11" action="ppaction://hlinksldjump"/>
            <a:extLst>
              <a:ext uri="{FF2B5EF4-FFF2-40B4-BE49-F238E27FC236}">
                <a16:creationId xmlns:a16="http://schemas.microsoft.com/office/drawing/2014/main" id="{C584DDB6-9949-401A-620E-066AD00D8684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hlinkClick r:id="rId12" action="ppaction://hlinksldjump"/>
            <a:extLst>
              <a:ext uri="{FF2B5EF4-FFF2-40B4-BE49-F238E27FC236}">
                <a16:creationId xmlns:a16="http://schemas.microsoft.com/office/drawing/2014/main" id="{5AD3A5FF-AF4C-6704-8132-A6DC59045F47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hlinkClick r:id="rId13" action="ppaction://hlinksldjump"/>
            <a:extLst>
              <a:ext uri="{FF2B5EF4-FFF2-40B4-BE49-F238E27FC236}">
                <a16:creationId xmlns:a16="http://schemas.microsoft.com/office/drawing/2014/main" id="{6714DF3A-C902-73B7-E231-7E280CA34353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hlinkClick r:id="rId14" action="ppaction://hlinksldjump"/>
            <a:extLst>
              <a:ext uri="{FF2B5EF4-FFF2-40B4-BE49-F238E27FC236}">
                <a16:creationId xmlns:a16="http://schemas.microsoft.com/office/drawing/2014/main" id="{9F475EE0-B6D1-A49A-6FD4-B8DF43BF159B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8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24F5D1A-F6EF-A2DF-D9A4-FDDD2682B13A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3.2 Fingerprint feature recognition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A103C-E676-4BEA-581B-39F4B3E3B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32" t="6647" r="52460" b="15754"/>
          <a:stretch/>
        </p:blipFill>
        <p:spPr>
          <a:xfrm>
            <a:off x="838200" y="2449694"/>
            <a:ext cx="3623733" cy="35108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9A2400-CA9D-B2BE-1595-9566620126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4953" y="2027016"/>
            <a:ext cx="6589825" cy="39335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EE8637-1B60-D114-6B27-9CC7C1118E73}"/>
              </a:ext>
            </a:extLst>
          </p:cNvPr>
          <p:cNvSpPr txBox="1"/>
          <p:nvPr/>
        </p:nvSpPr>
        <p:spPr>
          <a:xfrm>
            <a:off x="838200" y="1258010"/>
            <a:ext cx="977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Gao [12] proposed that the phase of FRFT has relative time-shift invariance.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 texture of the fingerprint can be approximated as 2D chirp signals.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DD93431-39A3-75B7-6996-7D42D324349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流程图: 接点 8">
            <a:hlinkClick r:id="rId4" action="ppaction://hlinksldjump"/>
            <a:extLst>
              <a:ext uri="{FF2B5EF4-FFF2-40B4-BE49-F238E27FC236}">
                <a16:creationId xmlns:a16="http://schemas.microsoft.com/office/drawing/2014/main" id="{FBCF0FEA-74E1-3951-ECC0-41E4F337E7FA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1792C3-3C67-E7B6-5C16-0C50C618B9F7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E03191-B4B3-7AD0-D194-134C89D81EDC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59F740-654E-4DAC-6ED1-0F73010E9F6F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接点 12">
            <a:hlinkClick r:id="rId5" action="ppaction://hlinksldjump"/>
            <a:extLst>
              <a:ext uri="{FF2B5EF4-FFF2-40B4-BE49-F238E27FC236}">
                <a16:creationId xmlns:a16="http://schemas.microsoft.com/office/drawing/2014/main" id="{99E9A097-DEF6-BEB2-7212-FEEF1145EE57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hlinkClick r:id="rId6" action="ppaction://hlinksldjump"/>
            <a:extLst>
              <a:ext uri="{FF2B5EF4-FFF2-40B4-BE49-F238E27FC236}">
                <a16:creationId xmlns:a16="http://schemas.microsoft.com/office/drawing/2014/main" id="{4365BFDA-8DB4-30D1-AF72-3AF4134B8F8D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hlinkClick r:id="rId7" action="ppaction://hlinksldjump"/>
            <a:extLst>
              <a:ext uri="{FF2B5EF4-FFF2-40B4-BE49-F238E27FC236}">
                <a16:creationId xmlns:a16="http://schemas.microsoft.com/office/drawing/2014/main" id="{F811A809-1A3D-EF24-18C1-E2801944BB00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hlinkClick r:id="rId8" action="ppaction://hlinksldjump"/>
            <a:extLst>
              <a:ext uri="{FF2B5EF4-FFF2-40B4-BE49-F238E27FC236}">
                <a16:creationId xmlns:a16="http://schemas.microsoft.com/office/drawing/2014/main" id="{1AE453DB-57FE-B696-A6CD-67FBAB2AF00F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hlinkClick r:id="rId9" action="ppaction://hlinksldjump"/>
            <a:extLst>
              <a:ext uri="{FF2B5EF4-FFF2-40B4-BE49-F238E27FC236}">
                <a16:creationId xmlns:a16="http://schemas.microsoft.com/office/drawing/2014/main" id="{2FD6E0BB-7488-B380-28D7-B27102D5CDDE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10" action="ppaction://hlinksldjump"/>
            <a:extLst>
              <a:ext uri="{FF2B5EF4-FFF2-40B4-BE49-F238E27FC236}">
                <a16:creationId xmlns:a16="http://schemas.microsoft.com/office/drawing/2014/main" id="{8E667FDC-B26C-E807-EB22-B29A89551C8F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11" action="ppaction://hlinksldjump"/>
            <a:extLst>
              <a:ext uri="{FF2B5EF4-FFF2-40B4-BE49-F238E27FC236}">
                <a16:creationId xmlns:a16="http://schemas.microsoft.com/office/drawing/2014/main" id="{4B30BB41-9F7C-C2C6-077F-4E3BC3BEA7CC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0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6B0FF07-3F99-F293-CFDC-6F3C814A3283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3.2 Fingerprint feature recognition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B07992-3C71-98FF-A0D9-CED16CE1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18534"/>
            <a:ext cx="5917712" cy="3172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56DADC-CFFB-7D6D-1080-8CD7C0FB53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7712" y="1518534"/>
            <a:ext cx="6244118" cy="3172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9F63C0-242E-713D-32AA-904A9F647C21}"/>
              </a:ext>
            </a:extLst>
          </p:cNvPr>
          <p:cNvSpPr txBox="1"/>
          <p:nvPr/>
        </p:nvSpPr>
        <p:spPr>
          <a:xfrm>
            <a:off x="543326" y="5068848"/>
            <a:ext cx="888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O</a:t>
            </a:r>
            <a:r>
              <a:rPr lang="en-US" altLang="zh-CN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ur algorithm can extract the main features even for incomplete fingerprints.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8F186C8-9101-8A3A-A32D-33853FC4F0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流程图: 接点 8">
            <a:hlinkClick r:id="rId4" action="ppaction://hlinksldjump"/>
            <a:extLst>
              <a:ext uri="{FF2B5EF4-FFF2-40B4-BE49-F238E27FC236}">
                <a16:creationId xmlns:a16="http://schemas.microsoft.com/office/drawing/2014/main" id="{D424C1E9-6480-2C0A-4C4D-F7D429953864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607B9D-099D-A324-7199-F9F9432A4897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D52CE2-11B3-9D55-A6FF-5A334D81B0C1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A72B8-13D3-750A-9BC8-6EBC3E04FB4F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接点 12">
            <a:hlinkClick r:id="rId5" action="ppaction://hlinksldjump"/>
            <a:extLst>
              <a:ext uri="{FF2B5EF4-FFF2-40B4-BE49-F238E27FC236}">
                <a16:creationId xmlns:a16="http://schemas.microsoft.com/office/drawing/2014/main" id="{469EF868-10D7-54C6-DA36-0FED72857F94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hlinkClick r:id="rId6" action="ppaction://hlinksldjump"/>
            <a:extLst>
              <a:ext uri="{FF2B5EF4-FFF2-40B4-BE49-F238E27FC236}">
                <a16:creationId xmlns:a16="http://schemas.microsoft.com/office/drawing/2014/main" id="{9715AE74-980E-FA8B-215E-3140A235639D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hlinkClick r:id="rId7" action="ppaction://hlinksldjump"/>
            <a:extLst>
              <a:ext uri="{FF2B5EF4-FFF2-40B4-BE49-F238E27FC236}">
                <a16:creationId xmlns:a16="http://schemas.microsoft.com/office/drawing/2014/main" id="{A2C376E9-7562-0EAC-AB51-F350D4650C8E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hlinkClick r:id="rId8" action="ppaction://hlinksldjump"/>
            <a:extLst>
              <a:ext uri="{FF2B5EF4-FFF2-40B4-BE49-F238E27FC236}">
                <a16:creationId xmlns:a16="http://schemas.microsoft.com/office/drawing/2014/main" id="{1B04DCAA-15F7-7C0F-F93F-C81B12EDB623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hlinkClick r:id="rId9" action="ppaction://hlinksldjump"/>
            <a:extLst>
              <a:ext uri="{FF2B5EF4-FFF2-40B4-BE49-F238E27FC236}">
                <a16:creationId xmlns:a16="http://schemas.microsoft.com/office/drawing/2014/main" id="{80404312-B908-139A-6F59-14D21ABE6A42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10" action="ppaction://hlinksldjump"/>
            <a:extLst>
              <a:ext uri="{FF2B5EF4-FFF2-40B4-BE49-F238E27FC236}">
                <a16:creationId xmlns:a16="http://schemas.microsoft.com/office/drawing/2014/main" id="{DC26CB65-FB7C-0BA9-385C-B53805B7BD63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11" action="ppaction://hlinksldjump"/>
            <a:extLst>
              <a:ext uri="{FF2B5EF4-FFF2-40B4-BE49-F238E27FC236}">
                <a16:creationId xmlns:a16="http://schemas.microsoft.com/office/drawing/2014/main" id="{6884CB06-D771-040C-A274-5B5E03125D27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2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B3DA-CC1E-E250-063E-B31E124D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7518"/>
            <a:ext cx="9144000" cy="1960203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effectLst/>
                <a:latin typeface="Arial" panose="020B0604020202020204" pitchFamily="34" charset="0"/>
              </a:rPr>
              <a:t>Thanks for listening and feel free to ask questions!</a:t>
            </a:r>
            <a:endParaRPr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BF7BD-60C3-CBB7-1CA0-AF0A5DDC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289" y="4131732"/>
            <a:ext cx="9629422" cy="632177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Sparse signal detection and fingerprint feature recognition based on fast 2D DFRFT</a:t>
            </a:r>
            <a:endParaRPr lang="en-US" altLang="zh-CN" sz="20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8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5FC7-1349-3E98-3C4C-38F2EC59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703FB-F085-0866-A8C3-364F9FA9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 Research Motivation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1.1 Fingerprint feature recognition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1.2 Fractional Fourier transform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1.3 Numerical calculation of 2D FRFT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fr-F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Sparse 2D Fractional Fourier Transform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2.1 Algorithm flow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2.2 Comparison with traditional methods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2.3 Algorithm convergence analysis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 Fingerprint Feature Recognition Simulation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3.1 2D chirp signal detection</a:t>
            </a: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      3.2 Fingerprint feature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3187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5FC7-1349-3E98-3C4C-38F2EC59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703FB-F085-0866-A8C3-364F9FA9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 Research Motivation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1.1 Fingerprint feature recognition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1.2 Fractional Fourier transform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1.3 Numerical calculation of 2D FRFT</a:t>
            </a:r>
          </a:p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fr-FR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2D Fractional Fourier Transform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Algorithm flow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2.2 Comparison with traditional methods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2.3 Algorithm convergence analysis</a:t>
            </a:r>
          </a:p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Fingerprint Feature Recognition Simulation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2D chirp signal detection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3.2 Fingerprint feature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2210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5339341-3C0C-688B-CFDF-32FAC5A0F31F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F8568-611A-50E1-8559-330351EBB7C9}"/>
              </a:ext>
            </a:extLst>
          </p:cNvPr>
          <p:cNvSpPr/>
          <p:nvPr/>
        </p:nvSpPr>
        <p:spPr>
          <a:xfrm>
            <a:off x="660280" y="2339842"/>
            <a:ext cx="1652579" cy="951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Identification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C864375-9A4A-596A-FC6E-09F78530085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312859" y="1682925"/>
            <a:ext cx="718208" cy="1132485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6B2208E-7CFE-91BE-33A2-D2314F56E1FF}"/>
              </a:ext>
            </a:extLst>
          </p:cNvPr>
          <p:cNvSpPr/>
          <p:nvPr/>
        </p:nvSpPr>
        <p:spPr>
          <a:xfrm>
            <a:off x="3031067" y="1375009"/>
            <a:ext cx="2799644" cy="61583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Method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passwords, tokens, etc.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2B82EDD-0DB7-C47E-2A76-9D76AA0B3111}"/>
              </a:ext>
            </a:extLst>
          </p:cNvPr>
          <p:cNvSpPr/>
          <p:nvPr/>
        </p:nvSpPr>
        <p:spPr>
          <a:xfrm>
            <a:off x="3031067" y="3585812"/>
            <a:ext cx="2799644" cy="61583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Features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fingerprint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58630F-A4F3-64A2-94BF-6448FD1A4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" t="2476" r="781" b="-1"/>
          <a:stretch/>
        </p:blipFill>
        <p:spPr>
          <a:xfrm>
            <a:off x="3247230" y="1980724"/>
            <a:ext cx="2281239" cy="1402556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6BFB7E1-ED70-FFEA-8F10-779866FF82A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312859" y="2815410"/>
            <a:ext cx="718208" cy="1078318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A43C5742-FB32-9157-FEA5-A07C5E58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04831" y="3999425"/>
            <a:ext cx="1566391" cy="194768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1D64FE3-5281-AD74-21C7-D6A20DAB77E4}"/>
              </a:ext>
            </a:extLst>
          </p:cNvPr>
          <p:cNvSpPr txBox="1"/>
          <p:nvPr/>
        </p:nvSpPr>
        <p:spPr>
          <a:xfrm>
            <a:off x="6096000" y="1511043"/>
            <a:ext cx="392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Risk---- Be lost, forgotten, stolen.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D10A2E2E-F1EE-1F61-1405-FF6E71754DE9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 flipV="1">
            <a:off x="5830711" y="3123326"/>
            <a:ext cx="902934" cy="770402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8364B39-19BD-6561-44BD-E660DC25267F}"/>
              </a:ext>
            </a:extLst>
          </p:cNvPr>
          <p:cNvCxnSpPr>
            <a:cxnSpLocks/>
            <a:stCxn id="12" idx="3"/>
            <a:endCxn id="50" idx="1"/>
          </p:cNvCxnSpPr>
          <p:nvPr/>
        </p:nvCxnSpPr>
        <p:spPr>
          <a:xfrm>
            <a:off x="5830711" y="3893728"/>
            <a:ext cx="902934" cy="794873"/>
          </a:xfrm>
          <a:prstGeom prst="bent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63B84BC-C27A-E961-D004-27C534E3B7C2}"/>
              </a:ext>
            </a:extLst>
          </p:cNvPr>
          <p:cNvSpPr/>
          <p:nvPr/>
        </p:nvSpPr>
        <p:spPr>
          <a:xfrm>
            <a:off x="6733645" y="2815410"/>
            <a:ext cx="2433107" cy="61583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and detailed fingerprint structure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6410691-9EE1-2D88-2B3C-8682FC6AB184}"/>
              </a:ext>
            </a:extLst>
          </p:cNvPr>
          <p:cNvSpPr/>
          <p:nvPr/>
        </p:nvSpPr>
        <p:spPr>
          <a:xfrm>
            <a:off x="6733645" y="4380685"/>
            <a:ext cx="1667405" cy="61583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Method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 Fingerprint feature recognition</a:t>
            </a:r>
            <a:endParaRPr lang="zh-CN" altLang="en-US" sz="2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6AE92B-B1C0-2119-28DD-7CC16BF13D6F}"/>
              </a:ext>
            </a:extLst>
          </p:cNvPr>
          <p:cNvSpPr txBox="1"/>
          <p:nvPr/>
        </p:nvSpPr>
        <p:spPr>
          <a:xfrm>
            <a:off x="6619345" y="3434337"/>
            <a:ext cx="353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intensive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F435163C-2FD6-B5B1-B4A2-8919F179A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1" r="2181"/>
          <a:stretch/>
        </p:blipFill>
        <p:spPr>
          <a:xfrm rot="16200000">
            <a:off x="9934885" y="2578453"/>
            <a:ext cx="1460933" cy="142504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7360E282-E940-15C6-1B05-BE32CF29272B}"/>
              </a:ext>
            </a:extLst>
          </p:cNvPr>
          <p:cNvSpPr txBox="1"/>
          <p:nvPr/>
        </p:nvSpPr>
        <p:spPr>
          <a:xfrm>
            <a:off x="6733645" y="5058893"/>
            <a:ext cx="511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2D DFRFT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efficient implementation is also given.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BA63A64-B208-CABC-E406-41D0C5FE53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2" name="流程图: 接点 21">
            <a:hlinkClick r:id="rId5" action="ppaction://hlinksldjump"/>
            <a:extLst>
              <a:ext uri="{FF2B5EF4-FFF2-40B4-BE49-F238E27FC236}">
                <a16:creationId xmlns:a16="http://schemas.microsoft.com/office/drawing/2014/main" id="{FE204BB8-2909-41CA-013E-388F128B6CBE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C0D0EF-6792-114D-9CDB-9CFA236A43DD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A167C7-49C2-F3A7-43D2-F0D2BEABAC5B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70113D-2D56-FA60-25FA-0C115C60376D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流程图: 接点 25">
            <a:hlinkClick r:id="rId6" action="ppaction://hlinksldjump"/>
            <a:extLst>
              <a:ext uri="{FF2B5EF4-FFF2-40B4-BE49-F238E27FC236}">
                <a16:creationId xmlns:a16="http://schemas.microsoft.com/office/drawing/2014/main" id="{9F5DA3CC-1BF3-F836-FE55-D0BC5EF13A5C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hlinkClick r:id="rId7" action="ppaction://hlinksldjump"/>
            <a:extLst>
              <a:ext uri="{FF2B5EF4-FFF2-40B4-BE49-F238E27FC236}">
                <a16:creationId xmlns:a16="http://schemas.microsoft.com/office/drawing/2014/main" id="{BC19CAC9-7354-6BB3-4C9E-0627F02A5A5D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hlinkClick r:id="rId8" action="ppaction://hlinksldjump"/>
            <a:extLst>
              <a:ext uri="{FF2B5EF4-FFF2-40B4-BE49-F238E27FC236}">
                <a16:creationId xmlns:a16="http://schemas.microsoft.com/office/drawing/2014/main" id="{D7A9A65E-62CD-65A1-D116-8FF4C5693AF8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hlinkClick r:id="rId9" action="ppaction://hlinksldjump"/>
            <a:extLst>
              <a:ext uri="{FF2B5EF4-FFF2-40B4-BE49-F238E27FC236}">
                <a16:creationId xmlns:a16="http://schemas.microsoft.com/office/drawing/2014/main" id="{E53924F2-B5EB-BCB5-CCE3-E350AA36C53E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hlinkClick r:id="rId10" action="ppaction://hlinksldjump"/>
            <a:extLst>
              <a:ext uri="{FF2B5EF4-FFF2-40B4-BE49-F238E27FC236}">
                <a16:creationId xmlns:a16="http://schemas.microsoft.com/office/drawing/2014/main" id="{FE445DF3-9B7D-AF45-37B3-C81E31930F60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hlinkClick r:id="rId11" action="ppaction://hlinksldjump"/>
            <a:extLst>
              <a:ext uri="{FF2B5EF4-FFF2-40B4-BE49-F238E27FC236}">
                <a16:creationId xmlns:a16="http://schemas.microsoft.com/office/drawing/2014/main" id="{26EADE0A-0B4F-1B50-1FBF-0EF57E316E0B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hlinkClick r:id="rId12" action="ppaction://hlinksldjump"/>
            <a:extLst>
              <a:ext uri="{FF2B5EF4-FFF2-40B4-BE49-F238E27FC236}">
                <a16:creationId xmlns:a16="http://schemas.microsoft.com/office/drawing/2014/main" id="{CEF4B05B-0B7B-263F-1D70-209C743C12C6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9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2704712-2DC4-D049-42AC-1D7753A766BF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 Fractional Fourier transform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D9966D-7991-3B5B-101F-8CDB6EA3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2105" y="1140751"/>
            <a:ext cx="3776363" cy="301479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2B8222F-E790-CEDC-B9CC-1A6024F93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45693"/>
              </p:ext>
            </p:extLst>
          </p:nvPr>
        </p:nvGraphicFramePr>
        <p:xfrm>
          <a:off x="963613" y="1814513"/>
          <a:ext cx="6184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6184800" imgH="1612800" progId="Equation.DSMT4">
                  <p:embed/>
                </p:oleObj>
              </mc:Choice>
              <mc:Fallback>
                <p:oleObj name="Equation" r:id="rId4" imgW="618480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613" y="1814513"/>
                        <a:ext cx="61849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2A7C1C2-FF10-6851-58BE-142D76942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61098"/>
              </p:ext>
            </p:extLst>
          </p:nvPr>
        </p:nvGraphicFramePr>
        <p:xfrm>
          <a:off x="788988" y="4110038"/>
          <a:ext cx="6362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6" imgW="6362640" imgH="1447560" progId="Equation.DSMT4">
                  <p:embed/>
                </p:oleObj>
              </mc:Choice>
              <mc:Fallback>
                <p:oleObj name="Equation" r:id="rId6" imgW="636264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988" y="4110038"/>
                        <a:ext cx="6362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55886E77-DA4D-5D21-5D80-BEC13793FBDE}"/>
              </a:ext>
            </a:extLst>
          </p:cNvPr>
          <p:cNvSpPr txBox="1"/>
          <p:nvPr/>
        </p:nvSpPr>
        <p:spPr>
          <a:xfrm>
            <a:off x="7568757" y="4393810"/>
            <a:ext cx="4623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Explanation: Signals rotate in the time-frequency plane with free-rotation parameters      .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fingerprint images can show more comprehensive features by FRFT.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E99F56-8A9B-0304-F7ED-ADE1081CFE62}"/>
              </a:ext>
            </a:extLst>
          </p:cNvPr>
          <p:cNvSpPr txBox="1"/>
          <p:nvPr/>
        </p:nvSpPr>
        <p:spPr>
          <a:xfrm>
            <a:off x="625740" y="1261429"/>
            <a:ext cx="6107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 of pei-type 2D DFRFT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07374D-E253-03BB-8D0A-088B97663E64}"/>
              </a:ext>
            </a:extLst>
          </p:cNvPr>
          <p:cNvSpPr txBox="1"/>
          <p:nvPr/>
        </p:nvSpPr>
        <p:spPr>
          <a:xfrm>
            <a:off x="661698" y="3577400"/>
            <a:ext cx="6107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21C384-B21D-3D93-059B-132FF1837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010320"/>
              </p:ext>
            </p:extLst>
          </p:nvPr>
        </p:nvGraphicFramePr>
        <p:xfrm>
          <a:off x="9008182" y="5088114"/>
          <a:ext cx="35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8" imgW="431640" imgH="266400" progId="Equation.DSMT4">
                  <p:embed/>
                </p:oleObj>
              </mc:Choice>
              <mc:Fallback>
                <p:oleObj name="Equation" r:id="rId8" imgW="431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8182" y="5088114"/>
                        <a:ext cx="355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5F9D1CD-158B-81DF-4964-A54E0E3171B6}"/>
              </a:ext>
            </a:extLst>
          </p:cNvPr>
          <p:cNvCxnSpPr>
            <a:cxnSpLocks/>
          </p:cNvCxnSpPr>
          <p:nvPr/>
        </p:nvCxnSpPr>
        <p:spPr>
          <a:xfrm>
            <a:off x="7281333" y="541867"/>
            <a:ext cx="0" cy="55654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00B0377-3790-DF68-887D-FEF4FE6B48D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5" name="流程图: 接点 14">
            <a:hlinkClick r:id="rId10" action="ppaction://hlinksldjump"/>
            <a:extLst>
              <a:ext uri="{FF2B5EF4-FFF2-40B4-BE49-F238E27FC236}">
                <a16:creationId xmlns:a16="http://schemas.microsoft.com/office/drawing/2014/main" id="{9D2D47CA-6887-6C97-4112-DB2499EE50E3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73502B-AE94-EEFE-C998-5B32FDDDAF47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6F68CE-BBE4-0A9C-D488-1C38656AE472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AA2ADC-1396-1BFB-D855-27A231B96A4B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流程图: 接点 19">
            <a:hlinkClick r:id="rId11" action="ppaction://hlinksldjump"/>
            <a:extLst>
              <a:ext uri="{FF2B5EF4-FFF2-40B4-BE49-F238E27FC236}">
                <a16:creationId xmlns:a16="http://schemas.microsoft.com/office/drawing/2014/main" id="{CC55F300-1212-1BE5-4273-1406941E0488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hlinkClick r:id="rId12" action="ppaction://hlinksldjump"/>
            <a:extLst>
              <a:ext uri="{FF2B5EF4-FFF2-40B4-BE49-F238E27FC236}">
                <a16:creationId xmlns:a16="http://schemas.microsoft.com/office/drawing/2014/main" id="{BDA9D2B5-1AAE-0CDE-22DF-ECB74C0C3159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hlinkClick r:id="rId13" action="ppaction://hlinksldjump"/>
            <a:extLst>
              <a:ext uri="{FF2B5EF4-FFF2-40B4-BE49-F238E27FC236}">
                <a16:creationId xmlns:a16="http://schemas.microsoft.com/office/drawing/2014/main" id="{FC7CA17F-0D09-B203-33B4-FF3A67D18B9C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hlinkClick r:id="rId14" action="ppaction://hlinksldjump"/>
            <a:extLst>
              <a:ext uri="{FF2B5EF4-FFF2-40B4-BE49-F238E27FC236}">
                <a16:creationId xmlns:a16="http://schemas.microsoft.com/office/drawing/2014/main" id="{CE9A28CB-50CA-624C-B0C7-0A497269C736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hlinkClick r:id="rId15" action="ppaction://hlinksldjump"/>
            <a:extLst>
              <a:ext uri="{FF2B5EF4-FFF2-40B4-BE49-F238E27FC236}">
                <a16:creationId xmlns:a16="http://schemas.microsoft.com/office/drawing/2014/main" id="{5CE6C5A4-CFDB-9638-C5B8-71D5D84293BD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hlinkClick r:id="rId16" action="ppaction://hlinksldjump"/>
            <a:extLst>
              <a:ext uri="{FF2B5EF4-FFF2-40B4-BE49-F238E27FC236}">
                <a16:creationId xmlns:a16="http://schemas.microsoft.com/office/drawing/2014/main" id="{E20B4806-B70A-4DA3-56BA-52BB3DA6905F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hlinkClick r:id="rId17" action="ppaction://hlinksldjump"/>
            <a:extLst>
              <a:ext uri="{FF2B5EF4-FFF2-40B4-BE49-F238E27FC236}">
                <a16:creationId xmlns:a16="http://schemas.microsoft.com/office/drawing/2014/main" id="{51586683-F8B1-25D9-A069-5A850FA582CB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AE99A7-C448-D2D5-AF0C-BDD38089130D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1.3 Numerical calculation of 2D FRFT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5886E77-DA4D-5D21-5D80-BEC13793FBDE}"/>
              </a:ext>
            </a:extLst>
          </p:cNvPr>
          <p:cNvSpPr txBox="1"/>
          <p:nvPr/>
        </p:nvSpPr>
        <p:spPr>
          <a:xfrm>
            <a:off x="625740" y="4968418"/>
            <a:ext cx="92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applications with large amounts of data, this calculation is very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cannot meet the needs of real-time processing.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E99F56-8A9B-0304-F7ED-ADE1081CFE62}"/>
              </a:ext>
            </a:extLst>
          </p:cNvPr>
          <p:cNvSpPr txBox="1"/>
          <p:nvPr/>
        </p:nvSpPr>
        <p:spPr>
          <a:xfrm>
            <a:off x="625740" y="1261429"/>
            <a:ext cx="7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Traditional Methods:  Decomposing and fast 1D FRFT.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07374D-E253-03BB-8D0A-088B97663E64}"/>
              </a:ext>
            </a:extLst>
          </p:cNvPr>
          <p:cNvSpPr txBox="1"/>
          <p:nvPr/>
        </p:nvSpPr>
        <p:spPr>
          <a:xfrm>
            <a:off x="625740" y="4568308"/>
            <a:ext cx="6107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Runtime Complexity:               times of 1D FRFT.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CF749D7-6E0C-2EE6-6106-FEAB7AD50AA8}"/>
              </a:ext>
            </a:extLst>
          </p:cNvPr>
          <p:cNvGrpSpPr/>
          <p:nvPr/>
        </p:nvGrpSpPr>
        <p:grpSpPr>
          <a:xfrm>
            <a:off x="3137694" y="1782217"/>
            <a:ext cx="4892150" cy="2665413"/>
            <a:chOff x="4286953" y="1461484"/>
            <a:chExt cx="4892150" cy="266541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0B99F7-ABA0-0923-4B12-AC0A9A166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7" t="5858" b="8416"/>
            <a:stretch/>
          </p:blipFill>
          <p:spPr>
            <a:xfrm>
              <a:off x="4286953" y="1461484"/>
              <a:ext cx="4892150" cy="266541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D7EED5-32A6-C24F-2410-C5E57B09DA31}"/>
                </a:ext>
              </a:extLst>
            </p:cNvPr>
            <p:cNvSpPr/>
            <p:nvPr/>
          </p:nvSpPr>
          <p:spPr>
            <a:xfrm>
              <a:off x="5276850" y="3175600"/>
              <a:ext cx="819150" cy="485775"/>
            </a:xfrm>
            <a:prstGeom prst="rect">
              <a:avLst/>
            </a:prstGeom>
            <a:solidFill>
              <a:srgbClr val="E4F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1D FRFT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B26C54-FB79-5167-7AC5-6D3CD9B78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84945"/>
              </p:ext>
            </p:extLst>
          </p:nvPr>
        </p:nvGraphicFramePr>
        <p:xfrm>
          <a:off x="3137694" y="4653309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7694" y="4653309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31B65BB-34E1-C2E3-1FCE-5028D96E608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流程图: 接点 12">
            <a:hlinkClick r:id="rId6" action="ppaction://hlinksldjump"/>
            <a:extLst>
              <a:ext uri="{FF2B5EF4-FFF2-40B4-BE49-F238E27FC236}">
                <a16:creationId xmlns:a16="http://schemas.microsoft.com/office/drawing/2014/main" id="{95A447DB-6A0E-C00A-BC49-EA42CAB97118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A9C39A-F0EE-D19D-BF8D-6F67107C9615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8726C3-8D71-6261-127B-05C2BE3C97D5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63B15-0871-E2DF-5A47-A554B3FA848D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流程图: 接点 16">
            <a:hlinkClick r:id="rId7" action="ppaction://hlinksldjump"/>
            <a:extLst>
              <a:ext uri="{FF2B5EF4-FFF2-40B4-BE49-F238E27FC236}">
                <a16:creationId xmlns:a16="http://schemas.microsoft.com/office/drawing/2014/main" id="{E7F9D426-0B1A-9788-C3D1-3E328D637691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hlinkClick r:id="rId8" action="ppaction://hlinksldjump"/>
            <a:extLst>
              <a:ext uri="{FF2B5EF4-FFF2-40B4-BE49-F238E27FC236}">
                <a16:creationId xmlns:a16="http://schemas.microsoft.com/office/drawing/2014/main" id="{9D6F7C23-04C5-1EFD-E032-4CC1FEB089F0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hlinkClick r:id="rId9" action="ppaction://hlinksldjump"/>
            <a:extLst>
              <a:ext uri="{FF2B5EF4-FFF2-40B4-BE49-F238E27FC236}">
                <a16:creationId xmlns:a16="http://schemas.microsoft.com/office/drawing/2014/main" id="{ED984609-123C-E174-B5F4-4E24E7AC3A0C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hlinkClick r:id="rId10" action="ppaction://hlinksldjump"/>
            <a:extLst>
              <a:ext uri="{FF2B5EF4-FFF2-40B4-BE49-F238E27FC236}">
                <a16:creationId xmlns:a16="http://schemas.microsoft.com/office/drawing/2014/main" id="{ADBC21D2-D953-562F-BA2C-92946AB2C59A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hlinkClick r:id="rId11" action="ppaction://hlinksldjump"/>
            <a:extLst>
              <a:ext uri="{FF2B5EF4-FFF2-40B4-BE49-F238E27FC236}">
                <a16:creationId xmlns:a16="http://schemas.microsoft.com/office/drawing/2014/main" id="{9FB209E0-505C-D607-905A-73C609884CB2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hlinkClick r:id="rId12" action="ppaction://hlinksldjump"/>
            <a:extLst>
              <a:ext uri="{FF2B5EF4-FFF2-40B4-BE49-F238E27FC236}">
                <a16:creationId xmlns:a16="http://schemas.microsoft.com/office/drawing/2014/main" id="{A1849179-5BC5-368B-AC10-890C5E069F73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hlinkClick r:id="rId13" action="ppaction://hlinksldjump"/>
            <a:extLst>
              <a:ext uri="{FF2B5EF4-FFF2-40B4-BE49-F238E27FC236}">
                <a16:creationId xmlns:a16="http://schemas.microsoft.com/office/drawing/2014/main" id="{D6CE719D-58AC-2F61-92F5-9A74013B3C97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3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5FC7-1349-3E98-3C4C-38F2EC59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703FB-F085-0866-A8C3-364F9FA9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Research Motivation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1.1 Fingerprint feature recognition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1.2 Fractional Fourier transform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1.3 Numerical calculation of 2D FRFT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fr-FR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Sparse 2D Fractional Fourier Transform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Algorithm flow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2.2 Comparison with traditional methods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2.3 Algorithm convergence analysis</a:t>
            </a:r>
          </a:p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Fingerprint Feature Recognition Simulation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2D chirp signal detection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3.2 Fingerprint feature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11754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6B325A7-073E-9CE6-3226-12CFF6DD2A65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2.1 STDFRFT algorithm flow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3ACC23F-F32C-0F3C-6EF1-D65603676F97}"/>
              </a:ext>
            </a:extLst>
          </p:cNvPr>
          <p:cNvGrpSpPr/>
          <p:nvPr/>
        </p:nvGrpSpPr>
        <p:grpSpPr>
          <a:xfrm>
            <a:off x="625739" y="1261429"/>
            <a:ext cx="11566261" cy="804772"/>
            <a:chOff x="625739" y="1261429"/>
            <a:chExt cx="11566261" cy="80477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E99F56-8A9B-0304-F7ED-ADE1081CFE62}"/>
                </a:ext>
              </a:extLst>
            </p:cNvPr>
            <p:cNvSpPr txBox="1"/>
            <p:nvPr/>
          </p:nvSpPr>
          <p:spPr>
            <a:xfrm>
              <a:off x="625739" y="1261429"/>
              <a:ext cx="11566261" cy="80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Suppose:                 is   -sparse.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Purpose: estimate the locations             and amplitudes                     of the    significant frequencies.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88C62F57-26CF-6940-A1FE-1C55CD4FB9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893859"/>
                </p:ext>
              </p:extLst>
            </p:nvPr>
          </p:nvGraphicFramePr>
          <p:xfrm>
            <a:off x="1872981" y="1294540"/>
            <a:ext cx="1079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Equation" r:id="rId3" imgW="1079280" imgH="330120" progId="Equation.DSMT4">
                    <p:embed/>
                  </p:oleObj>
                </mc:Choice>
                <mc:Fallback>
                  <p:oleObj name="Equation" r:id="rId3" imgW="10792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72981" y="1294540"/>
                          <a:ext cx="10795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1CAB48CF-C47E-1D99-C9C7-28A1212A93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297151"/>
                </p:ext>
              </p:extLst>
            </p:nvPr>
          </p:nvGraphicFramePr>
          <p:xfrm>
            <a:off x="3243794" y="1360512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43794" y="1360512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2B47092-53C0-4140-2142-0AE38959F1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158232"/>
                </p:ext>
              </p:extLst>
            </p:nvPr>
          </p:nvGraphicFramePr>
          <p:xfrm>
            <a:off x="4294972" y="1684713"/>
            <a:ext cx="850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Equation" r:id="rId7" imgW="850680" imgH="330120" progId="Equation.DSMT4">
                    <p:embed/>
                  </p:oleObj>
                </mc:Choice>
                <mc:Fallback>
                  <p:oleObj name="Equation" r:id="rId7" imgW="85068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94972" y="1684713"/>
                          <a:ext cx="8509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F805AAF-CEE6-7086-AD0A-D0A8B41B10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82523"/>
                </p:ext>
              </p:extLst>
            </p:nvPr>
          </p:nvGraphicFramePr>
          <p:xfrm>
            <a:off x="6907078" y="1681188"/>
            <a:ext cx="1397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Equation" r:id="rId9" imgW="1396800" imgH="330120" progId="Equation.DSMT4">
                    <p:embed/>
                  </p:oleObj>
                </mc:Choice>
                <mc:Fallback>
                  <p:oleObj name="Equation" r:id="rId9" imgW="13968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07078" y="1681188"/>
                          <a:ext cx="13970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1102C1D2-86B9-F919-5D16-169C6B4F2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223089"/>
                </p:ext>
              </p:extLst>
            </p:nvPr>
          </p:nvGraphicFramePr>
          <p:xfrm>
            <a:off x="9052844" y="1758091"/>
            <a:ext cx="1666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Equation" r:id="rId11" imgW="166332" imgH="228608" progId="Equation.DSMT4">
                    <p:embed/>
                  </p:oleObj>
                </mc:Choice>
                <mc:Fallback>
                  <p:oleObj name="Equation" r:id="rId11" imgW="166332" imgH="22860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52844" y="1758091"/>
                          <a:ext cx="1666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D70758E-2F8D-835A-ABBE-57B9BEAFAC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550077"/>
                </p:ext>
              </p:extLst>
            </p:nvPr>
          </p:nvGraphicFramePr>
          <p:xfrm>
            <a:off x="4427134" y="1338990"/>
            <a:ext cx="16891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Equation" r:id="rId13" imgW="1688760" imgH="266400" progId="Equation.DSMT4">
                    <p:embed/>
                  </p:oleObj>
                </mc:Choice>
                <mc:Fallback>
                  <p:oleObj name="Equation" r:id="rId13" imgW="1688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27134" y="1338990"/>
                          <a:ext cx="16891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58A07D4-49C5-50DE-B5CF-45C6E111CDF6}"/>
              </a:ext>
            </a:extLst>
          </p:cNvPr>
          <p:cNvSpPr/>
          <p:nvPr/>
        </p:nvSpPr>
        <p:spPr>
          <a:xfrm>
            <a:off x="838198" y="2648411"/>
            <a:ext cx="2752725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chirp modulation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1A3937E-D27B-B93A-5C4D-8BF4A3EEDC07}"/>
              </a:ext>
            </a:extLst>
          </p:cNvPr>
          <p:cNvSpPr/>
          <p:nvPr/>
        </p:nvSpPr>
        <p:spPr>
          <a:xfrm>
            <a:off x="838198" y="3694088"/>
            <a:ext cx="2752725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SFT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431ACC-E71F-5105-22C4-7A0AA7C309B7}"/>
              </a:ext>
            </a:extLst>
          </p:cNvPr>
          <p:cNvSpPr/>
          <p:nvPr/>
        </p:nvSpPr>
        <p:spPr>
          <a:xfrm>
            <a:off x="838199" y="4739765"/>
            <a:ext cx="2752726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chirp modulation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0491155-E6F8-CD22-A183-C057D3D31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64943"/>
              </p:ext>
            </p:extLst>
          </p:nvPr>
        </p:nvGraphicFramePr>
        <p:xfrm>
          <a:off x="3984880" y="2516061"/>
          <a:ext cx="374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15" imgW="3746160" imgH="672840" progId="Equation.DSMT4">
                  <p:embed/>
                </p:oleObj>
              </mc:Choice>
              <mc:Fallback>
                <p:oleObj name="Equation" r:id="rId15" imgW="3746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84880" y="2516061"/>
                        <a:ext cx="37465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342684-88D8-2759-2C0F-A92EB303DA4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214561" y="3048521"/>
            <a:ext cx="0" cy="64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E1FEB9-4A26-2607-9844-57CC7356EA9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214561" y="4094198"/>
            <a:ext cx="1" cy="64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636128B-CF59-E403-988A-730E8DA12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78352"/>
              </p:ext>
            </p:extLst>
          </p:nvPr>
        </p:nvGraphicFramePr>
        <p:xfrm>
          <a:off x="3984880" y="4690387"/>
          <a:ext cx="760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7" imgW="7607160" imgH="698400" progId="Equation.DSMT4">
                  <p:embed/>
                </p:oleObj>
              </mc:Choice>
              <mc:Fallback>
                <p:oleObj name="Equation" r:id="rId17" imgW="76071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84880" y="4690387"/>
                        <a:ext cx="7607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14149-F908-231D-950A-12314E042620}"/>
              </a:ext>
            </a:extLst>
          </p:cNvPr>
          <p:cNvGrpSpPr/>
          <p:nvPr/>
        </p:nvGrpSpPr>
        <p:grpSpPr>
          <a:xfrm>
            <a:off x="3971925" y="3698663"/>
            <a:ext cx="6107288" cy="369332"/>
            <a:chOff x="3971925" y="3755108"/>
            <a:chExt cx="6107288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E8E80D-CFD0-9611-ABED-921DEBA10C7C}"/>
                </a:ext>
              </a:extLst>
            </p:cNvPr>
            <p:cNvSpPr txBox="1"/>
            <p:nvPr/>
          </p:nvSpPr>
          <p:spPr>
            <a:xfrm>
              <a:off x="3971925" y="3755108"/>
              <a:ext cx="61072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teration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to estimate the spectrum               of           . 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4E10B508-9B81-F2BE-500C-79D0568957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851323"/>
                </p:ext>
              </p:extLst>
            </p:nvPr>
          </p:nvGraphicFramePr>
          <p:xfrm>
            <a:off x="8654910" y="3805906"/>
            <a:ext cx="660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Equation" r:id="rId19" imgW="660240" imgH="291960" progId="Equation.DSMT4">
                    <p:embed/>
                  </p:oleObj>
                </mc:Choice>
                <mc:Fallback>
                  <p:oleObj name="Equation" r:id="rId19" imgW="66024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654910" y="3805906"/>
                          <a:ext cx="660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7C2B155B-3ECD-59DF-CEDC-6AE3BAE14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819259"/>
                </p:ext>
              </p:extLst>
            </p:nvPr>
          </p:nvGraphicFramePr>
          <p:xfrm>
            <a:off x="7504855" y="3805906"/>
            <a:ext cx="8763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Equation" r:id="rId21" imgW="876240" imgH="291960" progId="Equation.DSMT4">
                    <p:embed/>
                  </p:oleObj>
                </mc:Choice>
                <mc:Fallback>
                  <p:oleObj name="Equation" r:id="rId21" imgW="87624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504855" y="3805906"/>
                          <a:ext cx="8763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AC038B2-D67C-6C24-8450-A0AD5425268C}"/>
              </a:ext>
            </a:extLst>
          </p:cNvPr>
          <p:cNvSpPr txBox="1"/>
          <p:nvPr/>
        </p:nvSpPr>
        <p:spPr>
          <a:xfrm>
            <a:off x="3984879" y="4009859"/>
            <a:ext cx="789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 few 1D FFT and simple mappings are used by aliasing filter. 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E995CE1F-7118-815C-3DBF-627B953E1E4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8" name="流程图: 接点 27">
            <a:hlinkClick r:id="rId23" action="ppaction://hlinksldjump"/>
            <a:extLst>
              <a:ext uri="{FF2B5EF4-FFF2-40B4-BE49-F238E27FC236}">
                <a16:creationId xmlns:a16="http://schemas.microsoft.com/office/drawing/2014/main" id="{F6BFB560-E123-50E9-66B1-1ADEEC61029E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650275-6809-35C2-064F-0F96C1D36A47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C0DEB-C2F4-8259-F78F-E196C39A7B07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156945-D327-AE0B-B0ED-C16B2A018FBA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流程图: 接点 31">
            <a:hlinkClick r:id="rId24" action="ppaction://hlinksldjump"/>
            <a:extLst>
              <a:ext uri="{FF2B5EF4-FFF2-40B4-BE49-F238E27FC236}">
                <a16:creationId xmlns:a16="http://schemas.microsoft.com/office/drawing/2014/main" id="{13BB23B0-CFC8-A058-1E21-D14C69E8F449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hlinkClick r:id="rId25" action="ppaction://hlinksldjump"/>
            <a:extLst>
              <a:ext uri="{FF2B5EF4-FFF2-40B4-BE49-F238E27FC236}">
                <a16:creationId xmlns:a16="http://schemas.microsoft.com/office/drawing/2014/main" id="{80A44099-91C6-8801-7435-51534657B764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hlinkClick r:id="rId26" action="ppaction://hlinksldjump"/>
            <a:extLst>
              <a:ext uri="{FF2B5EF4-FFF2-40B4-BE49-F238E27FC236}">
                <a16:creationId xmlns:a16="http://schemas.microsoft.com/office/drawing/2014/main" id="{39BE702F-6A1A-1C17-475D-CEC830D7C801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hlinkClick r:id="rId27" action="ppaction://hlinksldjump"/>
            <a:extLst>
              <a:ext uri="{FF2B5EF4-FFF2-40B4-BE49-F238E27FC236}">
                <a16:creationId xmlns:a16="http://schemas.microsoft.com/office/drawing/2014/main" id="{7C5AF289-8667-417A-5774-C611F5A21C2C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hlinkClick r:id="rId28" action="ppaction://hlinksldjump"/>
            <a:extLst>
              <a:ext uri="{FF2B5EF4-FFF2-40B4-BE49-F238E27FC236}">
                <a16:creationId xmlns:a16="http://schemas.microsoft.com/office/drawing/2014/main" id="{D9F0B9B4-33B3-8052-5A8B-EA4C28E4A893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hlinkClick r:id="rId29" action="ppaction://hlinksldjump"/>
            <a:extLst>
              <a:ext uri="{FF2B5EF4-FFF2-40B4-BE49-F238E27FC236}">
                <a16:creationId xmlns:a16="http://schemas.microsoft.com/office/drawing/2014/main" id="{39A39A48-84C9-A5BA-75AF-9C79E836D32D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hlinkClick r:id="rId30" action="ppaction://hlinksldjump"/>
            <a:extLst>
              <a:ext uri="{FF2B5EF4-FFF2-40B4-BE49-F238E27FC236}">
                <a16:creationId xmlns:a16="http://schemas.microsoft.com/office/drawing/2014/main" id="{7240C93F-1C99-F6E9-EDF8-0DEA735A3E19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52D76BC-3DFC-C85D-E4D9-BE344E2DCA95}"/>
              </a:ext>
            </a:extLst>
          </p:cNvPr>
          <p:cNvSpPr/>
          <p:nvPr/>
        </p:nvSpPr>
        <p:spPr>
          <a:xfrm>
            <a:off x="0" y="6176963"/>
            <a:ext cx="12192000" cy="46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FC992C5-7B73-0587-379B-DD1FF630841D}"/>
              </a:ext>
            </a:extLst>
          </p:cNvPr>
          <p:cNvSpPr txBox="1"/>
          <p:nvPr/>
        </p:nvSpPr>
        <p:spPr>
          <a:xfrm>
            <a:off x="86519" y="679086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2.1 STDFRFT algorithm flow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002760-451E-9388-7C68-EC81D34CE4C0}"/>
              </a:ext>
            </a:extLst>
          </p:cNvPr>
          <p:cNvSpPr txBox="1"/>
          <p:nvPr/>
        </p:nvSpPr>
        <p:spPr>
          <a:xfrm>
            <a:off x="9101403" y="709863"/>
            <a:ext cx="3090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iteration of 2D SFT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3211AE-10C2-C3B1-1074-9829DD2E7729}"/>
              </a:ext>
            </a:extLst>
          </p:cNvPr>
          <p:cNvGrpSpPr/>
          <p:nvPr/>
        </p:nvGrpSpPr>
        <p:grpSpPr>
          <a:xfrm>
            <a:off x="641826" y="1160095"/>
            <a:ext cx="9518171" cy="4608969"/>
            <a:chOff x="641826" y="993243"/>
            <a:chExt cx="9518171" cy="46089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F955325-1FB3-3FCC-2CB1-A739A8282BF0}"/>
                </a:ext>
              </a:extLst>
            </p:cNvPr>
            <p:cNvGrpSpPr/>
            <p:nvPr/>
          </p:nvGrpSpPr>
          <p:grpSpPr>
            <a:xfrm>
              <a:off x="641826" y="993243"/>
              <a:ext cx="9518171" cy="4608969"/>
              <a:chOff x="641827" y="1162535"/>
              <a:chExt cx="9518171" cy="4608969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9135B64-E84F-3E4E-E52A-C1DA7401526B}"/>
                  </a:ext>
                </a:extLst>
              </p:cNvPr>
              <p:cNvSpPr txBox="1"/>
              <p:nvPr/>
            </p:nvSpPr>
            <p:spPr>
              <a:xfrm>
                <a:off x="641827" y="1162535"/>
                <a:ext cx="951817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Bucketing: 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extract random parallel slices                      in           , 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perform FFT on slices to get                             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update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buckets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Estimating: 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for each 1-sparse large-value bucket   , estimate the frequency:</a:t>
                </a:r>
                <a:endParaRPr lang="zh-CN" altLang="en-US" sz="2000" dirty="0"/>
              </a:p>
            </p:txBody>
          </p:sp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14E720E3-5A36-A4FA-B405-5B8029F7DE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234898"/>
                  </p:ext>
                </p:extLst>
              </p:nvPr>
            </p:nvGraphicFramePr>
            <p:xfrm>
              <a:off x="4601632" y="1698392"/>
              <a:ext cx="13589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7" name="Equation" r:id="rId3" imgW="1358640" imgH="291960" progId="Equation.DSMT4">
                      <p:embed/>
                    </p:oleObj>
                  </mc:Choice>
                  <mc:Fallback>
                    <p:oleObj name="Equation" r:id="rId3" imgW="1358640" imgH="291960" progId="Equation.DSMT4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14E720E3-5A36-A4FA-B405-5B8029F7DE1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601632" y="1698392"/>
                            <a:ext cx="1358900" cy="292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C69148E-9170-BC00-1196-877DE2F1B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555900"/>
                  </p:ext>
                </p:extLst>
              </p:nvPr>
            </p:nvGraphicFramePr>
            <p:xfrm>
              <a:off x="6308723" y="1687810"/>
              <a:ext cx="6858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8" name="Equation" r:id="rId5" imgW="685800" imgH="291960" progId="Equation.DSMT4">
                      <p:embed/>
                    </p:oleObj>
                  </mc:Choice>
                  <mc:Fallback>
                    <p:oleObj name="Equation" r:id="rId5" imgW="685800" imgH="291960" progId="Equation.DSMT4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8C69148E-9170-BC00-1196-877DE2F1B21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308723" y="1687810"/>
                            <a:ext cx="685800" cy="292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5C6113F1-800A-0A56-53A6-F7058EFD0E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6892089"/>
                  </p:ext>
                </p:extLst>
              </p:nvPr>
            </p:nvGraphicFramePr>
            <p:xfrm>
              <a:off x="4483804" y="1995308"/>
              <a:ext cx="1828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9" name="Equation" r:id="rId7" imgW="1828800" imgH="330120" progId="Equation.DSMT4">
                      <p:embed/>
                    </p:oleObj>
                  </mc:Choice>
                  <mc:Fallback>
                    <p:oleObj name="Equation" r:id="rId7" imgW="1828800" imgH="330120" progId="Equation.DSMT4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5C6113F1-800A-0A56-53A6-F7058EFD0E9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83804" y="1995308"/>
                            <a:ext cx="1828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>
                <a:extLst>
                  <a:ext uri="{FF2B5EF4-FFF2-40B4-BE49-F238E27FC236}">
                    <a16:creationId xmlns:a16="http://schemas.microsoft.com/office/drawing/2014/main" id="{F8C00520-1E95-2E24-E5D6-CBBB9FFB33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896106"/>
                  </p:ext>
                </p:extLst>
              </p:nvPr>
            </p:nvGraphicFramePr>
            <p:xfrm>
              <a:off x="7124699" y="1695806"/>
              <a:ext cx="24003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0" name="Equation" r:id="rId9" imgW="2400120" imgH="291960" progId="Equation.DSMT4">
                      <p:embed/>
                    </p:oleObj>
                  </mc:Choice>
                  <mc:Fallback>
                    <p:oleObj name="Equation" r:id="rId9" imgW="2400120" imgH="291960" progId="Equation.DSMT4">
                      <p:embed/>
                      <p:pic>
                        <p:nvPicPr>
                          <p:cNvPr id="34" name="对象 33">
                            <a:extLst>
                              <a:ext uri="{FF2B5EF4-FFF2-40B4-BE49-F238E27FC236}">
                                <a16:creationId xmlns:a16="http://schemas.microsoft.com/office/drawing/2014/main" id="{F8C00520-1E95-2E24-E5D6-CBBB9FFB33D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124699" y="1695806"/>
                            <a:ext cx="2400300" cy="292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对象 35">
                <a:extLst>
                  <a:ext uri="{FF2B5EF4-FFF2-40B4-BE49-F238E27FC236}">
                    <a16:creationId xmlns:a16="http://schemas.microsoft.com/office/drawing/2014/main" id="{4E6FA1EB-C8D8-2BD5-F8A4-5DB339BABF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8434215"/>
                  </p:ext>
                </p:extLst>
              </p:nvPr>
            </p:nvGraphicFramePr>
            <p:xfrm>
              <a:off x="1279762" y="3409304"/>
              <a:ext cx="4203700" cy="2362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1" name="Equation" r:id="rId11" imgW="4203360" imgH="2361960" progId="Equation.DSMT4">
                      <p:embed/>
                    </p:oleObj>
                  </mc:Choice>
                  <mc:Fallback>
                    <p:oleObj name="Equation" r:id="rId11" imgW="4203360" imgH="2361960" progId="Equation.DSMT4">
                      <p:embed/>
                      <p:pic>
                        <p:nvPicPr>
                          <p:cNvPr id="36" name="对象 35">
                            <a:extLst>
                              <a:ext uri="{FF2B5EF4-FFF2-40B4-BE49-F238E27FC236}">
                                <a16:creationId xmlns:a16="http://schemas.microsoft.com/office/drawing/2014/main" id="{4E6FA1EB-C8D8-2BD5-F8A4-5DB339BABF6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79762" y="3409304"/>
                            <a:ext cx="4203700" cy="2362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5386342E-D496-3195-01CE-CBA1C04CB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6550787"/>
                  </p:ext>
                </p:extLst>
              </p:nvPr>
            </p:nvGraphicFramePr>
            <p:xfrm>
              <a:off x="2971475" y="2297208"/>
              <a:ext cx="1828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2" name="Equation" r:id="rId13" imgW="1828936" imgH="330852" progId="Equation.DSMT4">
                      <p:embed/>
                    </p:oleObj>
                  </mc:Choice>
                  <mc:Fallback>
                    <p:oleObj name="Equation" r:id="rId13" imgW="1828936" imgH="330852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971475" y="2297208"/>
                            <a:ext cx="1828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4FB61D7-F791-9E2E-C1AD-2400A91C0D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501033"/>
                </p:ext>
              </p:extLst>
            </p:nvPr>
          </p:nvGraphicFramePr>
          <p:xfrm>
            <a:off x="5409492" y="2899836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409492" y="2899836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标注: 左箭头 16">
            <a:extLst>
              <a:ext uri="{FF2B5EF4-FFF2-40B4-BE49-F238E27FC236}">
                <a16:creationId xmlns:a16="http://schemas.microsoft.com/office/drawing/2014/main" id="{208C8AFB-ABFB-62A5-09F8-C3575F1C8E22}"/>
              </a:ext>
            </a:extLst>
          </p:cNvPr>
          <p:cNvSpPr/>
          <p:nvPr/>
        </p:nvSpPr>
        <p:spPr>
          <a:xfrm>
            <a:off x="5649086" y="3660583"/>
            <a:ext cx="5351525" cy="203488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42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Noise-free: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frequencies can be estimated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accurately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high probability.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Noisy-case: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Voting method to reduce the probability of decoding errors.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FEAC436-477E-177C-B1DF-765A7DD5D6B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7792E-6765-4D13-837F-AD5FEABF337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9" name="流程图: 接点 18">
            <a:hlinkClick r:id="rId17" action="ppaction://hlinksldjump"/>
            <a:extLst>
              <a:ext uri="{FF2B5EF4-FFF2-40B4-BE49-F238E27FC236}">
                <a16:creationId xmlns:a16="http://schemas.microsoft.com/office/drawing/2014/main" id="{FE4A62CC-BCB0-E87C-3C5C-0F5B61F96A00}"/>
              </a:ext>
            </a:extLst>
          </p:cNvPr>
          <p:cNvSpPr/>
          <p:nvPr/>
        </p:nvSpPr>
        <p:spPr>
          <a:xfrm>
            <a:off x="264335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F11DC1-CE49-108C-8BE5-0AAD39997272}"/>
              </a:ext>
            </a:extLst>
          </p:cNvPr>
          <p:cNvSpPr txBox="1"/>
          <p:nvPr/>
        </p:nvSpPr>
        <p:spPr>
          <a:xfrm>
            <a:off x="1604141" y="6337628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2802DF-F23A-666F-7D09-4BFFF2F4AFDE}"/>
              </a:ext>
            </a:extLst>
          </p:cNvPr>
          <p:cNvSpPr txBox="1"/>
          <p:nvPr/>
        </p:nvSpPr>
        <p:spPr>
          <a:xfrm>
            <a:off x="4950371" y="6342400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STDFRFT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FD8AE8-88C5-3F46-A3CA-782CD56F4408}"/>
              </a:ext>
            </a:extLst>
          </p:cNvPr>
          <p:cNvSpPr txBox="1"/>
          <p:nvPr/>
        </p:nvSpPr>
        <p:spPr>
          <a:xfrm>
            <a:off x="8159970" y="6337628"/>
            <a:ext cx="24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Fingerprint Simulation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流程图: 接点 24">
            <a:hlinkClick r:id="rId18" action="ppaction://hlinksldjump"/>
            <a:extLst>
              <a:ext uri="{FF2B5EF4-FFF2-40B4-BE49-F238E27FC236}">
                <a16:creationId xmlns:a16="http://schemas.microsoft.com/office/drawing/2014/main" id="{2D128D26-B74B-14C3-E7B4-8C444F46D007}"/>
              </a:ext>
            </a:extLst>
          </p:cNvPr>
          <p:cNvSpPr/>
          <p:nvPr/>
        </p:nvSpPr>
        <p:spPr>
          <a:xfrm>
            <a:off x="236252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hlinkClick r:id="rId19" action="ppaction://hlinksldjump"/>
            <a:extLst>
              <a:ext uri="{FF2B5EF4-FFF2-40B4-BE49-F238E27FC236}">
                <a16:creationId xmlns:a16="http://schemas.microsoft.com/office/drawing/2014/main" id="{14E4DB9B-998C-AA87-B47F-A34C2AC7A47E}"/>
              </a:ext>
            </a:extLst>
          </p:cNvPr>
          <p:cNvSpPr/>
          <p:nvPr/>
        </p:nvSpPr>
        <p:spPr>
          <a:xfrm>
            <a:off x="2924178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hlinkClick r:id="rId20" action="ppaction://hlinksldjump"/>
            <a:extLst>
              <a:ext uri="{FF2B5EF4-FFF2-40B4-BE49-F238E27FC236}">
                <a16:creationId xmlns:a16="http://schemas.microsoft.com/office/drawing/2014/main" id="{84D32B2D-8291-7877-99C3-3C74ADD1E87B}"/>
              </a:ext>
            </a:extLst>
          </p:cNvPr>
          <p:cNvSpPr/>
          <p:nvPr/>
        </p:nvSpPr>
        <p:spPr>
          <a:xfrm>
            <a:off x="6048703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hlinkClick r:id="rId21" action="ppaction://hlinksldjump"/>
            <a:extLst>
              <a:ext uri="{FF2B5EF4-FFF2-40B4-BE49-F238E27FC236}">
                <a16:creationId xmlns:a16="http://schemas.microsoft.com/office/drawing/2014/main" id="{BA6997DA-B47A-BD4C-DF11-E587A4A4E344}"/>
              </a:ext>
            </a:extLst>
          </p:cNvPr>
          <p:cNvSpPr/>
          <p:nvPr/>
        </p:nvSpPr>
        <p:spPr>
          <a:xfrm>
            <a:off x="5767878" y="6240627"/>
            <a:ext cx="94593" cy="970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hlinkClick r:id="rId22" action="ppaction://hlinksldjump"/>
            <a:extLst>
              <a:ext uri="{FF2B5EF4-FFF2-40B4-BE49-F238E27FC236}">
                <a16:creationId xmlns:a16="http://schemas.microsoft.com/office/drawing/2014/main" id="{A72D5335-177F-226D-99ED-D626BAD740B7}"/>
              </a:ext>
            </a:extLst>
          </p:cNvPr>
          <p:cNvSpPr/>
          <p:nvPr/>
        </p:nvSpPr>
        <p:spPr>
          <a:xfrm>
            <a:off x="6329199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hlinkClick r:id="rId23" action="ppaction://hlinksldjump"/>
            <a:extLst>
              <a:ext uri="{FF2B5EF4-FFF2-40B4-BE49-F238E27FC236}">
                <a16:creationId xmlns:a16="http://schemas.microsoft.com/office/drawing/2014/main" id="{226026B8-AB77-D8B8-3364-48456AABA3A8}"/>
              </a:ext>
            </a:extLst>
          </p:cNvPr>
          <p:cNvSpPr/>
          <p:nvPr/>
        </p:nvSpPr>
        <p:spPr>
          <a:xfrm>
            <a:off x="9198062" y="6240627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hlinkClick r:id="rId24" action="ppaction://hlinksldjump"/>
            <a:extLst>
              <a:ext uri="{FF2B5EF4-FFF2-40B4-BE49-F238E27FC236}">
                <a16:creationId xmlns:a16="http://schemas.microsoft.com/office/drawing/2014/main" id="{1687EE1A-E33D-6A73-FC13-844A9C461B61}"/>
              </a:ext>
            </a:extLst>
          </p:cNvPr>
          <p:cNvSpPr/>
          <p:nvPr/>
        </p:nvSpPr>
        <p:spPr>
          <a:xfrm>
            <a:off x="9478558" y="6243003"/>
            <a:ext cx="94593" cy="9700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3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900</Words>
  <Application>Microsoft Office PowerPoint</Application>
  <PresentationFormat>宽屏</PresentationFormat>
  <Paragraphs>166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Equation</vt:lpstr>
      <vt:lpstr>MathType 7.0 Equation</vt:lpstr>
      <vt:lpstr>Sparse signal detection and fingerprint feature recognition based on fast 2D DFRFT</vt:lpstr>
      <vt:lpstr>Outline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Thanks for listening and feel free to ask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signal detection and fingerprint feature recognition based on fast 2D DFRFT</dc:title>
  <dc:creator>杨 君</dc:creator>
  <cp:lastModifiedBy>杨 君</cp:lastModifiedBy>
  <cp:revision>12</cp:revision>
  <dcterms:created xsi:type="dcterms:W3CDTF">2022-04-29T07:59:23Z</dcterms:created>
  <dcterms:modified xsi:type="dcterms:W3CDTF">2022-05-02T08:25:28Z</dcterms:modified>
</cp:coreProperties>
</file>