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23.&#27835;&#27700;&#24517;&#36524;&#20146;.mp3" TargetMode="Externa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3.jpe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19605" y="1848485"/>
            <a:ext cx="8352790" cy="2665730"/>
            <a:chOff x="3340" y="2650"/>
            <a:chExt cx="13154" cy="4198"/>
          </a:xfrm>
        </p:grpSpPr>
        <p:sp>
          <p:nvSpPr>
            <p:cNvPr id="5" name="矩形 4"/>
            <p:cNvSpPr/>
            <p:nvPr/>
          </p:nvSpPr>
          <p:spPr>
            <a:xfrm>
              <a:off x="3340" y="3429"/>
              <a:ext cx="13154" cy="34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1381924258894gn2ej4g2fg_medium"/>
            <p:cNvPicPr>
              <a:picLocks noChangeAspect="1"/>
            </p:cNvPicPr>
            <p:nvPr/>
          </p:nvPicPr>
          <p:blipFill>
            <a:blip r:embed="rId1"/>
            <a:srcRect r="4930"/>
            <a:stretch>
              <a:fillRect/>
            </a:stretch>
          </p:blipFill>
          <p:spPr>
            <a:xfrm>
              <a:off x="3340" y="2650"/>
              <a:ext cx="4564" cy="4198"/>
            </a:xfrm>
            <a:prstGeom prst="rect">
              <a:avLst/>
            </a:prstGeom>
          </p:spPr>
        </p:pic>
        <p:pic>
          <p:nvPicPr>
            <p:cNvPr id="7" name="图片 6" descr="1381924258894gn2ej4g2fg_medium"/>
            <p:cNvPicPr>
              <a:picLocks noChangeAspect="1"/>
            </p:cNvPicPr>
            <p:nvPr/>
          </p:nvPicPr>
          <p:blipFill>
            <a:blip r:embed="rId1"/>
            <a:srcRect r="4930"/>
            <a:stretch>
              <a:fillRect/>
            </a:stretch>
          </p:blipFill>
          <p:spPr>
            <a:xfrm flipH="1">
              <a:off x="11930" y="2650"/>
              <a:ext cx="4564" cy="4198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49225" y="166370"/>
            <a:ext cx="11877675" cy="6537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图文框 9"/>
          <p:cNvSpPr/>
          <p:nvPr/>
        </p:nvSpPr>
        <p:spPr>
          <a:xfrm>
            <a:off x="315595" y="311150"/>
            <a:ext cx="11545570" cy="6234430"/>
          </a:xfrm>
          <a:prstGeom prst="frame">
            <a:avLst>
              <a:gd name="adj1" fmla="val 1619"/>
            </a:avLst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7830" y="2578735"/>
            <a:ext cx="37204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黑体" panose="02010600030101010101" charset="-122"/>
                <a:sym typeface="+mn-ea"/>
              </a:rPr>
              <a:t>治水必躬亲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21780" y="3543300"/>
            <a:ext cx="2575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——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作者：</a:t>
            </a:r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钱泳（清代）</a:t>
            </a:r>
            <a:endParaRPr lang="zh-CN" altLang="zh-CN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2645410" cy="521970"/>
            <a:chOff x="8420" y="1552"/>
            <a:chExt cx="416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文言知识积累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2330450" y="1961198"/>
            <a:ext cx="7843838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三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）词类活用</a:t>
            </a:r>
            <a:endParaRPr lang="zh-CN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1.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非咨询不</a:t>
            </a:r>
            <a:r>
              <a:rPr lang="zh-CN" altLang="zh-CN" sz="24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穷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其致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形容词活用为动词，追究到底。</a:t>
            </a:r>
            <a:endParaRPr lang="zh-CN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2.</a:t>
            </a:r>
            <a:r>
              <a:rPr lang="zh-CN" altLang="zh-CN" sz="24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布袍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缓带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　　</a:t>
            </a: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名词用作动词，意思是穿着轻装便服。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2645410" cy="521970"/>
            <a:chOff x="8420" y="1552"/>
            <a:chExt cx="416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文言知识积累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2330450" y="1464945"/>
            <a:ext cx="7843838" cy="44075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>
              <a:lnSpc>
                <a:spcPct val="13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四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）特殊句式</a:t>
            </a:r>
            <a:endParaRPr lang="zh-CN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1.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省略句</a:t>
            </a:r>
            <a:endParaRPr lang="zh-CN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非相度不得其情，非咨询不穷其致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（句首省略主语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治水者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。）</a:t>
            </a:r>
            <a:endParaRPr lang="zh-CN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2.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倒装句</a:t>
            </a:r>
            <a:endParaRPr lang="zh-CN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往来于荒村野水之间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（状语后置，应为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于荒村野水之间往来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。）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五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）成语积累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 </a:t>
            </a:r>
            <a:r>
              <a:rPr lang="zh-CN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好逸恶劳：贪图安逸，厌恶劳动。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239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听读课文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1233805" y="1819910"/>
            <a:ext cx="9725025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请同学们听读课文，并在课本上及时做好旁批和圈点。体会作者感情，感受文章自然的风格。</a:t>
            </a:r>
            <a:endParaRPr lang="zh-CN" altLang="en-US" sz="24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hlinkClick r:id="rId4" action="ppaction://hlinkfile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9955" y="3782060"/>
            <a:ext cx="2324100" cy="232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01125" y="3782060"/>
            <a:ext cx="2324100" cy="232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09955" y="3782060"/>
            <a:ext cx="2324100" cy="232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1.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划分文章部分、层次分别用双竖线、单竖线。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606800" y="3782060"/>
            <a:ext cx="2324100" cy="232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2.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认为用得好的词语用方框。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03645" y="3782060"/>
            <a:ext cx="2324100" cy="232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3.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关键语句（或写得好的语句）用波浪线。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000490" y="3782060"/>
            <a:ext cx="2324100" cy="232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4.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有疑问的地方，用问号标注。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algn="l"/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翻译课文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17416" name="矩形 11"/>
          <p:cNvSpPr>
            <a:spLocks noChangeArrowheads="1"/>
          </p:cNvSpPr>
          <p:nvPr/>
        </p:nvSpPr>
        <p:spPr bwMode="auto">
          <a:xfrm>
            <a:off x="1193800" y="1821180"/>
            <a:ext cx="9578975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原文：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①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治水之法，既不可执一</a:t>
            </a:r>
            <a:r>
              <a:rPr lang="en-US" altLang="zh-CN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①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，泥于掌故，亦不可　 妄意</a:t>
            </a:r>
            <a:r>
              <a:rPr lang="en-US" altLang="zh-CN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②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轻信人言。盖地有高低，流有缓急，潴有浅深，势</a:t>
            </a:r>
            <a:r>
              <a:rPr lang="en-US" altLang="en-US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③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有曲直，非相度</a:t>
            </a:r>
            <a:r>
              <a:rPr lang="en-US" altLang="en-US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④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不得其情</a:t>
            </a:r>
            <a:r>
              <a:rPr lang="en-US" altLang="en-US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⑤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，非咨询</a:t>
            </a:r>
            <a:r>
              <a:rPr lang="en-US" altLang="en-US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⑥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不穷其致</a:t>
            </a:r>
            <a:r>
              <a:rPr lang="en-US" altLang="en-US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⑦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，是以</a:t>
            </a:r>
            <a:r>
              <a:rPr lang="en-US" altLang="en-US" sz="2000" baseline="30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⑧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必得躬历山川，亲劳胼胝。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31900" y="3962400"/>
            <a:ext cx="9842500" cy="17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①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执一：固执一端，不知变通。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②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妄意：随意。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③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势：这里指河流的形势。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④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相度：观察和测量。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⑤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情：真实情况。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⑥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咨询：访问，征求意见。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⑦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穷其致：彻底摸清情况。穷，追究到底。致，事理。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⑧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是以：因此，所以。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17420" name="矩形 15"/>
          <p:cNvSpPr>
            <a:spLocks noChangeArrowheads="1"/>
          </p:cNvSpPr>
          <p:nvPr/>
        </p:nvSpPr>
        <p:spPr bwMode="auto">
          <a:xfrm>
            <a:off x="1217930" y="3347085"/>
            <a:ext cx="1690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注释：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翻译课文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167765" y="2229485"/>
            <a:ext cx="9840595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治理水患的方法，既不能固执一端不知变通，拘泥于古代的典章、制度，也不能随意相信别人的话。原因是地形有高有低，水流有慢有快，水停聚的地方有浅有深，河流的形势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,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有弯有直，不经过观察和测量就不能了解它的真实情况，不经过访问征求意见就不能彻底摸清它的情况，因此必须亲自登山涉水，亲自辛劳不怕吃苦。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18441" name="矩形 13"/>
          <p:cNvSpPr>
            <a:spLocks noChangeArrowheads="1"/>
          </p:cNvSpPr>
          <p:nvPr/>
        </p:nvSpPr>
        <p:spPr bwMode="auto">
          <a:xfrm>
            <a:off x="909955" y="166941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译文：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翻译课文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9464" name="矩形 11"/>
          <p:cNvSpPr>
            <a:spLocks noChangeArrowheads="1"/>
          </p:cNvSpPr>
          <p:nvPr/>
        </p:nvSpPr>
        <p:spPr bwMode="auto">
          <a:xfrm>
            <a:off x="1035050" y="1821180"/>
            <a:ext cx="10003155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原文：</a:t>
            </a: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②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昔海忠介治河，布袍缓带，冒雨冲风，往来于荒村野水之间，亲给钱粮，不扣一厘，而随官人役亦未尝横索</a:t>
            </a:r>
            <a:r>
              <a:rPr lang="en-US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⑨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一钱。必如是而后事可举</a:t>
            </a:r>
            <a:r>
              <a:rPr lang="en-US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⑩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也。如好逸而恶劳，计利而忘义，远嫌而避怨，则事不举而水利不兴矣。 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35050" y="3985260"/>
            <a:ext cx="986218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⑨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横索：横行勒索。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⑩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举：办事成功。</a:t>
            </a:r>
            <a:endParaRPr lang="zh-CN" altLang="zh-CN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zh-CN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19468" name="矩形 15"/>
          <p:cNvSpPr>
            <a:spLocks noChangeArrowheads="1"/>
          </p:cNvSpPr>
          <p:nvPr/>
        </p:nvSpPr>
        <p:spPr bwMode="auto">
          <a:xfrm>
            <a:off x="1035050" y="335851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注释：</a:t>
            </a:r>
            <a:r>
              <a:rPr lang="zh-CN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endParaRPr lang="zh-CN" altLang="zh-CN" sz="24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翻译课文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167765" y="2229485"/>
            <a:ext cx="98405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从前海瑞治理河流的时候，轻装便服，冒着风雨，在荒村乱流中间来来往往，亲自发放钱粮，一厘也不克扣，并且随行的官员差役也不曾横行勒索一文钱。必须像这样，以后才能做成事情。如果贪图安逸、厌恶劳动，计较私利、忘记公益，只想远远地躲开嫌疑，避免抱怨，那么事情就做不成，水利也就办不好了。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sp>
        <p:nvSpPr>
          <p:cNvPr id="18441" name="矩形 13"/>
          <p:cNvSpPr>
            <a:spLocks noChangeArrowheads="1"/>
          </p:cNvSpPr>
          <p:nvPr/>
        </p:nvSpPr>
        <p:spPr bwMode="auto">
          <a:xfrm>
            <a:off x="909955" y="166941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译文：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整体感知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282700" y="2009140"/>
            <a:ext cx="961009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1.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文章为了说明治水必亲躬，用了什么方法来证明？是怎样证明自己的观点的？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281430" y="3638233"/>
            <a:ext cx="961136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【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答案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】用海瑞治水的事例来证明观点。先正面后反面的正反论证。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整体感知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282700" y="2378393"/>
            <a:ext cx="961009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2.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各用一句话，概括课文两段的内容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281430" y="3361373"/>
            <a:ext cx="961136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答案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】（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）先说明治水要防止的现象，然后论述治水必躬亲的原因。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2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）以海瑞为例，说明治水不但要躬亲，而且要清廉。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整体感知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282700" y="1720850"/>
            <a:ext cx="961009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indent="382905" eaLnBrk="0" hangingPunc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3.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都市精灵带来的益处体现在哪里？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311910" y="2642553"/>
            <a:ext cx="9611360" cy="3082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【答案】（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）可以给都市带来生机；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2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）可以成为都市居民不可缺少的空中伙伴；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（3）可以成为都市的一种亮丽的风景，供都市中的人们欣赏；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（4）可以使都市中的人感到欢欣，享受生活的乐趣，提高都市生活的质量。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485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学习目标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892935" y="2429510"/>
            <a:ext cx="23590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fontAlgn="auto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  <a:sym typeface="+mn-ea"/>
              </a:rPr>
              <a:t>掌握文中的常用文言实词和虚词的用法。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8415" y="2429510"/>
            <a:ext cx="23672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fontAlgn="auto" hangingPunct="0">
              <a:lnSpc>
                <a:spcPct val="150000"/>
              </a:lnSpc>
              <a:buFontTx/>
              <a:buAutoNum type="arabicPeriod" startAt="2"/>
              <a:defRPr/>
            </a:pP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  <a:sym typeface="+mn-ea"/>
              </a:rPr>
              <a:t>学习文中正反对比的论证方法。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12150" y="2429510"/>
            <a:ext cx="2343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fontAlgn="auto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3.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理解文中所讲述的道理。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160780" y="2067560"/>
            <a:ext cx="9914255" cy="2722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作者认为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治水必躬亲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的理由是什么？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indent="0">
              <a:lnSpc>
                <a:spcPct val="150000"/>
              </a:lnSpc>
              <a:buFontTx/>
              <a:buNone/>
              <a:defRPr/>
            </a:pPr>
            <a:r>
              <a:rPr lang="zh-CN" altLang="en-US" sz="22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endParaRPr lang="en-US" altLang="zh-CN" sz="22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【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答案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】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地有高低，流有缓急，潴有浅深，势有曲直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，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非相度不得其情，非咨询不穷其致。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25000"/>
              </a:lnSpc>
              <a:defRPr/>
            </a:pP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160780" y="1721485"/>
            <a:ext cx="9914255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452755" indent="-45275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2.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作者是怎样刻画海瑞形象的？他是一个怎样的人？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 marL="452755" indent="-452755">
              <a:lnSpc>
                <a:spcPct val="150000"/>
              </a:lnSpc>
              <a:defRPr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 marL="452755" indent="-45275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答案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】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布袍缓带，冒雨冲风，往来于荒村野水之间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。他不怕艰苦，勤于政事。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marL="452755" indent="-45275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（2）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亲给钱粮，不扣一厘，而随官人役未尝横索一钱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。廉政爱民，毫无私心。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180465" y="2196783"/>
            <a:ext cx="9914255" cy="2306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3.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作者举海瑞的例子属于什么论证？有什么好处？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答案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】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以海瑞的例子为事实论据，用举例论证的方法论述了治水不但要躬亲，而且要清廉。从而使论证更具体，更有说服力。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160780" y="1722755"/>
            <a:ext cx="9914255" cy="3412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举例论证作用分析法。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举例论证是一种常用的论证方法，通过典型事例加以论证，从而使论证更具体、更有说服力。答题格式：运用了举例论证的论证方法，举……事例，证明了……中心论点（观点），从而使论证更具体，更有说服力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909955" y="1997710"/>
            <a:ext cx="10415270" cy="2861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4. 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必如是而后事可举也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则事不举而水利不兴矣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。并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用自己的话概括造成这两种结果的原因分别是什么。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答案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】“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举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是因为海瑞能深入实际不畏艰辛，清廉治水。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不举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是因为好逸恶劳，贪财求利，不听取正确的意见。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909955" y="1906270"/>
            <a:ext cx="10415270" cy="3488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5.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作者认为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事举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”“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水利兴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的必要条件是什么？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答案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】躬亲、清廉。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6.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文章为了证明治水必躬亲的观点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,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列举海瑞治水的例子来证明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,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你还能举出其他例子来证明作者的观点吗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?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【答案】如大禹治水</a:t>
            </a: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,</a:t>
            </a:r>
            <a:r>
              <a:rPr lang="zh-CN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西门豹治邺，李冰修建都江郾水利工程。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909955" y="2183130"/>
            <a:ext cx="10415270" cy="2934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7.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第二段整体运用了什么论证方法？有什么好处？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【答案】对比论证法，先从正面讲海瑞治河不但躬亲而且清廉。再从反面论证不躬亲不清廉带来的后果是事不举而水利不兴，正反对比，突出有力地论证了中心论点。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句段品析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909955" y="1998345"/>
            <a:ext cx="10415270" cy="2861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>
              <a:lnSpc>
                <a:spcPct val="2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这一部分，作者先正面举例海瑞治河“躬亲且清廉，事可举”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，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然后又从反面假设，“好逸恶劳、计利忘义、远嫌避怨”的结果，即“事不举，水利不兴”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，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从而更好地论证了本文的观点“治水必躬亲”。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疑难探究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11250" y="2828608"/>
            <a:ext cx="10100945" cy="27482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fontAlgn="auto"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【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答案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】作者首先指出治水要防止的现象，然后通过道理论证论述治水必躬亲的原因。接着以海瑞为例摆事实论证。先从正面说海瑞治河不但躬亲，而且清廉。后从反面说，如果海瑞不吃苦，想谋利，怕得罪人，那么水利肯定办不好。正反对比，使论证层层深入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111250" y="1890395"/>
            <a:ext cx="10100945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fontAlgn="auto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【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难点探究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】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围绕中心论点，作者是怎样展开论述的？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板书设计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306763" y="3797300"/>
            <a:ext cx="2495550" cy="395288"/>
          </a:xfrm>
          <a:prstGeom prst="roundRect">
            <a:avLst>
              <a:gd name="adj" fmla="val 13125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3308350" y="4416425"/>
            <a:ext cx="3636963" cy="393700"/>
          </a:xfrm>
          <a:prstGeom prst="roundRect">
            <a:avLst>
              <a:gd name="adj" fmla="val 13125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2185988" y="2940050"/>
            <a:ext cx="563562" cy="1349375"/>
          </a:xfrm>
          <a:prstGeom prst="roundRect">
            <a:avLst>
              <a:gd name="adj" fmla="val 13125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7307263" y="3128963"/>
            <a:ext cx="674687" cy="928687"/>
          </a:xfrm>
          <a:prstGeom prst="roundRect">
            <a:avLst>
              <a:gd name="adj" fmla="val 13125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3295650" y="3128963"/>
            <a:ext cx="2233613" cy="395287"/>
          </a:xfrm>
          <a:prstGeom prst="roundRect">
            <a:avLst>
              <a:gd name="adj" fmla="val 13125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3271838" y="2524125"/>
            <a:ext cx="2198687" cy="428625"/>
          </a:xfrm>
          <a:prstGeom prst="roundRect">
            <a:avLst>
              <a:gd name="adj" fmla="val 13125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34830" name="TextBox 46"/>
          <p:cNvSpPr txBox="1">
            <a:spLocks noChangeArrowheads="1"/>
          </p:cNvSpPr>
          <p:nvPr/>
        </p:nvSpPr>
        <p:spPr bwMode="auto">
          <a:xfrm>
            <a:off x="2206625" y="2938463"/>
            <a:ext cx="6445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rPr>
              <a:t>治水必躬亲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34831" name="矩形 47"/>
          <p:cNvSpPr>
            <a:spLocks noChangeArrowheads="1"/>
          </p:cNvSpPr>
          <p:nvPr/>
        </p:nvSpPr>
        <p:spPr bwMode="auto">
          <a:xfrm>
            <a:off x="3504883" y="1971040"/>
            <a:ext cx="22148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治水要防止的想象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4832" name="矩形 48"/>
          <p:cNvSpPr>
            <a:spLocks noChangeArrowheads="1"/>
          </p:cNvSpPr>
          <p:nvPr/>
        </p:nvSpPr>
        <p:spPr bwMode="auto">
          <a:xfrm>
            <a:off x="8336915" y="3042920"/>
            <a:ext cx="8039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躬亲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清廉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4833" name="矩形 49"/>
          <p:cNvSpPr>
            <a:spLocks noChangeArrowheads="1"/>
          </p:cNvSpPr>
          <p:nvPr/>
        </p:nvSpPr>
        <p:spPr bwMode="auto">
          <a:xfrm>
            <a:off x="3504883" y="3790950"/>
            <a:ext cx="2630488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举例论证：海瑞治河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4834" name="矩形 50"/>
          <p:cNvSpPr>
            <a:spLocks noChangeArrowheads="1"/>
          </p:cNvSpPr>
          <p:nvPr/>
        </p:nvSpPr>
        <p:spPr bwMode="auto">
          <a:xfrm>
            <a:off x="3504883" y="2880995"/>
            <a:ext cx="2281238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治水必躬亲的原因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2863850" y="1970405"/>
            <a:ext cx="408940" cy="3283585"/>
          </a:xfrm>
          <a:prstGeom prst="leftBrace">
            <a:avLst>
              <a:gd name="adj1" fmla="val 196811"/>
              <a:gd name="adj2" fmla="val 49022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zh-CN" sz="28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54" name="左大括号 53"/>
          <p:cNvSpPr/>
          <p:nvPr/>
        </p:nvSpPr>
        <p:spPr>
          <a:xfrm rot="10800000">
            <a:off x="7646670" y="1972945"/>
            <a:ext cx="335280" cy="3283585"/>
          </a:xfrm>
          <a:prstGeom prst="leftBrace">
            <a:avLst>
              <a:gd name="adj1" fmla="val 502943"/>
              <a:gd name="adj2" fmla="val 47075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zh-CN" sz="28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</p:txBody>
      </p:sp>
      <p:sp>
        <p:nvSpPr>
          <p:cNvPr id="34837" name="矩形 49"/>
          <p:cNvSpPr>
            <a:spLocks noChangeArrowheads="1"/>
          </p:cNvSpPr>
          <p:nvPr/>
        </p:nvSpPr>
        <p:spPr bwMode="auto">
          <a:xfrm>
            <a:off x="3504883" y="4700905"/>
            <a:ext cx="40163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对比论证：治水与利和义的关系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485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作者介绍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6158" name="Picture 18" descr="http://photocdn.sohu.com/20121209/Img359900648.jpg"/>
          <p:cNvPicPr>
            <a:picLocks noChangeAspect="1" noChangeArrowheads="1"/>
          </p:cNvPicPr>
          <p:nvPr/>
        </p:nvPicPr>
        <p:blipFill>
          <a:blip r:embed="rId3"/>
          <a:srcRect l="3436" t="2749" r="4598" b="1839"/>
          <a:stretch>
            <a:fillRect/>
          </a:stretch>
        </p:blipFill>
        <p:spPr bwMode="auto">
          <a:xfrm>
            <a:off x="1762125" y="1965960"/>
            <a:ext cx="2132965" cy="27666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4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4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44975" y="1605915"/>
            <a:ext cx="63525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钱泳（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1759—1844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），清代江苏金匮（今属无锡）人，字立群，号台仙，又号梅溪。工诗，善书画，著有《履园丛话》《履园谭诗》等。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本文主旨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06525" y="2066290"/>
            <a:ext cx="94221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kumimoji="1" lang="zh-CN" altLang="zh-CN" sz="28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课文通过举例论证和对比论证深刻地指出治水中利与义的关系，论述了治水必躬亲的道理，说明只有躬亲、清廉才能治好水。</a:t>
            </a:r>
            <a:endParaRPr kumimoji="1" lang="zh-CN" altLang="zh-CN" sz="28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拓展延伸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90295" y="1628140"/>
            <a:ext cx="995553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  <a:defRPr/>
            </a:pP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大禹治水</a:t>
            </a:r>
            <a:endParaRPr kumimoji="1"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禹伤先人父鲧功之不成受诛，乃劳身焦思，居外十三年，过家门不敢入。薄衣食，致孝于鬼神。卑宫室，致费于沟淢。陆行乘车，水行乘船，泥行乘橇，山行乘輂。左准绳，右规矩，载四时，以开九州，通九道，陂九泽，度九山。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</a:t>
            </a:r>
            <a:endParaRPr kumimoji="1"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令益予众庶稻，可种卑湿。命后稷予众庶难得之食。食少，调有馀相给，以均诸侯。</a:t>
            </a:r>
            <a:endParaRPr kumimoji="1"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禹乃行相地宜所有以贡，及山川之便利。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注释：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伤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为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……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痛心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淢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洫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，田间水道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陂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堤防，堤岸，这里用作动词，筑堤防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度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测量，勘测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予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发给，发放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相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察看，考察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便利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：</a:t>
            </a:r>
            <a:r>
              <a:rPr kumimoji="1"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交通是否方便。</a:t>
            </a:r>
            <a:endParaRPr kumimoji="1"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endParaRPr kumimoji="1"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1"/>
          <a:srcRect r="4930"/>
          <a:stretch>
            <a:fillRect/>
          </a:stretch>
        </p:blipFill>
        <p:spPr>
          <a:xfrm>
            <a:off x="315595" y="3807460"/>
            <a:ext cx="2898140" cy="26657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9955" y="731520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拓展延伸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90295" y="1628140"/>
            <a:ext cx="9955530" cy="3775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  <a:defRPr/>
            </a:pPr>
            <a:r>
              <a:rPr kumimoji="1" lang="zh-CN" altLang="zh-CN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大禹治水（译文）</a:t>
            </a:r>
            <a:endParaRPr kumimoji="1" lang="zh-CN" altLang="zh-CN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kumimoji="1" lang="zh-CN" altLang="zh-CN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禹伤痛父亲鲧治水无功被杀，因此劳身苦思，在外十三年，经过自己家门也不敢进。自己吃穿都很简朴，但对祖先神明的祭祀却很丰厚尽礼。自己居住的房屋很简陋，但不惜耗巨资于修渠挖沟等水利工程。他赶旱路坐车，走水路坐船，走泥泞的路坐橇，走山路用屐底有齿的檋。经常随身离不开的东西，就是测定平直的水准和绳墨，划定图式的圆规和方矩，四时都带着他们，用以从事于开划九州，辟通九州道路，修筑九州湖泽堤障，计度九州山岳脉络。同时叫伯益发放稻种，教群众在卑湿地方种植。叫后稷当群众在难于得到食物时发给食物。缺粮少食的地方，便调有余地方粮食来补其不足，务使各诸侯境内丰欠均一。</a:t>
            </a:r>
            <a:endParaRPr kumimoji="1" lang="zh-CN" altLang="zh-CN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kumimoji="1" lang="zh-CN" altLang="zh-CN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禹又巡视各地所特有的物产以定其贡赋，还视察了各地山川的便利情况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485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背景介绍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9610" y="2090420"/>
            <a:ext cx="86448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   </a:t>
            </a:r>
            <a:r>
              <a:rPr lang="zh-CN" altLang="zh-CN" sz="28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治理水患一直是我国古代封建统治者和官吏的一项重要职责，历史上不乏治水人物，有的成功有的失败。关于如何治水，清代钱泳采用确凿的论据阐述了一个简单的道理，令人信服。</a:t>
            </a:r>
            <a:endParaRPr lang="zh-CN" altLang="zh-CN" sz="28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485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文体介绍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1485" y="1860550"/>
            <a:ext cx="91211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>
              <a:lnSpc>
                <a:spcPct val="18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sym typeface="+mn-ea"/>
              </a:rPr>
              <a:t>议论文是对某个问题或某件事进行分析、评论，表明自己的观点、立场、态度、看法和主张的一种文体。议论文有三要素，即论点、论据和论证。论点是作者对所议论的问题（事件、现象、人物、观念等）所持的见解和主张。论据是支撑论点的材料，是作者用来证明论点的理由和根据。论证是运用论据来证明论点的过程和方法。常见的论证方法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</a:endParaRPr>
          </a:p>
          <a:p>
            <a:pPr indent="508000" fontAlgn="auto">
              <a:lnSpc>
                <a:spcPct val="18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sym typeface="+mn-ea"/>
              </a:rPr>
              <a:t>有：举例论证、道理论证、比喻论证、对比论证。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485" y="913130"/>
            <a:ext cx="2289810" cy="521970"/>
            <a:chOff x="8420" y="1552"/>
            <a:chExt cx="360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海瑞的介绍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1485" y="1860550"/>
            <a:ext cx="91211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80000"/>
              </a:lnSpc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    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海瑞在淳安做知县的时候，清廉不阿。他穿着布袍子，吃粗粮，让老仆人种菜自给。平日里都不买酒肉，一天海瑞的母亲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60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大寿，海瑞上街给老母亲买了两斤肉，屠夫居然感慨道：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“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没想到我这辈子还能做上海大人的生意。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”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海瑞从不巴结上级，有一位都御使巡游过境，海瑞供给的酒饭都非常简陋，甚至高声宣称县邑小小，不能容纳过多的车马，而让都御使的随从在府衙外过夜。海瑞一生清廉，到死的时候，念念不忘的是还欠户部五钱材火钱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  <a:sym typeface="+mn-ea"/>
              </a:rPr>
              <a:t>。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485" y="913130"/>
            <a:ext cx="1934210" cy="521970"/>
            <a:chOff x="8420" y="1552"/>
            <a:chExt cx="304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生字学习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1829435" y="1865313"/>
            <a:ext cx="5393690" cy="1630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eaLnBrk="0" hangingPunct="0">
              <a:lnSpc>
                <a:spcPct val="250000"/>
              </a:lnSpc>
              <a:defRPr/>
            </a:pPr>
            <a:r>
              <a:rPr lang="zh-CN" altLang="en-US" sz="20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潴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有浅深      非</a:t>
            </a:r>
            <a:r>
              <a:rPr lang="zh-CN" altLang="en-US" sz="20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相度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不得其情   </a:t>
            </a:r>
            <a:r>
              <a:rPr lang="zh-CN" altLang="en-US" sz="2000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 </a:t>
            </a:r>
            <a:endParaRPr lang="zh-CN" altLang="en-US" sz="20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250000"/>
              </a:lnSpc>
              <a:defRPr/>
            </a:pPr>
            <a:r>
              <a:rPr lang="zh-CN" altLang="en-US" sz="20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躬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历山川      非</a:t>
            </a:r>
            <a:r>
              <a:rPr lang="zh-CN" altLang="en-US" sz="20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咨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询不穷其致        </a:t>
            </a:r>
            <a:endParaRPr lang="en-US" altLang="zh-CN" sz="20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29435" y="1928813"/>
            <a:ext cx="449580" cy="30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zhū</a:t>
            </a:r>
            <a:endParaRPr lang="en-US" altLang="zh-CN" sz="1400" dirty="0" err="1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35375" y="1928813"/>
            <a:ext cx="627380" cy="30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xiàng</a:t>
            </a:r>
            <a:endParaRPr lang="en-US" altLang="zh-CN" sz="1400" dirty="0" err="1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62755" y="1928813"/>
            <a:ext cx="449580" cy="30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duó</a:t>
            </a:r>
            <a:endParaRPr lang="en-US" altLang="zh-CN" sz="1400" dirty="0" err="1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9435" y="2731770"/>
            <a:ext cx="575310" cy="30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gōng</a:t>
            </a:r>
            <a:endParaRPr lang="en-US" altLang="zh-CN" sz="1400" dirty="0" err="1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02075" y="2731770"/>
            <a:ext cx="360680" cy="30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zī</a:t>
            </a:r>
            <a:endParaRPr lang="en-US" altLang="zh-CN" sz="1400" dirty="0" err="1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5857240" y="1711325"/>
            <a:ext cx="5467985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eaLnBrk="0" hangingPunct="0">
              <a:lnSpc>
                <a:spcPct val="250000"/>
              </a:lnSpc>
              <a:defRPr/>
            </a:pP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好</a:t>
            </a:r>
            <a:r>
              <a:rPr lang="en-US" altLang="zh-CN" sz="2000" u="sng" dirty="0" err="1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yì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（   ）而恶劳   亲劳</a:t>
            </a:r>
            <a:r>
              <a:rPr lang="en-US" altLang="zh-CN" sz="2000" u="sng" dirty="0" err="1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pián</a:t>
            </a:r>
            <a:r>
              <a:rPr lang="en-US" altLang="zh-CN" sz="20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</a:t>
            </a:r>
            <a:r>
              <a:rPr lang="en-US" altLang="zh-CN" sz="2000" u="sng" dirty="0" err="1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zhī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（     ）</a:t>
            </a:r>
            <a:endParaRPr lang="zh-CN" altLang="en-US" sz="20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250000"/>
              </a:lnSpc>
              <a:defRPr/>
            </a:pPr>
            <a:endParaRPr lang="en-US" altLang="zh-CN" sz="20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defRPr/>
            </a:pP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远</a:t>
            </a:r>
            <a:r>
              <a:rPr lang="en-US" altLang="zh-CN" sz="2000" u="sng" dirty="0" err="1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xián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（   ）而避怨   布</a:t>
            </a:r>
            <a:r>
              <a:rPr lang="en-US" altLang="zh-CN" sz="2000" u="sng" dirty="0" err="1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páo</a:t>
            </a:r>
            <a:r>
              <a:rPr lang="zh-CN" altLang="en-US" sz="20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（   ）缓带</a:t>
            </a:r>
            <a:endParaRPr lang="zh-CN" altLang="en-US" sz="20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91313" y="2104708"/>
            <a:ext cx="415925" cy="398780"/>
          </a:xfrm>
          <a:prstGeom prst="rect">
            <a:avLst/>
          </a:prstGeom>
        </p:spPr>
        <p:txBody>
          <a:bodyPr>
            <a:spAutoFit/>
          </a:bodyPr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逸</a:t>
            </a:r>
            <a:endParaRPr lang="zh-CN" altLang="en-US" sz="20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05085" y="2105978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胼胝</a:t>
            </a:r>
            <a:endParaRPr lang="zh-CN" altLang="en-US" sz="20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01815" y="3206433"/>
            <a:ext cx="436880" cy="3987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嫌</a:t>
            </a:r>
            <a:endParaRPr lang="zh-CN" altLang="en-US" sz="20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89453" y="3220720"/>
            <a:ext cx="436880" cy="3987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Times New Roman" panose="02020603050405020304" pitchFamily="18" charset="0"/>
              </a:rPr>
              <a:t>袍</a:t>
            </a:r>
            <a:endParaRPr lang="zh-CN" altLang="en-US" sz="20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  <p:bldP spid="38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2645410" cy="521970"/>
            <a:chOff x="8420" y="1552"/>
            <a:chExt cx="416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文言知识积累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01850" y="1435100"/>
            <a:ext cx="7972425" cy="469138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25000"/>
              </a:lnSpc>
              <a:defRPr/>
            </a:pPr>
            <a:r>
              <a:rPr lang="zh-CN" altLang="en-US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（一）</a:t>
            </a:r>
            <a:r>
              <a:rPr lang="zh-CN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古今异义</a:t>
            </a:r>
            <a:endParaRPr lang="zh-CN" altLang="zh-CN" sz="23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1.</a:t>
            </a:r>
            <a:r>
              <a:rPr lang="zh-CN" altLang="zh-CN" sz="23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泥</a:t>
            </a:r>
            <a:r>
              <a:rPr lang="zh-CN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于掌故　</a:t>
            </a:r>
            <a:endParaRPr lang="en-US" altLang="zh-CN" sz="23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</a:t>
            </a:r>
            <a:r>
              <a:rPr lang="zh-CN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古义：拘泥；　今义：泥土。</a:t>
            </a:r>
            <a:endParaRPr lang="en-US" altLang="zh-CN" sz="23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</a:t>
            </a:r>
            <a:r>
              <a:rPr lang="en-US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2.</a:t>
            </a:r>
            <a:r>
              <a:rPr lang="zh-CN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非咨询不</a:t>
            </a:r>
            <a:r>
              <a:rPr lang="zh-CN" altLang="zh-CN" sz="23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穷</a:t>
            </a:r>
            <a:r>
              <a:rPr lang="zh-CN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其致</a:t>
            </a:r>
            <a:endParaRPr lang="zh-CN" altLang="zh-CN" sz="23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</a:t>
            </a:r>
            <a:r>
              <a:rPr lang="zh-CN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古义：追究到底；</a:t>
            </a:r>
            <a:endParaRPr lang="zh-CN" altLang="zh-CN" sz="23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</a:t>
            </a:r>
            <a:r>
              <a:rPr lang="zh-CN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今义：生活贫困，缺少钱财。</a:t>
            </a:r>
            <a:endParaRPr lang="zh-CN" altLang="zh-CN" sz="23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3.</a:t>
            </a:r>
            <a:r>
              <a:rPr lang="zh-CN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则事不</a:t>
            </a:r>
            <a:r>
              <a:rPr lang="zh-CN" altLang="zh-CN" sz="23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举</a:t>
            </a:r>
            <a:r>
              <a:rPr lang="zh-CN" altLang="zh-CN" sz="23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而水利不兴矣</a:t>
            </a:r>
            <a:endParaRPr lang="zh-CN" altLang="zh-CN" sz="23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solidFill>
                  <a:srgbClr val="FF0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</a:t>
            </a:r>
            <a:r>
              <a:rPr lang="zh-CN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古义：完成，做好；</a:t>
            </a:r>
            <a:endParaRPr lang="zh-CN" altLang="zh-CN" sz="2300" dirty="0">
              <a:solidFill>
                <a:schemeClr val="accent1">
                  <a:lumMod val="50000"/>
                </a:schemeClr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</a:t>
            </a:r>
            <a:r>
              <a:rPr lang="zh-CN" altLang="zh-CN" sz="23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今义：往上伸，往上托。</a:t>
            </a:r>
            <a:endParaRPr lang="zh-CN" altLang="zh-CN" sz="23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</a:t>
            </a:r>
            <a:endParaRPr lang="zh-CN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09955" y="770255"/>
            <a:ext cx="10415270" cy="515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9225" y="160020"/>
            <a:ext cx="11877040" cy="6537960"/>
            <a:chOff x="235" y="252"/>
            <a:chExt cx="18704" cy="10296"/>
          </a:xfrm>
        </p:grpSpPr>
        <p:sp>
          <p:nvSpPr>
            <p:cNvPr id="9" name="矩形 8"/>
            <p:cNvSpPr/>
            <p:nvPr/>
          </p:nvSpPr>
          <p:spPr>
            <a:xfrm>
              <a:off x="235" y="252"/>
              <a:ext cx="18705" cy="102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图文框 9"/>
            <p:cNvSpPr/>
            <p:nvPr/>
          </p:nvSpPr>
          <p:spPr>
            <a:xfrm>
              <a:off x="497" y="490"/>
              <a:ext cx="18182" cy="9818"/>
            </a:xfrm>
            <a:prstGeom prst="frame">
              <a:avLst>
                <a:gd name="adj1" fmla="val 1619"/>
              </a:avLst>
            </a:prstGeom>
            <a:solidFill>
              <a:schemeClr val="bg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040" y="913130"/>
            <a:ext cx="2645410" cy="521970"/>
            <a:chOff x="8420" y="1552"/>
            <a:chExt cx="4166" cy="822"/>
          </a:xfrm>
        </p:grpSpPr>
        <p:pic>
          <p:nvPicPr>
            <p:cNvPr id="3" name="图片 2" descr="36451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0" y="1653"/>
              <a:ext cx="518" cy="6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938" y="1552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  <a:latin typeface="蝉羽幻宋" panose="02010609000101010101" charset="-122"/>
                  <a:ea typeface="蝉羽幻宋" panose="02010609000101010101" charset="-122"/>
                </a:rPr>
                <a:t>文言知识积累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</a:endParaRPr>
            </a:p>
          </p:txBody>
        </p:sp>
      </p:grpSp>
      <p:pic>
        <p:nvPicPr>
          <p:cNvPr id="4" name="图片 3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>
            <a:off x="418465" y="3782060"/>
            <a:ext cx="2898140" cy="2665730"/>
          </a:xfrm>
          <a:prstGeom prst="rect">
            <a:avLst/>
          </a:prstGeom>
        </p:spPr>
      </p:pic>
      <p:pic>
        <p:nvPicPr>
          <p:cNvPr id="7" name="图片 6" descr="1381924258894gn2ej4g2fg_medium"/>
          <p:cNvPicPr>
            <a:picLocks noChangeAspect="1"/>
          </p:cNvPicPr>
          <p:nvPr/>
        </p:nvPicPr>
        <p:blipFill>
          <a:blip r:embed="rId3"/>
          <a:srcRect r="4930"/>
          <a:stretch>
            <a:fillRect/>
          </a:stretch>
        </p:blipFill>
        <p:spPr>
          <a:xfrm flipH="1">
            <a:off x="8888095" y="3782060"/>
            <a:ext cx="2898140" cy="2665730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2330450" y="1944370"/>
            <a:ext cx="7843838" cy="3448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eaLnBrk="0" hangingPunct="0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（二）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一词多义</a:t>
            </a:r>
            <a:endParaRPr lang="en-US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 eaLnBrk="0" hangingPunct="0">
              <a:lnSpc>
                <a:spcPct val="130000"/>
              </a:lnSpc>
              <a:defRPr/>
            </a:pPr>
            <a:endParaRPr lang="zh-CN" altLang="zh-CN" sz="2400" dirty="0">
              <a:solidFill>
                <a:srgbClr val="FF0000"/>
              </a:solidFill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1.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如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：</a:t>
            </a:r>
            <a:r>
              <a:rPr lang="zh-CN" altLang="en-US" sz="24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如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好逸而恶劳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     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必</a:t>
            </a:r>
            <a:r>
              <a:rPr lang="zh-CN" altLang="en-US" sz="24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如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是而后事可举也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2.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得：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是以必</a:t>
            </a:r>
            <a:r>
              <a:rPr lang="zh-CN" altLang="en-US" sz="24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得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躬历山川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            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非相度不</a:t>
            </a:r>
            <a:r>
              <a:rPr lang="zh-CN" altLang="en-US" sz="2400" u="sng" dirty="0">
                <a:solidFill>
                  <a:srgbClr val="008000"/>
                </a:solidFill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得</a:t>
            </a:r>
            <a:r>
              <a:rPr lang="zh-CN" altLang="en-US" sz="2400" dirty="0">
                <a:latin typeface="蝉羽幻宋" panose="02010609000101010101" charset="-122"/>
                <a:ea typeface="蝉羽幻宋" panose="02010609000101010101" charset="-122"/>
                <a:cs typeface="蝉羽幻宋" panose="02010609000101010101" charset="-122"/>
              </a:rPr>
              <a:t>其情</a:t>
            </a:r>
            <a:endParaRPr lang="en-US" altLang="zh-CN" sz="2400" dirty="0">
              <a:latin typeface="蝉羽幻宋" panose="02010609000101010101" charset="-122"/>
              <a:ea typeface="蝉羽幻宋" panose="02010609000101010101" charset="-122"/>
              <a:cs typeface="蝉羽幻宋" panose="02010609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3896</Words>
  <Application>WPS 表格</Application>
  <PresentationFormat>宽屏</PresentationFormat>
  <Paragraphs>255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蝉羽幻宋</vt:lpstr>
      <vt:lpstr>汉仪书宋二KW</vt:lpstr>
      <vt:lpstr>黑体</vt:lpstr>
      <vt:lpstr>Times New Roman</vt:lpstr>
      <vt:lpstr>Calibri</vt:lpstr>
      <vt:lpstr>Helvetica Neue</vt:lpstr>
      <vt:lpstr>微软雅黑</vt:lpstr>
      <vt:lpstr>汉仪旗黑</vt:lpstr>
      <vt:lpstr>宋体</vt:lpstr>
      <vt:lpstr>Arial Unicode MS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龙江源</cp:lastModifiedBy>
  <cp:revision>4</cp:revision>
  <dcterms:created xsi:type="dcterms:W3CDTF">2023-03-03T08:13:13Z</dcterms:created>
  <dcterms:modified xsi:type="dcterms:W3CDTF">2023-03-03T08:13:13Z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9AB447A7B299C8DD19AC0164EAFA8F6B</vt:lpwstr>
  </property>
</Properties>
</file>