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3516" r:id="rId5"/>
    <p:sldId id="3570" r:id="rId6"/>
    <p:sldId id="3571" r:id="rId7"/>
    <p:sldId id="3573" r:id="rId8"/>
    <p:sldId id="3581" r:id="rId9"/>
    <p:sldId id="3574" r:id="rId10"/>
    <p:sldId id="3575" r:id="rId11"/>
    <p:sldId id="3576" r:id="rId12"/>
    <p:sldId id="3582" r:id="rId13"/>
    <p:sldId id="3577" r:id="rId14"/>
    <p:sldId id="3578" r:id="rId15"/>
    <p:sldId id="3579" r:id="rId16"/>
    <p:sldId id="3580" r:id="rId17"/>
    <p:sldId id="3544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E01BE995-BFC2-4ED8-A89B-DF4717FF67A0}">
          <p14:sldIdLst>
            <p14:sldId id="3516"/>
            <p14:sldId id="3570"/>
            <p14:sldId id="3571"/>
            <p14:sldId id="3573"/>
            <p14:sldId id="3581"/>
          </p14:sldIdLst>
        </p14:section>
        <p14:section name="탐색적 데이터 분석 결과" id="{AA423445-CF8D-4C9F-BE21-FB9C7DC69DC6}">
          <p14:sldIdLst>
            <p14:sldId id="3574"/>
            <p14:sldId id="3575"/>
            <p14:sldId id="3576"/>
            <p14:sldId id="3582"/>
            <p14:sldId id="3577"/>
            <p14:sldId id="3578"/>
            <p14:sldId id="3579"/>
            <p14:sldId id="3580"/>
            <p14:sldId id="35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302750-B8AB-424B-8708-DD4EB77ECD3B}" v="14" dt="2024-09-23T23:58:16.144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749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0621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0754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3584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6461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7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3144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812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837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05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110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1087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286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2024-11-13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1" y="2223951"/>
            <a:ext cx="9770093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취뽀하자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! </a:t>
            </a: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5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차 미니프로젝트 의견교환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(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양정우</a:t>
            </a:r>
            <a:r>
              <a:rPr lang="en-US" altLang="ko-KR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)</a:t>
            </a:r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 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8330" y="315958"/>
            <a:ext cx="1169534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- 4. </a:t>
            </a:r>
            <a:r>
              <a:rPr lang="ko-KR" altLang="en-US" sz="2800" b="1" i="0" dirty="0">
                <a:effectLst/>
                <a:latin typeface="system-ui"/>
              </a:rPr>
              <a:t>대상 상품과 같은 카테고리의 상품별 판매량 추이</a:t>
            </a:r>
            <a:br>
              <a:rPr lang="ko-KR" altLang="en-US" sz="2800" b="1" i="0" dirty="0">
                <a:effectLst/>
                <a:latin typeface="system-ui"/>
              </a:rPr>
            </a:br>
            <a:br>
              <a:rPr lang="ko-KR" altLang="en-US" sz="28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B5906E-6F77-4B13-822B-42DFF61B9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074" y="1251502"/>
            <a:ext cx="4244137" cy="49077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C6CCF6-0D89-4A12-8D6A-EBB0F98D2919}"/>
              </a:ext>
            </a:extLst>
          </p:cNvPr>
          <p:cNvSpPr/>
          <p:nvPr/>
        </p:nvSpPr>
        <p:spPr>
          <a:xfrm>
            <a:off x="5657850" y="5753099"/>
            <a:ext cx="3486150" cy="3712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5130C-27DF-4213-82C8-48B583A8F05C}"/>
              </a:ext>
            </a:extLst>
          </p:cNvPr>
          <p:cNvSpPr txBox="1"/>
          <p:nvPr/>
        </p:nvSpPr>
        <p:spPr>
          <a:xfrm>
            <a:off x="10029825" y="1251502"/>
            <a:ext cx="17526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3 ,7,12 </a:t>
            </a:r>
            <a:r>
              <a:rPr lang="ko-KR" altLang="en-US" dirty="0"/>
              <a:t>상품이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대분류 </a:t>
            </a:r>
            <a:r>
              <a:rPr lang="en-US" altLang="ko-KR" dirty="0"/>
              <a:t>(category)</a:t>
            </a:r>
            <a:r>
              <a:rPr lang="ko-KR" altLang="en-US" dirty="0"/>
              <a:t>에 포함된 상품 중에서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ighlight>
                  <a:srgbClr val="FFFF00"/>
                </a:highlight>
              </a:rPr>
              <a:t>50%</a:t>
            </a:r>
            <a:r>
              <a:rPr lang="ko-KR" altLang="en-US" dirty="0">
                <a:highlight>
                  <a:srgbClr val="FFFF00"/>
                </a:highlight>
              </a:rPr>
              <a:t> 이상의 비중</a:t>
            </a:r>
            <a:r>
              <a:rPr lang="ko-KR" altLang="en-US" dirty="0"/>
              <a:t>을 차지함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>
                <a:highlight>
                  <a:srgbClr val="FFFF00"/>
                </a:highlight>
              </a:rPr>
              <a:t>대상 상품과 같은 카테고리 판매량이 유사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3 7 12 </a:t>
            </a:r>
            <a:r>
              <a:rPr lang="ko-KR" altLang="en-US" dirty="0">
                <a:highlight>
                  <a:srgbClr val="FFFF00"/>
                </a:highlight>
              </a:rPr>
              <a:t>카테고리 대표상품</a:t>
            </a:r>
            <a:endParaRPr lang="en-US" altLang="ko-KR" dirty="0">
              <a:highlight>
                <a:srgbClr val="FFFF00"/>
              </a:highlight>
            </a:endParaRPr>
          </a:p>
          <a:p>
            <a:endParaRPr lang="en-US" altLang="ko-KR" dirty="0">
              <a:highlight>
                <a:srgbClr val="FFFF00"/>
              </a:highlight>
            </a:endParaRPr>
          </a:p>
          <a:p>
            <a:r>
              <a:rPr lang="en-US" altLang="ko-KR" dirty="0">
                <a:highlight>
                  <a:srgbClr val="FFFF00"/>
                </a:highlight>
              </a:rPr>
              <a:t>&gt; </a:t>
            </a:r>
            <a:r>
              <a:rPr lang="ko-KR" altLang="en-US" dirty="0">
                <a:highlight>
                  <a:srgbClr val="FFFF00"/>
                </a:highlight>
              </a:rPr>
              <a:t>외 상품들은 발주를 적게 요청</a:t>
            </a:r>
            <a:endParaRPr lang="en-US" altLang="ko-KR" dirty="0">
              <a:highlight>
                <a:srgbClr val="FFFF00"/>
              </a:highlight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BFFBD85-880A-4850-B09B-D29A2470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90" y="1714242"/>
            <a:ext cx="4982270" cy="369621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2E5F788-DC13-407B-8270-09ADB1330A9D}"/>
              </a:ext>
            </a:extLst>
          </p:cNvPr>
          <p:cNvSpPr txBox="1"/>
          <p:nvPr/>
        </p:nvSpPr>
        <p:spPr>
          <a:xfrm>
            <a:off x="490190" y="5599210"/>
            <a:ext cx="4286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번 상품 </a:t>
            </a:r>
            <a:r>
              <a:rPr lang="en-US" altLang="ko-KR" dirty="0"/>
              <a:t>: Drink</a:t>
            </a:r>
            <a:r>
              <a:rPr lang="ko-KR" altLang="en-US" dirty="0"/>
              <a:t>중에서 </a:t>
            </a:r>
            <a:r>
              <a:rPr lang="en-US" altLang="ko-KR" dirty="0"/>
              <a:t>96.16% </a:t>
            </a:r>
            <a:r>
              <a:rPr lang="ko-KR" altLang="en-US" dirty="0"/>
              <a:t>차지함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연관 상품 매출총액이 해당 상품과 비슷함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0FB13-00C1-4159-988C-5D20F4167F8D}"/>
              </a:ext>
            </a:extLst>
          </p:cNvPr>
          <p:cNvSpPr txBox="1"/>
          <p:nvPr/>
        </p:nvSpPr>
        <p:spPr>
          <a:xfrm>
            <a:off x="10029825" y="5122156"/>
            <a:ext cx="1691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향후 모델 생성시 </a:t>
            </a:r>
            <a:r>
              <a:rPr lang="ko-KR" altLang="en-US" dirty="0" err="1"/>
              <a:t>다중공선성이</a:t>
            </a:r>
            <a:r>
              <a:rPr lang="ko-KR" altLang="en-US" dirty="0"/>
              <a:t> 발생하면 대표상품 외는 삭제 고려 </a:t>
            </a:r>
          </a:p>
        </p:txBody>
      </p:sp>
    </p:spTree>
    <p:extLst>
      <p:ext uri="{BB962C8B-B14F-4D97-AF65-F5344CB8AC3E}">
        <p14:creationId xmlns:p14="http://schemas.microsoft.com/office/powerpoint/2010/main" val="2797539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859971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- 5. </a:t>
            </a:r>
            <a:r>
              <a:rPr lang="ko-KR" altLang="en-US" sz="2800" b="1" i="0" dirty="0">
                <a:effectLst/>
                <a:latin typeface="system-ui"/>
              </a:rPr>
              <a:t>상품별 판매 변화량 비교</a:t>
            </a:r>
            <a:br>
              <a:rPr lang="ko-KR" altLang="en-US" sz="1400" b="1" i="0" dirty="0">
                <a:effectLst/>
                <a:latin typeface="system-ui"/>
              </a:rPr>
            </a:b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BEF40-180E-4D4C-B9FE-2C2F50FB60CA}"/>
              </a:ext>
            </a:extLst>
          </p:cNvPr>
          <p:cNvSpPr txBox="1"/>
          <p:nvPr/>
        </p:nvSpPr>
        <p:spPr>
          <a:xfrm>
            <a:off x="7210425" y="2268900"/>
            <a:ext cx="45053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r>
              <a:rPr lang="en-US" altLang="ko-KR" sz="2400" dirty="0">
                <a:highlight>
                  <a:srgbClr val="FFFF00"/>
                </a:highlight>
              </a:rPr>
              <a:t>7</a:t>
            </a:r>
            <a:r>
              <a:rPr lang="ko-KR" altLang="en-US" sz="2400" dirty="0">
                <a:highlight>
                  <a:srgbClr val="FFFF00"/>
                </a:highlight>
              </a:rPr>
              <a:t>일 주기</a:t>
            </a:r>
            <a:endParaRPr lang="en-US" altLang="ko-KR" sz="2400" dirty="0">
              <a:highlight>
                <a:srgbClr val="FFFF00"/>
              </a:highlight>
            </a:endParaRP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월은 가정의 달 </a:t>
            </a:r>
            <a:r>
              <a:rPr lang="en-US" altLang="ko-KR" dirty="0"/>
              <a:t>: </a:t>
            </a:r>
            <a:r>
              <a:rPr lang="ko-KR" altLang="en-US" dirty="0"/>
              <a:t>가족과 함께 여행</a:t>
            </a:r>
            <a:r>
              <a:rPr lang="en-US" altLang="ko-KR" dirty="0"/>
              <a:t>, </a:t>
            </a:r>
            <a:r>
              <a:rPr lang="ko-KR" altLang="en-US" dirty="0"/>
              <a:t>여가</a:t>
            </a:r>
            <a:r>
              <a:rPr lang="en-US" altLang="ko-KR" dirty="0"/>
              <a:t>, </a:t>
            </a:r>
            <a:r>
              <a:rPr lang="ko-KR" altLang="en-US" dirty="0"/>
              <a:t>휴식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음료수 </a:t>
            </a:r>
            <a:r>
              <a:rPr lang="en-US" altLang="ko-KR" dirty="0"/>
              <a:t>, </a:t>
            </a:r>
            <a:r>
              <a:rPr lang="ko-KR" altLang="en-US" dirty="0"/>
              <a:t>우유 </a:t>
            </a:r>
            <a:r>
              <a:rPr lang="en-US" altLang="ko-KR" dirty="0"/>
              <a:t>, </a:t>
            </a:r>
            <a:r>
              <a:rPr lang="ko-KR" altLang="en-US" dirty="0"/>
              <a:t>밀가루</a:t>
            </a:r>
            <a:r>
              <a:rPr lang="en-US" altLang="ko-KR" dirty="0"/>
              <a:t>, </a:t>
            </a:r>
            <a:r>
              <a:rPr lang="ko-KR" altLang="en-US" dirty="0"/>
              <a:t>등 </a:t>
            </a:r>
            <a:r>
              <a:rPr lang="ko-KR" altLang="en-US" dirty="0" err="1"/>
              <a:t>제과제빵</a:t>
            </a:r>
            <a:r>
              <a:rPr lang="en-US" altLang="ko-KR" dirty="0"/>
              <a:t> </a:t>
            </a:r>
            <a:r>
              <a:rPr lang="ko-KR" altLang="en-US" dirty="0"/>
              <a:t>군것질 류가 잘 </a:t>
            </a:r>
            <a:r>
              <a:rPr lang="ko-KR" altLang="en-US" dirty="0" err="1"/>
              <a:t>팔릴것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월</a:t>
            </a:r>
            <a:r>
              <a:rPr lang="en-US" altLang="ko-KR" dirty="0"/>
              <a:t>: </a:t>
            </a:r>
            <a:r>
              <a:rPr lang="ko-KR" altLang="en-US" dirty="0" err="1"/>
              <a:t>따뜻해지기</a:t>
            </a:r>
            <a:r>
              <a:rPr lang="ko-KR" altLang="en-US" dirty="0"/>
              <a:t> 시작함 </a:t>
            </a:r>
            <a:r>
              <a:rPr lang="en-US" altLang="ko-KR" dirty="0"/>
              <a:t>&gt; </a:t>
            </a:r>
            <a:r>
              <a:rPr lang="ko-KR" altLang="en-US" dirty="0"/>
              <a:t>음료수 수요가 증가 </a:t>
            </a:r>
            <a:endParaRPr lang="en-US" altLang="ko-KR" dirty="0"/>
          </a:p>
          <a:p>
            <a:r>
              <a:rPr lang="en-US" altLang="ko-KR" dirty="0"/>
              <a:t>  &gt; </a:t>
            </a:r>
            <a:r>
              <a:rPr lang="ko-KR" altLang="en-US" dirty="0"/>
              <a:t>날씨 요인도 모델 생성시 필요할 수 있음 </a:t>
            </a:r>
            <a:endParaRPr lang="en-US" altLang="ko-KR" dirty="0"/>
          </a:p>
          <a:p>
            <a:r>
              <a:rPr lang="en-US" altLang="ko-KR" dirty="0"/>
              <a:t>    (</a:t>
            </a:r>
            <a:r>
              <a:rPr lang="ko-KR" altLang="en-US" dirty="0"/>
              <a:t>모델 </a:t>
            </a:r>
            <a:r>
              <a:rPr lang="ko-KR" altLang="en-US" dirty="0" err="1"/>
              <a:t>평가시</a:t>
            </a:r>
            <a:r>
              <a:rPr lang="ko-KR" altLang="en-US" dirty="0"/>
              <a:t> 좋은 자료가 될 수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0F3B4D-9FEA-43D7-B6AF-A5027B42C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14" y="1230244"/>
            <a:ext cx="3348185" cy="49094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7F3BE9C9-4E3D-43E6-A4BB-20ABA95B585F}"/>
              </a:ext>
            </a:extLst>
          </p:cNvPr>
          <p:cNvSpPr/>
          <p:nvPr/>
        </p:nvSpPr>
        <p:spPr>
          <a:xfrm rot="16200000">
            <a:off x="4919664" y="2890837"/>
            <a:ext cx="2133600" cy="14192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538A75-8070-486C-849A-43C2AE96CF8F}"/>
              </a:ext>
            </a:extLst>
          </p:cNvPr>
          <p:cNvSpPr/>
          <p:nvPr/>
        </p:nvSpPr>
        <p:spPr>
          <a:xfrm>
            <a:off x="2095500" y="1447800"/>
            <a:ext cx="409575" cy="4581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1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- 6. </a:t>
            </a:r>
            <a:r>
              <a:rPr lang="ko-KR" altLang="en-US" sz="2800" b="1" i="0" dirty="0" err="1">
                <a:effectLst/>
                <a:latin typeface="system-ui"/>
              </a:rPr>
              <a:t>요일별</a:t>
            </a:r>
            <a:r>
              <a:rPr lang="ko-KR" altLang="en-US" sz="2800" b="1" i="0" dirty="0">
                <a:effectLst/>
                <a:latin typeface="system-ui"/>
              </a:rPr>
              <a:t> 판매량</a:t>
            </a:r>
            <a:r>
              <a:rPr lang="en-US" altLang="ko-KR" sz="2800" b="1" i="0" dirty="0">
                <a:effectLst/>
                <a:latin typeface="system-ui"/>
              </a:rPr>
              <a:t>, </a:t>
            </a:r>
            <a:r>
              <a:rPr lang="ko-KR" altLang="en-US" sz="2800" b="1" i="0" dirty="0">
                <a:effectLst/>
                <a:latin typeface="system-ui"/>
              </a:rPr>
              <a:t>판매 변화량 비교</a:t>
            </a:r>
            <a:br>
              <a:rPr lang="ko-KR" altLang="en-US" sz="1400" b="1" i="0" dirty="0">
                <a:effectLst/>
                <a:latin typeface="system-ui"/>
              </a:rPr>
            </a:b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D5216B-88D7-4F99-8FDF-7B6C042C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644486"/>
            <a:ext cx="3622355" cy="2566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9708E3-5689-4228-AED5-5C9877B75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046" y="1644486"/>
            <a:ext cx="3622355" cy="2794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D04817-CC47-40D5-AA0C-D9FD8AB4F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407" y="1644486"/>
            <a:ext cx="3892295" cy="2843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4F7162-7210-4BAB-A7ED-BA42175EA91F}"/>
              </a:ext>
            </a:extLst>
          </p:cNvPr>
          <p:cNvSpPr txBox="1"/>
          <p:nvPr/>
        </p:nvSpPr>
        <p:spPr>
          <a:xfrm>
            <a:off x="634093" y="4661064"/>
            <a:ext cx="97195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7</a:t>
            </a:r>
            <a:r>
              <a:rPr lang="ko-KR" altLang="en-US" sz="2800" dirty="0">
                <a:highlight>
                  <a:srgbClr val="FFFF00"/>
                </a:highlight>
              </a:rPr>
              <a:t>일 주기</a:t>
            </a:r>
            <a:endParaRPr lang="en-US" altLang="ko-KR" sz="2800" dirty="0">
              <a:highlight>
                <a:srgbClr val="FFFF00"/>
              </a:highlight>
            </a:endParaRPr>
          </a:p>
          <a:p>
            <a:r>
              <a:rPr lang="ko-KR" altLang="en-US" sz="2800" dirty="0"/>
              <a:t>추측</a:t>
            </a:r>
            <a:r>
              <a:rPr lang="en-US" altLang="ko-KR" sz="2800" dirty="0"/>
              <a:t>: </a:t>
            </a:r>
            <a:r>
              <a:rPr lang="ko-KR" altLang="en-US" sz="2800" dirty="0"/>
              <a:t>일요일에 판매량이 많고 </a:t>
            </a:r>
            <a:r>
              <a:rPr lang="en-US" altLang="ko-KR" sz="2800" dirty="0"/>
              <a:t>, </a:t>
            </a:r>
            <a:r>
              <a:rPr lang="ko-KR" altLang="en-US" sz="2800" dirty="0"/>
              <a:t>월요일 판매량이 가장 적음</a:t>
            </a:r>
            <a:endParaRPr lang="en-US" altLang="ko-KR" sz="2800" dirty="0"/>
          </a:p>
          <a:p>
            <a:r>
              <a:rPr lang="ko-KR" altLang="en-US" sz="2800" dirty="0"/>
              <a:t>월요일 휴일로 지정</a:t>
            </a:r>
            <a:r>
              <a:rPr lang="en-US" altLang="ko-KR" sz="2800" dirty="0"/>
              <a:t>: </a:t>
            </a:r>
            <a:r>
              <a:rPr lang="ko-KR" altLang="en-US" sz="2800" dirty="0"/>
              <a:t>단</a:t>
            </a:r>
            <a:r>
              <a:rPr lang="en-US" altLang="ko-KR" sz="2800" dirty="0"/>
              <a:t>, </a:t>
            </a:r>
            <a:r>
              <a:rPr lang="ko-KR" altLang="en-US" sz="2800" dirty="0"/>
              <a:t>일요일을 반드시 근무 </a:t>
            </a:r>
            <a:endParaRPr lang="en-US" altLang="ko-KR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6D704D-F830-44FA-8468-716397D34A16}"/>
              </a:ext>
            </a:extLst>
          </p:cNvPr>
          <p:cNvSpPr/>
          <p:nvPr/>
        </p:nvSpPr>
        <p:spPr>
          <a:xfrm>
            <a:off x="6772275" y="1849856"/>
            <a:ext cx="939607" cy="243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61B86-22F9-427C-B381-A5D5E713C298}"/>
              </a:ext>
            </a:extLst>
          </p:cNvPr>
          <p:cNvSpPr/>
          <p:nvPr/>
        </p:nvSpPr>
        <p:spPr>
          <a:xfrm>
            <a:off x="2895600" y="1777946"/>
            <a:ext cx="939607" cy="243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7358D2-9AB4-49DF-A6E3-1FB6F0E1C47B}"/>
              </a:ext>
            </a:extLst>
          </p:cNvPr>
          <p:cNvSpPr/>
          <p:nvPr/>
        </p:nvSpPr>
        <p:spPr>
          <a:xfrm>
            <a:off x="10829925" y="1952624"/>
            <a:ext cx="939607" cy="243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157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시계열 패턴 탐색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 시계열 데이터 분해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&amp;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자기상관 분석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291579-6D03-4E54-8D43-9F9877D97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204550"/>
            <a:ext cx="7334981" cy="363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E41559-1AE3-44A8-80D0-161B54EA7B14}"/>
              </a:ext>
            </a:extLst>
          </p:cNvPr>
          <p:cNvSpPr txBox="1"/>
          <p:nvPr/>
        </p:nvSpPr>
        <p:spPr>
          <a:xfrm>
            <a:off x="315685" y="4838700"/>
            <a:ext cx="6370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시계열 데이터 분해 </a:t>
            </a:r>
            <a:r>
              <a:rPr lang="en-US" altLang="ko-KR" dirty="0"/>
              <a:t>: </a:t>
            </a:r>
            <a:r>
              <a:rPr lang="ko-KR" altLang="en-US" dirty="0"/>
              <a:t>계절 요인에서 반복되는 주기가 있음을 확인 </a:t>
            </a:r>
            <a:r>
              <a:rPr lang="en-US" altLang="ko-KR" dirty="0"/>
              <a:t>&gt; </a:t>
            </a:r>
          </a:p>
          <a:p>
            <a:r>
              <a:rPr lang="ko-KR" altLang="en-US" b="1" i="0" dirty="0" err="1">
                <a:solidFill>
                  <a:srgbClr val="0D0D0D"/>
                </a:solidFill>
                <a:effectLst/>
                <a:latin typeface="ui-sans-serif"/>
              </a:rPr>
              <a:t>머신러닝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&amp; </a:t>
            </a:r>
            <a:r>
              <a:rPr lang="ko-KR" altLang="en-US" b="1" i="0" dirty="0" err="1">
                <a:solidFill>
                  <a:srgbClr val="0D0D0D"/>
                </a:solidFill>
                <a:effectLst/>
                <a:latin typeface="ui-sans-serif"/>
              </a:rPr>
              <a:t>딥러닝할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 때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: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 </a:t>
            </a:r>
            <a:endParaRPr lang="en-US" altLang="ko-KR" b="1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계절성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이 있는 경우 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SARIMA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(Seasonal ARIMA)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모델이 사용되며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, </a:t>
            </a:r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계절 주기를 추가적으로 고려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C1DB0B-1817-48A3-B61A-D58E75764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808" y="1402375"/>
            <a:ext cx="4081507" cy="4662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8504A7-A206-4A0A-91CC-7C2DAB6C6DF7}"/>
              </a:ext>
            </a:extLst>
          </p:cNvPr>
          <p:cNvSpPr txBox="1"/>
          <p:nvPr/>
        </p:nvSpPr>
        <p:spPr>
          <a:xfrm>
            <a:off x="7794808" y="6094511"/>
            <a:ext cx="3714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자기상관에서도 주기가 있음을 파악 가능 </a:t>
            </a:r>
          </a:p>
        </p:txBody>
      </p:sp>
    </p:spTree>
    <p:extLst>
      <p:ext uri="{BB962C8B-B14F-4D97-AF65-F5344CB8AC3E}">
        <p14:creationId xmlns:p14="http://schemas.microsoft.com/office/powerpoint/2010/main" val="1189013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876190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- 6. </a:t>
            </a:r>
            <a:r>
              <a:rPr lang="ko-KR" altLang="en-US" sz="2800" b="1" i="0" dirty="0" err="1">
                <a:effectLst/>
                <a:latin typeface="system-ui"/>
              </a:rPr>
              <a:t>요일별</a:t>
            </a:r>
            <a:r>
              <a:rPr lang="ko-KR" altLang="en-US" sz="2800" b="1" i="0" dirty="0">
                <a:effectLst/>
                <a:latin typeface="system-ui"/>
              </a:rPr>
              <a:t> 판매량</a:t>
            </a:r>
            <a:r>
              <a:rPr lang="en-US" altLang="ko-KR" sz="2800" b="1" i="0" dirty="0">
                <a:effectLst/>
                <a:latin typeface="system-ui"/>
              </a:rPr>
              <a:t>, </a:t>
            </a:r>
            <a:r>
              <a:rPr lang="ko-KR" altLang="en-US" sz="2800" b="1" i="0" dirty="0">
                <a:effectLst/>
                <a:latin typeface="system-ui"/>
              </a:rPr>
              <a:t>판매 변화량 비교</a:t>
            </a:r>
            <a:br>
              <a:rPr lang="ko-KR" altLang="en-US" sz="1400" b="1" i="0" dirty="0">
                <a:effectLst/>
                <a:latin typeface="system-ui"/>
              </a:rPr>
            </a:b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D5216B-88D7-4F99-8FDF-7B6C042C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1644486"/>
            <a:ext cx="3622355" cy="25663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9708E3-5689-4228-AED5-5C9877B75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046" y="1644486"/>
            <a:ext cx="3622355" cy="27943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D04817-CC47-40D5-AA0C-D9FD8AB4F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4407" y="1644486"/>
            <a:ext cx="3892295" cy="28436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4F7162-7210-4BAB-A7ED-BA42175EA91F}"/>
              </a:ext>
            </a:extLst>
          </p:cNvPr>
          <p:cNvSpPr txBox="1"/>
          <p:nvPr/>
        </p:nvSpPr>
        <p:spPr>
          <a:xfrm>
            <a:off x="634093" y="4661064"/>
            <a:ext cx="97195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>
                <a:highlight>
                  <a:srgbClr val="FFFF00"/>
                </a:highlight>
              </a:rPr>
              <a:t>7</a:t>
            </a:r>
            <a:r>
              <a:rPr lang="ko-KR" altLang="en-US" sz="2800" dirty="0">
                <a:highlight>
                  <a:srgbClr val="FFFF00"/>
                </a:highlight>
              </a:rPr>
              <a:t>일 주기</a:t>
            </a:r>
            <a:endParaRPr lang="en-US" altLang="ko-KR" sz="2800" dirty="0">
              <a:highlight>
                <a:srgbClr val="FFFF00"/>
              </a:highlight>
            </a:endParaRPr>
          </a:p>
          <a:p>
            <a:r>
              <a:rPr lang="ko-KR" altLang="en-US" sz="2800" dirty="0"/>
              <a:t>추측</a:t>
            </a:r>
            <a:r>
              <a:rPr lang="en-US" altLang="ko-KR" sz="2800" dirty="0"/>
              <a:t>: </a:t>
            </a:r>
            <a:r>
              <a:rPr lang="ko-KR" altLang="en-US" sz="2800" dirty="0"/>
              <a:t>일요일에 판매량이 많고 </a:t>
            </a:r>
            <a:r>
              <a:rPr lang="en-US" altLang="ko-KR" sz="2800" dirty="0"/>
              <a:t>, </a:t>
            </a:r>
            <a:r>
              <a:rPr lang="ko-KR" altLang="en-US" sz="2800" dirty="0"/>
              <a:t>월요일 판매량이 가장 적어서  </a:t>
            </a:r>
            <a:r>
              <a:rPr lang="en-US" altLang="ko-KR" sz="2800" dirty="0"/>
              <a:t>7</a:t>
            </a:r>
            <a:r>
              <a:rPr lang="ko-KR" altLang="en-US" sz="2800" dirty="0"/>
              <a:t>일 간격으로 변동 폭이 큼   </a:t>
            </a:r>
            <a:endParaRPr lang="en-US" altLang="ko-KR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6D704D-F830-44FA-8468-716397D34A16}"/>
              </a:ext>
            </a:extLst>
          </p:cNvPr>
          <p:cNvSpPr/>
          <p:nvPr/>
        </p:nvSpPr>
        <p:spPr>
          <a:xfrm>
            <a:off x="6324601" y="1849856"/>
            <a:ext cx="1387282" cy="25890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C61B86-22F9-427C-B381-A5D5E713C298}"/>
              </a:ext>
            </a:extLst>
          </p:cNvPr>
          <p:cNvSpPr/>
          <p:nvPr/>
        </p:nvSpPr>
        <p:spPr>
          <a:xfrm>
            <a:off x="2495550" y="1777946"/>
            <a:ext cx="1339657" cy="2432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7358D2-9AB4-49DF-A6E3-1FB6F0E1C47B}"/>
              </a:ext>
            </a:extLst>
          </p:cNvPr>
          <p:cNvSpPr/>
          <p:nvPr/>
        </p:nvSpPr>
        <p:spPr>
          <a:xfrm>
            <a:off x="10353675" y="1952624"/>
            <a:ext cx="1415857" cy="2486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0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9733189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비즈니스 제안 </a:t>
            </a:r>
            <a:r>
              <a:rPr lang="en-US" altLang="ko-KR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1. –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목요일 오전 이전에  주문 완료 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,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토요일 배치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1018E0D-A62B-47EA-B228-86105CDF6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79226"/>
              </p:ext>
            </p:extLst>
          </p:nvPr>
        </p:nvGraphicFramePr>
        <p:xfrm>
          <a:off x="1093677" y="3019425"/>
          <a:ext cx="10174395" cy="120580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485">
                  <a:extLst>
                    <a:ext uri="{9D8B030D-6E8A-4147-A177-3AD203B41FA5}">
                      <a16:colId xmlns:a16="http://schemas.microsoft.com/office/drawing/2014/main" val="1598426531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4218240660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761841598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1174400564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2084333016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2644252833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52097556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60978"/>
                  </a:ext>
                </a:extLst>
              </a:tr>
              <a:tr h="7105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50702"/>
                  </a:ext>
                </a:extLst>
              </a:tr>
            </a:tbl>
          </a:graphicData>
        </a:graphic>
      </p:graphicFrame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D7D7327F-1C86-42AE-85B5-B3D32ECD2FA3}"/>
              </a:ext>
            </a:extLst>
          </p:cNvPr>
          <p:cNvSpPr/>
          <p:nvPr/>
        </p:nvSpPr>
        <p:spPr>
          <a:xfrm>
            <a:off x="8396286" y="1466851"/>
            <a:ext cx="2828922" cy="577195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리드 타임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배송 시간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658DBCA2-5E75-4F2F-8BB8-1602FF677169}"/>
              </a:ext>
            </a:extLst>
          </p:cNvPr>
          <p:cNvSpPr/>
          <p:nvPr/>
        </p:nvSpPr>
        <p:spPr>
          <a:xfrm>
            <a:off x="5990374" y="3574684"/>
            <a:ext cx="2828922" cy="577195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리드 타임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배송 시간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DB724704-05E1-40C7-BFB6-51215E9C2BB2}"/>
              </a:ext>
            </a:extLst>
          </p:cNvPr>
          <p:cNvSpPr/>
          <p:nvPr/>
        </p:nvSpPr>
        <p:spPr>
          <a:xfrm>
            <a:off x="8819296" y="3574684"/>
            <a:ext cx="966786" cy="577195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배치 </a:t>
            </a:r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539FC63F-AF55-4F68-B46D-B088D7227BA4}"/>
              </a:ext>
            </a:extLst>
          </p:cNvPr>
          <p:cNvSpPr/>
          <p:nvPr/>
        </p:nvSpPr>
        <p:spPr>
          <a:xfrm>
            <a:off x="10186986" y="2017475"/>
            <a:ext cx="966786" cy="577195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배치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C7AA835-9550-444B-879C-F798E6436908}"/>
              </a:ext>
            </a:extLst>
          </p:cNvPr>
          <p:cNvCxnSpPr>
            <a:cxnSpLocks/>
          </p:cNvCxnSpPr>
          <p:nvPr/>
        </p:nvCxnSpPr>
        <p:spPr>
          <a:xfrm flipV="1">
            <a:off x="8362950" y="1466851"/>
            <a:ext cx="0" cy="15525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898BA-D687-4C8A-AEE8-FF6070FC17E0}"/>
              </a:ext>
            </a:extLst>
          </p:cNvPr>
          <p:cNvCxnSpPr/>
          <p:nvPr/>
        </p:nvCxnSpPr>
        <p:spPr>
          <a:xfrm flipV="1">
            <a:off x="11258544" y="1466851"/>
            <a:ext cx="0" cy="1495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72ADE7B-4FD1-4289-9D2B-AE703C6CDB44}"/>
              </a:ext>
            </a:extLst>
          </p:cNvPr>
          <p:cNvCxnSpPr>
            <a:cxnSpLocks/>
          </p:cNvCxnSpPr>
          <p:nvPr/>
        </p:nvCxnSpPr>
        <p:spPr>
          <a:xfrm flipV="1">
            <a:off x="5990374" y="3495675"/>
            <a:ext cx="0" cy="729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AF7A4B4-FDF6-45BB-97CE-63BB06953E75}"/>
              </a:ext>
            </a:extLst>
          </p:cNvPr>
          <p:cNvCxnSpPr>
            <a:cxnSpLocks/>
          </p:cNvCxnSpPr>
          <p:nvPr/>
        </p:nvCxnSpPr>
        <p:spPr>
          <a:xfrm flipV="1">
            <a:off x="8819296" y="3495675"/>
            <a:ext cx="0" cy="729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5AA433-FFC5-4007-9BD1-8C740DE9AD49}"/>
              </a:ext>
            </a:extLst>
          </p:cNvPr>
          <p:cNvSpPr txBox="1"/>
          <p:nvPr/>
        </p:nvSpPr>
        <p:spPr>
          <a:xfrm>
            <a:off x="854701" y="4729429"/>
            <a:ext cx="9056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적어도 목요일 오전까지 매출 상품 </a:t>
            </a:r>
            <a:r>
              <a:rPr lang="en-US" altLang="ko-KR" sz="2000" b="1" dirty="0"/>
              <a:t>3,7,12 </a:t>
            </a:r>
            <a:r>
              <a:rPr lang="ko-KR" altLang="en-US" sz="2000" b="1" dirty="0"/>
              <a:t>를 주문하고 토요일 까지 배치를 마쳐야 합니다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&gt; </a:t>
            </a:r>
            <a:r>
              <a:rPr lang="ko-KR" altLang="en-US" sz="2000" b="1" dirty="0">
                <a:highlight>
                  <a:srgbClr val="FFFF00"/>
                </a:highlight>
              </a:rPr>
              <a:t>이를 매주 주문예약 하고 배치하는 것을 직원들에게 지시해주시길 바랍니다 </a:t>
            </a:r>
          </a:p>
        </p:txBody>
      </p:sp>
    </p:spTree>
    <p:extLst>
      <p:ext uri="{BB962C8B-B14F-4D97-AF65-F5344CB8AC3E}">
        <p14:creationId xmlns:p14="http://schemas.microsoft.com/office/powerpoint/2010/main" val="6064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67616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비즈니스 제안 </a:t>
            </a:r>
            <a:r>
              <a:rPr lang="en-US" altLang="ko-KR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2.</a:t>
            </a:r>
            <a:r>
              <a:rPr lang="ko-KR" altLang="en-US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 </a:t>
            </a:r>
            <a:r>
              <a:rPr lang="en-US" altLang="ko-KR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– </a:t>
            </a:r>
            <a:r>
              <a:rPr lang="ko-KR" altLang="en-US" sz="2800" b="1" i="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effectLst/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화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요일 오전 이전에  주문 완료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,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목요일 오후 배치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E1018E0D-A62B-47EA-B228-86105CDF6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729289"/>
              </p:ext>
            </p:extLst>
          </p:nvPr>
        </p:nvGraphicFramePr>
        <p:xfrm>
          <a:off x="1093677" y="3019425"/>
          <a:ext cx="10174395" cy="1205807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53485">
                  <a:extLst>
                    <a:ext uri="{9D8B030D-6E8A-4147-A177-3AD203B41FA5}">
                      <a16:colId xmlns:a16="http://schemas.microsoft.com/office/drawing/2014/main" val="1598426531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4218240660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761841598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1174400564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2084333016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2644252833"/>
                    </a:ext>
                  </a:extLst>
                </a:gridCol>
                <a:gridCol w="1453485">
                  <a:extLst>
                    <a:ext uri="{9D8B030D-6E8A-4147-A177-3AD203B41FA5}">
                      <a16:colId xmlns:a16="http://schemas.microsoft.com/office/drawing/2014/main" val="520975563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660978"/>
                  </a:ext>
                </a:extLst>
              </a:tr>
              <a:tr h="71050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23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growth days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23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growth days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Peek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day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950702"/>
                  </a:ext>
                </a:extLst>
              </a:tr>
            </a:tbl>
          </a:graphicData>
        </a:graphic>
      </p:graphicFrame>
      <p:sp>
        <p:nvSpPr>
          <p:cNvPr id="5" name="화살표: 왼쪽/오른쪽 4">
            <a:extLst>
              <a:ext uri="{FF2B5EF4-FFF2-40B4-BE49-F238E27FC236}">
                <a16:creationId xmlns:a16="http://schemas.microsoft.com/office/drawing/2014/main" id="{D7D7327F-1C86-42AE-85B5-B3D32ECD2FA3}"/>
              </a:ext>
            </a:extLst>
          </p:cNvPr>
          <p:cNvSpPr/>
          <p:nvPr/>
        </p:nvSpPr>
        <p:spPr>
          <a:xfrm>
            <a:off x="8396286" y="1466851"/>
            <a:ext cx="2828922" cy="577195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리드 타임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배송 시간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658DBCA2-5E75-4F2F-8BB8-1602FF677169}"/>
              </a:ext>
            </a:extLst>
          </p:cNvPr>
          <p:cNvSpPr/>
          <p:nvPr/>
        </p:nvSpPr>
        <p:spPr>
          <a:xfrm>
            <a:off x="3027674" y="3552824"/>
            <a:ext cx="2828922" cy="577195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리드 타임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배송 시간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DB724704-05E1-40C7-BFB6-51215E9C2BB2}"/>
              </a:ext>
            </a:extLst>
          </p:cNvPr>
          <p:cNvSpPr/>
          <p:nvPr/>
        </p:nvSpPr>
        <p:spPr>
          <a:xfrm>
            <a:off x="5887128" y="3552824"/>
            <a:ext cx="966786" cy="577195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배치 </a:t>
            </a:r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539FC63F-AF55-4F68-B46D-B088D7227BA4}"/>
              </a:ext>
            </a:extLst>
          </p:cNvPr>
          <p:cNvSpPr/>
          <p:nvPr/>
        </p:nvSpPr>
        <p:spPr>
          <a:xfrm>
            <a:off x="10186986" y="2017475"/>
            <a:ext cx="966786" cy="577195"/>
          </a:xfrm>
          <a:prstGeom prst="left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배치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C7AA835-9550-444B-879C-F798E6436908}"/>
              </a:ext>
            </a:extLst>
          </p:cNvPr>
          <p:cNvCxnSpPr>
            <a:cxnSpLocks/>
          </p:cNvCxnSpPr>
          <p:nvPr/>
        </p:nvCxnSpPr>
        <p:spPr>
          <a:xfrm flipV="1">
            <a:off x="8362950" y="1466851"/>
            <a:ext cx="0" cy="15525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2898BA-D687-4C8A-AEE8-FF6070FC17E0}"/>
              </a:ext>
            </a:extLst>
          </p:cNvPr>
          <p:cNvCxnSpPr/>
          <p:nvPr/>
        </p:nvCxnSpPr>
        <p:spPr>
          <a:xfrm flipV="1">
            <a:off x="11258544" y="1466851"/>
            <a:ext cx="0" cy="14954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72ADE7B-4FD1-4289-9D2B-AE703C6CDB44}"/>
              </a:ext>
            </a:extLst>
          </p:cNvPr>
          <p:cNvCxnSpPr>
            <a:cxnSpLocks/>
          </p:cNvCxnSpPr>
          <p:nvPr/>
        </p:nvCxnSpPr>
        <p:spPr>
          <a:xfrm flipV="1">
            <a:off x="3027674" y="3495674"/>
            <a:ext cx="0" cy="7295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E5AA433-FFC5-4007-9BD1-8C740DE9AD49}"/>
              </a:ext>
            </a:extLst>
          </p:cNvPr>
          <p:cNvSpPr txBox="1"/>
          <p:nvPr/>
        </p:nvSpPr>
        <p:spPr>
          <a:xfrm>
            <a:off x="854701" y="4729429"/>
            <a:ext cx="90560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적어도 화요일 오전까지 매출 상품 </a:t>
            </a:r>
            <a:r>
              <a:rPr lang="en-US" altLang="ko-KR" sz="2000" b="1" dirty="0"/>
              <a:t>3,7,12 </a:t>
            </a:r>
            <a:r>
              <a:rPr lang="ko-KR" altLang="en-US" sz="2000" b="1" dirty="0"/>
              <a:t>를 주문하고 목요일 까지 배치를 마쳐야 합니다</a:t>
            </a:r>
            <a:endParaRPr lang="en-US" altLang="ko-KR" sz="2000" b="1" dirty="0"/>
          </a:p>
          <a:p>
            <a:endParaRPr lang="en-US" altLang="ko-KR" sz="2000" b="1" dirty="0"/>
          </a:p>
          <a:p>
            <a:r>
              <a:rPr lang="en-US" altLang="ko-KR" sz="2000" b="1" dirty="0"/>
              <a:t>&gt; </a:t>
            </a:r>
            <a:r>
              <a:rPr lang="ko-KR" altLang="en-US" sz="2000" b="1" dirty="0"/>
              <a:t>이를 매주 주문예약 하고 배치하는 것을 직원들에게 지시해주시길 바랍니다 </a:t>
            </a:r>
          </a:p>
        </p:txBody>
      </p:sp>
    </p:spTree>
    <p:extLst>
      <p:ext uri="{BB962C8B-B14F-4D97-AF65-F5344CB8AC3E}">
        <p14:creationId xmlns:p14="http://schemas.microsoft.com/office/powerpoint/2010/main" val="4430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685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- 1. </a:t>
            </a:r>
            <a:r>
              <a:rPr lang="ko-KR" altLang="en-US" sz="2800" b="1" i="0" dirty="0">
                <a:effectLst/>
                <a:latin typeface="system-ui"/>
              </a:rPr>
              <a:t>상품별 판매량 추이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BEF40-180E-4D4C-B9FE-2C2F50FB60CA}"/>
              </a:ext>
            </a:extLst>
          </p:cNvPr>
          <p:cNvSpPr txBox="1"/>
          <p:nvPr/>
        </p:nvSpPr>
        <p:spPr>
          <a:xfrm>
            <a:off x="7273816" y="1466850"/>
            <a:ext cx="4505325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highlight>
                  <a:srgbClr val="FFFF00"/>
                </a:highlight>
              </a:rPr>
              <a:t>7</a:t>
            </a:r>
            <a:r>
              <a:rPr lang="ko-KR" altLang="en-US" sz="2400" dirty="0">
                <a:highlight>
                  <a:srgbClr val="FFFF00"/>
                </a:highlight>
              </a:rPr>
              <a:t>일간 주기를 </a:t>
            </a:r>
            <a:r>
              <a:rPr lang="ko-KR" altLang="en-US" sz="2400" dirty="0"/>
              <a:t>가지고 있음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7</a:t>
            </a:r>
            <a:r>
              <a:rPr lang="ko-KR" altLang="en-US" sz="2400" dirty="0"/>
              <a:t>일 간격으로 판매량이 증가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청소용품 변동폭이 크지 않음</a:t>
            </a: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우유 </a:t>
            </a:r>
            <a:r>
              <a:rPr lang="en-US" altLang="ko-KR" sz="2400" dirty="0"/>
              <a:t>,</a:t>
            </a:r>
            <a:r>
              <a:rPr lang="ko-KR" altLang="en-US" sz="2400" dirty="0"/>
              <a:t>음료는 변동폭이 큼 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highlight>
                  <a:srgbClr val="FFFF00"/>
                </a:highlight>
              </a:rPr>
              <a:t>사업제안</a:t>
            </a:r>
            <a:r>
              <a:rPr lang="en-US" altLang="ko-KR" sz="2400" dirty="0">
                <a:highlight>
                  <a:srgbClr val="FFFF00"/>
                </a:highlight>
              </a:rPr>
              <a:t>: </a:t>
            </a:r>
            <a:r>
              <a:rPr lang="ko-KR" altLang="en-US" sz="2400" dirty="0">
                <a:highlight>
                  <a:srgbClr val="FFFF00"/>
                </a:highlight>
              </a:rPr>
              <a:t>우유</a:t>
            </a:r>
            <a:r>
              <a:rPr lang="en-US" altLang="ko-KR" sz="2400" dirty="0">
                <a:highlight>
                  <a:srgbClr val="FFFF00"/>
                </a:highlight>
              </a:rPr>
              <a:t>, </a:t>
            </a:r>
            <a:r>
              <a:rPr lang="ko-KR" altLang="en-US" sz="2400" dirty="0">
                <a:highlight>
                  <a:srgbClr val="FFFF00"/>
                </a:highlight>
              </a:rPr>
              <a:t>음료는 주기에 맞게 더 많이 발주 요청</a:t>
            </a:r>
            <a:endParaRPr lang="en-US" altLang="ko-KR" sz="24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ko-KR" sz="2400" dirty="0">
              <a:highlight>
                <a:srgbClr val="FFFF0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400" dirty="0">
                <a:highlight>
                  <a:srgbClr val="FFFF00"/>
                </a:highlight>
              </a:rPr>
              <a:t>청소용품은 연말에 판매량 급등</a:t>
            </a:r>
            <a:r>
              <a:rPr lang="en-US" altLang="ko-KR" sz="2400" dirty="0">
                <a:highlight>
                  <a:srgbClr val="FFFF00"/>
                </a:highlight>
              </a:rPr>
              <a:t>&gt; </a:t>
            </a:r>
            <a:r>
              <a:rPr lang="ko-KR" altLang="en-US" sz="2400" dirty="0">
                <a:highlight>
                  <a:srgbClr val="FFFF00"/>
                </a:highlight>
              </a:rPr>
              <a:t>연말 대청소 </a:t>
            </a:r>
            <a:endParaRPr lang="en-US" altLang="ko-KR" sz="2400" dirty="0">
              <a:highlight>
                <a:srgbClr val="FFFF00"/>
              </a:highlight>
            </a:endParaRP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08F6B8-3D26-4990-94A3-5ACC20945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08" y="1302971"/>
            <a:ext cx="6121291" cy="46647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02817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10466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- 2.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고객 </a:t>
            </a:r>
            <a:r>
              <a:rPr lang="ko-KR" altLang="en-US" sz="28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방문수와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 상품 판매량 추이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BEF40-180E-4D4C-B9FE-2C2F50FB60CA}"/>
              </a:ext>
            </a:extLst>
          </p:cNvPr>
          <p:cNvSpPr txBox="1"/>
          <p:nvPr/>
        </p:nvSpPr>
        <p:spPr>
          <a:xfrm>
            <a:off x="7153617" y="1744325"/>
            <a:ext cx="450532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>
                <a:highlight>
                  <a:srgbClr val="FFFF00"/>
                </a:highlight>
              </a:rPr>
              <a:t>7</a:t>
            </a:r>
            <a:r>
              <a:rPr lang="ko-KR" altLang="en-US" sz="2400" dirty="0">
                <a:highlight>
                  <a:srgbClr val="FFFF00"/>
                </a:highlight>
              </a:rPr>
              <a:t>일간 주기를 </a:t>
            </a:r>
            <a:r>
              <a:rPr lang="ko-KR" altLang="en-US" sz="2400" dirty="0"/>
              <a:t>가지고 있음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아이쇼핑</a:t>
            </a:r>
            <a:r>
              <a:rPr lang="en-US" altLang="ko-KR" sz="2400" dirty="0"/>
              <a:t>(</a:t>
            </a:r>
            <a:r>
              <a:rPr lang="ko-KR" altLang="en-US" sz="2400" dirty="0"/>
              <a:t>구매</a:t>
            </a:r>
            <a:r>
              <a:rPr lang="en-US" altLang="ko-KR" sz="2400" dirty="0"/>
              <a:t>x)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en-US" altLang="ko-KR" sz="2400" dirty="0"/>
              <a:t> &gt; </a:t>
            </a:r>
            <a:r>
              <a:rPr lang="ko-KR" altLang="en-US" sz="2400" dirty="0" err="1"/>
              <a:t>방문수와</a:t>
            </a:r>
            <a:r>
              <a:rPr lang="ko-KR" altLang="en-US" sz="2400" dirty="0"/>
              <a:t> 매출에는 서로 영향이 </a:t>
            </a:r>
            <a:r>
              <a:rPr lang="ko-KR" altLang="en-US" sz="2400" dirty="0" err="1"/>
              <a:t>없어보인다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91561A-7514-47EF-8B35-21D3B97C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8" y="1432937"/>
            <a:ext cx="6210642" cy="46156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1806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966651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휘발유 가격과 상품 판매량 추이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BEF40-180E-4D4C-B9FE-2C2F50FB60CA}"/>
              </a:ext>
            </a:extLst>
          </p:cNvPr>
          <p:cNvSpPr txBox="1"/>
          <p:nvPr/>
        </p:nvSpPr>
        <p:spPr>
          <a:xfrm>
            <a:off x="6767864" y="1431548"/>
            <a:ext cx="450532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7</a:t>
            </a:r>
            <a:r>
              <a:rPr lang="ko-KR" altLang="en-US" sz="2000" dirty="0"/>
              <a:t>번 상품 </a:t>
            </a:r>
            <a:r>
              <a:rPr lang="en-US" altLang="ko-KR" sz="2000" dirty="0"/>
              <a:t>(</a:t>
            </a:r>
            <a:r>
              <a:rPr lang="ko-KR" altLang="en-US" sz="2000" dirty="0"/>
              <a:t>중분류</a:t>
            </a:r>
            <a:r>
              <a:rPr lang="en-US" altLang="ko-KR" sz="2000" dirty="0"/>
              <a:t>: cleaning)</a:t>
            </a:r>
          </a:p>
          <a:p>
            <a:endParaRPr lang="en-US" altLang="ko-KR" sz="2000" dirty="0"/>
          </a:p>
          <a:p>
            <a:r>
              <a:rPr lang="ko-KR" altLang="en-US" sz="2000" dirty="0"/>
              <a:t>휘발유 값의 변동이 </a:t>
            </a:r>
            <a:r>
              <a:rPr lang="ko-KR" altLang="en-US" sz="2000" dirty="0" err="1"/>
              <a:t>클때</a:t>
            </a:r>
            <a:r>
              <a:rPr lang="ko-KR" altLang="en-US" sz="2000" dirty="0"/>
              <a:t> 판매량이 크게 증가하는 것을 확인할 수 있음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 err="1">
                <a:highlight>
                  <a:srgbClr val="FFFF00"/>
                </a:highlight>
              </a:rPr>
              <a:t>원자재소용품</a:t>
            </a:r>
            <a:r>
              <a:rPr lang="ko-KR" altLang="en-US" sz="2000" dirty="0">
                <a:highlight>
                  <a:srgbClr val="FFFF00"/>
                </a:highlight>
              </a:rPr>
              <a:t> 매출 증가 어떤 상관관계</a:t>
            </a:r>
            <a:r>
              <a:rPr lang="en-US" altLang="ko-KR" sz="2000" dirty="0">
                <a:highlight>
                  <a:srgbClr val="FFFF00"/>
                </a:highlight>
              </a:rPr>
              <a:t>?</a:t>
            </a:r>
            <a:r>
              <a:rPr lang="ko-KR" altLang="en-US" sz="2000" dirty="0">
                <a:highlight>
                  <a:srgbClr val="FFFF00"/>
                </a:highlight>
              </a:rPr>
              <a:t>  값 증가 </a:t>
            </a:r>
            <a:r>
              <a:rPr lang="en-US" altLang="ko-KR" sz="2000" dirty="0">
                <a:highlight>
                  <a:srgbClr val="FFFF00"/>
                </a:highlight>
              </a:rPr>
              <a:t>&lt;&gt;</a:t>
            </a:r>
            <a:r>
              <a:rPr lang="ko-KR" altLang="en-US" sz="2000" dirty="0">
                <a:highlight>
                  <a:srgbClr val="FFFF00"/>
                </a:highlight>
              </a:rPr>
              <a:t>청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2E09B-7FE7-4A0D-8823-DF6ADEB1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6" y="1666618"/>
            <a:ext cx="5417634" cy="3953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23CC39-A1E0-4FA3-A0C7-16729AAA18ED}"/>
              </a:ext>
            </a:extLst>
          </p:cNvPr>
          <p:cNvSpPr/>
          <p:nvPr/>
        </p:nvSpPr>
        <p:spPr>
          <a:xfrm>
            <a:off x="2543175" y="2076450"/>
            <a:ext cx="647700" cy="3305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F3DD5A-4525-4778-A876-8AD97EAD9B2F}"/>
              </a:ext>
            </a:extLst>
          </p:cNvPr>
          <p:cNvSpPr/>
          <p:nvPr/>
        </p:nvSpPr>
        <p:spPr>
          <a:xfrm>
            <a:off x="4733925" y="2076449"/>
            <a:ext cx="647700" cy="3305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F85B8-ABD5-4891-9553-524A4051932E}"/>
              </a:ext>
            </a:extLst>
          </p:cNvPr>
          <p:cNvSpPr txBox="1"/>
          <p:nvPr/>
        </p:nvSpPr>
        <p:spPr>
          <a:xfrm>
            <a:off x="6767864" y="3678317"/>
            <a:ext cx="4966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가설</a:t>
            </a:r>
            <a:r>
              <a:rPr lang="en-US" altLang="ko-KR" b="1" dirty="0"/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원유 기반 제품의 가격 상승</a:t>
            </a:r>
            <a:endParaRPr lang="en-US" altLang="ko-KR" b="1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원유가 오르면 이를 재료로 하는 청소용품 가격이 올라가는데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,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가격이 더 오르기 전에 미리 구입</a:t>
            </a:r>
            <a:endParaRPr lang="en-US" altLang="ko-KR" b="0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가설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2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전염병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원인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전염병으로 인해 무역시장 동결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원유값 폭등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전염명으로 인해 청소용품 수요 증가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매출증가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3.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무역규제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?</a:t>
            </a: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원인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수입원유 관세가 증가함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원유값 폭등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 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청소용품 앞으로 비싸질 것이라 예상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미리 사재기 </a:t>
            </a:r>
            <a:endParaRPr lang="en-US" altLang="ko-KR" b="1" dirty="0">
              <a:solidFill>
                <a:srgbClr val="0D0D0D"/>
              </a:solidFill>
              <a:highlight>
                <a:srgbClr val="FFFF00"/>
              </a:highlight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4.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운송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(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유통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)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비용 증가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3,7,12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상품 모두 운송비 포함 가격이 책정되기에  증가하였고 매출 역시 증가했다 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&lt; </a:t>
            </a:r>
            <a:r>
              <a:rPr lang="ko-KR" altLang="en-US" b="1" dirty="0" err="1">
                <a:solidFill>
                  <a:srgbClr val="0D0D0D"/>
                </a:solidFill>
                <a:latin typeface="ui-sans-serif"/>
              </a:rPr>
              <a:t>이의있소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소비자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20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10485665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탐색적 데이터분석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</a:rPr>
              <a:t>- 3.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휘발유 가격과 상품 판매량 추이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(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추가 가설</a:t>
            </a: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system-ui"/>
                <a:ea typeface="나눔스퀘어 네오 ExtraBold" panose="00000900000000000000" pitchFamily="2" charset="-127"/>
                <a:cs typeface="Arial"/>
                <a:sym typeface="Arial"/>
              </a:rPr>
              <a:t>)</a:t>
            </a:r>
            <a:br>
              <a:rPr lang="ko-KR" altLang="en-US" sz="1400" b="1" i="0" dirty="0">
                <a:effectLst/>
                <a:latin typeface="system-ui"/>
              </a:rPr>
            </a:br>
            <a:endParaRPr lang="ko-KR" altLang="en-US"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72E09B-7FE7-4A0D-8823-DF6ADEB1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6" y="1666618"/>
            <a:ext cx="5417634" cy="39531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023CC39-A1E0-4FA3-A0C7-16729AAA18ED}"/>
              </a:ext>
            </a:extLst>
          </p:cNvPr>
          <p:cNvSpPr/>
          <p:nvPr/>
        </p:nvSpPr>
        <p:spPr>
          <a:xfrm>
            <a:off x="2543175" y="2076450"/>
            <a:ext cx="647700" cy="3305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F3DD5A-4525-4778-A876-8AD97EAD9B2F}"/>
              </a:ext>
            </a:extLst>
          </p:cNvPr>
          <p:cNvSpPr/>
          <p:nvPr/>
        </p:nvSpPr>
        <p:spPr>
          <a:xfrm>
            <a:off x="4733925" y="2076449"/>
            <a:ext cx="647700" cy="3305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F85B8-ABD5-4891-9553-524A4051932E}"/>
              </a:ext>
            </a:extLst>
          </p:cNvPr>
          <p:cNvSpPr txBox="1"/>
          <p:nvPr/>
        </p:nvSpPr>
        <p:spPr>
          <a:xfrm>
            <a:off x="6448425" y="1433989"/>
            <a:ext cx="5257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가설</a:t>
            </a:r>
            <a:r>
              <a:rPr lang="en-US" altLang="ko-KR" b="1" dirty="0"/>
              <a:t>1. </a:t>
            </a:r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원유 기반 제품의 가격 상승</a:t>
            </a:r>
            <a:endParaRPr lang="en-US" altLang="ko-KR" b="1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원유가 오르면 이를 재료로 하는 청소용품 가격이 올라가는데</a:t>
            </a:r>
            <a:r>
              <a:rPr lang="en-US" altLang="ko-KR" b="0" i="0" dirty="0">
                <a:solidFill>
                  <a:srgbClr val="0D0D0D"/>
                </a:solidFill>
                <a:effectLst/>
                <a:latin typeface="ui-sans-serif"/>
              </a:rPr>
              <a:t>,</a:t>
            </a:r>
          </a:p>
          <a:p>
            <a:r>
              <a:rPr lang="ko-KR" altLang="en-US" b="0" i="0" dirty="0">
                <a:solidFill>
                  <a:srgbClr val="0D0D0D"/>
                </a:solidFill>
                <a:effectLst/>
                <a:latin typeface="ui-sans-serif"/>
              </a:rPr>
              <a:t>가격이 더 오르기 전에 미리 구입</a:t>
            </a:r>
            <a:endParaRPr lang="en-US" altLang="ko-KR" b="0" i="0" dirty="0">
              <a:solidFill>
                <a:srgbClr val="0D0D0D"/>
              </a:solidFill>
              <a:effectLst/>
              <a:latin typeface="ui-sans-serif"/>
            </a:endParaRPr>
          </a:p>
          <a:p>
            <a:endParaRPr lang="en-US" altLang="ko-KR" b="0" i="0" dirty="0">
              <a:solidFill>
                <a:srgbClr val="0D0D0D"/>
              </a:solidFill>
              <a:effectLst/>
              <a:latin typeface="ui-sans-serif"/>
            </a:endParaRPr>
          </a:p>
          <a:p>
            <a:r>
              <a:rPr lang="ko-KR" altLang="en-US" b="1" i="0" dirty="0">
                <a:solidFill>
                  <a:srgbClr val="0D0D0D"/>
                </a:solidFill>
                <a:effectLst/>
                <a:latin typeface="ui-sans-serif"/>
              </a:rPr>
              <a:t>가설</a:t>
            </a:r>
            <a:r>
              <a:rPr lang="en-US" altLang="ko-KR" b="1" i="0" dirty="0">
                <a:solidFill>
                  <a:srgbClr val="0D0D0D"/>
                </a:solidFill>
                <a:effectLst/>
                <a:latin typeface="ui-sans-serif"/>
              </a:rPr>
              <a:t>2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전염병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원인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전염병으로 인해 무역시장 동결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원유값 폭등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전염명으로 인해 청소용품 수요 증가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매출증가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3.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무역규제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?</a:t>
            </a: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원인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수입원유 관세가 증가함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원유값 폭등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 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청소용품 앞으로 비싸질 것이라 예상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미리 사재기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</a:t>
            </a:r>
            <a:endParaRPr lang="en-US" altLang="ko-KR" b="1" dirty="0">
              <a:solidFill>
                <a:srgbClr val="0D0D0D"/>
              </a:solidFill>
              <a:highlight>
                <a:srgbClr val="FFFF00"/>
              </a:highlight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4.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운송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(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유통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)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비용 증가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           3,7,12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상품 모두 운송비 포함 가격이 책정되기에  증가하였고 매출 역시 증가했다  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	&lt; </a:t>
            </a:r>
            <a:r>
              <a:rPr lang="ko-KR" altLang="en-US" b="1" dirty="0" err="1">
                <a:solidFill>
                  <a:srgbClr val="FF0000"/>
                </a:solidFill>
                <a:latin typeface="ui-sans-serif"/>
              </a:rPr>
              <a:t>이의있소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소비자입장에서 생필품 가격이 </a:t>
            </a:r>
            <a:r>
              <a:rPr lang="en-US" altLang="ko-KR" b="1" dirty="0">
                <a:solidFill>
                  <a:srgbClr val="0D0D0D"/>
                </a:solidFill>
                <a:latin typeface="ui-sans-serif"/>
              </a:rPr>
              <a:t>	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증가하면 </a:t>
            </a:r>
            <a:r>
              <a:rPr lang="ko-KR" altLang="en-US" b="1" dirty="0" err="1">
                <a:solidFill>
                  <a:srgbClr val="0D0D0D"/>
                </a:solidFill>
                <a:latin typeface="ui-sans-serif"/>
              </a:rPr>
              <a:t>안사려고</a:t>
            </a:r>
            <a:r>
              <a:rPr lang="ko-KR" altLang="en-US" b="1" dirty="0">
                <a:solidFill>
                  <a:srgbClr val="0D0D0D"/>
                </a:solidFill>
                <a:latin typeface="ui-sans-serif"/>
              </a:rPr>
              <a:t> 하기에 매출하락을 줄 수 있음</a:t>
            </a:r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endParaRPr lang="en-US" altLang="ko-KR" b="1" dirty="0">
              <a:solidFill>
                <a:srgbClr val="0D0D0D"/>
              </a:solidFill>
              <a:latin typeface="ui-sans-serif"/>
            </a:endParaRPr>
          </a:p>
          <a:p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가설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5.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불경기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(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물가 너무 상승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최소한의 소비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(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가정용품만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))</a:t>
            </a:r>
          </a:p>
          <a:p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-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불경기로 인해 원유값이 폭등함 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마트에 가는 기름값 부담</a:t>
            </a:r>
            <a:endParaRPr lang="en-US" altLang="ko-KR" b="1" dirty="0">
              <a:solidFill>
                <a:srgbClr val="0D0D0D"/>
              </a:solidFill>
              <a:highlight>
                <a:srgbClr val="FFFF00"/>
              </a:highlight>
              <a:latin typeface="ui-sans-serif"/>
            </a:endParaRPr>
          </a:p>
          <a:p>
            <a:pPr marL="285750" indent="-285750">
              <a:buFontTx/>
              <a:buChar char="-"/>
            </a:pP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불경기로 인해 </a:t>
            </a:r>
            <a:r>
              <a:rPr lang="ko-KR" altLang="en-US" b="1" dirty="0" err="1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집에있는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시간이 </a:t>
            </a:r>
            <a:r>
              <a:rPr lang="ko-KR" altLang="en-US" b="1" dirty="0" err="1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많아짐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&gt;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청소용품 수요 증가</a:t>
            </a:r>
            <a:r>
              <a:rPr lang="en-US" altLang="ko-KR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</a:t>
            </a:r>
            <a:r>
              <a:rPr lang="ko-KR" altLang="en-US" b="1" dirty="0">
                <a:solidFill>
                  <a:srgbClr val="0D0D0D"/>
                </a:solidFill>
                <a:highlight>
                  <a:srgbClr val="FFFF00"/>
                </a:highlight>
                <a:latin typeface="ui-sans-serif"/>
              </a:rPr>
              <a:t>  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F78D86-4128-499C-A8D1-57C850880CAB}"/>
              </a:ext>
            </a:extLst>
          </p:cNvPr>
          <p:cNvSpPr txBox="1"/>
          <p:nvPr/>
        </p:nvSpPr>
        <p:spPr>
          <a:xfrm>
            <a:off x="6410325" y="6191250"/>
            <a:ext cx="548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사업제안</a:t>
            </a:r>
            <a:r>
              <a:rPr lang="en-US" altLang="ko-KR" dirty="0"/>
              <a:t>: </a:t>
            </a:r>
            <a:r>
              <a:rPr lang="ko-KR" altLang="en-US" dirty="0"/>
              <a:t>원유값 폭등이 예상되면 발주를 더 요청</a:t>
            </a:r>
          </a:p>
        </p:txBody>
      </p:sp>
    </p:spTree>
    <p:extLst>
      <p:ext uri="{BB962C8B-B14F-4D97-AF65-F5344CB8AC3E}">
        <p14:creationId xmlns:p14="http://schemas.microsoft.com/office/powerpoint/2010/main" val="385166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114dcef-bd0d-459c-b9d7-fc63398cdbee" xsi:nil="true"/>
    <lcf76f155ced4ddcb4097134ff3c332f xmlns="1857a468-9f2d-455b-8425-136ceb0ac25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61AA2C327A4324587CA5B8F932705FD" ma:contentTypeVersion="16" ma:contentTypeDescription="새 문서를 만듭니다." ma:contentTypeScope="" ma:versionID="e9974894dc087bc702e39d51fac416ef">
  <xsd:schema xmlns:xsd="http://www.w3.org/2001/XMLSchema" xmlns:xs="http://www.w3.org/2001/XMLSchema" xmlns:p="http://schemas.microsoft.com/office/2006/metadata/properties" xmlns:ns2="1857a468-9f2d-455b-8425-136ceb0ac253" xmlns:ns3="9114dcef-bd0d-459c-b9d7-fc63398cdbee" targetNamespace="http://schemas.microsoft.com/office/2006/metadata/properties" ma:root="true" ma:fieldsID="41cd493e84cfcb347ae251f59b06abf5" ns2:_="" ns3:_="">
    <xsd:import namespace="1857a468-9f2d-455b-8425-136ceb0ac253"/>
    <xsd:import namespace="9114dcef-bd0d-459c-b9d7-fc63398c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57a468-9f2d-455b-8425-136ceb0ac2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4dcef-bd0d-459c-b9d7-fc63398cdbee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4c65a67-eaa7-4f9d-a1f2-c1ec469a375d}" ma:internalName="TaxCatchAll" ma:showField="CatchAllData" ma:web="9114dcef-bd0d-459c-b9d7-fc63398cdb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</ds:schemaRefs>
</ds:datastoreItem>
</file>

<file path=customXml/itemProps2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29138D2-7D62-4711-8DD2-E2A210C093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57a468-9f2d-455b-8425-136ceb0ac253"/>
    <ds:schemaRef ds:uri="9114dcef-bd0d-459c-b9d7-fc63398c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7732</TotalTime>
  <Words>760</Words>
  <Application>Microsoft Office PowerPoint</Application>
  <PresentationFormat>와이드스크린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Noto Sans Symbols</vt:lpstr>
      <vt:lpstr>system-ui</vt:lpstr>
      <vt:lpstr>ui-sans-serif</vt:lpstr>
      <vt:lpstr>나눔스퀘어 네오 ExtraBold</vt:lpstr>
      <vt:lpstr>나눔스퀘어 네오 Heavy</vt:lpstr>
      <vt:lpstr>나눔스퀘어 네오 Regular</vt:lpstr>
      <vt:lpstr>맑은 고딕</vt:lpstr>
      <vt:lpstr>맑은 고딕</vt:lpstr>
      <vt:lpstr>Arial</vt:lpstr>
      <vt:lpstr>Calibri</vt:lpstr>
      <vt:lpstr>Wingdings</vt:lpstr>
      <vt:lpstr>Office 테마</vt:lpstr>
      <vt:lpstr>PowerPoint 프레젠테이션</vt:lpstr>
      <vt:lpstr>탐색적 데이터분석- 6. 요일별 판매량, 판매 변화량 비교  </vt:lpstr>
      <vt:lpstr>비즈니스 제안 1. – 목요일 오전 이전에  주문 완료 , 토요일 배치 </vt:lpstr>
      <vt:lpstr>비즈니스 제안 2. – 화요일 오전 이전에  주문 완료, 목요일 오후 배치 </vt:lpstr>
      <vt:lpstr>PowerPoint 프레젠테이션</vt:lpstr>
      <vt:lpstr>탐색적 데이터분석- 1. 상품별 판매량 추이 </vt:lpstr>
      <vt:lpstr>탐색적 데이터분석- 2. 고객 방문수와 상품 판매량 추이 </vt:lpstr>
      <vt:lpstr>탐색적 데이터분석- 3. 휘발유 가격과 상품 판매량 추이 </vt:lpstr>
      <vt:lpstr>탐색적 데이터분석- 3. 휘발유 가격과 상품 판매량 추이(추가 가설) </vt:lpstr>
      <vt:lpstr>탐색적 데이터분석- 4. 대상 상품과 같은 카테고리의 상품별 판매량 추이  </vt:lpstr>
      <vt:lpstr>탐색적 데이터분석- 5. 상품별 판매 변화량 비교  </vt:lpstr>
      <vt:lpstr>탐색적 데이터분석- 6. 요일별 판매량, 판매 변화량 비교  </vt:lpstr>
      <vt:lpstr>시계열 패턴 탐색- 시계열 데이터 분해 &amp; 자기상관 분석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양정우</cp:lastModifiedBy>
  <cp:revision>384</cp:revision>
  <dcterms:modified xsi:type="dcterms:W3CDTF">2024-11-13T07:37:30Z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0x010100661AA2C327A4324587CA5B8F932705FD</vt:lpwstr>
  </property>
  <property fmtid="{D5CDD505-2E9C-101B-9397-08002B2CF9AE}" pid="10" name="MediaServiceImageTags">
    <vt:lpwstr/>
  </property>
</Properties>
</file>