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trictFirstAndLastChars="0" saveSubsetFonts="1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3342" r:id="rId5"/>
    <p:sldId id="3343" r:id="rId6"/>
    <p:sldId id="3322" r:id="rId7"/>
    <p:sldId id="3326" r:id="rId8"/>
    <p:sldId id="3329" r:id="rId9"/>
    <p:sldId id="3346" r:id="rId10"/>
    <p:sldId id="3344" r:id="rId11"/>
    <p:sldId id="3345" r:id="rId12"/>
    <p:sldId id="3299" r:id="rId13"/>
    <p:sldId id="3301" r:id="rId14"/>
    <p:sldId id="3335" r:id="rId15"/>
    <p:sldId id="3303" r:id="rId16"/>
    <p:sldId id="3336" r:id="rId17"/>
    <p:sldId id="3338" r:id="rId18"/>
    <p:sldId id="3337" r:id="rId19"/>
    <p:sldId id="3341" r:id="rId20"/>
    <p:sldId id="3339" r:id="rId2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pos="1367" userDrawn="1">
          <p15:clr>
            <a:srgbClr val="A4A3A4"/>
          </p15:clr>
        </p15:guide>
        <p15:guide id="9" pos="652" userDrawn="1">
          <p15:clr>
            <a:srgbClr val="A4A3A4"/>
          </p15:clr>
        </p15:guide>
        <p15:guide id="11" pos="890" userDrawn="1">
          <p15:clr>
            <a:srgbClr val="A4A3A4"/>
          </p15:clr>
        </p15:guide>
        <p15:guide id="12" pos="2921" userDrawn="1">
          <p15:clr>
            <a:srgbClr val="A4A3A4"/>
          </p15:clr>
        </p15:guide>
        <p15:guide id="13" orient="horz" pos="2273" userDrawn="1">
          <p15:clr>
            <a:srgbClr val="A4A3A4"/>
          </p15:clr>
        </p15:guide>
        <p15:guide id="14" orient="horz" pos="73" userDrawn="1">
          <p15:clr>
            <a:srgbClr val="A4A3A4"/>
          </p15:clr>
        </p15:guide>
        <p15:guide id="15" orient="horz" pos="504" userDrawn="1">
          <p15:clr>
            <a:srgbClr val="A4A3A4"/>
          </p15:clr>
        </p15:guide>
        <p15:guide id="16" orient="horz" pos="845" userDrawn="1">
          <p15:clr>
            <a:srgbClr val="A4A3A4"/>
          </p15:clr>
        </p15:guide>
        <p15:guide id="17" orient="horz" pos="1230" userDrawn="1">
          <p15:clr>
            <a:srgbClr val="A4A3A4"/>
          </p15:clr>
        </p15:guide>
        <p15:guide id="18" pos="227" userDrawn="1">
          <p15:clr>
            <a:srgbClr val="A4A3A4"/>
          </p15:clr>
        </p15:guide>
        <p15:guide id="19" pos="737" userDrawn="1">
          <p15:clr>
            <a:srgbClr val="A4A3A4"/>
          </p15:clr>
        </p15:guide>
        <p15:guide id="20" pos="5551" userDrawn="1">
          <p15:clr>
            <a:srgbClr val="A4A3A4"/>
          </p15:clr>
        </p15:guide>
        <p15:guide id="21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  <p15:guide id="3" orient="horz" pos="1015" userDrawn="1">
          <p15:clr>
            <a:srgbClr val="A4A3A4"/>
          </p15:clr>
        </p15:guide>
        <p15:guide id="4" orient="horz" pos="5942" userDrawn="1">
          <p15:clr>
            <a:srgbClr val="A4A3A4"/>
          </p15:clr>
        </p15:guide>
        <p15:guide id="5" orient="horz" pos="1256" userDrawn="1">
          <p15:clr>
            <a:srgbClr val="A4A3A4"/>
          </p15:clr>
        </p15:guide>
        <p15:guide id="6" orient="horz" pos="1169" userDrawn="1">
          <p15:clr>
            <a:srgbClr val="A4A3A4"/>
          </p15:clr>
        </p15:guide>
        <p15:guide id="7" orient="horz" pos="1894" userDrawn="1">
          <p15:clr>
            <a:srgbClr val="A4A3A4"/>
          </p15:clr>
        </p15:guide>
        <p15:guide id="8" orient="horz" pos="2" userDrawn="1">
          <p15:clr>
            <a:srgbClr val="A4A3A4"/>
          </p15:clr>
        </p15:guide>
        <p15:guide id="9" pos="2141" userDrawn="1">
          <p15:clr>
            <a:srgbClr val="A4A3A4"/>
          </p15:clr>
        </p15:guide>
        <p15:guide id="10" pos="4117" userDrawn="1">
          <p15:clr>
            <a:srgbClr val="A4A3A4"/>
          </p15:clr>
        </p15:guide>
        <p15:guide id="11" pos="3792" userDrawn="1">
          <p15:clr>
            <a:srgbClr val="A4A3A4"/>
          </p15:clr>
        </p15:guide>
        <p15:guide id="12" pos="490" userDrawn="1">
          <p15:clr>
            <a:srgbClr val="A4A3A4"/>
          </p15:clr>
        </p15:guide>
        <p15:guide id="13" pos="165" userDrawn="1">
          <p15:clr>
            <a:srgbClr val="A4A3A4"/>
          </p15:clr>
        </p15:guide>
        <p15:guide id="14" pos="3770" userDrawn="1">
          <p15:clr>
            <a:srgbClr val="A4A3A4"/>
          </p15:clr>
        </p15:guide>
        <p15:guide id="15" pos="5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2B800"/>
    <a:srgbClr val="FF5050"/>
    <a:srgbClr val="F2DCDB"/>
    <a:srgbClr val="F2F2F2"/>
    <a:srgbClr val="CCCCCC"/>
    <a:srgbClr val="DCE6F2"/>
    <a:srgbClr val="7F7F7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153" autoAdjust="0"/>
  </p:normalViewPr>
  <p:slideViewPr>
    <p:cSldViewPr snapToObjects="1">
      <p:cViewPr varScale="1">
        <p:scale>
          <a:sx n="84" d="100"/>
          <a:sy n="84" d="100"/>
        </p:scale>
        <p:origin x="1123" y="82"/>
      </p:cViewPr>
      <p:guideLst>
        <p:guide orient="horz" pos="2614"/>
        <p:guide orient="horz" pos="119"/>
        <p:guide orient="horz" pos="867"/>
        <p:guide orient="horz" pos="414"/>
        <p:guide orient="horz" pos="1049"/>
        <p:guide pos="1367"/>
        <p:guide pos="652"/>
        <p:guide pos="890"/>
        <p:guide pos="2921"/>
        <p:guide orient="horz" pos="2273"/>
        <p:guide orient="horz" pos="73"/>
        <p:guide orient="horz" pos="504"/>
        <p:guide orient="horz" pos="845"/>
        <p:guide orient="horz" pos="1230"/>
        <p:guide pos="227"/>
        <p:guide pos="737"/>
        <p:guide pos="5551"/>
        <p:guide orient="horz" pos="40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06"/>
    </p:cViewPr>
  </p:sorterViewPr>
  <p:notesViewPr>
    <p:cSldViewPr snapToObjects="1">
      <p:cViewPr>
        <p:scale>
          <a:sx n="70" d="100"/>
          <a:sy n="70" d="100"/>
        </p:scale>
        <p:origin x="-2406" y="198"/>
      </p:cViewPr>
      <p:guideLst>
        <p:guide orient="horz" pos="3126"/>
        <p:guide orient="horz" pos="728"/>
        <p:guide orient="horz" pos="1015"/>
        <p:guide orient="horz" pos="5942"/>
        <p:guide orient="horz" pos="1256"/>
        <p:guide orient="horz" pos="1169"/>
        <p:guide orient="horz" pos="1894"/>
        <p:guide orient="horz" pos="2"/>
        <p:guide pos="2141"/>
        <p:guide pos="4117"/>
        <p:guide pos="3792"/>
        <p:guide pos="490"/>
        <p:guide pos="165"/>
        <p:guide pos="3770"/>
        <p:guide pos="5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r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r" defTabSz="923567" eaLnBrk="1" latinLnBrk="1" hangingPunct="1">
              <a:defRPr sz="11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5CEC04A-8A8C-4DE9-BC91-7743E91E1C56}" type="slidenum">
              <a:rPr lang="ko-KR" altLang="en-US">
                <a:ea typeface="KoPubWorld돋움체 Bold" panose="00000800000000000000" pitchFamily="2" charset="-127"/>
              </a:rPr>
              <a:pPr>
                <a:defRPr/>
              </a:pPr>
              <a:t>‹#›</a:t>
            </a:fld>
            <a:endParaRPr lang="en-US" altLang="ko-KR" dirty="0"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252329" y="452680"/>
            <a:ext cx="6273257" cy="89735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2869859" y="8822652"/>
            <a:ext cx="1057957" cy="2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117" tIns="43058" rIns="86117" bIns="43058">
            <a:spAutoFit/>
          </a:bodyPr>
          <a:lstStyle>
            <a:lvl1pPr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algn="ctr">
              <a:defRPr/>
            </a:pPr>
            <a:fld id="{CB98CE06-7D92-4B10-B61E-87F570A9E602}" type="slidenum">
              <a:rPr kumimoji="0" lang="en-US" altLang="ko-KR" sz="1100" smtClean="0">
                <a:latin typeface="Garamond" panose="02020404030301010803" pitchFamily="18" charset="0"/>
                <a:ea typeface="KoPubWorld돋움체 Bold" panose="00000800000000000000" pitchFamily="2" charset="-127"/>
              </a:rPr>
              <a:pPr algn="ctr">
                <a:defRPr/>
              </a:pPr>
              <a:t>‹#›</a:t>
            </a:fld>
            <a:endParaRPr kumimoji="0" lang="en-US" altLang="ko-KR" sz="1100" dirty="0">
              <a:latin typeface="Garamond" panose="02020404030301010803" pitchFamily="18" charset="0"/>
              <a:ea typeface="KoPubWorld돋움체 Bold" panose="00000800000000000000" pitchFamily="2" charset="-127"/>
            </a:endParaRPr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836029" y="1157877"/>
            <a:ext cx="852798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en-US" altLang="ko-KR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UX/UI </a:t>
            </a:r>
            <a:r>
              <a:rPr lang="ko-KR" altLang="en-US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기획 및 설계</a:t>
            </a:r>
            <a:endParaRPr lang="en-US" altLang="ko-KR" sz="8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9147" y="5001043"/>
            <a:ext cx="5259382" cy="438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프로젝트관리 입문과정</a:t>
            </a:r>
            <a:endParaRPr lang="en-US" altLang="ko-KR" noProof="0" dirty="0"/>
          </a:p>
          <a:p>
            <a:pPr lvl="1"/>
            <a:r>
              <a:rPr lang="ko-KR" altLang="en-US" noProof="0" dirty="0" err="1"/>
              <a:t>맑은고딕</a:t>
            </a:r>
            <a:r>
              <a:rPr lang="ko-KR" altLang="en-US" noProof="0" dirty="0"/>
              <a:t> </a:t>
            </a:r>
            <a:r>
              <a:rPr lang="en-US" altLang="ko-KR" noProof="0" dirty="0"/>
              <a:t>10pt </a:t>
            </a:r>
            <a:r>
              <a:rPr lang="ko-KR" altLang="en-US" noProof="0" dirty="0"/>
              <a:t>또는 </a:t>
            </a:r>
            <a:r>
              <a:rPr lang="en-US" altLang="ko-KR" noProof="0" dirty="0"/>
              <a:t>9pt</a:t>
            </a:r>
          </a:p>
          <a:p>
            <a:pPr lvl="2"/>
            <a:r>
              <a:rPr lang="ko-KR" altLang="en-US" noProof="0" dirty="0"/>
              <a:t> 입문 </a:t>
            </a:r>
            <a:r>
              <a:rPr lang="ko-KR" altLang="en-US" noProof="0" dirty="0" err="1"/>
              <a:t>첫번째</a:t>
            </a:r>
            <a:r>
              <a:rPr lang="ko-KR" altLang="en-US" noProof="0" dirty="0"/>
              <a:t> </a:t>
            </a:r>
          </a:p>
        </p:txBody>
      </p:sp>
      <p:sp>
        <p:nvSpPr>
          <p:cNvPr id="51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1444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8" name="Line 19"/>
          <p:cNvSpPr>
            <a:spLocks noChangeShapeType="1"/>
          </p:cNvSpPr>
          <p:nvPr/>
        </p:nvSpPr>
        <p:spPr bwMode="auto">
          <a:xfrm>
            <a:off x="104884" y="4517567"/>
            <a:ext cx="656662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221" tIns="44111" rIns="88221" bIns="44111"/>
          <a:lstStyle/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129" name="Picture 10" descr="T academy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47" y="1137861"/>
            <a:ext cx="542659" cy="13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직선 연결선 20"/>
          <p:cNvCxnSpPr/>
          <p:nvPr/>
        </p:nvCxnSpPr>
        <p:spPr bwMode="auto">
          <a:xfrm>
            <a:off x="814749" y="1322628"/>
            <a:ext cx="5171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79788" y="1145559"/>
            <a:ext cx="5238101" cy="792652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rgbClr val="FF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4108" name="TextBox 19"/>
          <p:cNvSpPr txBox="1">
            <a:spLocks noChangeArrowheads="1"/>
          </p:cNvSpPr>
          <p:nvPr/>
        </p:nvSpPr>
        <p:spPr bwMode="auto">
          <a:xfrm>
            <a:off x="1545895" y="706737"/>
            <a:ext cx="1361181" cy="227583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종이가 잘리는 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검정색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  <a:endParaRPr lang="ko-KR" altLang="en-US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1126359" y="686719"/>
            <a:ext cx="419535" cy="16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3998071" y="919581"/>
            <a:ext cx="304866" cy="174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27"/>
          <p:cNvSpPr txBox="1">
            <a:spLocks noChangeArrowheads="1"/>
          </p:cNvSpPr>
          <p:nvPr/>
        </p:nvSpPr>
        <p:spPr bwMode="auto">
          <a:xfrm>
            <a:off x="4237906" y="706737"/>
            <a:ext cx="2079327" cy="366082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내용이 들어가는 선</a:t>
            </a:r>
            <a:endParaRPr lang="en-US" altLang="ko-KR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eaLnBrk="1" fontAlgn="b" hangingPunct="1">
              <a:defRPr/>
            </a:pP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,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안에만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글짜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들어가야함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3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5738" indent="-1857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Wingdings" panose="05000000000000000000" pitchFamily="2" charset="2"/>
      <a:buChar char="§"/>
      <a:defRPr kumimoji="1" sz="1200" b="1" i="1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1pPr>
    <a:lvl2pPr marL="361950" indent="-180975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Arial" panose="020B0604020202020204" pitchFamily="34" charset="0"/>
      <a:buChar char="•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2pPr>
    <a:lvl3pPr marL="446088" indent="-841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맑은 고딕" panose="020B0503020000020004" pitchFamily="50" charset="-127"/>
      <a:buChar char="–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3pPr>
    <a:lvl4pPr marL="1600200" indent="-228600" algn="l" rtl="0" eaLnBrk="0" fontAlgn="base" hangingPunct="0">
      <a:lnSpc>
        <a:spcPct val="120000"/>
      </a:lnSpc>
      <a:spcBef>
        <a:spcPct val="0"/>
      </a:spcBef>
      <a:spcAft>
        <a:spcPct val="20000"/>
      </a:spcAft>
      <a:defRPr kumimoji="1" sz="10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hangingPunct="0">
      <a:lnSpc>
        <a:spcPct val="130000"/>
      </a:lnSpc>
      <a:spcBef>
        <a:spcPct val="0"/>
      </a:spcBef>
      <a:spcAft>
        <a:spcPct val="6000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65213" y="1444625"/>
            <a:ext cx="465455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8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65213" y="1444625"/>
            <a:ext cx="465455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7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_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8" y="402967"/>
            <a:ext cx="985881" cy="2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83678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51339" y="1125540"/>
            <a:ext cx="8308731" cy="790575"/>
          </a:xfrm>
          <a:prstGeom prst="rect">
            <a:avLst/>
          </a:prstGeom>
        </p:spPr>
        <p:txBody>
          <a:bodyPr/>
          <a:lstStyle>
            <a:lvl1pPr marL="130969" indent="-130969">
              <a:defRPr sz="1050" b="1"/>
            </a:lvl1pPr>
            <a:lvl2pPr>
              <a:defRPr sz="900" b="1"/>
            </a:lvl2pPr>
            <a:lvl3pPr>
              <a:defRPr sz="825" b="1"/>
            </a:lvl3pPr>
            <a:lvl4pPr>
              <a:defRPr sz="788" b="1"/>
            </a:lvl4pPr>
            <a:lvl5pPr>
              <a:defRPr sz="78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467544" y="836712"/>
            <a:ext cx="8292220" cy="0"/>
            <a:chOff x="506506" y="836712"/>
            <a:chExt cx="8983238" cy="0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506506" y="836712"/>
              <a:ext cx="8892988" cy="0"/>
            </a:xfrm>
            <a:prstGeom prst="line">
              <a:avLst/>
            </a:prstGeom>
            <a:ln w="38100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2505464" y="836712"/>
              <a:ext cx="662400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737712" y="836712"/>
              <a:ext cx="475200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6897744" y="836712"/>
              <a:ext cx="2592000" cy="0"/>
            </a:xfrm>
            <a:prstGeom prst="line">
              <a:avLst/>
            </a:prstGeom>
            <a:ln w="381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3"/>
          <p:cNvSpPr txBox="1">
            <a:spLocks/>
          </p:cNvSpPr>
          <p:nvPr userDrawn="1"/>
        </p:nvSpPr>
        <p:spPr>
          <a:xfrm>
            <a:off x="8308475" y="6524866"/>
            <a:ext cx="794975" cy="365125"/>
          </a:xfrm>
          <a:prstGeom prst="rect">
            <a:avLst/>
          </a:prstGeom>
        </p:spPr>
        <p:txBody>
          <a:bodyPr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206DDB1-C917-4C55-B26C-FA817922B4BF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 userDrawn="1"/>
        </p:nvSpPr>
        <p:spPr bwMode="auto">
          <a:xfrm>
            <a:off x="1619792" y="6707618"/>
            <a:ext cx="4688784" cy="69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450" noProof="1">
                <a:ea typeface="굴림" charset="-127"/>
              </a:rPr>
              <a:t>This information is confidential and was prepared by LabABC solely for the use of our client; it is not to be relied on by any 3rd party without LabABC’s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73522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997" y="487808"/>
            <a:ext cx="82567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KR Regular"/>
                <a:ea typeface="KoPub돋움체 Bold" panose="02020603020101020101" pitchFamily="18" charset="-127"/>
                <a:cs typeface="Noto Sans CJK KR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997" y="1480398"/>
            <a:ext cx="8330136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500" b="0" i="0">
                <a:solidFill>
                  <a:schemeClr val="tx1"/>
                </a:solidFill>
                <a:latin typeface="Noto Sans CJK KR Regular"/>
                <a:ea typeface="KoPub돋움체 Medium" panose="02020603020101020101" pitchFamily="18" charset="-127"/>
                <a:cs typeface="Noto Sans CJK KR Regular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3CAEA8A-C75B-45C7-BB6D-1E516F561087}"/>
              </a:ext>
            </a:extLst>
          </p:cNvPr>
          <p:cNvSpPr/>
          <p:nvPr userDrawn="1"/>
        </p:nvSpPr>
        <p:spPr>
          <a:xfrm>
            <a:off x="675" y="1097407"/>
            <a:ext cx="9144587" cy="49530"/>
          </a:xfrm>
          <a:custGeom>
            <a:avLst/>
            <a:gdLst/>
            <a:ahLst/>
            <a:cxnLst/>
            <a:rect l="l" t="t" r="r" b="b"/>
            <a:pathLst>
              <a:path w="9906635" h="49530">
                <a:moveTo>
                  <a:pt x="37" y="11429"/>
                </a:moveTo>
                <a:lnTo>
                  <a:pt x="0" y="28575"/>
                </a:lnTo>
                <a:lnTo>
                  <a:pt x="9906030" y="49402"/>
                </a:lnTo>
                <a:lnTo>
                  <a:pt x="9906030" y="32257"/>
                </a:lnTo>
                <a:lnTo>
                  <a:pt x="37" y="11429"/>
                </a:lnTo>
                <a:close/>
              </a:path>
              <a:path w="9906635" h="49530">
                <a:moveTo>
                  <a:pt x="60" y="0"/>
                </a:moveTo>
                <a:lnTo>
                  <a:pt x="49" y="5714"/>
                </a:lnTo>
                <a:lnTo>
                  <a:pt x="9906030" y="26542"/>
                </a:lnTo>
                <a:lnTo>
                  <a:pt x="9906030" y="20827"/>
                </a:lnTo>
                <a:lnTo>
                  <a:pt x="60" y="0"/>
                </a:lnTo>
                <a:close/>
              </a:path>
            </a:pathLst>
          </a:custGeom>
          <a:solidFill>
            <a:srgbClr val="01BCB6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bk object 18">
            <a:extLst>
              <a:ext uri="{FF2B5EF4-FFF2-40B4-BE49-F238E27FC236}">
                <a16:creationId xmlns:a16="http://schemas.microsoft.com/office/drawing/2014/main" id="{F2CD1EC6-6B31-4616-AC62-9A09971AD644}"/>
              </a:ext>
            </a:extLst>
          </p:cNvPr>
          <p:cNvSpPr/>
          <p:nvPr userDrawn="1"/>
        </p:nvSpPr>
        <p:spPr>
          <a:xfrm>
            <a:off x="361218" y="6370194"/>
            <a:ext cx="8311076" cy="0"/>
          </a:xfrm>
          <a:custGeom>
            <a:avLst/>
            <a:gdLst/>
            <a:ahLst/>
            <a:cxnLst/>
            <a:rect l="l" t="t" r="r" b="b"/>
            <a:pathLst>
              <a:path w="9003665">
                <a:moveTo>
                  <a:pt x="0" y="0"/>
                </a:moveTo>
                <a:lnTo>
                  <a:pt x="9003538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6" name="bk object 17">
            <a:extLst>
              <a:ext uri="{FF2B5EF4-FFF2-40B4-BE49-F238E27FC236}">
                <a16:creationId xmlns:a16="http://schemas.microsoft.com/office/drawing/2014/main" id="{89093554-6BB7-4B7C-861D-474B28153E47}"/>
              </a:ext>
            </a:extLst>
          </p:cNvPr>
          <p:cNvSpPr/>
          <p:nvPr userDrawn="1"/>
        </p:nvSpPr>
        <p:spPr>
          <a:xfrm>
            <a:off x="7956686" y="121922"/>
            <a:ext cx="986145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9FFA2-B907-FE43-865F-6C6F336D0B6D}"/>
              </a:ext>
            </a:extLst>
          </p:cNvPr>
          <p:cNvSpPr txBox="1"/>
          <p:nvPr userDrawn="1"/>
        </p:nvSpPr>
        <p:spPr>
          <a:xfrm>
            <a:off x="361216" y="6384042"/>
            <a:ext cx="11811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solidFill>
                  <a:srgbClr val="34AE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KT AIVLE School</a:t>
            </a:r>
            <a:endParaRPr lang="ko-KR" altLang="en-US" sz="825" dirty="0">
              <a:solidFill>
                <a:srgbClr val="34AEA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A11B7B7D-B349-49B8-9B15-B7FF4475CC6C}"/>
              </a:ext>
            </a:extLst>
          </p:cNvPr>
          <p:cNvSpPr txBox="1">
            <a:spLocks/>
          </p:cNvSpPr>
          <p:nvPr userDrawn="1"/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7DDEF-0A09-4DD2-99C7-C1356A712C22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</a:rPr>
              <a:pPr/>
              <a:t>‹#›</a:t>
            </a:fld>
            <a:endParaRPr lang="ko-KR" altLang="en-US" sz="900">
              <a:solidFill>
                <a:prstClr val="black">
                  <a:tint val="75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8535969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&amp; Sub U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406FFB6D-C8A9-4B9F-A76C-CB1080E65360}"/>
              </a:ext>
            </a:extLst>
          </p:cNvPr>
          <p:cNvCxnSpPr/>
          <p:nvPr userDrawn="1"/>
        </p:nvCxnSpPr>
        <p:spPr>
          <a:xfrm>
            <a:off x="526197" y="6438029"/>
            <a:ext cx="8104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8063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저성장&amp;#39;에 발목 잡힌 &amp;#39;한국 제조업&amp;#39;… &amp;#39;AI&amp;#39;와 사랑에 빠질 수 있을까 - 인더스트리뉴스">
            <a:extLst>
              <a:ext uri="{FF2B5EF4-FFF2-40B4-BE49-F238E27FC236}">
                <a16:creationId xmlns:a16="http://schemas.microsoft.com/office/drawing/2014/main" id="{A4C99A35-8E4F-4EC3-9042-6B8920FBA1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1"/>
          <a:stretch/>
        </p:blipFill>
        <p:spPr bwMode="auto">
          <a:xfrm>
            <a:off x="1" y="2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0" y="-1891"/>
            <a:ext cx="9144000" cy="6858000"/>
          </a:xfrm>
          <a:prstGeom prst="rect">
            <a:avLst/>
          </a:prstGeom>
          <a:solidFill>
            <a:srgbClr val="01BCB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59" y="404874"/>
            <a:ext cx="985881" cy="243241"/>
          </a:xfrm>
          <a:prstGeom prst="rect">
            <a:avLst/>
          </a:prstGeom>
        </p:spPr>
      </p:pic>
      <p:sp>
        <p:nvSpPr>
          <p:cNvPr id="17" name="직사각형 133">
            <a:extLst>
              <a:ext uri="{FF2B5EF4-FFF2-40B4-BE49-F238E27FC236}">
                <a16:creationId xmlns:a16="http://schemas.microsoft.com/office/drawing/2014/main" id="{7B9F9331-E9A0-433F-8E7A-5D27186705C5}"/>
              </a:ext>
            </a:extLst>
          </p:cNvPr>
          <p:cNvSpPr/>
          <p:nvPr userDrawn="1"/>
        </p:nvSpPr>
        <p:spPr>
          <a:xfrm>
            <a:off x="5905179" y="3492799"/>
            <a:ext cx="2056029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defTabSz="633062" latinLnBrk="1">
              <a:defRPr/>
            </a:pP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Make it possible</a:t>
            </a:r>
          </a:p>
        </p:txBody>
      </p:sp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74F2A6-DC20-48BF-9C71-A52CD08F5A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71" y="2907770"/>
            <a:ext cx="1779280" cy="4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7178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209016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5E737-2D0E-4EAE-9CCB-2C815568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9DC96-4435-46B3-825C-C6462642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95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4436010" y="6532171"/>
            <a:ext cx="392144" cy="17150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633062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29F391FE-2A03-4CFB-9A63-6E266548AF93}" type="slidenum">
              <a:rPr lang="en-US" altLang="ko-KR" sz="525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defTabSz="633062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525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61321" y="6417333"/>
            <a:ext cx="52547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46FBF1BE-995A-4A14-824E-939478982A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05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100" b="1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51343" y="1125550"/>
            <a:ext cx="8308731" cy="790575"/>
          </a:xfrm>
          <a:prstGeom prst="rect">
            <a:avLst/>
          </a:prstGeom>
        </p:spPr>
        <p:txBody>
          <a:bodyPr/>
          <a:lstStyle>
            <a:lvl1pPr marL="130969" indent="-130969">
              <a:defRPr sz="1050" b="1"/>
            </a:lvl1pPr>
            <a:lvl2pPr>
              <a:defRPr sz="900" b="1"/>
            </a:lvl2pPr>
            <a:lvl3pPr>
              <a:defRPr sz="825" b="1"/>
            </a:lvl3pPr>
            <a:lvl4pPr>
              <a:defRPr sz="788" b="1"/>
            </a:lvl4pPr>
            <a:lvl5pPr>
              <a:defRPr sz="78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138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52417"/>
            <a:ext cx="7704122" cy="33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944563"/>
            <a:ext cx="852414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346" r:id="rId5"/>
    <p:sldLayoutId id="2147484383" r:id="rId6"/>
    <p:sldLayoutId id="2147484413" r:id="rId7"/>
    <p:sldLayoutId id="2147484414" r:id="rId8"/>
    <p:sldLayoutId id="2147484429" r:id="rId9"/>
    <p:sldLayoutId id="2147484434" r:id="rId10"/>
  </p:sldLayoutIdLst>
  <p:transition>
    <p:push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33350" indent="-1333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1pPr>
      <a:lvl2pPr marL="338138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2pPr>
      <a:lvl3pPr marL="534591" indent="-19645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3pPr>
      <a:lvl4pPr marL="739379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4pPr>
      <a:lvl5pPr marL="872729" indent="-1333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5pPr>
      <a:lvl6pPr marL="18859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817791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4] </a:t>
            </a:r>
            <a:r>
              <a:rPr lang="ko-KR" altLang="en-US" dirty="0"/>
              <a:t>세분화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EB66F6-CBC3-4AE9-9AA2-531FC8F1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932" y="1297680"/>
            <a:ext cx="8330136" cy="23083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791580" y="1550985"/>
            <a:ext cx="799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관심있는 산업내 주요 기업들을 리스트로 작성하고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이들을 대상으로 기준을 정의한 후 세분화를 실시합니다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AB02B4-CE74-4741-96D8-BE84E4EA9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90136"/>
              </p:ext>
            </p:extLst>
          </p:nvPr>
        </p:nvGraphicFramePr>
        <p:xfrm>
          <a:off x="458122" y="2132856"/>
          <a:ext cx="3105345" cy="4036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138">
                  <a:extLst>
                    <a:ext uri="{9D8B030D-6E8A-4147-A177-3AD203B41FA5}">
                      <a16:colId xmlns:a16="http://schemas.microsoft.com/office/drawing/2014/main" val="2882085637"/>
                    </a:ext>
                  </a:extLst>
                </a:gridCol>
                <a:gridCol w="1863207">
                  <a:extLst>
                    <a:ext uri="{9D8B030D-6E8A-4147-A177-3AD203B41FA5}">
                      <a16:colId xmlns:a16="http://schemas.microsoft.com/office/drawing/2014/main" val="2199098245"/>
                    </a:ext>
                  </a:extLst>
                </a:gridCol>
              </a:tblGrid>
              <a:tr h="348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877179"/>
                  </a:ext>
                </a:extLst>
              </a:tr>
              <a:tr h="348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산업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(</a:t>
                      </a:r>
                      <a:r>
                        <a:rPr lang="ko-KR" altLang="en-US" sz="1100" dirty="0"/>
                        <a:t>국내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 err="1"/>
                        <a:t>딥페이크</a:t>
                      </a:r>
                      <a:r>
                        <a:rPr lang="ko-KR" altLang="en-US" sz="1100" dirty="0"/>
                        <a:t> 탐지 </a:t>
                      </a:r>
                      <a:r>
                        <a:rPr lang="en-US" altLang="ko-KR" sz="1100" dirty="0"/>
                        <a:t>AI </a:t>
                      </a:r>
                      <a:r>
                        <a:rPr lang="ko-KR" altLang="en-US" sz="1100" dirty="0"/>
                        <a:t>솔루션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2433533"/>
                  </a:ext>
                </a:extLst>
              </a:tr>
              <a:tr h="1874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고객사</a:t>
                      </a:r>
                      <a:r>
                        <a:rPr lang="en-US" altLang="ko-KR" sz="1100" b="1" dirty="0"/>
                        <a:t>(Players) </a:t>
                      </a:r>
                      <a:br>
                        <a:rPr lang="en-US" altLang="ko-KR" sz="1100" b="1" dirty="0"/>
                      </a:br>
                      <a:r>
                        <a:rPr lang="ko-KR" altLang="en-US" sz="1100" b="1" dirty="0"/>
                        <a:t>리스트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샌즈랩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딥브레인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AI</a:t>
                      </a:r>
                    </a:p>
                    <a:p>
                      <a:pPr latinLnBrk="1"/>
                      <a:r>
                        <a:rPr lang="ko-KR" altLang="en-US" sz="1100" dirty="0"/>
                        <a:t>빔스튜디오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씨유박스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라온시큐어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클라우드웍스</a:t>
                      </a:r>
                      <a:endParaRPr lang="en-US" altLang="ko-KR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1064684"/>
                  </a:ext>
                </a:extLst>
              </a:tr>
              <a:tr h="884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세분화 기준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(4</a:t>
                      </a:r>
                      <a:r>
                        <a:rPr lang="ko-KR" altLang="en-US" sz="1100" b="1" dirty="0"/>
                        <a:t>개 이상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기술 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특허 보유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b="1" dirty="0"/>
                        <a:t>정부 과제 수행 경험</a:t>
                      </a:r>
                      <a:r>
                        <a:rPr lang="en-US" altLang="ko-KR" sz="1100" b="1" dirty="0"/>
                        <a:t>(*)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보유자산 </a:t>
                      </a:r>
                      <a:endParaRPr lang="en-US" altLang="ko-KR" sz="1100" dirty="0"/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다양한 플랫폼 호환성</a:t>
                      </a:r>
                      <a:endParaRPr lang="en-US" altLang="ko-KR" sz="1100" b="1" dirty="0"/>
                    </a:p>
                    <a:p>
                      <a:pPr latinLnBrk="1"/>
                      <a:endParaRPr lang="en-US" altLang="ko-KR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713211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9F7B17-AEC8-4C0F-8DAA-BFE8C9293341}"/>
              </a:ext>
            </a:extLst>
          </p:cNvPr>
          <p:cNvSpPr/>
          <p:nvPr/>
        </p:nvSpPr>
        <p:spPr bwMode="auto">
          <a:xfrm>
            <a:off x="5077745" y="2258362"/>
            <a:ext cx="3348372" cy="32133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44E800-2A99-4F62-9F05-A5B3769D1198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 bwMode="auto">
          <a:xfrm>
            <a:off x="5077745" y="3865041"/>
            <a:ext cx="334837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37FD00-04E7-4B80-B282-9CB4F03A5B61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 bwMode="auto">
          <a:xfrm>
            <a:off x="6751931" y="2258362"/>
            <a:ext cx="0" cy="321335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3FE259-7C6A-4B91-9502-F7BE69A0C241}"/>
              </a:ext>
            </a:extLst>
          </p:cNvPr>
          <p:cNvSpPr txBox="1"/>
          <p:nvPr/>
        </p:nvSpPr>
        <p:spPr>
          <a:xfrm>
            <a:off x="4265545" y="3558788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i="1" dirty="0">
                <a:solidFill>
                  <a:srgbClr val="FF0000"/>
                </a:solidFill>
              </a:rPr>
              <a:t>정부 과제 수행 경험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52ABF-B920-4637-919D-EF9C4696B97E}"/>
              </a:ext>
            </a:extLst>
          </p:cNvPr>
          <p:cNvSpPr txBox="1"/>
          <p:nvPr/>
        </p:nvSpPr>
        <p:spPr>
          <a:xfrm>
            <a:off x="6112273" y="5523879"/>
            <a:ext cx="1620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solidFill>
                  <a:srgbClr val="FF0000"/>
                </a:solidFill>
              </a:rPr>
              <a:t>다양한 플랫폼 호환성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8AA995-37A8-4268-8228-CB8A37E69703}"/>
              </a:ext>
            </a:extLst>
          </p:cNvPr>
          <p:cNvGrpSpPr/>
          <p:nvPr/>
        </p:nvGrpSpPr>
        <p:grpSpPr>
          <a:xfrm>
            <a:off x="5200386" y="2568949"/>
            <a:ext cx="1307297" cy="253916"/>
            <a:chOff x="3858771" y="2808206"/>
            <a:chExt cx="585437" cy="25391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662C99D-C54D-407E-8FF5-671D355757C2}"/>
                </a:ext>
              </a:extLst>
            </p:cNvPr>
            <p:cNvSpPr/>
            <p:nvPr/>
          </p:nvSpPr>
          <p:spPr bwMode="auto">
            <a:xfrm>
              <a:off x="3858771" y="2834934"/>
              <a:ext cx="70832" cy="16201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eaLnBrk="1" fontAlgn="b" latinLnBrk="1" hangingPunct="1"/>
              <a:endParaRPr lang="ko-KR" alt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A45D63-EBCC-482B-A89F-2F1C90AE6594}"/>
                </a:ext>
              </a:extLst>
            </p:cNvPr>
            <p:cNvSpPr txBox="1"/>
            <p:nvPr/>
          </p:nvSpPr>
          <p:spPr>
            <a:xfrm>
              <a:off x="4019218" y="2808206"/>
              <a:ext cx="4249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rgbClr val="FF0000"/>
                  </a:solidFill>
                </a:rPr>
                <a:t>딥브레인</a:t>
              </a:r>
              <a:r>
                <a:rPr lang="ko-KR" altLang="en-US" sz="1050" dirty="0">
                  <a:solidFill>
                    <a:srgbClr val="FF0000"/>
                  </a:solidFill>
                </a:rPr>
                <a:t> </a:t>
              </a:r>
              <a:r>
                <a:rPr lang="en-US" altLang="ko-KR" sz="1050" dirty="0">
                  <a:solidFill>
                    <a:srgbClr val="FF0000"/>
                  </a:solidFill>
                </a:rPr>
                <a:t>AI</a:t>
              </a:r>
              <a:r>
                <a:rPr lang="ko-KR" altLang="en-US" sz="1050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FBC9165-10D0-456C-B277-949428E3BCAE}"/>
              </a:ext>
            </a:extLst>
          </p:cNvPr>
          <p:cNvSpPr/>
          <p:nvPr/>
        </p:nvSpPr>
        <p:spPr bwMode="auto">
          <a:xfrm>
            <a:off x="3720026" y="3558788"/>
            <a:ext cx="351039" cy="573861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497A3-8484-486A-9623-44BAC9CA7B4B}"/>
              </a:ext>
            </a:extLst>
          </p:cNvPr>
          <p:cNvSpPr txBox="1"/>
          <p:nvPr/>
        </p:nvSpPr>
        <p:spPr>
          <a:xfrm>
            <a:off x="4788024" y="2159859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2034DC-6556-4DFF-85FF-D457F0D73819}"/>
              </a:ext>
            </a:extLst>
          </p:cNvPr>
          <p:cNvSpPr txBox="1"/>
          <p:nvPr/>
        </p:nvSpPr>
        <p:spPr>
          <a:xfrm>
            <a:off x="4788024" y="5142383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저</a:t>
            </a:r>
            <a:endParaRPr lang="ko-KR" alt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7729FD-B352-4E4A-8DDA-6CC2A6ED78BC}"/>
              </a:ext>
            </a:extLst>
          </p:cNvPr>
          <p:cNvSpPr txBox="1"/>
          <p:nvPr/>
        </p:nvSpPr>
        <p:spPr>
          <a:xfrm>
            <a:off x="5085057" y="5439416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저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96067-8C8F-499F-9701-BA743EECC3F4}"/>
              </a:ext>
            </a:extLst>
          </p:cNvPr>
          <p:cNvSpPr txBox="1"/>
          <p:nvPr/>
        </p:nvSpPr>
        <p:spPr>
          <a:xfrm>
            <a:off x="8182243" y="5430653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DE30C2-BBC0-4835-9FEB-9C5448AFF076}"/>
              </a:ext>
            </a:extLst>
          </p:cNvPr>
          <p:cNvGrpSpPr/>
          <p:nvPr/>
        </p:nvGrpSpPr>
        <p:grpSpPr>
          <a:xfrm>
            <a:off x="5206896" y="4352406"/>
            <a:ext cx="1113149" cy="253916"/>
            <a:chOff x="3858771" y="2814694"/>
            <a:chExt cx="498493" cy="25391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6669D77-1F43-4B6C-B7FA-054C3D4F4F80}"/>
                </a:ext>
              </a:extLst>
            </p:cNvPr>
            <p:cNvSpPr/>
            <p:nvPr/>
          </p:nvSpPr>
          <p:spPr bwMode="auto">
            <a:xfrm>
              <a:off x="3858771" y="2834934"/>
              <a:ext cx="70832" cy="16201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eaLnBrk="1" fontAlgn="b" latinLnBrk="1" hangingPunct="1"/>
              <a:endParaRPr lang="ko-KR" alt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B9C916-314A-4903-8E0E-5BEC710D71D3}"/>
                </a:ext>
              </a:extLst>
            </p:cNvPr>
            <p:cNvSpPr txBox="1"/>
            <p:nvPr/>
          </p:nvSpPr>
          <p:spPr>
            <a:xfrm>
              <a:off x="3932274" y="2814694"/>
              <a:ext cx="4249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빔스튜디오 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79F1A23-2381-447B-9D3E-4E951CA643F1}"/>
              </a:ext>
            </a:extLst>
          </p:cNvPr>
          <p:cNvGrpSpPr/>
          <p:nvPr/>
        </p:nvGrpSpPr>
        <p:grpSpPr>
          <a:xfrm>
            <a:off x="6671044" y="4558252"/>
            <a:ext cx="1307297" cy="253916"/>
            <a:chOff x="3858771" y="2808206"/>
            <a:chExt cx="585437" cy="253916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4FC520-34A1-424E-9D91-21DFCC9CBAC6}"/>
                </a:ext>
              </a:extLst>
            </p:cNvPr>
            <p:cNvSpPr/>
            <p:nvPr/>
          </p:nvSpPr>
          <p:spPr bwMode="auto">
            <a:xfrm>
              <a:off x="3858771" y="2834934"/>
              <a:ext cx="70832" cy="16201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eaLnBrk="1" fontAlgn="b" latinLnBrk="1" hangingPunct="1"/>
              <a:endParaRPr lang="ko-KR" alt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AA7E71-6CD6-4132-9765-0E03F1A1F8BB}"/>
                </a:ext>
              </a:extLst>
            </p:cNvPr>
            <p:cNvSpPr txBox="1"/>
            <p:nvPr/>
          </p:nvSpPr>
          <p:spPr>
            <a:xfrm>
              <a:off x="4019218" y="2808206"/>
              <a:ext cx="4249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rgbClr val="FF0000"/>
                  </a:solidFill>
                </a:rPr>
                <a:t>씨유박스</a:t>
              </a:r>
              <a:r>
                <a:rPr lang="ko-KR" altLang="en-US" sz="1050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544E1A-5504-4E6A-A49A-7E66755EBEB1}"/>
              </a:ext>
            </a:extLst>
          </p:cNvPr>
          <p:cNvGrpSpPr/>
          <p:nvPr/>
        </p:nvGrpSpPr>
        <p:grpSpPr>
          <a:xfrm>
            <a:off x="7324693" y="5067403"/>
            <a:ext cx="1206603" cy="253916"/>
            <a:chOff x="3858771" y="2793731"/>
            <a:chExt cx="540344" cy="2539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0C59CB2-7F99-42B2-85CD-98A0556681EC}"/>
                </a:ext>
              </a:extLst>
            </p:cNvPr>
            <p:cNvSpPr/>
            <p:nvPr/>
          </p:nvSpPr>
          <p:spPr bwMode="auto">
            <a:xfrm>
              <a:off x="3858771" y="2834934"/>
              <a:ext cx="70832" cy="16201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eaLnBrk="1" fontAlgn="b" latinLnBrk="1" hangingPunct="1"/>
              <a:endParaRPr lang="ko-KR" altLang="en-US" sz="1350" b="1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63537A-CEC5-4258-A5EA-D24BFE209908}"/>
                </a:ext>
              </a:extLst>
            </p:cNvPr>
            <p:cNvSpPr txBox="1"/>
            <p:nvPr/>
          </p:nvSpPr>
          <p:spPr>
            <a:xfrm>
              <a:off x="3974125" y="2793731"/>
              <a:ext cx="4249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rgbClr val="FF0000"/>
                  </a:solidFill>
                </a:rPr>
                <a:t>라온시큐어</a:t>
              </a:r>
              <a:r>
                <a:rPr lang="ko-KR" altLang="en-US" sz="1050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52469A-231E-45F5-AD50-90B48E46ED01}"/>
              </a:ext>
            </a:extLst>
          </p:cNvPr>
          <p:cNvGrpSpPr/>
          <p:nvPr/>
        </p:nvGrpSpPr>
        <p:grpSpPr>
          <a:xfrm>
            <a:off x="5180749" y="5016708"/>
            <a:ext cx="1307297" cy="253916"/>
            <a:chOff x="3858771" y="2808206"/>
            <a:chExt cx="585437" cy="253916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3EE25D5-75C7-435C-BB1A-E4D791D353C8}"/>
                </a:ext>
              </a:extLst>
            </p:cNvPr>
            <p:cNvSpPr/>
            <p:nvPr/>
          </p:nvSpPr>
          <p:spPr bwMode="auto">
            <a:xfrm>
              <a:off x="3858771" y="2834934"/>
              <a:ext cx="70832" cy="16201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eaLnBrk="1" fontAlgn="b" latinLnBrk="1" hangingPunct="1"/>
              <a:endParaRPr lang="ko-KR" alt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AC9BFD-1807-4E17-A526-5D512B4A2547}"/>
                </a:ext>
              </a:extLst>
            </p:cNvPr>
            <p:cNvSpPr txBox="1"/>
            <p:nvPr/>
          </p:nvSpPr>
          <p:spPr>
            <a:xfrm>
              <a:off x="4019218" y="2808206"/>
              <a:ext cx="4249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rgbClr val="FF0000"/>
                  </a:solidFill>
                </a:rPr>
                <a:t>샌즈랩</a:t>
              </a:r>
              <a:r>
                <a:rPr lang="ko-KR" altLang="en-US" sz="1050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5905471-4304-42CD-96D1-3019EB970E51}"/>
              </a:ext>
            </a:extLst>
          </p:cNvPr>
          <p:cNvGrpSpPr/>
          <p:nvPr/>
        </p:nvGrpSpPr>
        <p:grpSpPr>
          <a:xfrm>
            <a:off x="6852753" y="3243188"/>
            <a:ext cx="1573364" cy="415498"/>
            <a:chOff x="3858771" y="2808206"/>
            <a:chExt cx="585437" cy="41549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29A86A3-A1B6-4160-A8B9-E3307C300D3D}"/>
                </a:ext>
              </a:extLst>
            </p:cNvPr>
            <p:cNvSpPr/>
            <p:nvPr/>
          </p:nvSpPr>
          <p:spPr bwMode="auto">
            <a:xfrm>
              <a:off x="3858771" y="2834934"/>
              <a:ext cx="70832" cy="16201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eaLnBrk="1" fontAlgn="b" latinLnBrk="1" hangingPunct="1"/>
              <a:endParaRPr lang="ko-KR" alt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D8E1EF4-1EA5-4DB3-A3AC-BE999B6DAF5E}"/>
                </a:ext>
              </a:extLst>
            </p:cNvPr>
            <p:cNvSpPr txBox="1"/>
            <p:nvPr/>
          </p:nvSpPr>
          <p:spPr>
            <a:xfrm>
              <a:off x="4019218" y="2808206"/>
              <a:ext cx="42499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rgbClr val="FF0000"/>
                  </a:solidFill>
                </a:rPr>
                <a:t>클라우드웍스</a:t>
              </a:r>
              <a:r>
                <a:rPr lang="ko-KR" altLang="en-US" sz="1050" dirty="0">
                  <a:solidFill>
                    <a:srgbClr val="FF0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107489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5] </a:t>
            </a:r>
            <a:r>
              <a:rPr lang="ko-KR" altLang="en-US" dirty="0"/>
              <a:t>가치제안 정의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85673"/>
              </p:ext>
            </p:extLst>
          </p:nvPr>
        </p:nvGraphicFramePr>
        <p:xfrm>
          <a:off x="627959" y="1846712"/>
          <a:ext cx="7830871" cy="4684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668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(4) </a:t>
                      </a:r>
                      <a:r>
                        <a:rPr lang="ko-KR" altLang="en-US" sz="1000" b="1" dirty="0"/>
                        <a:t>경제적가치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환산</a:t>
                      </a:r>
                      <a:r>
                        <a:rPr lang="en-US" altLang="ko-KR" sz="1000" b="1" dirty="0"/>
                        <a:t>)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환산근거</a:t>
                      </a:r>
                      <a:r>
                        <a:rPr lang="en-US" altLang="ko-KR" sz="1000" b="1" dirty="0"/>
                        <a:t>&amp;</a:t>
                      </a:r>
                      <a:r>
                        <a:rPr lang="ko-KR" altLang="en-US" sz="10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899807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0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신고된 콘텐츠를 </a:t>
                      </a:r>
                      <a:r>
                        <a:rPr lang="ko-KR" altLang="en-US" sz="1000" b="1" dirty="0"/>
                        <a:t>자동으로 검토</a:t>
                      </a:r>
                      <a:r>
                        <a:rPr lang="ko-KR" altLang="en-US" sz="1000" dirty="0"/>
                        <a:t>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악성 콘텐츠 </a:t>
                      </a:r>
                      <a:r>
                        <a:rPr lang="ko-KR" altLang="en-US" sz="1000" b="1" dirty="0"/>
                        <a:t>여부를 빠르게 판단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디지털 포렌식 기능을 통해 법적 증거로 활용 가능한 데이터를 </a:t>
                      </a:r>
                      <a:r>
                        <a:rPr lang="ko-KR" altLang="en-US" sz="1000" b="1" dirty="0"/>
                        <a:t>체계적으로 수집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보관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기존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인 구성 대신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명으로 인원을 감축 후 </a:t>
                      </a:r>
                      <a:r>
                        <a:rPr lang="en-US" altLang="ko-KR" sz="1000" dirty="0"/>
                        <a:t>AI</a:t>
                      </a:r>
                      <a:r>
                        <a:rPr lang="ko-KR" altLang="en-US" sz="1000" dirty="0"/>
                        <a:t>솔루션 시범운행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b="1" dirty="0"/>
                        <a:t>감축 인력 </a:t>
                      </a:r>
                      <a:endParaRPr lang="en-US" altLang="ko-KR" sz="1000" b="1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기존 인력 투입 시간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× AI </a:t>
                      </a:r>
                      <a:r>
                        <a:rPr lang="ko-KR" altLang="en-US" sz="1000" dirty="0"/>
                        <a:t>도입 후 절감 비율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× </a:t>
                      </a:r>
                      <a:r>
                        <a:rPr lang="ko-KR" altLang="en-US" sz="1000" dirty="0"/>
                        <a:t>인력 연간 비용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= </a:t>
                      </a:r>
                      <a:r>
                        <a:rPr lang="ko-KR" altLang="en-US" sz="1000" dirty="0"/>
                        <a:t>최종 비용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99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(2) </a:t>
                      </a:r>
                      <a:r>
                        <a:rPr lang="ko-KR" altLang="en-US" sz="10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피해자가 신고한 </a:t>
                      </a:r>
                      <a:r>
                        <a:rPr lang="ko-KR" altLang="en-US" sz="1000" dirty="0" err="1"/>
                        <a:t>딥페이크</a:t>
                      </a:r>
                      <a:r>
                        <a:rPr lang="ko-KR" altLang="en-US" sz="1000" dirty="0"/>
                        <a:t> 콘텐츠의 분석과 </a:t>
                      </a:r>
                      <a:r>
                        <a:rPr lang="ko-KR" altLang="en-US" sz="1000" b="1" dirty="0"/>
                        <a:t>대응 시간이 크게 단축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탐지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요청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법적 대응까지 원스톱으로 지원하는 통합 관리 플랫폼이기에 타 </a:t>
                      </a:r>
                      <a:r>
                        <a:rPr lang="ko-KR" altLang="en-US" sz="1000" b="1" dirty="0"/>
                        <a:t>정부부서와 </a:t>
                      </a:r>
                      <a:r>
                        <a:rPr lang="ko-KR" altLang="en-US" sz="1000" b="1" dirty="0" err="1"/>
                        <a:t>협업시</a:t>
                      </a:r>
                      <a:r>
                        <a:rPr lang="ko-KR" altLang="en-US" sz="1000" b="1" dirty="0"/>
                        <a:t> 편이함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AI </a:t>
                      </a:r>
                      <a:r>
                        <a:rPr lang="ko-KR" altLang="en-US" sz="1000" dirty="0"/>
                        <a:t>탐지 솔루션 도입 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신고 분석 및 </a:t>
                      </a:r>
                      <a:r>
                        <a:rPr lang="ko-KR" altLang="en-US" sz="1000" b="1" dirty="0"/>
                        <a:t>처리 시간이 단축되어 </a:t>
                      </a:r>
                      <a:r>
                        <a:rPr lang="ko-KR" altLang="en-US" sz="1000" dirty="0"/>
                        <a:t>행정 비용 절감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단축 시간 </a:t>
                      </a:r>
                      <a:r>
                        <a:rPr lang="en-US" altLang="ko-KR" sz="1000" dirty="0"/>
                        <a:t>× </a:t>
                      </a:r>
                      <a:r>
                        <a:rPr lang="ko-KR" altLang="en-US" sz="1000" dirty="0"/>
                        <a:t>신고 건수 </a:t>
                      </a:r>
                      <a:r>
                        <a:rPr lang="en-US" altLang="ko-KR" sz="1000" dirty="0"/>
                        <a:t>× </a:t>
                      </a:r>
                      <a:r>
                        <a:rPr lang="ko-KR" altLang="en-US" sz="1000" dirty="0"/>
                        <a:t>시간당 행정 비용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인건비</a:t>
                      </a:r>
                      <a:r>
                        <a:rPr lang="en-US" altLang="ko-KR" sz="1000" dirty="0"/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 </a:t>
                      </a:r>
                      <a:r>
                        <a:rPr lang="ko-KR" altLang="en-US" sz="1000" b="1" dirty="0"/>
                        <a:t>실무자의 이직률 감소 </a:t>
                      </a:r>
                      <a:r>
                        <a:rPr lang="en-US" altLang="ko-KR" sz="1000" dirty="0"/>
                        <a:t>x 1</a:t>
                      </a:r>
                      <a:r>
                        <a:rPr lang="ko-KR" altLang="en-US" sz="1000" dirty="0"/>
                        <a:t>인당 이직 비용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668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(3) </a:t>
                      </a:r>
                      <a:r>
                        <a:rPr lang="ko-KR" altLang="en-US" sz="10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피해자가</a:t>
                      </a:r>
                      <a:r>
                        <a:rPr lang="ko-KR" altLang="en-US" sz="1000" dirty="0"/>
                        <a:t> 신고한 콘텐츠가 신속히 분석되고 처리되며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1" dirty="0"/>
                        <a:t>법적 보호를 받는다는 믿음</a:t>
                      </a:r>
                      <a:r>
                        <a:rPr lang="ko-KR" altLang="en-US" sz="1000" dirty="0"/>
                        <a:t> 제공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여성가족부가 첨단 기술을 활용하여 디지털 성범죄를 예방한다는 인식 강화</a:t>
                      </a:r>
                      <a:r>
                        <a:rPr lang="en-US" altLang="ko-KR" sz="1000" dirty="0"/>
                        <a:t> , </a:t>
                      </a:r>
                      <a:r>
                        <a:rPr lang="ko-KR" altLang="en-US" sz="1000" b="1" dirty="0"/>
                        <a:t>사회적 이미지 개선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피해자의 신뢰도가 높아질수록 여성가족부의 이미지와 공공 신뢰도 향상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00B0F0"/>
                          </a:solidFill>
                        </a:rPr>
                        <a:t>※</a:t>
                      </a:r>
                      <a:r>
                        <a:rPr lang="ko-KR" altLang="en-US" sz="1000" dirty="0">
                          <a:solidFill>
                            <a:srgbClr val="00B0F0"/>
                          </a:solidFill>
                        </a:rPr>
                        <a:t>정부과제 정서 가치를 비용으로 환산하는 방안</a:t>
                      </a:r>
                      <a:r>
                        <a:rPr lang="en-US" altLang="ko-KR" sz="1000" dirty="0">
                          <a:solidFill>
                            <a:srgbClr val="00B0F0"/>
                          </a:solidFill>
                        </a:rPr>
                        <a:t>???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00B0F0"/>
                          </a:solidFill>
                        </a:rPr>
                        <a:t>- </a:t>
                      </a:r>
                      <a:r>
                        <a:rPr lang="ko-KR" altLang="en-US" sz="1000" b="1" dirty="0">
                          <a:solidFill>
                            <a:srgbClr val="00B0F0"/>
                          </a:solidFill>
                        </a:rPr>
                        <a:t>피해자의 사회 복귀 건수 </a:t>
                      </a:r>
                      <a:r>
                        <a:rPr lang="en-US" altLang="ko-KR" sz="1000" dirty="0">
                          <a:solidFill>
                            <a:srgbClr val="00B0F0"/>
                          </a:solidFill>
                        </a:rPr>
                        <a:t>?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8BD19-B875-43E8-8E40-BF275EC8B292}"/>
              </a:ext>
            </a:extLst>
          </p:cNvPr>
          <p:cNvSpPr txBox="1"/>
          <p:nvPr/>
        </p:nvSpPr>
        <p:spPr>
          <a:xfrm>
            <a:off x="627959" y="1465838"/>
            <a:ext cx="747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※ </a:t>
            </a:r>
            <a:r>
              <a:rPr lang="ko-KR" altLang="en-US" sz="1050" b="1" dirty="0">
                <a:solidFill>
                  <a:srgbClr val="FF0000"/>
                </a:solidFill>
              </a:rPr>
              <a:t>양식</a:t>
            </a:r>
            <a:r>
              <a:rPr lang="en-US" altLang="ko-KR" sz="1050" b="1" dirty="0">
                <a:solidFill>
                  <a:srgbClr val="FF0000"/>
                </a:solidFill>
              </a:rPr>
              <a:t>5</a:t>
            </a:r>
            <a:r>
              <a:rPr lang="ko-KR" altLang="en-US" sz="1050" b="1" dirty="0">
                <a:solidFill>
                  <a:srgbClr val="FF0000"/>
                </a:solidFill>
              </a:rPr>
              <a:t>는 양식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의 가치제안서의 내용을 합친 후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양식 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을 제출합니다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45705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6] </a:t>
            </a:r>
            <a:r>
              <a:rPr lang="ko-KR" altLang="en-US" dirty="0"/>
              <a:t>가치제안 정의서 작성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13385"/>
              </p:ext>
            </p:extLst>
          </p:nvPr>
        </p:nvGraphicFramePr>
        <p:xfrm>
          <a:off x="726905" y="1199546"/>
          <a:ext cx="7830871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(4) </a:t>
                      </a:r>
                      <a:r>
                        <a:rPr lang="ko-KR" altLang="en-US" sz="1100" b="1" dirty="0"/>
                        <a:t>경제적가치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환산</a:t>
                      </a:r>
                      <a:r>
                        <a:rPr lang="en-US" altLang="ko-KR" sz="1100" b="1" dirty="0"/>
                        <a:t>)</a:t>
                      </a:r>
                      <a:br>
                        <a:rPr lang="en-US" altLang="ko-KR" sz="1100" b="1" dirty="0"/>
                      </a:br>
                      <a:r>
                        <a:rPr lang="en-US" altLang="ko-KR" sz="1100" b="1" dirty="0"/>
                        <a:t>※ </a:t>
                      </a:r>
                      <a:r>
                        <a:rPr lang="ko-KR" altLang="en-US" sz="1100" b="1" dirty="0"/>
                        <a:t>환산근거</a:t>
                      </a:r>
                      <a:r>
                        <a:rPr lang="en-US" altLang="ko-KR" sz="1100" b="1" dirty="0"/>
                        <a:t>&amp;</a:t>
                      </a:r>
                      <a:r>
                        <a:rPr lang="ko-KR" altLang="en-US" sz="11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502934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1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신고된 콘텐츠를 자동으로 검토하고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악성 콘텐츠 여부를 빠르게 판단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디지털 포렌식 기능을 통해 법적 증거로 활용 가능한 데이터를 체계적으로 수집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보관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감축 인력</a:t>
                      </a:r>
                      <a:r>
                        <a:rPr lang="en-US" altLang="ko-KR" sz="1000" b="1" dirty="0"/>
                        <a:t>]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기존 인력 투입 시간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× AI </a:t>
                      </a:r>
                      <a:r>
                        <a:rPr lang="ko-KR" altLang="en-US" sz="1000" dirty="0"/>
                        <a:t>도입 후 절감 비율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× </a:t>
                      </a:r>
                      <a:r>
                        <a:rPr lang="ko-KR" altLang="en-US" sz="1000" dirty="0"/>
                        <a:t>인력 연간 비용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= </a:t>
                      </a:r>
                      <a:r>
                        <a:rPr lang="ko-KR" altLang="en-US" sz="1000" dirty="0"/>
                        <a:t>최종 비용</a:t>
                      </a:r>
                      <a:endParaRPr lang="en-US" altLang="ko-KR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558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(2) </a:t>
                      </a:r>
                      <a:r>
                        <a:rPr lang="ko-KR" altLang="en-US" sz="11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피해자가 신고한 </a:t>
                      </a:r>
                      <a:r>
                        <a:rPr lang="ko-KR" altLang="en-US" sz="1100" dirty="0" err="1"/>
                        <a:t>딥페이크</a:t>
                      </a:r>
                      <a:r>
                        <a:rPr lang="ko-KR" altLang="en-US" sz="1100" dirty="0"/>
                        <a:t> 콘텐츠의 분석과 대응 시간이 크게 단축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탐지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삭제 요청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법적 대응까지 원스톱으로 지원하는 통합 관리 플랫폼이기에 타 정부부서와 </a:t>
                      </a:r>
                      <a:r>
                        <a:rPr lang="ko-KR" altLang="en-US" sz="1100" dirty="0" err="1"/>
                        <a:t>협업시</a:t>
                      </a:r>
                      <a:r>
                        <a:rPr lang="ko-KR" altLang="en-US" sz="1100" dirty="0"/>
                        <a:t> 편이함 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b="1" dirty="0"/>
                        <a:t>처리 시간이 단축</a:t>
                      </a:r>
                      <a:r>
                        <a:rPr lang="en-US" altLang="ko-KR" sz="1000" b="1" dirty="0"/>
                        <a:t>]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단축 시간 </a:t>
                      </a:r>
                      <a:r>
                        <a:rPr lang="en-US" altLang="ko-KR" sz="1000" dirty="0"/>
                        <a:t>× </a:t>
                      </a:r>
                      <a:r>
                        <a:rPr lang="ko-KR" altLang="en-US" sz="1000" dirty="0"/>
                        <a:t>신고 건수 </a:t>
                      </a:r>
                      <a:r>
                        <a:rPr lang="en-US" altLang="ko-KR" sz="1000" dirty="0"/>
                        <a:t>× </a:t>
                      </a:r>
                      <a:r>
                        <a:rPr lang="ko-KR" altLang="en-US" sz="1000" dirty="0"/>
                        <a:t>시간당 행정 비용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인건비</a:t>
                      </a:r>
                      <a:r>
                        <a:rPr lang="en-US" altLang="ko-KR" sz="1000" dirty="0"/>
                        <a:t>).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실무자의 업무부담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이직 감소</a:t>
                      </a:r>
                      <a:r>
                        <a:rPr lang="en-US" altLang="ko-KR" sz="1000" b="1" dirty="0"/>
                        <a:t>]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 </a:t>
                      </a:r>
                      <a:r>
                        <a:rPr lang="ko-KR" altLang="en-US" sz="1000" b="1" dirty="0"/>
                        <a:t>실무자의 이직률 감소 </a:t>
                      </a:r>
                      <a:r>
                        <a:rPr lang="en-US" altLang="ko-KR" sz="1000" dirty="0"/>
                        <a:t>x 1</a:t>
                      </a:r>
                      <a:r>
                        <a:rPr lang="ko-KR" altLang="en-US" sz="1000" dirty="0"/>
                        <a:t>인당 이직 비용</a:t>
                      </a:r>
                      <a:endParaRPr lang="en-US" altLang="ko-KR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373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(3) </a:t>
                      </a:r>
                      <a:r>
                        <a:rPr lang="ko-KR" altLang="en-US" sz="11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피해자가 신고한 콘텐츠가 신속히 분석되고 처리되며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법적 보호를 받는다는 믿음 제공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여성가족부가 첨단 기술을 활용하여 디지털 성범죄를 예방한다는 인식 강화</a:t>
                      </a:r>
                      <a:r>
                        <a:rPr lang="en-US" altLang="ko-KR" sz="1100" dirty="0"/>
                        <a:t> , </a:t>
                      </a:r>
                      <a:r>
                        <a:rPr lang="ko-KR" altLang="en-US" sz="1100" dirty="0"/>
                        <a:t>사회적 이미지 개선 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b="1" dirty="0"/>
                        <a:t>피해자의 정상적인 사회 복귀</a:t>
                      </a:r>
                      <a:r>
                        <a:rPr lang="en-US" altLang="ko-KR" sz="1000" dirty="0"/>
                        <a:t>]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피해자의 사회 복귀 건수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x 65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세까지 근무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년수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행정 비용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인건비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2E9D951-D2C8-476D-99A6-8DC5C097B571}"/>
              </a:ext>
            </a:extLst>
          </p:cNvPr>
          <p:cNvSpPr/>
          <p:nvPr/>
        </p:nvSpPr>
        <p:spPr>
          <a:xfrm>
            <a:off x="546623" y="4440163"/>
            <a:ext cx="8205581" cy="1772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고객사명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총투자비용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자사 솔루션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구입함으로써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>
                <a:solidFill>
                  <a:schemeClr val="tx1"/>
                </a:solidFill>
              </a:rPr>
              <a:t>계량화된</a:t>
            </a:r>
            <a:r>
              <a:rPr lang="ko-KR" altLang="en-US" sz="1200" b="1" dirty="0">
                <a:solidFill>
                  <a:schemeClr val="tx1"/>
                </a:solidFill>
              </a:rPr>
              <a:t> 비즈니스 향상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얻게 될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실행날짜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에 자사는 서비스를 시작할 것이고</a:t>
            </a:r>
            <a:r>
              <a:rPr lang="en-US" altLang="ko-KR" sz="1200" b="1" dirty="0">
                <a:solidFill>
                  <a:schemeClr val="tx1"/>
                </a:solidFill>
              </a:rPr>
              <a:t>, (</a:t>
            </a:r>
            <a:r>
              <a:rPr lang="ko-KR" altLang="en-US" sz="1200" b="1" dirty="0">
                <a:solidFill>
                  <a:schemeClr val="tx1"/>
                </a:solidFill>
              </a:rPr>
              <a:t>특정 사업 프로세스 또는 특정 영역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에서의 실행은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언제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까지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얼마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의 경제적 소득을 가져다 줄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자사는 자사 솔루션의 효과를 문서화된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측정 결과와 추적 과정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보고할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39137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9EA72D-053B-41B4-97D7-3957112B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7] </a:t>
            </a:r>
            <a:r>
              <a:rPr lang="ko-KR" altLang="en-US" dirty="0" err="1"/>
              <a:t>컨셉정의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33A992-81ED-45D7-ABB2-EFF7580C6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D33E2-84A6-4EA4-B88A-C667E2444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47784"/>
              </p:ext>
            </p:extLst>
          </p:nvPr>
        </p:nvGraphicFramePr>
        <p:xfrm>
          <a:off x="656565" y="2078850"/>
          <a:ext cx="7506835" cy="3333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78">
                  <a:extLst>
                    <a:ext uri="{9D8B030D-6E8A-4147-A177-3AD203B41FA5}">
                      <a16:colId xmlns:a16="http://schemas.microsoft.com/office/drawing/2014/main" val="824487537"/>
                    </a:ext>
                  </a:extLst>
                </a:gridCol>
                <a:gridCol w="1457773">
                  <a:extLst>
                    <a:ext uri="{9D8B030D-6E8A-4147-A177-3AD203B41FA5}">
                      <a16:colId xmlns:a16="http://schemas.microsoft.com/office/drawing/2014/main" val="3824869454"/>
                    </a:ext>
                  </a:extLst>
                </a:gridCol>
                <a:gridCol w="3546784">
                  <a:extLst>
                    <a:ext uri="{9D8B030D-6E8A-4147-A177-3AD203B41FA5}">
                      <a16:colId xmlns:a16="http://schemas.microsoft.com/office/drawing/2014/main" val="1764930816"/>
                    </a:ext>
                  </a:extLst>
                </a:gridCol>
              </a:tblGrid>
              <a:tr h="37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고객가치 정의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감각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고객이 지각할 수 있는 구현방법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44356"/>
                  </a:ext>
                </a:extLst>
              </a:tr>
              <a:tr h="701288">
                <a:tc rowSpan="4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고객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사</a:t>
                      </a:r>
                      <a:r>
                        <a:rPr lang="en-US" altLang="ko-KR" sz="1100" b="1" dirty="0"/>
                        <a:t>) : </a:t>
                      </a:r>
                      <a:r>
                        <a:rPr lang="ko-KR" altLang="en-US" sz="1100" b="1" dirty="0"/>
                        <a:t>여성가족부</a:t>
                      </a:r>
                      <a:r>
                        <a:rPr lang="en-US" altLang="ko-KR" sz="1100" b="1" dirty="0"/>
                        <a:t>/ 20</a:t>
                      </a:r>
                      <a:r>
                        <a:rPr lang="ko-KR" altLang="en-US" sz="1100" b="1" dirty="0"/>
                        <a:t>대 피해여성</a:t>
                      </a:r>
                      <a:endParaRPr lang="en-US" altLang="ko-KR" sz="11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혜택 </a:t>
                      </a:r>
                      <a:r>
                        <a:rPr lang="en-US" altLang="ko-KR" sz="1100" b="1" dirty="0"/>
                        <a:t>: AI</a:t>
                      </a:r>
                      <a:r>
                        <a:rPr lang="ko-KR" altLang="en-US" sz="1100" b="1" dirty="0"/>
                        <a:t>활용 이미지 조작 탐색 툴 제공</a:t>
                      </a:r>
                      <a:endParaRPr lang="en-US" altLang="ko-KR" sz="11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속성 </a:t>
                      </a:r>
                      <a:r>
                        <a:rPr lang="en-US" altLang="ko-KR" sz="1100" b="1" dirty="0"/>
                        <a:t>: </a:t>
                      </a:r>
                      <a:r>
                        <a:rPr lang="ko-KR" altLang="en-US" sz="1100" b="1" dirty="0" err="1"/>
                        <a:t>딥페이크물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ko-KR" altLang="en-US" sz="1100" b="1" dirty="0" err="1"/>
                        <a:t>유포망</a:t>
                      </a:r>
                      <a:r>
                        <a:rPr lang="ko-KR" altLang="en-US" sz="1100" b="1" dirty="0"/>
                        <a:t> 차단</a:t>
                      </a:r>
                      <a:endParaRPr lang="en-US" altLang="ko-KR" sz="11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/>
                        <a:t>RTB : </a:t>
                      </a:r>
                      <a:r>
                        <a:rPr lang="ko-KR" altLang="en-US" sz="1100" b="1" dirty="0"/>
                        <a:t>과기부에서 </a:t>
                      </a:r>
                      <a:r>
                        <a:rPr lang="ko-KR" altLang="en-US" sz="1100" b="1" dirty="0" err="1"/>
                        <a:t>연구중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상용화 까지는 멀었음</a:t>
                      </a:r>
                      <a:r>
                        <a:rPr lang="en-US" altLang="ko-KR" sz="1100" b="1" dirty="0"/>
                        <a:t>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시각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이미지 위에 조작된 부분을 윤곽선으로 표시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클릭할 수 있도록 인터페이스 구성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48257013"/>
                  </a:ext>
                </a:extLst>
              </a:tr>
              <a:tr h="7012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청각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이미지 </a:t>
                      </a:r>
                      <a:r>
                        <a:rPr lang="ko-KR" altLang="en-US" sz="1100" dirty="0" err="1"/>
                        <a:t>서칭이나</a:t>
                      </a:r>
                      <a:r>
                        <a:rPr lang="ko-KR" altLang="en-US" sz="1100" dirty="0"/>
                        <a:t> 학습이 되면 알람이 울리도록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3545338"/>
                  </a:ext>
                </a:extLst>
              </a:tr>
              <a:tr h="757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운동감각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업무단계 감소 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조작된 이미지는 추후 수사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연구용으로 사용될 수 있도록 </a:t>
                      </a:r>
                      <a:r>
                        <a:rPr lang="en-US" altLang="ko-KR" sz="1100" dirty="0"/>
                        <a:t>jpeg, jpg </a:t>
                      </a:r>
                      <a:r>
                        <a:rPr lang="ko-KR" altLang="en-US" sz="1100" dirty="0"/>
                        <a:t>파일로 저장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압축할 수 있는 기능 제공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48809099"/>
                  </a:ext>
                </a:extLst>
              </a:tr>
              <a:tr h="757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기타</a:t>
                      </a:r>
                      <a:endParaRPr lang="ko-KR" altLang="en-US" sz="16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8826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44660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A68A-1859-4982-AAB5-B7FF763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8] </a:t>
            </a:r>
            <a:r>
              <a:rPr lang="ko-KR" altLang="en-US" dirty="0"/>
              <a:t>역가치사슬 분석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386E586-7D00-4EAF-98E6-CCF4111FF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7328364-4B46-4D0A-8F64-C6C5BBC5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72477"/>
              </p:ext>
            </p:extLst>
          </p:nvPr>
        </p:nvGraphicFramePr>
        <p:xfrm>
          <a:off x="341660" y="1952836"/>
          <a:ext cx="8330135" cy="3996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501">
                  <a:extLst>
                    <a:ext uri="{9D8B030D-6E8A-4147-A177-3AD203B41FA5}">
                      <a16:colId xmlns:a16="http://schemas.microsoft.com/office/drawing/2014/main" val="3366035766"/>
                    </a:ext>
                  </a:extLst>
                </a:gridCol>
                <a:gridCol w="1620553">
                  <a:extLst>
                    <a:ext uri="{9D8B030D-6E8A-4147-A177-3AD203B41FA5}">
                      <a16:colId xmlns:a16="http://schemas.microsoft.com/office/drawing/2014/main" val="196528784"/>
                    </a:ext>
                  </a:extLst>
                </a:gridCol>
                <a:gridCol w="1666027">
                  <a:extLst>
                    <a:ext uri="{9D8B030D-6E8A-4147-A177-3AD203B41FA5}">
                      <a16:colId xmlns:a16="http://schemas.microsoft.com/office/drawing/2014/main" val="3448584275"/>
                    </a:ext>
                  </a:extLst>
                </a:gridCol>
                <a:gridCol w="1666027">
                  <a:extLst>
                    <a:ext uri="{9D8B030D-6E8A-4147-A177-3AD203B41FA5}">
                      <a16:colId xmlns:a16="http://schemas.microsoft.com/office/drawing/2014/main" val="297585263"/>
                    </a:ext>
                  </a:extLst>
                </a:gridCol>
                <a:gridCol w="1666027">
                  <a:extLst>
                    <a:ext uri="{9D8B030D-6E8A-4147-A177-3AD203B41FA5}">
                      <a16:colId xmlns:a16="http://schemas.microsoft.com/office/drawing/2014/main" val="2349681574"/>
                    </a:ext>
                  </a:extLst>
                </a:gridCol>
              </a:tblGrid>
              <a:tr h="57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가치사슬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(4) </a:t>
                      </a:r>
                      <a:r>
                        <a:rPr lang="ko-KR" altLang="en-US" sz="1050" b="1" dirty="0"/>
                        <a:t>필요기술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설비 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(3) </a:t>
                      </a:r>
                      <a:r>
                        <a:rPr lang="ko-KR" altLang="en-US" sz="1050" b="1" dirty="0"/>
                        <a:t>생산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개발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(2) </a:t>
                      </a:r>
                      <a:r>
                        <a:rPr lang="ko-KR" altLang="en-US" sz="1050" b="1" dirty="0"/>
                        <a:t>마케팅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세일즈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고객 인지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(1)</a:t>
                      </a:r>
                      <a:r>
                        <a:rPr lang="ko-KR" altLang="en-US" sz="1050" b="1" dirty="0"/>
                        <a:t>고객니즈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555297"/>
                  </a:ext>
                </a:extLst>
              </a:tr>
              <a:tr h="9873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내용</a:t>
                      </a:r>
                      <a:r>
                        <a:rPr lang="en-US" altLang="ko-KR" sz="1400" b="1" dirty="0"/>
                        <a:t>(To-Be)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 기반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딥페이크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탐지 기술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기반 데이터 처리 플랫폼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기술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탐지 및 삭제 시스템 개발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지원을 위한 심리 지원 시스템 구축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친화적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UI/UX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 성범죄 예방 캠페인 및 공공 이미지 강화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NGO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공공기관과 협력 체계 구축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빠르고 정확한 딥페이크 콘텐츠 탐지 및 삭제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중심의 법적 증거 수집 및 심리 상담 지원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 윤리와 여성 안전 이미지 확보</a:t>
                      </a: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424333196"/>
                  </a:ext>
                </a:extLst>
              </a:tr>
              <a:tr h="810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필수</a:t>
                      </a:r>
                      <a:r>
                        <a:rPr lang="en-US" altLang="ko-KR" sz="1400" b="1" dirty="0"/>
                        <a:t> 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경쟁우위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탐지 모델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SNS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스트리밍 플랫폼 연동 기술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통합적인 법적 증거 관리 및 대응 체계 구축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 기반의 맞춤형 피해 지원 도구 개발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 및 공공기관 대상 신뢰성 높은 솔루션 브랜딩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중심의 맞춤형 지원 서비스 강조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신속성과 정확성을 보장하는 피해 대응 체계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 확산 방지와 공공 신뢰도 제고</a:t>
                      </a: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4166225384"/>
                  </a:ext>
                </a:extLst>
              </a:tr>
              <a:tr h="810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/>
                        <a:t>현상황</a:t>
                      </a:r>
                      <a:r>
                        <a:rPr lang="en-US" altLang="ko-KR" sz="1400" b="1" dirty="0"/>
                        <a:t>(As-Is)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기반의 자동 탐지 및 삭제 체계 미비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 연계 및 데이터 처리 기술 부족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중심의 탐지와 법적 증거 수집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대응 체계 부재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지원 및 공공 이미지 홍보 부족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 성범죄 예방 관련 대중 인식 낮음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탐지와 삭제 과정에서의 처리 속도 지연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중심 지원 시스템 미흡</a:t>
                      </a: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3968946544"/>
                  </a:ext>
                </a:extLst>
              </a:tr>
              <a:tr h="810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필요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AI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탐지 알고리즘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대규모 데이터 처리 능력 및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기술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지원과 법적 대응을 통합하는 솔루션 설계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쉽게 활용할 수 있는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UI/UX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 안전 캠페인 및 공공 신뢰성 강화 전략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NGO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협력한 기술 도입 필요성 강조</a:t>
                      </a:r>
                    </a:p>
                  </a:txBody>
                  <a:tcPr marL="6386" marR="6386" marT="63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 사례 분석 및 신속한 법적 조치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심리 지원과 상담 체계 구축</a:t>
                      </a:r>
                    </a:p>
                  </a:txBody>
                  <a:tcPr marL="6386" marR="6386" marT="6386" marB="0" anchor="b"/>
                </a:tc>
                <a:extLst>
                  <a:ext uri="{0D108BD9-81ED-4DB2-BD59-A6C34878D82A}">
                    <a16:rowId xmlns:a16="http://schemas.microsoft.com/office/drawing/2014/main" val="3557475657"/>
                  </a:ext>
                </a:extLst>
              </a:tr>
            </a:tbl>
          </a:graphicData>
        </a:graphic>
      </p:graphicFrame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617AAC9D-CDD5-4B71-AF1A-5F85AF5754DF}"/>
              </a:ext>
            </a:extLst>
          </p:cNvPr>
          <p:cNvSpPr/>
          <p:nvPr/>
        </p:nvSpPr>
        <p:spPr bwMode="auto">
          <a:xfrm>
            <a:off x="6786246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D807C2FA-B003-4622-920F-DAF1193A4B64}"/>
              </a:ext>
            </a:extLst>
          </p:cNvPr>
          <p:cNvSpPr/>
          <p:nvPr/>
        </p:nvSpPr>
        <p:spPr bwMode="auto">
          <a:xfrm>
            <a:off x="5139063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BB57599-6C28-458F-906B-99797451DA5B}"/>
              </a:ext>
            </a:extLst>
          </p:cNvPr>
          <p:cNvSpPr/>
          <p:nvPr/>
        </p:nvSpPr>
        <p:spPr bwMode="auto">
          <a:xfrm>
            <a:off x="3599892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</p:spTree>
    <p:extLst>
      <p:ext uri="{BB962C8B-B14F-4D97-AF65-F5344CB8AC3E}">
        <p14:creationId xmlns:p14="http://schemas.microsoft.com/office/powerpoint/2010/main" val="2468611316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9] </a:t>
            </a:r>
            <a:r>
              <a:rPr lang="ko-KR" altLang="en-US" dirty="0"/>
              <a:t>가치제안을 위한 필요사항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CC23812-35CA-4C8B-BF00-70FF1F4D7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20408"/>
              </p:ext>
            </p:extLst>
          </p:nvPr>
        </p:nvGraphicFramePr>
        <p:xfrm>
          <a:off x="683569" y="1916832"/>
          <a:ext cx="7641848" cy="3685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453">
                  <a:extLst>
                    <a:ext uri="{9D8B030D-6E8A-4147-A177-3AD203B41FA5}">
                      <a16:colId xmlns:a16="http://schemas.microsoft.com/office/drawing/2014/main" val="2464913684"/>
                    </a:ext>
                  </a:extLst>
                </a:gridCol>
              </a:tblGrid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목표고객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RTB/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근거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세일즈툴킷</a:t>
                      </a:r>
                      <a:endParaRPr lang="en-US" altLang="ko-KR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사용자가 지각할 수 있도록 하는 것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경쟁우위 속성 근거</a:t>
                      </a:r>
                      <a:r>
                        <a:rPr lang="ko-KR" altLang="en-US" sz="1200" b="0" i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제시혜택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경쟁우위 혜택 근거</a:t>
                      </a:r>
                      <a:r>
                        <a:rPr lang="ko-KR" altLang="en-US" sz="1200" b="0" i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범주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Statement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05741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10] </a:t>
            </a:r>
            <a:r>
              <a:rPr lang="ko-KR" altLang="en-US" dirty="0"/>
              <a:t>비즈니스 모델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F3841-A243-4F43-B5A8-ED6A9A143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1F8627-F476-4D43-9EF5-0C7A689362A4}"/>
              </a:ext>
            </a:extLst>
          </p:cNvPr>
          <p:cNvGrpSpPr/>
          <p:nvPr/>
        </p:nvGrpSpPr>
        <p:grpSpPr>
          <a:xfrm>
            <a:off x="251521" y="1542616"/>
            <a:ext cx="8724356" cy="4191930"/>
            <a:chOff x="0" y="0"/>
            <a:chExt cx="12192000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613C7FC-2608-47E9-AAB6-FE569258AE7F}"/>
                </a:ext>
              </a:extLst>
            </p:cNvPr>
            <p:cNvCxnSpPr/>
            <p:nvPr/>
          </p:nvCxnSpPr>
          <p:spPr>
            <a:xfrm flipV="1">
              <a:off x="0" y="4879818"/>
              <a:ext cx="12192000" cy="54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D68F1D-F4D4-47F6-A724-787B2C48A048}"/>
                </a:ext>
              </a:extLst>
            </p:cNvPr>
            <p:cNvCxnSpPr/>
            <p:nvPr/>
          </p:nvCxnSpPr>
          <p:spPr>
            <a:xfrm>
              <a:off x="10094607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B36EADD-C411-4562-AF0C-695AD712A10C}"/>
                </a:ext>
              </a:extLst>
            </p:cNvPr>
            <p:cNvCxnSpPr/>
            <p:nvPr/>
          </p:nvCxnSpPr>
          <p:spPr>
            <a:xfrm>
              <a:off x="7956485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322408A-2599-48B4-A2EF-35BC570E4354}"/>
                </a:ext>
              </a:extLst>
            </p:cNvPr>
            <p:cNvCxnSpPr/>
            <p:nvPr/>
          </p:nvCxnSpPr>
          <p:spPr>
            <a:xfrm>
              <a:off x="5320429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5DD86C-D9E8-42CA-8455-CC1A00489533}"/>
                </a:ext>
              </a:extLst>
            </p:cNvPr>
            <p:cNvCxnSpPr/>
            <p:nvPr/>
          </p:nvCxnSpPr>
          <p:spPr>
            <a:xfrm>
              <a:off x="2420302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FBCDA2E-9EE1-48E3-954F-857393E61DF5}"/>
                </a:ext>
              </a:extLst>
            </p:cNvPr>
            <p:cNvCxnSpPr/>
            <p:nvPr/>
          </p:nvCxnSpPr>
          <p:spPr>
            <a:xfrm>
              <a:off x="7974593" y="2308634"/>
              <a:ext cx="2138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CCD5A11-4328-4365-A788-45DC8A26150A}"/>
                </a:ext>
              </a:extLst>
            </p:cNvPr>
            <p:cNvCxnSpPr/>
            <p:nvPr/>
          </p:nvCxnSpPr>
          <p:spPr>
            <a:xfrm>
              <a:off x="2438407" y="2308634"/>
              <a:ext cx="291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74F4B19-C6B0-4FC3-BADA-30BBE500CED1}"/>
                </a:ext>
              </a:extLst>
            </p:cNvPr>
            <p:cNvCxnSpPr/>
            <p:nvPr/>
          </p:nvCxnSpPr>
          <p:spPr>
            <a:xfrm>
              <a:off x="5861254" y="4934139"/>
              <a:ext cx="23498" cy="1923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78605-C964-4B67-8E7A-E92A4D6D8656}"/>
                </a:ext>
              </a:extLst>
            </p:cNvPr>
            <p:cNvSpPr txBox="1"/>
            <p:nvPr/>
          </p:nvSpPr>
          <p:spPr>
            <a:xfrm>
              <a:off x="10211118" y="161100"/>
              <a:ext cx="122580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고객세그먼트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94A189-BE79-420F-8EC0-D89769484CF1}"/>
                </a:ext>
              </a:extLst>
            </p:cNvPr>
            <p:cNvSpPr txBox="1"/>
            <p:nvPr/>
          </p:nvSpPr>
          <p:spPr>
            <a:xfrm>
              <a:off x="8111905" y="162962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 관계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4727FD-9140-4B2E-95AC-2B02085EA4C7}"/>
                </a:ext>
              </a:extLst>
            </p:cNvPr>
            <p:cNvSpPr txBox="1"/>
            <p:nvPr/>
          </p:nvSpPr>
          <p:spPr>
            <a:xfrm>
              <a:off x="8111905" y="2471596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유통 채널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9CAF7C-8A04-4376-82B5-A3E6A59F374C}"/>
                </a:ext>
              </a:extLst>
            </p:cNvPr>
            <p:cNvSpPr txBox="1"/>
            <p:nvPr/>
          </p:nvSpPr>
          <p:spPr>
            <a:xfrm>
              <a:off x="5523972" y="162962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가치 제안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6EFA3-E61C-489F-A2AD-9AF23B6326AA}"/>
                </a:ext>
              </a:extLst>
            </p:cNvPr>
            <p:cNvSpPr txBox="1"/>
            <p:nvPr/>
          </p:nvSpPr>
          <p:spPr>
            <a:xfrm>
              <a:off x="2574394" y="165858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 활동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A8B0E4-392F-44E8-A5E1-526D86770169}"/>
                </a:ext>
              </a:extLst>
            </p:cNvPr>
            <p:cNvSpPr txBox="1"/>
            <p:nvPr/>
          </p:nvSpPr>
          <p:spPr>
            <a:xfrm>
              <a:off x="2574394" y="2521389"/>
              <a:ext cx="90322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핵심자원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C48F22-EEDA-4446-AD7C-19336FDF5AFC}"/>
                </a:ext>
              </a:extLst>
            </p:cNvPr>
            <p:cNvSpPr txBox="1"/>
            <p:nvPr/>
          </p:nvSpPr>
          <p:spPr>
            <a:xfrm>
              <a:off x="67400" y="162962"/>
              <a:ext cx="106451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핵심파트너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FB5F74-3988-4ABC-8F14-EA732430F016}"/>
                </a:ext>
              </a:extLst>
            </p:cNvPr>
            <p:cNvSpPr txBox="1"/>
            <p:nvPr/>
          </p:nvSpPr>
          <p:spPr>
            <a:xfrm>
              <a:off x="67400" y="5095767"/>
              <a:ext cx="90322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비용구조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B31FF9-0EE0-4422-9DBB-5EA7814D659B}"/>
                </a:ext>
              </a:extLst>
            </p:cNvPr>
            <p:cNvSpPr txBox="1"/>
            <p:nvPr/>
          </p:nvSpPr>
          <p:spPr>
            <a:xfrm>
              <a:off x="5968966" y="5095767"/>
              <a:ext cx="1120521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수입의 흐름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1132B-8BDD-4EDF-989B-91C6D22F7385}"/>
                </a:ext>
              </a:extLst>
            </p:cNvPr>
            <p:cNvSpPr txBox="1"/>
            <p:nvPr/>
          </p:nvSpPr>
          <p:spPr>
            <a:xfrm>
              <a:off x="5676522" y="802036"/>
              <a:ext cx="25815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5254AC-9F5A-437C-9596-33F9B38DA39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E8FBDD-56F4-4FB0-AFDD-128DF886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22" y="5100073"/>
              <a:ext cx="540000" cy="5400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CF3F795-677C-4026-9CF8-8FF79BFD9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953" y="161102"/>
              <a:ext cx="540000" cy="540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CDC48EE-9BD8-4C8F-8658-E8EC682E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2453489"/>
              <a:ext cx="540000" cy="540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6C5FE75-BCD2-4224-B29A-46697F4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161391"/>
              <a:ext cx="540000" cy="54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1946A-EEB4-421A-9E08-0453BE8F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475" y="161102"/>
              <a:ext cx="540000" cy="540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E66A8D2-A0EA-4546-9943-8BAF287D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352" y="2520460"/>
              <a:ext cx="540000" cy="540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0024373-C223-499F-9916-DFF615F9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82" y="5100073"/>
              <a:ext cx="540000" cy="5400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ED76AF2-C603-42B6-B283-85838309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169" y="161102"/>
              <a:ext cx="540000" cy="540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221B927-D3FC-4D5D-A81C-6B1243A9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236" y="161102"/>
              <a:ext cx="540000" cy="540000"/>
            </a:xfrm>
            <a:prstGeom prst="rect">
              <a:avLst/>
            </a:prstGeom>
          </p:spPr>
        </p:pic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844F9CA-1441-4528-9C88-E98D3F8C379E}"/>
              </a:ext>
            </a:extLst>
          </p:cNvPr>
          <p:cNvSpPr/>
          <p:nvPr/>
        </p:nvSpPr>
        <p:spPr bwMode="auto">
          <a:xfrm>
            <a:off x="8514438" y="998730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841100508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1CA63E-7505-4DF6-9B08-CE4DDAE4A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3604"/>
              </p:ext>
            </p:extLst>
          </p:nvPr>
        </p:nvGraphicFramePr>
        <p:xfrm>
          <a:off x="845587" y="3076752"/>
          <a:ext cx="7479830" cy="2864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07">
                  <a:extLst>
                    <a:ext uri="{9D8B030D-6E8A-4147-A177-3AD203B41FA5}">
                      <a16:colId xmlns:a16="http://schemas.microsoft.com/office/drawing/2014/main" val="1638323667"/>
                    </a:ext>
                  </a:extLst>
                </a:gridCol>
                <a:gridCol w="509193">
                  <a:extLst>
                    <a:ext uri="{9D8B030D-6E8A-4147-A177-3AD203B41FA5}">
                      <a16:colId xmlns:a16="http://schemas.microsoft.com/office/drawing/2014/main" val="1105711894"/>
                    </a:ext>
                  </a:extLst>
                </a:gridCol>
                <a:gridCol w="1596615">
                  <a:extLst>
                    <a:ext uri="{9D8B030D-6E8A-4147-A177-3AD203B41FA5}">
                      <a16:colId xmlns:a16="http://schemas.microsoft.com/office/drawing/2014/main" val="3470950035"/>
                    </a:ext>
                  </a:extLst>
                </a:gridCol>
                <a:gridCol w="1596615">
                  <a:extLst>
                    <a:ext uri="{9D8B030D-6E8A-4147-A177-3AD203B41FA5}">
                      <a16:colId xmlns:a16="http://schemas.microsoft.com/office/drawing/2014/main" val="495392713"/>
                    </a:ext>
                  </a:extLst>
                </a:gridCol>
                <a:gridCol w="1627450">
                  <a:extLst>
                    <a:ext uri="{9D8B030D-6E8A-4147-A177-3AD203B41FA5}">
                      <a16:colId xmlns:a16="http://schemas.microsoft.com/office/drawing/2014/main" val="896997858"/>
                    </a:ext>
                  </a:extLst>
                </a:gridCol>
                <a:gridCol w="1627450">
                  <a:extLst>
                    <a:ext uri="{9D8B030D-6E8A-4147-A177-3AD203B41FA5}">
                      <a16:colId xmlns:a16="http://schemas.microsoft.com/office/drawing/2014/main" val="2943296722"/>
                    </a:ext>
                  </a:extLst>
                </a:gridCol>
              </a:tblGrid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관계자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입장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손해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창의적 대안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24161"/>
                  </a:ext>
                </a:extLst>
              </a:tr>
              <a:tr h="325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07045693"/>
                  </a:ext>
                </a:extLst>
              </a:tr>
              <a:tr h="325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25277"/>
                  </a:ext>
                </a:extLst>
              </a:tr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공급자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37451959"/>
                  </a:ext>
                </a:extLst>
              </a:tr>
              <a:tr h="325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b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7284163"/>
                  </a:ext>
                </a:extLst>
              </a:tr>
              <a:tr h="325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41733"/>
                  </a:ext>
                </a:extLst>
              </a:tr>
              <a:tr h="4343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종업원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76922425"/>
                  </a:ext>
                </a:extLst>
              </a:tr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정부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지자체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766514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D802667-BFCB-441C-BD61-3D42F91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11] </a:t>
            </a:r>
            <a:r>
              <a:rPr lang="ko-KR" altLang="en-US" dirty="0"/>
              <a:t>이해관계자 분석 및 창의적 대안 도출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9EA592-C7A8-4551-A807-DF34E69E6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72C68F-A845-4458-90C3-05239EFD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92528"/>
              </p:ext>
            </p:extLst>
          </p:nvPr>
        </p:nvGraphicFramePr>
        <p:xfrm>
          <a:off x="845587" y="1867022"/>
          <a:ext cx="7479830" cy="83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119266974"/>
                    </a:ext>
                  </a:extLst>
                </a:gridCol>
                <a:gridCol w="5103567">
                  <a:extLst>
                    <a:ext uri="{9D8B030D-6E8A-4147-A177-3AD203B41FA5}">
                      <a16:colId xmlns:a16="http://schemas.microsoft.com/office/drawing/2014/main" val="315339613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604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자사 목표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니즈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938362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목표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니즈 달성을 위해 필요한 요소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621027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67AF0F2-DF77-4490-8AA1-1EC98D207C3B}"/>
              </a:ext>
            </a:extLst>
          </p:cNvPr>
          <p:cNvSpPr/>
          <p:nvPr/>
        </p:nvSpPr>
        <p:spPr bwMode="auto">
          <a:xfrm>
            <a:off x="8514438" y="998730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48116715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0] </a:t>
            </a:r>
            <a:r>
              <a:rPr lang="ko-KR" altLang="en-US" dirty="0"/>
              <a:t>배경</a:t>
            </a:r>
          </a:p>
        </p:txBody>
      </p:sp>
      <p:pic>
        <p:nvPicPr>
          <p:cNvPr id="6" name="Picture 2" descr="[그래픽] 딥페이크 범죄 발생 건수·검거 현황(종합)">
            <a:extLst>
              <a:ext uri="{FF2B5EF4-FFF2-40B4-BE49-F238E27FC236}">
                <a16:creationId xmlns:a16="http://schemas.microsoft.com/office/drawing/2014/main" id="{BD555140-77EF-492B-BBC1-D139291C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2756"/>
            <a:ext cx="2464650" cy="50294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3396EB-D435-4FA7-B48E-B93932AB3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52" y="1232756"/>
            <a:ext cx="5147425" cy="3348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F4E2D8-F87E-42FA-8F82-07B294FEF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52" y="4783387"/>
            <a:ext cx="5147425" cy="1586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390503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1] </a:t>
            </a:r>
            <a:r>
              <a:rPr lang="ko-KR" altLang="en-US" dirty="0"/>
              <a:t>문제정의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381EB-EF85-423B-9B34-C41A4B1C085B}"/>
              </a:ext>
            </a:extLst>
          </p:cNvPr>
          <p:cNvSpPr txBox="1"/>
          <p:nvPr/>
        </p:nvSpPr>
        <p:spPr>
          <a:xfrm>
            <a:off x="818583" y="1254390"/>
            <a:ext cx="814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본인이 알고 있거나 관심있는 특정 산업</a:t>
            </a:r>
            <a:r>
              <a:rPr lang="en-US" altLang="ko-KR" b="1" dirty="0"/>
              <a:t>/</a:t>
            </a:r>
            <a:r>
              <a:rPr lang="ko-KR" altLang="en-US" b="1" dirty="0"/>
              <a:t>기업에서 문제라고 생각하는 것이 무엇인지 정의합니다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43819B3-1F86-499F-BAF4-D9B7E506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67138"/>
              </p:ext>
            </p:extLst>
          </p:nvPr>
        </p:nvGraphicFramePr>
        <p:xfrm>
          <a:off x="661476" y="2166973"/>
          <a:ext cx="8024230" cy="398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1493">
                  <a:extLst>
                    <a:ext uri="{9D8B030D-6E8A-4147-A177-3AD203B41FA5}">
                      <a16:colId xmlns:a16="http://schemas.microsoft.com/office/drawing/2014/main" val="1884485554"/>
                    </a:ext>
                  </a:extLst>
                </a:gridCol>
                <a:gridCol w="3967370">
                  <a:extLst>
                    <a:ext uri="{9D8B030D-6E8A-4147-A177-3AD203B41FA5}">
                      <a16:colId xmlns:a16="http://schemas.microsoft.com/office/drawing/2014/main" val="848466027"/>
                    </a:ext>
                  </a:extLst>
                </a:gridCol>
                <a:gridCol w="2565367">
                  <a:extLst>
                    <a:ext uri="{9D8B030D-6E8A-4147-A177-3AD203B41FA5}">
                      <a16:colId xmlns:a16="http://schemas.microsoft.com/office/drawing/2014/main" val="3117589553"/>
                    </a:ext>
                  </a:extLst>
                </a:gridCol>
              </a:tblGrid>
              <a:tr h="735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문제종류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발생형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탐색형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설정형 중 선택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04236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(2) To-Be</a:t>
                      </a:r>
                      <a:endParaRPr lang="ko-KR" altLang="en-US" sz="12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실시간 탐지 및 분석이 가능한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알고리즘 구축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딥페이크와</a:t>
                      </a:r>
                      <a:r>
                        <a:rPr lang="ko-KR" altLang="en-US" sz="1200" dirty="0"/>
                        <a:t> 기타 영상 조작의 진위 확인을 위한 디지털 포렌식 자동화 도구 확보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대규모 데이터 관리 및 분석이 가능한 통합 데이터 플랫폼 구축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27000" marR="27000" marT="34290" marB="34290"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발생형 문제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-&gt; </a:t>
                      </a:r>
                      <a:r>
                        <a:rPr lang="ko-KR" altLang="en-US" sz="1200" dirty="0"/>
                        <a:t>수사 기술 미달을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탐지 솔루션으로 보완</a:t>
                      </a:r>
                    </a:p>
                  </a:txBody>
                  <a:tcPr marL="27000" marR="27000" marT="34290" marB="34290" anchor="ctr"/>
                </a:tc>
                <a:extLst>
                  <a:ext uri="{0D108BD9-81ED-4DB2-BD59-A6C34878D82A}">
                    <a16:rowId xmlns:a16="http://schemas.microsoft.com/office/drawing/2014/main" val="3429716581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(3) Problem</a:t>
                      </a:r>
                      <a:endParaRPr lang="ko-KR" altLang="en-US" sz="12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탐지 역량 부족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자동화 시스템 미흡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데이터 통합 문제</a:t>
                      </a:r>
                      <a:endParaRPr lang="en-US" altLang="ko-KR" sz="1200" dirty="0"/>
                    </a:p>
                  </a:txBody>
                  <a:tcPr marL="27000" marR="2700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31027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(1) As-Is</a:t>
                      </a:r>
                      <a:endParaRPr lang="ko-KR" altLang="en-US" sz="12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딥페이크와</a:t>
                      </a:r>
                      <a:r>
                        <a:rPr lang="ko-KR" altLang="en-US" sz="1200" dirty="0"/>
                        <a:t> 같은 첨단 사이버 범죄 탐지에 대한 전용 기술 부족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기존 디지털 포렌식 도구는 정적 데이터 분석에 특화되어 있어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같은 실시간 분석이 어려움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데이터를 수집하고 분석하는 과정에서 자동화 시스템 부족으로 처리 속도 저하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27000" marR="2700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417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0C831A-ABC9-1E60-965B-CE7CE5746261}"/>
              </a:ext>
            </a:extLst>
          </p:cNvPr>
          <p:cNvSpPr txBox="1"/>
          <p:nvPr/>
        </p:nvSpPr>
        <p:spPr>
          <a:xfrm>
            <a:off x="815088" y="1478643"/>
            <a:ext cx="5724636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산업</a:t>
            </a:r>
            <a:r>
              <a:rPr lang="en-US" altLang="ko-KR" b="1" dirty="0"/>
              <a:t>: </a:t>
            </a:r>
            <a:r>
              <a:rPr lang="ko-KR" altLang="en-US" b="1" dirty="0"/>
              <a:t>공공 치안 </a:t>
            </a:r>
            <a:endParaRPr lang="en-US" altLang="ko-KR" b="1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대표기업명</a:t>
            </a:r>
            <a:r>
              <a:rPr lang="en-US" altLang="ko-KR" b="1" dirty="0"/>
              <a:t>: </a:t>
            </a:r>
            <a:r>
              <a:rPr lang="ko-KR" altLang="en-US" b="1" dirty="0"/>
              <a:t>경찰 사이버수사팀</a:t>
            </a:r>
          </a:p>
        </p:txBody>
      </p:sp>
    </p:spTree>
    <p:extLst>
      <p:ext uri="{BB962C8B-B14F-4D97-AF65-F5344CB8AC3E}">
        <p14:creationId xmlns:p14="http://schemas.microsoft.com/office/powerpoint/2010/main" val="2641137557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FF44-85BE-4774-98F6-563DDD7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2] </a:t>
            </a:r>
            <a:r>
              <a:rPr lang="ko-KR" altLang="en-US" dirty="0"/>
              <a:t>고객산업의 변화와 시장형성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2775A7-2145-47FC-B2D9-B3766CF13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96533"/>
              </p:ext>
            </p:extLst>
          </p:nvPr>
        </p:nvGraphicFramePr>
        <p:xfrm>
          <a:off x="548553" y="1835823"/>
          <a:ext cx="7884877" cy="4132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17368504"/>
                    </a:ext>
                  </a:extLst>
                </a:gridCol>
                <a:gridCol w="2617251">
                  <a:extLst>
                    <a:ext uri="{9D8B030D-6E8A-4147-A177-3AD203B41FA5}">
                      <a16:colId xmlns:a16="http://schemas.microsoft.com/office/drawing/2014/main" val="3128443249"/>
                    </a:ext>
                  </a:extLst>
                </a:gridCol>
                <a:gridCol w="3539434">
                  <a:extLst>
                    <a:ext uri="{9D8B030D-6E8A-4147-A177-3AD203B41FA5}">
                      <a16:colId xmlns:a16="http://schemas.microsoft.com/office/drawing/2014/main" val="914398304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(3) </a:t>
                      </a:r>
                      <a:r>
                        <a:rPr lang="ko-KR" altLang="en-US" sz="1400" b="1" dirty="0"/>
                        <a:t>예상되는 산업의 변화와 시장형성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3022"/>
                  </a:ext>
                </a:extLst>
              </a:tr>
              <a:tr h="3871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(1) </a:t>
                      </a:r>
                      <a:r>
                        <a:rPr lang="ko-KR" altLang="en-US" sz="1200" b="1" dirty="0"/>
                        <a:t>고객사의 고객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소비자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이용자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주요 니즈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1" dirty="0"/>
                        <a:t>1. </a:t>
                      </a:r>
                      <a:r>
                        <a:rPr lang="ko-KR" altLang="en-US" sz="1200" dirty="0"/>
                        <a:t>가짜 뉴스 및 </a:t>
                      </a:r>
                      <a:r>
                        <a:rPr lang="ko-KR" altLang="en-US" sz="1200" dirty="0" err="1"/>
                        <a:t>리벤지</a:t>
                      </a:r>
                      <a:r>
                        <a:rPr lang="ko-KR" altLang="en-US" sz="1200" dirty="0"/>
                        <a:t> 포르노 등 조작된 </a:t>
                      </a:r>
                      <a:r>
                        <a:rPr lang="ko-KR" altLang="en-US" sz="1200" b="1" dirty="0"/>
                        <a:t>콘텐츠의 확산 방지</a:t>
                      </a:r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200" i="1" dirty="0"/>
                        <a:t>[</a:t>
                      </a:r>
                      <a:r>
                        <a:rPr lang="ko-KR" altLang="en-US" sz="1200" i="1" dirty="0"/>
                        <a:t>예상 변화</a:t>
                      </a:r>
                      <a:r>
                        <a:rPr lang="en-US" altLang="ko-KR" sz="1200" i="1" dirty="0"/>
                        <a:t>]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1. </a:t>
                      </a:r>
                      <a:r>
                        <a:rPr lang="ko-KR" altLang="en-US" sz="1200" b="1" dirty="0" err="1"/>
                        <a:t>딥페이크</a:t>
                      </a:r>
                      <a:r>
                        <a:rPr lang="ko-KR" altLang="en-US" sz="1200" b="1" dirty="0"/>
                        <a:t>  탐지 기술 시장확대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2. AI</a:t>
                      </a:r>
                      <a:r>
                        <a:rPr lang="ko-KR" altLang="en-US" sz="1200" dirty="0"/>
                        <a:t>를 활용한 </a:t>
                      </a:r>
                      <a:r>
                        <a:rPr lang="ko-KR" altLang="en-US" sz="1200" b="1" dirty="0"/>
                        <a:t>실시간 탐지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이상 징후 분석 기술의 발전</a:t>
                      </a:r>
                      <a:r>
                        <a:rPr lang="en-US" altLang="ko-KR" sz="1200" dirty="0"/>
                        <a:t>.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및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기술 규제를 위한</a:t>
                      </a:r>
                      <a:r>
                        <a:rPr lang="ko-KR" altLang="en-US" sz="1200" b="1" dirty="0"/>
                        <a:t> 법적 프레임워크와 관련 산업 </a:t>
                      </a:r>
                      <a:r>
                        <a:rPr lang="ko-KR" altLang="en-US" sz="1200" dirty="0"/>
                        <a:t>성장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i="1" dirty="0"/>
                    </a:p>
                    <a:p>
                      <a:pPr latinLnBrk="1"/>
                      <a:r>
                        <a:rPr lang="en-US" altLang="ko-KR" sz="1200" i="1" dirty="0"/>
                        <a:t>[</a:t>
                      </a:r>
                      <a:r>
                        <a:rPr lang="ko-KR" altLang="en-US" sz="1200" i="1" dirty="0"/>
                        <a:t>시장형성</a:t>
                      </a:r>
                      <a:r>
                        <a:rPr lang="en-US" altLang="ko-KR" sz="1200" i="1" dirty="0"/>
                        <a:t>]</a:t>
                      </a:r>
                    </a:p>
                    <a:p>
                      <a:pPr latinLnBrk="1"/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1. </a:t>
                      </a:r>
                      <a:r>
                        <a:rPr lang="ko-KR" altLang="en-US" sz="1200" b="1" dirty="0"/>
                        <a:t>경찰청을 포함한 공공기관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금융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미디어 </a:t>
                      </a:r>
                      <a:r>
                        <a:rPr lang="ko-KR" altLang="en-US" sz="1200" dirty="0"/>
                        <a:t>등 다양한 산업에서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방지 기술 도입 수요예상</a:t>
                      </a:r>
                      <a:endParaRPr lang="en-US" altLang="ko-KR" sz="1200" dirty="0"/>
                    </a:p>
                    <a:p>
                      <a:pPr latinLnBrk="1"/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2</a:t>
                      </a:r>
                      <a:r>
                        <a:rPr lang="en-US" altLang="ko-KR" sz="1200" b="1" dirty="0"/>
                        <a:t>. B2G(Business-to-Government) </a:t>
                      </a:r>
                      <a:r>
                        <a:rPr lang="ko-KR" altLang="en-US" sz="1200" b="1" dirty="0"/>
                        <a:t>모델 확산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보안 솔루션 제공 기업이 경찰청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국방부 같은 공공기관에 맞춤형 서비스를 제공</a:t>
                      </a:r>
                      <a:r>
                        <a:rPr lang="en-US" altLang="ko-KR" sz="1200" dirty="0"/>
                        <a:t>.</a:t>
                      </a:r>
                      <a:br>
                        <a:rPr lang="ko-KR" altLang="en-US" sz="1200" b="0" dirty="0"/>
                      </a:br>
                      <a:br>
                        <a:rPr lang="ko-KR" altLang="en-US" sz="1200" dirty="0"/>
                      </a:br>
                      <a:endParaRPr lang="ko-KR" altLang="en-US" sz="1200" i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4917065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1" dirty="0"/>
                        <a:t>2. </a:t>
                      </a:r>
                      <a:r>
                        <a:rPr lang="ko-KR" altLang="en-US" sz="1200" dirty="0"/>
                        <a:t>사이버 범죄 신고 후 </a:t>
                      </a:r>
                      <a:r>
                        <a:rPr lang="ko-KR" altLang="en-US" sz="1200" b="1" dirty="0"/>
                        <a:t>신속한 대응 </a:t>
                      </a:r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86175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1" dirty="0"/>
                        <a:t>3. </a:t>
                      </a:r>
                      <a:r>
                        <a:rPr lang="ko-KR" altLang="en-US" sz="1200" dirty="0"/>
                        <a:t>개인화된 보안 요구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i="1" dirty="0"/>
                        <a:t>- </a:t>
                      </a:r>
                      <a:r>
                        <a:rPr lang="ko-KR" altLang="en-US" sz="1200" dirty="0"/>
                        <a:t>개인별 맞춤형 보안 솔루션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AI </a:t>
                      </a:r>
                      <a:r>
                        <a:rPr lang="ko-KR" altLang="en-US" sz="1200" dirty="0"/>
                        <a:t>기반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탐지 앱</a:t>
                      </a:r>
                      <a:r>
                        <a:rPr lang="en-US" altLang="ko-KR" sz="1200" dirty="0"/>
                        <a:t>)</a:t>
                      </a:r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13728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9097158"/>
                  </a:ext>
                </a:extLst>
              </a:tr>
              <a:tr h="3871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(2) </a:t>
                      </a:r>
                      <a:r>
                        <a:rPr lang="ko-KR" altLang="en-US" sz="1200" b="1" dirty="0"/>
                        <a:t>고객사의 주요 니즈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/>
                        <a:t>위조된 컨텐츠인지 아닌지 </a:t>
                      </a:r>
                      <a:r>
                        <a:rPr lang="ko-KR" altLang="en-US" sz="1200" b="1" i="0" dirty="0"/>
                        <a:t>빠르게 파악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84814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/>
                        <a:t>위조된 컨텐츠임이 확정되면 체포영장 작성 등의 과정이 </a:t>
                      </a:r>
                      <a:r>
                        <a:rPr lang="ko-KR" altLang="en-US" sz="1200" b="1" i="0" dirty="0"/>
                        <a:t>신속하게  처리되도록 인프라 구축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293369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딥페이크</a:t>
                      </a:r>
                      <a:r>
                        <a:rPr lang="ko-KR" altLang="en-US" sz="1200" b="1" dirty="0"/>
                        <a:t> 영상을 수사 </a:t>
                      </a:r>
                      <a:r>
                        <a:rPr lang="en-US" altLang="ko-KR" sz="1200" b="1" dirty="0"/>
                        <a:t>+ </a:t>
                      </a:r>
                      <a:r>
                        <a:rPr lang="ko-KR" altLang="en-US" sz="1200" b="1" dirty="0"/>
                        <a:t>연구목적으로 활용될 수 있도록 패키징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전처리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필요 </a:t>
                      </a:r>
                      <a:endParaRPr lang="en-US" altLang="ko-KR" sz="12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763463"/>
                  </a:ext>
                </a:extLst>
              </a:tr>
              <a:tr h="287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009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5EE829-02D8-4060-8B7F-0EA12FEA7C21}"/>
              </a:ext>
            </a:extLst>
          </p:cNvPr>
          <p:cNvSpPr txBox="1"/>
          <p:nvPr/>
        </p:nvSpPr>
        <p:spPr>
          <a:xfrm>
            <a:off x="1511660" y="6425241"/>
            <a:ext cx="5724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(1)</a:t>
            </a:r>
            <a:r>
              <a:rPr lang="ko-KR" altLang="en-US" sz="1050" dirty="0"/>
              <a:t>내용을 조사</a:t>
            </a:r>
            <a:r>
              <a:rPr lang="en-US" altLang="ko-KR" sz="1050" dirty="0"/>
              <a:t>/</a:t>
            </a:r>
            <a:r>
              <a:rPr lang="ko-KR" altLang="en-US" sz="1050" dirty="0"/>
              <a:t>추정한 후</a:t>
            </a:r>
            <a:r>
              <a:rPr lang="en-US" altLang="ko-KR" sz="1050" dirty="0"/>
              <a:t>, (2) </a:t>
            </a:r>
            <a:r>
              <a:rPr lang="ko-KR" altLang="en-US" sz="1050" dirty="0"/>
              <a:t>내용을 추정합니다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3C5A26-7FEE-4107-8F8B-ABDE29CC4D15}"/>
              </a:ext>
            </a:extLst>
          </p:cNvPr>
          <p:cNvSpPr/>
          <p:nvPr/>
        </p:nvSpPr>
        <p:spPr bwMode="auto">
          <a:xfrm>
            <a:off x="563525" y="1417276"/>
            <a:ext cx="2460303" cy="3645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350" b="1" dirty="0"/>
              <a:t>과제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산업</a:t>
            </a:r>
            <a:r>
              <a:rPr lang="en-US" altLang="ko-KR" sz="1350" b="1" dirty="0"/>
              <a:t> : </a:t>
            </a:r>
            <a:r>
              <a:rPr lang="ko-KR" altLang="en-US" sz="1350" b="1" dirty="0" err="1"/>
              <a:t>딥페이크</a:t>
            </a:r>
            <a:r>
              <a:rPr lang="ko-KR" altLang="en-US" sz="1350" b="1" dirty="0"/>
              <a:t> 감지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BCFC2-31C2-4E5C-ABAF-5AF70DC81CA8}"/>
              </a:ext>
            </a:extLst>
          </p:cNvPr>
          <p:cNvSpPr/>
          <p:nvPr/>
        </p:nvSpPr>
        <p:spPr bwMode="auto">
          <a:xfrm>
            <a:off x="3167844" y="1418746"/>
            <a:ext cx="5265586" cy="3645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350" b="1" dirty="0"/>
              <a:t>고객사명 </a:t>
            </a:r>
            <a:r>
              <a:rPr lang="en-US" altLang="ko-KR" sz="1350" b="1" dirty="0"/>
              <a:t>: </a:t>
            </a:r>
            <a:r>
              <a:rPr lang="ko-KR" altLang="en-US" sz="1350" b="1" dirty="0"/>
              <a:t>여성가족부</a:t>
            </a:r>
          </a:p>
        </p:txBody>
      </p:sp>
    </p:spTree>
    <p:extLst>
      <p:ext uri="{BB962C8B-B14F-4D97-AF65-F5344CB8AC3E}">
        <p14:creationId xmlns:p14="http://schemas.microsoft.com/office/powerpoint/2010/main" val="2256344801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3] </a:t>
            </a:r>
            <a:r>
              <a:rPr lang="ko-KR" altLang="en-US" dirty="0"/>
              <a:t>전략요소 정의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F2FB64-A9E4-47AB-9520-AB85CF033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26316"/>
              </p:ext>
            </p:extLst>
          </p:nvPr>
        </p:nvGraphicFramePr>
        <p:xfrm>
          <a:off x="762974" y="1677943"/>
          <a:ext cx="7560841" cy="4804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92">
                  <a:extLst>
                    <a:ext uri="{9D8B030D-6E8A-4147-A177-3AD203B41FA5}">
                      <a16:colId xmlns:a16="http://schemas.microsoft.com/office/drawing/2014/main" val="2937158613"/>
                    </a:ext>
                  </a:extLst>
                </a:gridCol>
                <a:gridCol w="2685527">
                  <a:extLst>
                    <a:ext uri="{9D8B030D-6E8A-4147-A177-3AD203B41FA5}">
                      <a16:colId xmlns:a16="http://schemas.microsoft.com/office/drawing/2014/main" val="3381083328"/>
                    </a:ext>
                  </a:extLst>
                </a:gridCol>
                <a:gridCol w="1890211">
                  <a:extLst>
                    <a:ext uri="{9D8B030D-6E8A-4147-A177-3AD203B41FA5}">
                      <a16:colId xmlns:a16="http://schemas.microsoft.com/office/drawing/2014/main" val="1653837976"/>
                    </a:ext>
                  </a:extLst>
                </a:gridCol>
                <a:gridCol w="1890211">
                  <a:extLst>
                    <a:ext uri="{9D8B030D-6E8A-4147-A177-3AD203B41FA5}">
                      <a16:colId xmlns:a16="http://schemas.microsoft.com/office/drawing/2014/main" val="1173391129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산업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고객사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1" dirty="0"/>
                        <a:t>경찰 사이버수사팀</a:t>
                      </a:r>
                      <a:r>
                        <a:rPr lang="en-US" altLang="ko-KR" sz="1200" b="0" i="1" dirty="0"/>
                        <a:t> &gt;&gt;&gt; </a:t>
                      </a:r>
                      <a:r>
                        <a:rPr lang="ko-KR" altLang="en-US" sz="1200" b="0" i="1" dirty="0"/>
                        <a:t>여성가족부 </a:t>
                      </a:r>
                      <a:r>
                        <a:rPr lang="en-US" altLang="ko-KR" sz="1200" b="0" i="1" dirty="0"/>
                        <a:t>(</a:t>
                      </a:r>
                      <a:r>
                        <a:rPr lang="ko-KR" altLang="en-US" sz="1200" b="0" i="1" dirty="0"/>
                        <a:t>수정 후</a:t>
                      </a:r>
                      <a:r>
                        <a:rPr lang="en-US" altLang="ko-KR" sz="1200" b="0" i="1" dirty="0"/>
                        <a:t>)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649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변화목표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피해자 발생 최소화 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4452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기본질문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전략요소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정보원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25183"/>
                  </a:ext>
                </a:extLst>
              </a:tr>
              <a:tr h="45399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Where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i="1" dirty="0"/>
                        <a:t>해외에 지사를 둔 </a:t>
                      </a:r>
                      <a:r>
                        <a:rPr lang="en-US" altLang="ko-KR" sz="1100" i="1" dirty="0"/>
                        <a:t>SNS </a:t>
                      </a:r>
                      <a:r>
                        <a:rPr lang="ko-KR" altLang="en-US" sz="1100" i="1" dirty="0"/>
                        <a:t>플랫폼은 제제할 방법이 </a:t>
                      </a:r>
                      <a:r>
                        <a:rPr lang="ko-KR" altLang="en-US" sz="1100" i="1" dirty="0" err="1"/>
                        <a:t>없을것</a:t>
                      </a:r>
                      <a:r>
                        <a:rPr lang="ko-KR" altLang="en-US" sz="1100" i="1" dirty="0"/>
                        <a:t> 같은데 수사 사각지대는 여기가 아닐까</a:t>
                      </a:r>
                      <a:r>
                        <a:rPr lang="en-US" altLang="ko-KR" sz="1100" i="1" dirty="0"/>
                        <a:t>?</a:t>
                      </a: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i="1" dirty="0" err="1"/>
                        <a:t>텔레그렘과</a:t>
                      </a:r>
                      <a:r>
                        <a:rPr lang="ko-KR" altLang="en-US" sz="1100" i="1" dirty="0"/>
                        <a:t> 핫 라인 구축</a:t>
                      </a:r>
                      <a:r>
                        <a:rPr lang="en-US" altLang="ko-KR" sz="1100" i="1" dirty="0"/>
                        <a:t>, </a:t>
                      </a:r>
                      <a:r>
                        <a:rPr lang="ko-KR" altLang="en-US" sz="1100" i="1" dirty="0"/>
                        <a:t>모니터링 플랫폼 솔루션 제안 </a:t>
                      </a:r>
                      <a:endParaRPr lang="en-US" altLang="ko-KR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06390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i="1" dirty="0" err="1"/>
                        <a:t>딥페이크</a:t>
                      </a:r>
                      <a:r>
                        <a:rPr lang="ko-KR" altLang="en-US" sz="1100" i="1" dirty="0"/>
                        <a:t> 피해자들이 경찰서에서 방문하고 수사를 받는게 부담이 되지 않을까</a:t>
                      </a:r>
                      <a:r>
                        <a:rPr lang="en-US" altLang="ko-KR" sz="1100" i="1" dirty="0"/>
                        <a:t>?</a:t>
                      </a: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i="1" dirty="0"/>
                        <a:t>성범죄 고발 모바일 앱 개편 </a:t>
                      </a:r>
                      <a:r>
                        <a:rPr lang="en-US" altLang="ko-KR" sz="1100" i="1" dirty="0"/>
                        <a:t>or </a:t>
                      </a:r>
                      <a:r>
                        <a:rPr lang="ko-KR" altLang="en-US" sz="1100" i="1" dirty="0"/>
                        <a:t>개발 </a:t>
                      </a:r>
                      <a:r>
                        <a:rPr lang="en-US" altLang="ko-KR" sz="1100" i="1" dirty="0"/>
                        <a:t>(</a:t>
                      </a:r>
                      <a:r>
                        <a:rPr lang="ko-KR" altLang="en-US" sz="1100" i="1" dirty="0"/>
                        <a:t>신고</a:t>
                      </a:r>
                      <a:r>
                        <a:rPr lang="en-US" altLang="ko-KR" sz="1100" i="1" dirty="0"/>
                        <a:t>-</a:t>
                      </a:r>
                      <a:r>
                        <a:rPr lang="ko-KR" altLang="en-US" sz="1100" i="1" dirty="0"/>
                        <a:t>인증절차를 최대한 간결하게 </a:t>
                      </a:r>
                      <a:r>
                        <a:rPr lang="en-US" altLang="ko-KR" sz="1100" i="1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7360698"/>
                  </a:ext>
                </a:extLst>
              </a:tr>
              <a:tr h="3314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2171048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What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/>
                        <a:t>딥페이크</a:t>
                      </a:r>
                      <a:r>
                        <a:rPr lang="ko-KR" altLang="en-US" sz="1100" dirty="0"/>
                        <a:t> 피해자들은 콘텐츠가 즉시 </a:t>
                      </a:r>
                      <a:r>
                        <a:rPr lang="ko-KR" altLang="en-US" sz="1100" dirty="0" err="1"/>
                        <a:t>삭제되는것을</a:t>
                      </a:r>
                      <a:r>
                        <a:rPr lang="ko-KR" altLang="en-US" sz="1100" dirty="0"/>
                        <a:t> 원할까</a:t>
                      </a:r>
                      <a:r>
                        <a:rPr lang="en-US" altLang="ko-KR" sz="1100" dirty="0"/>
                        <a:t>?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/>
                        <a:t>AI </a:t>
                      </a:r>
                      <a:r>
                        <a:rPr lang="ko-KR" altLang="en-US" sz="1100" b="0" dirty="0"/>
                        <a:t>를 통해 </a:t>
                      </a:r>
                      <a:r>
                        <a:rPr lang="ko-KR" altLang="en-US" sz="1100" b="0" dirty="0" err="1"/>
                        <a:t>딥페이크</a:t>
                      </a:r>
                      <a:r>
                        <a:rPr lang="ko-KR" altLang="en-US" sz="1100" b="0" dirty="0"/>
                        <a:t> 촬영물을 실시간 감지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 err="1"/>
                        <a:t>사엄자에게</a:t>
                      </a:r>
                      <a:r>
                        <a:rPr lang="ko-KR" altLang="en-US" sz="1100" b="0" dirty="0"/>
                        <a:t> 삭제요청 발송</a:t>
                      </a:r>
                      <a:r>
                        <a:rPr lang="en-US" altLang="ko-KR" sz="1100" b="0" dirty="0"/>
                        <a:t> </a:t>
                      </a:r>
                      <a:endParaRPr lang="ko-KR" alt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340049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피해자들은 법 또는 심리적 지원을 </a:t>
                      </a:r>
                      <a:r>
                        <a:rPr lang="ko-KR" altLang="en-US" sz="1200" dirty="0" err="1"/>
                        <a:t>받는것을</a:t>
                      </a:r>
                      <a:r>
                        <a:rPr lang="ko-KR" altLang="en-US" sz="1200" dirty="0"/>
                        <a:t> 원할까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법적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심리적 지원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변호사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상담사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2310472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How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플랫폼 및 </a:t>
                      </a:r>
                      <a:r>
                        <a:rPr lang="en-US" altLang="ko-KR" sz="1200" dirty="0"/>
                        <a:t>SNS</a:t>
                      </a:r>
                      <a:r>
                        <a:rPr lang="ko-KR" altLang="en-US" sz="1200" dirty="0"/>
                        <a:t>에서 위조된 영상을 감지하고 차단하는 </a:t>
                      </a:r>
                      <a:r>
                        <a:rPr lang="ko-KR" altLang="en-US" sz="1200" dirty="0" err="1"/>
                        <a:t>보안패치를</a:t>
                      </a:r>
                      <a:r>
                        <a:rPr lang="ko-KR" altLang="en-US" sz="1200" dirty="0"/>
                        <a:t> 원할까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SNS </a:t>
                      </a:r>
                      <a:r>
                        <a:rPr lang="ko-KR" altLang="en-US" sz="1200" dirty="0"/>
                        <a:t>앱에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감지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차단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배포</a:t>
                      </a:r>
                      <a:r>
                        <a:rPr lang="en-US" altLang="ko-KR" sz="1200" dirty="0"/>
                        <a:t>?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보안패치</a:t>
                      </a:r>
                      <a:r>
                        <a:rPr lang="ko-KR" altLang="en-US" sz="1200" dirty="0"/>
                        <a:t> 배포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52743691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해외 플랫폼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유포를 사람이 직접 모니터링해야 하나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피해자 이미지를 학습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조작된 영상 탐지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서칭</a:t>
                      </a:r>
                      <a:r>
                        <a:rPr lang="ko-KR" altLang="en-US" sz="1200" dirty="0"/>
                        <a:t> 기술 제안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0861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678906" y="1424027"/>
            <a:ext cx="799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앞에서 정의한 산업분석을 하기 위한 전략요소는 무엇이며 이와 관련된 정보는 어느 곳에서 찾을 수 있는지 정보원을 작성합니다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11903570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03768C-E1C8-4FE2-A770-DAA43E18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7" y="1268760"/>
            <a:ext cx="3702363" cy="5178388"/>
          </a:xfrm>
          <a:prstGeom prst="rect">
            <a:avLst/>
          </a:prstGeom>
        </p:spPr>
      </p:pic>
      <p:pic>
        <p:nvPicPr>
          <p:cNvPr id="1026" name="Picture 2" descr="방송통신위원회 - 나무위키">
            <a:extLst>
              <a:ext uri="{FF2B5EF4-FFF2-40B4-BE49-F238E27FC236}">
                <a16:creationId xmlns:a16="http://schemas.microsoft.com/office/drawing/2014/main" id="{1DCD7495-EED6-4E64-967B-6A2176FB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68960"/>
            <a:ext cx="41338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51821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1594DF-7CD0-461A-BD80-B5321F2B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6" y="147512"/>
            <a:ext cx="4663964" cy="67104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A8E1EB-F9AA-49B3-AB80-DA9C2C58E551}"/>
              </a:ext>
            </a:extLst>
          </p:cNvPr>
          <p:cNvSpPr/>
          <p:nvPr/>
        </p:nvSpPr>
        <p:spPr bwMode="auto">
          <a:xfrm>
            <a:off x="251520" y="3969060"/>
            <a:ext cx="4320480" cy="75608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3F892-20FD-4534-8751-440D6AE9A586}"/>
              </a:ext>
            </a:extLst>
          </p:cNvPr>
          <p:cNvSpPr txBox="1"/>
          <p:nvPr/>
        </p:nvSpPr>
        <p:spPr>
          <a:xfrm>
            <a:off x="5184068" y="5819199"/>
            <a:ext cx="36364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여성가족부 </a:t>
            </a:r>
            <a:r>
              <a:rPr lang="en-US" altLang="ko-KR" sz="1800" b="1" dirty="0"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+ </a:t>
            </a:r>
            <a:r>
              <a:rPr lang="ko-KR" altLang="en-US" sz="1800" b="1" dirty="0"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과기부</a:t>
            </a:r>
            <a:r>
              <a:rPr lang="ko-KR" altLang="en-US" sz="1800" dirty="0"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에서 추진 </a:t>
            </a:r>
            <a:endParaRPr lang="en-US" altLang="ko-KR" sz="1800" dirty="0">
              <a:highlight>
                <a:srgbClr val="FFFF00"/>
              </a:highlight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1800" dirty="0"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&lt;&lt; KT B2B</a:t>
            </a:r>
            <a:r>
              <a:rPr lang="ko-KR" altLang="en-US" sz="1800" dirty="0"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 솔루션 고객사의 고객으로 재설정  </a:t>
            </a:r>
            <a:endParaRPr lang="en-US" altLang="ko-KR" sz="1800" dirty="0">
              <a:highlight>
                <a:srgbClr val="FFFF00"/>
              </a:highlight>
              <a:latin typeface="나눔고딕" pitchFamily="2" charset="-127"/>
              <a:ea typeface="나눔고딕" pitchFamily="2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883EF3-9B54-48D8-92A8-387AF4A1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519" y="102059"/>
            <a:ext cx="4277165" cy="32023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F97D2-EE98-4E07-88F8-F477D86C86EF}"/>
              </a:ext>
            </a:extLst>
          </p:cNvPr>
          <p:cNvSpPr/>
          <p:nvPr/>
        </p:nvSpPr>
        <p:spPr bwMode="auto">
          <a:xfrm>
            <a:off x="4932040" y="1730975"/>
            <a:ext cx="3636404" cy="75608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8A75C1-F014-4817-8E43-7BAC8377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298" y="3429000"/>
            <a:ext cx="4002182" cy="23931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2D352-996B-4930-BCD7-2F0CDE40087F}"/>
              </a:ext>
            </a:extLst>
          </p:cNvPr>
          <p:cNvSpPr/>
          <p:nvPr/>
        </p:nvSpPr>
        <p:spPr bwMode="auto">
          <a:xfrm>
            <a:off x="4890298" y="4869160"/>
            <a:ext cx="3930174" cy="86409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90936100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FA8B41-1DEE-4867-8CA0-0E5BD5E5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1" y="1304764"/>
            <a:ext cx="5760132" cy="4930223"/>
          </a:xfrm>
          <a:prstGeom prst="rect">
            <a:avLst/>
          </a:prstGeom>
        </p:spPr>
      </p:pic>
      <p:pic>
        <p:nvPicPr>
          <p:cNvPr id="2050" name="Picture 2" descr="여성가족부">
            <a:extLst>
              <a:ext uri="{FF2B5EF4-FFF2-40B4-BE49-F238E27FC236}">
                <a16:creationId xmlns:a16="http://schemas.microsoft.com/office/drawing/2014/main" id="{DA56A6F4-BE4B-48D3-ADA4-988722922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7820"/>
            <a:ext cx="2474161" cy="7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36125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</a:t>
            </a:r>
            <a:r>
              <a:rPr lang="en-US" altLang="ko-KR" dirty="0"/>
              <a:t>] </a:t>
            </a:r>
            <a:r>
              <a:rPr lang="ko-KR" altLang="en-US" dirty="0"/>
              <a:t>구매센터 분석 </a:t>
            </a:r>
            <a:r>
              <a:rPr lang="en-US" altLang="ko-KR" dirty="0"/>
              <a:t>– </a:t>
            </a:r>
            <a:r>
              <a:rPr lang="ko-KR" altLang="en-US" sz="2000" dirty="0"/>
              <a:t>강사의 코칭에 따라 칸을 채웁니다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791580" y="1550985"/>
            <a:ext cx="79928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관심있는 기업을 선정한 후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구매센터의 구조와 니즈를 </a:t>
            </a:r>
            <a:r>
              <a:rPr lang="ko-KR" altLang="en-US" sz="1350" b="1" dirty="0">
                <a:solidFill>
                  <a:srgbClr val="FF0000"/>
                </a:solidFill>
              </a:rPr>
              <a:t>추정</a:t>
            </a:r>
            <a:r>
              <a:rPr lang="ko-KR" altLang="en-US" sz="1050" b="1" dirty="0"/>
              <a:t>합니다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9DAD4-9A2B-4E96-A1CE-392DBC44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32460"/>
              </p:ext>
            </p:extLst>
          </p:nvPr>
        </p:nvGraphicFramePr>
        <p:xfrm>
          <a:off x="179512" y="2168860"/>
          <a:ext cx="8784977" cy="3014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669">
                  <a:extLst>
                    <a:ext uri="{9D8B030D-6E8A-4147-A177-3AD203B41FA5}">
                      <a16:colId xmlns:a16="http://schemas.microsoft.com/office/drawing/2014/main" val="3765755900"/>
                    </a:ext>
                  </a:extLst>
                </a:gridCol>
                <a:gridCol w="1313218">
                  <a:extLst>
                    <a:ext uri="{9D8B030D-6E8A-4147-A177-3AD203B41FA5}">
                      <a16:colId xmlns:a16="http://schemas.microsoft.com/office/drawing/2014/main" val="63917420"/>
                    </a:ext>
                  </a:extLst>
                </a:gridCol>
                <a:gridCol w="1309505">
                  <a:extLst>
                    <a:ext uri="{9D8B030D-6E8A-4147-A177-3AD203B41FA5}">
                      <a16:colId xmlns:a16="http://schemas.microsoft.com/office/drawing/2014/main" val="104000578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564457311"/>
                    </a:ext>
                  </a:extLst>
                </a:gridCol>
                <a:gridCol w="1334005">
                  <a:extLst>
                    <a:ext uri="{9D8B030D-6E8A-4147-A177-3AD203B41FA5}">
                      <a16:colId xmlns:a16="http://schemas.microsoft.com/office/drawing/2014/main" val="2175842233"/>
                    </a:ext>
                  </a:extLst>
                </a:gridCol>
                <a:gridCol w="1313218">
                  <a:extLst>
                    <a:ext uri="{9D8B030D-6E8A-4147-A177-3AD203B41FA5}">
                      <a16:colId xmlns:a16="http://schemas.microsoft.com/office/drawing/2014/main" val="3899663431"/>
                    </a:ext>
                  </a:extLst>
                </a:gridCol>
                <a:gridCol w="1313218">
                  <a:extLst>
                    <a:ext uri="{9D8B030D-6E8A-4147-A177-3AD203B41FA5}">
                      <a16:colId xmlns:a16="http://schemas.microsoft.com/office/drawing/2014/main" val="2099722442"/>
                    </a:ext>
                  </a:extLst>
                </a:gridCol>
              </a:tblGrid>
              <a:tr h="413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제안자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검토자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영향력자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승인자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결정자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구매자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사용자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39575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참여자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부서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직급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이름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/>
                        <a:t>디지털성범죄방지과</a:t>
                      </a:r>
                      <a:r>
                        <a:rPr lang="ko-KR" altLang="en-US" sz="1100" dirty="0"/>
                        <a:t> 주무관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기획재정담당관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디지털소통팀 대변인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기획재정담당관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기획재정담당관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/>
                        <a:t>딥페이크</a:t>
                      </a:r>
                      <a:r>
                        <a:rPr lang="ko-KR" altLang="en-US" sz="1100" dirty="0"/>
                        <a:t> 전담 </a:t>
                      </a:r>
                      <a:r>
                        <a:rPr lang="ko-KR" altLang="en-US" sz="1100" dirty="0" err="1"/>
                        <a:t>대응팀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857648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표출 니즈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/>
                        <a:t>딥페이크</a:t>
                      </a:r>
                      <a:r>
                        <a:rPr lang="ko-KR" altLang="en-US" sz="1100" dirty="0"/>
                        <a:t> 및 </a:t>
                      </a:r>
                      <a:r>
                        <a:rPr lang="ko-KR" altLang="en-US" sz="1100" dirty="0" err="1"/>
                        <a:t>리벤지</a:t>
                      </a:r>
                      <a:r>
                        <a:rPr lang="ko-KR" altLang="en-US" sz="1100" dirty="0"/>
                        <a:t> 포르노 탐지 기술 도입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타당성 검토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여성 안전과 공공 신뢰 회복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타당성 검토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타당성 검토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딥페이크</a:t>
                      </a:r>
                      <a:r>
                        <a:rPr lang="ko-KR" altLang="en-US" sz="1100" dirty="0"/>
                        <a:t> 탐지 및 삭제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피해자 데이터 보호</a:t>
                      </a:r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2724884386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주요 업무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피해 사례 접수 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예산 검토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도입 기술 평가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대외 커뮤니케이션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예산 검토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도입 기술 평가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예산 검토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도입 기술 평가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현장 적용</a:t>
                      </a:r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2055511892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미표출 니즈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지속적인 기술 지원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유지보수 체계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사회적 이미지 개선 및 공공 신뢰 확보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유지보수 체계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유지보수 체계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솔루션의 사용 편의성과 실시간 탐지 기능 기대</a:t>
                      </a:r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610977015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기타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솔루션 시연 요청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피해자 사례 데이터 공유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데이터 확장성과 연동성 평가 필요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정책 발표 및 대중 인식 제고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데이터 확장성과 연동성 평가 필요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데이터 확장성과 연동성 평가 필요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교육 및 기술 지원 프로그램 필요</a:t>
                      </a:r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404271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66181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SMC_mCare_Flow_Screen_Rev.1.2">
  <a:themeElements>
    <a:clrScheme name="SMC_mCare_Flow_Screen_Rev.1.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MC_mCare_Flow_Screen_Rev.1.2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b="1" dirty="0" smtClean="0"/>
        </a:defPPr>
      </a:lstStyle>
    </a:spDef>
    <a:lnDef>
      <a:spPr bwMode="auto"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MC_mCare_Flow_Screen_Rev.1.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E73030-3C88-40B9-926B-C2460FA3B6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DDAA8C-EDDE-4D7D-A0F5-40E01A1539E0}">
  <ds:schemaRefs>
    <ds:schemaRef ds:uri="http://schemas.microsoft.com/office/2006/metadata/properties"/>
    <ds:schemaRef ds:uri="http://schemas.microsoft.com/office/infopath/2007/PartnerControls"/>
    <ds:schemaRef ds:uri="9114dcef-bd0d-459c-b9d7-fc63398cdbee"/>
    <ds:schemaRef ds:uri="1857a468-9f2d-455b-8425-136ceb0ac253"/>
  </ds:schemaRefs>
</ds:datastoreItem>
</file>

<file path=customXml/itemProps3.xml><?xml version="1.0" encoding="utf-8"?>
<ds:datastoreItem xmlns:ds="http://schemas.openxmlformats.org/officeDocument/2006/customXml" ds:itemID="{7F1FAD51-2309-445A-ACBE-37FF04B4FF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68420</TotalTime>
  <Words>1781</Words>
  <Application>Microsoft Office PowerPoint</Application>
  <PresentationFormat>화면 슬라이드 쇼(4:3)</PresentationFormat>
  <Paragraphs>300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1" baseType="lpstr">
      <vt:lpstr>KoPubWorld돋움체 Bold</vt:lpstr>
      <vt:lpstr>KoPubWorld돋움체 Light</vt:lpstr>
      <vt:lpstr>KoPub돋움체 Bold</vt:lpstr>
      <vt:lpstr>NanumSquare</vt:lpstr>
      <vt:lpstr>Noto Sans CJK KR Regular</vt:lpstr>
      <vt:lpstr>굴림</vt:lpstr>
      <vt:lpstr>나눔고딕</vt:lpstr>
      <vt:lpstr>맑은 고딕</vt:lpstr>
      <vt:lpstr>새굴림</vt:lpstr>
      <vt:lpstr>Arial</vt:lpstr>
      <vt:lpstr>Garamond</vt:lpstr>
      <vt:lpstr>Times New Roman</vt:lpstr>
      <vt:lpstr>Wingdings</vt:lpstr>
      <vt:lpstr>SMC_mCare_Flow_Screen_Rev.1.2</vt:lpstr>
      <vt:lpstr>PowerPoint 프레젠테이션</vt:lpstr>
      <vt:lpstr>[양식 0] 배경</vt:lpstr>
      <vt:lpstr>[양식 1] 문제정의</vt:lpstr>
      <vt:lpstr>[양식 2] 고객산업의 변화와 시장형성</vt:lpstr>
      <vt:lpstr>[양식 3] 전략요소 정의</vt:lpstr>
      <vt:lpstr>PowerPoint 프레젠테이션</vt:lpstr>
      <vt:lpstr>PowerPoint 프레젠테이션</vt:lpstr>
      <vt:lpstr>PowerPoint 프레젠테이션</vt:lpstr>
      <vt:lpstr>[토론] 구매센터 분석 – 강사의 코칭에 따라 칸을 채웁니다. </vt:lpstr>
      <vt:lpstr>[양식 4] 세분화</vt:lpstr>
      <vt:lpstr>[양식 5] 가치제안 정의</vt:lpstr>
      <vt:lpstr>[양식 6] 가치제안 정의서 작성</vt:lpstr>
      <vt:lpstr>[양식 7] 컨셉정의</vt:lpstr>
      <vt:lpstr>[양식 8] 역가치사슬 분석</vt:lpstr>
      <vt:lpstr>[양식 9] 가치제안을 위한 필요사항</vt:lpstr>
      <vt:lpstr>[양식 10] 비즈니스 모델 정의</vt:lpstr>
      <vt:lpstr>[양식 11] 이해관계자 분석 및 창의적 대안 도출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Datasheet of UbiAccess ServerSet</dc:title>
  <dc:subject>DataSheet</dc:subject>
  <dc:creator>jjun</dc:creator>
  <cp:keywords>모바일마케팅기획</cp:keywords>
  <cp:lastModifiedBy>양정우</cp:lastModifiedBy>
  <cp:revision>5305</cp:revision>
  <cp:lastPrinted>2018-03-15T16:31:36Z</cp:lastPrinted>
  <dcterms:modified xsi:type="dcterms:W3CDTF">2024-12-12T08:09:23Z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C:\Users\multicampus\Desktop\DX추진 전략 및 접근방법(20190320)_SK이노베이션(공유용).pptx</vt:lpwstr>
  </property>
  <property fmtid="{D5CDD505-2E9C-101B-9397-08002B2CF9AE}" pid="4" name="ContentTypeId">
    <vt:lpwstr>0x010100661AA2C327A4324587CA5B8F932705FD</vt:lpwstr>
  </property>
</Properties>
</file>