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0"/>
  </p:notesMasterIdLst>
  <p:handoutMasterIdLst>
    <p:handoutMasterId r:id="rId11"/>
  </p:handoutMasterIdLst>
  <p:sldIdLst>
    <p:sldId id="3516" r:id="rId5"/>
    <p:sldId id="3570" r:id="rId6"/>
    <p:sldId id="3583" r:id="rId7"/>
    <p:sldId id="3585" r:id="rId8"/>
    <p:sldId id="3581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E01BE995-BFC2-4ED8-A89B-DF4717FF67A0}">
          <p14:sldIdLst>
            <p14:sldId id="3516"/>
            <p14:sldId id="3570"/>
            <p14:sldId id="3583"/>
            <p14:sldId id="3585"/>
            <p14:sldId id="3581"/>
          </p14:sldIdLst>
        </p14:section>
        <p14:section name="탐색적 데이터 분석 결과" id="{AA423445-CF8D-4C9F-BE21-FB9C7DC69DC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4" autoAdjust="0"/>
    <p:restoredTop sz="95153" autoAdjust="0"/>
  </p:normalViewPr>
  <p:slideViewPr>
    <p:cSldViewPr snapToGrid="0">
      <p:cViewPr varScale="1">
        <p:scale>
          <a:sx n="80" d="100"/>
          <a:sy n="80" d="100"/>
        </p:scale>
        <p:origin x="749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767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54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6541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83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983631" y="2223951"/>
            <a:ext cx="9770093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0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취뽀하자</a:t>
            </a: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! </a:t>
            </a:r>
          </a:p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코딩 </a:t>
            </a:r>
            <a:r>
              <a:rPr lang="ko-KR" altLang="en-US" sz="4400" b="1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마스터즈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 문제 리뷰 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(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양정우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)</a:t>
            </a: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 err="1">
                <a:latin typeface="system-ui"/>
              </a:rPr>
              <a:t>꿀열매</a:t>
            </a:r>
            <a:r>
              <a:rPr lang="ko-KR" altLang="en-US" sz="3200" dirty="0">
                <a:latin typeface="system-ui"/>
              </a:rPr>
              <a:t> </a:t>
            </a:r>
            <a:r>
              <a:rPr lang="en-US" altLang="ko-KR" sz="3200" dirty="0">
                <a:latin typeface="system-ui"/>
              </a:rPr>
              <a:t>(</a:t>
            </a:r>
            <a:r>
              <a:rPr lang="ko-KR" altLang="en-US" sz="3200" dirty="0">
                <a:latin typeface="system-ui"/>
              </a:rPr>
              <a:t>중급</a:t>
            </a:r>
            <a:r>
              <a:rPr lang="en-US" altLang="ko-KR" sz="3200" dirty="0">
                <a:latin typeface="system-ui"/>
              </a:rPr>
              <a:t>)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648C74-1001-4405-87AA-B305EA333B31}"/>
              </a:ext>
            </a:extLst>
          </p:cNvPr>
          <p:cNvSpPr txBox="1"/>
          <p:nvPr/>
        </p:nvSpPr>
        <p:spPr>
          <a:xfrm>
            <a:off x="5471757" y="1568232"/>
            <a:ext cx="59963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문제 파악</a:t>
            </a:r>
            <a:r>
              <a:rPr lang="en-US" altLang="ko-KR" dirty="0"/>
              <a:t>]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highlight>
                  <a:srgbClr val="FFFF00"/>
                </a:highlight>
              </a:rPr>
              <a:t>N x M </a:t>
            </a:r>
            <a:r>
              <a:rPr lang="ko-KR" altLang="en-US" dirty="0">
                <a:highlight>
                  <a:srgbClr val="FFFF00"/>
                </a:highlight>
              </a:rPr>
              <a:t>격자 판을 탐색 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하루에 </a:t>
            </a:r>
            <a:r>
              <a:rPr lang="en-US" altLang="ko-KR" dirty="0">
                <a:highlight>
                  <a:srgbClr val="FFFF00"/>
                </a:highlight>
              </a:rPr>
              <a:t>1</a:t>
            </a:r>
            <a:r>
              <a:rPr lang="ko-KR" altLang="en-US" dirty="0">
                <a:highlight>
                  <a:srgbClr val="FFFF00"/>
                </a:highlight>
              </a:rPr>
              <a:t>칸 이동 가능 </a:t>
            </a:r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highlight>
                  <a:srgbClr val="FFFF00"/>
                </a:highlight>
              </a:rPr>
              <a:t>G</a:t>
            </a:r>
            <a:r>
              <a:rPr lang="ko-KR" altLang="en-US" dirty="0">
                <a:highlight>
                  <a:srgbClr val="FFFF00"/>
                </a:highlight>
              </a:rPr>
              <a:t> 꿀열매를 먹으면 활동</a:t>
            </a:r>
            <a:r>
              <a:rPr lang="en-US" altLang="ko-KR" dirty="0">
                <a:highlight>
                  <a:srgbClr val="FFFF00"/>
                </a:highlight>
              </a:rPr>
              <a:t>+1</a:t>
            </a:r>
            <a:r>
              <a:rPr lang="ko-KR" altLang="en-US" dirty="0">
                <a:highlight>
                  <a:srgbClr val="FFFF00"/>
                </a:highlight>
              </a:rPr>
              <a:t>  </a:t>
            </a:r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highlight>
                  <a:srgbClr val="FFFF00"/>
                </a:highlight>
              </a:rPr>
              <a:t>시작 </a:t>
            </a:r>
            <a:r>
              <a:rPr lang="en-US" altLang="ko-KR" dirty="0">
                <a:highlight>
                  <a:srgbClr val="FFFF00"/>
                </a:highlight>
              </a:rPr>
              <a:t>&gt; </a:t>
            </a:r>
            <a:r>
              <a:rPr lang="ko-KR" altLang="en-US" dirty="0">
                <a:highlight>
                  <a:srgbClr val="FFFF00"/>
                </a:highlight>
              </a:rPr>
              <a:t>도착까지 며칠이 걸리는가</a:t>
            </a:r>
            <a:r>
              <a:rPr lang="en-US" altLang="ko-KR" dirty="0">
                <a:highlight>
                  <a:srgbClr val="FFFF00"/>
                </a:highlight>
              </a:rPr>
              <a:t>?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 err="1"/>
              <a:t>시간복잡도</a:t>
            </a:r>
            <a:r>
              <a:rPr lang="ko-KR" altLang="en-US" dirty="0"/>
              <a:t> 고려</a:t>
            </a:r>
            <a:r>
              <a:rPr lang="en-US" altLang="ko-KR" dirty="0"/>
              <a:t>]</a:t>
            </a:r>
          </a:p>
          <a:p>
            <a:r>
              <a:rPr lang="ko-KR" altLang="en-US" dirty="0" err="1"/>
              <a:t>맵의</a:t>
            </a:r>
            <a:r>
              <a:rPr lang="ko-KR" altLang="en-US" dirty="0"/>
              <a:t> 사이즈는 최대 </a:t>
            </a:r>
            <a:r>
              <a:rPr lang="en-US" altLang="ko-KR" dirty="0"/>
              <a:t>100x100 &gt; </a:t>
            </a:r>
            <a:r>
              <a:rPr lang="ko-KR" altLang="en-US" dirty="0"/>
              <a:t>전부 탐색해도 문제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1E1200"/>
                </a:solidFill>
                <a:effectLst/>
                <a:latin typeface="Noto Sans KR"/>
              </a:rPr>
              <a:t>노드 사이 간 거리가 동일한 최단 경로 탐색 문제 </a:t>
            </a:r>
            <a:r>
              <a:rPr lang="en-US" altLang="ko-KR" b="0" i="0" dirty="0">
                <a:solidFill>
                  <a:srgbClr val="1E1200"/>
                </a:solidFill>
                <a:effectLst/>
                <a:latin typeface="Noto Sans KR"/>
              </a:rPr>
              <a:t>&gt;</a:t>
            </a:r>
            <a:r>
              <a:rPr lang="ko-KR" altLang="en-US" b="0" i="0" dirty="0">
                <a:solidFill>
                  <a:srgbClr val="1E1200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1E1200"/>
                </a:solidFill>
                <a:effectLst/>
                <a:latin typeface="Noto Sans KR"/>
              </a:rPr>
              <a:t>BFS</a:t>
            </a:r>
            <a:r>
              <a:rPr lang="ko-KR" altLang="en-US" b="0" i="0" dirty="0">
                <a:solidFill>
                  <a:srgbClr val="1E1200"/>
                </a:solidFill>
                <a:effectLst/>
                <a:latin typeface="Noto Sans KR"/>
              </a:rPr>
              <a:t> 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60A33F-11C6-454C-8354-6FA6C753F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91" y="1104573"/>
            <a:ext cx="3377119" cy="528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0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system-ui"/>
              </a:rPr>
              <a:t>나의 생각</a:t>
            </a:r>
            <a:r>
              <a:rPr lang="en-US" altLang="ko-KR" sz="3200" dirty="0">
                <a:latin typeface="system-ui"/>
              </a:rPr>
              <a:t>(BFS)</a:t>
            </a:r>
            <a:r>
              <a:rPr lang="ko-KR" altLang="en-US" sz="3200" dirty="0">
                <a:latin typeface="system-ui"/>
              </a:rPr>
              <a:t> 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A2838-CF9E-486B-B13E-FD0384BDED40}"/>
              </a:ext>
            </a:extLst>
          </p:cNvPr>
          <p:cNvSpPr txBox="1"/>
          <p:nvPr/>
        </p:nvSpPr>
        <p:spPr>
          <a:xfrm>
            <a:off x="561975" y="4432092"/>
            <a:ext cx="3581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 조건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시작 지점과 도착 지점의 좌표를 모르기 때문에 찾아줘야 한다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>
                <a:highlight>
                  <a:srgbClr val="FFFF00"/>
                </a:highlight>
              </a:rPr>
              <a:t>꿀열매를 먹으면 </a:t>
            </a:r>
            <a:r>
              <a:rPr lang="en-US" altLang="ko-KR" dirty="0">
                <a:highlight>
                  <a:srgbClr val="FFFF00"/>
                </a:highlight>
              </a:rPr>
              <a:t>1~2</a:t>
            </a:r>
            <a:r>
              <a:rPr lang="ko-KR" altLang="en-US" dirty="0">
                <a:highlight>
                  <a:srgbClr val="FFFF00"/>
                </a:highlight>
              </a:rPr>
              <a:t>칸을 이동할 수 있으니 </a:t>
            </a:r>
            <a:r>
              <a:rPr lang="en-US" altLang="ko-KR" dirty="0">
                <a:highlight>
                  <a:srgbClr val="FFFF00"/>
                </a:highlight>
              </a:rPr>
              <a:t>queue</a:t>
            </a:r>
            <a:r>
              <a:rPr lang="ko-KR" altLang="en-US" dirty="0">
                <a:highlight>
                  <a:srgbClr val="FFFF00"/>
                </a:highlight>
              </a:rPr>
              <a:t>에 추가로 저장한다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0A23102-8189-4936-96E6-436F4E29C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6" y="1281144"/>
            <a:ext cx="8209190" cy="278603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99CC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def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bfs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graph:Dict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start:int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):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ea typeface="ui-monospac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212529"/>
                </a:solidFill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visited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 = {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i: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08030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False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99CC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99CC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graph.keys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()}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# 방문 배열</a:t>
            </a:r>
            <a:endParaRPr kumimoji="0" lang="en-US" altLang="ko-KR" sz="1600" b="0" i="1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urier New" panose="02070309020205020404" pitchFamily="49" charset="0"/>
              <a:ea typeface="ui-monospac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i="1" dirty="0">
                <a:solidFill>
                  <a:srgbClr val="999999"/>
                </a:solidFill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    # </a:t>
            </a:r>
            <a:r>
              <a:rPr lang="ko-KR" altLang="en-US" sz="1600" i="1" dirty="0">
                <a:solidFill>
                  <a:srgbClr val="999999"/>
                </a:solidFill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현재 노드 방문 </a:t>
            </a:r>
            <a:endParaRPr kumimoji="0" lang="en-US" altLang="ko-KR" sz="1600" b="0" i="1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urier New" panose="02070309020205020404" pitchFamily="49" charset="0"/>
              <a:ea typeface="ui-monospace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queue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 = 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start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]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 #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선입선출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queue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자료구조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ea typeface="ui-monospace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ko-KR" sz="1600" dirty="0">
                <a:solidFill>
                  <a:srgbClr val="212529"/>
                </a:solidFill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visited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start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]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08030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True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ea typeface="ui-monospac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99CC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while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len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queue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) &gt;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08030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: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# 큐가 빌 때까지 반복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212529"/>
                </a:solidFill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212529"/>
                </a:solidFill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current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queue.pop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08030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)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#queue에서 노드를 하나 </a:t>
            </a:r>
            <a:r>
              <a:rPr lang="en-US" altLang="ko-KR" sz="1600" i="1" dirty="0">
                <a:solidFill>
                  <a:srgbClr val="999999"/>
                </a:solidFill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pop :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current</a:t>
            </a:r>
            <a:endParaRPr kumimoji="0" lang="en-US" altLang="ko-KR" sz="1600" b="0" i="1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urier New" panose="02070309020205020404" pitchFamily="49" charset="0"/>
              <a:ea typeface="ui-monospac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6699CC"/>
                </a:solidFill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99CC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nxt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99CC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graph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current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]: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#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current의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 인접 노드들</a:t>
            </a:r>
            <a:r>
              <a:rPr kumimoji="0" lang="en-US" altLang="ko-KR" sz="16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 : </a:t>
            </a:r>
            <a:r>
              <a:rPr kumimoji="0" lang="en-US" altLang="ko-KR" sz="1600" b="0" i="1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nxt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ea typeface="ui-monospac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rgbClr val="6699CC"/>
                </a:solidFill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    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99CC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99CC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not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visited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nxt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]: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# 만일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nxt에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 방문하지 않았다면</a:t>
            </a:r>
            <a:endParaRPr lang="en-US" altLang="ko-KR" sz="1600" dirty="0">
              <a:solidFill>
                <a:srgbClr val="212529"/>
              </a:solidFill>
              <a:latin typeface="Courier New" panose="02070309020205020404" pitchFamily="49" charset="0"/>
              <a:ea typeface="ui-monospac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212529"/>
                </a:solidFill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queue.append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nxt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)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#nxt 방문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ea typeface="ui-monospac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212529"/>
                </a:solidFill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	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visited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nxt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]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08030"/>
                </a:solidFill>
                <a:effectLst/>
                <a:latin typeface="Courier New" panose="02070309020205020404" pitchFamily="49" charset="0"/>
                <a:ea typeface="ui-monospace"/>
                <a:cs typeface="Courier New" panose="02070309020205020404" pitchFamily="49" charset="0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너비 우선 탐색 Breadth first search">
            <a:extLst>
              <a:ext uri="{FF2B5EF4-FFF2-40B4-BE49-F238E27FC236}">
                <a16:creationId xmlns:a16="http://schemas.microsoft.com/office/drawing/2014/main" id="{0F71BEE5-525A-4439-B7EA-3BF60DEF8DF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387" y="1486095"/>
            <a:ext cx="3301927" cy="24667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FF3AF72-AD27-4A90-978F-79937524572A}"/>
              </a:ext>
            </a:extLst>
          </p:cNvPr>
          <p:cNvGrpSpPr/>
          <p:nvPr/>
        </p:nvGrpSpPr>
        <p:grpSpPr>
          <a:xfrm>
            <a:off x="6543676" y="4736023"/>
            <a:ext cx="1714500" cy="1600438"/>
            <a:chOff x="6096000" y="4082257"/>
            <a:chExt cx="2628900" cy="24798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0E013CC-2C5B-4A72-81F0-FF68ADB79794}"/>
                </a:ext>
              </a:extLst>
            </p:cNvPr>
            <p:cNvSpPr/>
            <p:nvPr/>
          </p:nvSpPr>
          <p:spPr>
            <a:xfrm>
              <a:off x="6096000" y="4090956"/>
              <a:ext cx="876300" cy="8239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C88C169-87A0-4792-9EF0-E219DC79CEE3}"/>
                </a:ext>
              </a:extLst>
            </p:cNvPr>
            <p:cNvSpPr/>
            <p:nvPr/>
          </p:nvSpPr>
          <p:spPr>
            <a:xfrm>
              <a:off x="6972300" y="4082257"/>
              <a:ext cx="876300" cy="8239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5C5993F-7D1D-4593-88F1-58D6B3B4A6B6}"/>
                </a:ext>
              </a:extLst>
            </p:cNvPr>
            <p:cNvSpPr/>
            <p:nvPr/>
          </p:nvSpPr>
          <p:spPr>
            <a:xfrm>
              <a:off x="6096000" y="4914900"/>
              <a:ext cx="876300" cy="8239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4EA918B-2FC1-433F-A1D3-61D24F7DCE58}"/>
                </a:ext>
              </a:extLst>
            </p:cNvPr>
            <p:cNvSpPr/>
            <p:nvPr/>
          </p:nvSpPr>
          <p:spPr>
            <a:xfrm>
              <a:off x="6972300" y="4919436"/>
              <a:ext cx="876300" cy="8239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ACED658-0B6F-4A49-96AE-2D820CC5A655}"/>
                </a:ext>
              </a:extLst>
            </p:cNvPr>
            <p:cNvSpPr/>
            <p:nvPr/>
          </p:nvSpPr>
          <p:spPr>
            <a:xfrm>
              <a:off x="6096000" y="5738150"/>
              <a:ext cx="876300" cy="8239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549077-4A50-4E6C-9B30-473CA4E9B8F2}"/>
                </a:ext>
              </a:extLst>
            </p:cNvPr>
            <p:cNvSpPr/>
            <p:nvPr/>
          </p:nvSpPr>
          <p:spPr>
            <a:xfrm>
              <a:off x="7848600" y="4914206"/>
              <a:ext cx="876300" cy="8239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855F2AF-8049-49D1-84D3-DDB3950A577B}"/>
                </a:ext>
              </a:extLst>
            </p:cNvPr>
            <p:cNvSpPr/>
            <p:nvPr/>
          </p:nvSpPr>
          <p:spPr>
            <a:xfrm>
              <a:off x="7848600" y="4085032"/>
              <a:ext cx="876300" cy="8239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D84334E-7334-42ED-AB11-DE883FA82920}"/>
                </a:ext>
              </a:extLst>
            </p:cNvPr>
            <p:cNvSpPr/>
            <p:nvPr/>
          </p:nvSpPr>
          <p:spPr>
            <a:xfrm>
              <a:off x="7848600" y="5738150"/>
              <a:ext cx="876300" cy="8239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3637E97-B977-4F03-B506-1E73B76895EE}"/>
                </a:ext>
              </a:extLst>
            </p:cNvPr>
            <p:cNvSpPr/>
            <p:nvPr/>
          </p:nvSpPr>
          <p:spPr>
            <a:xfrm>
              <a:off x="6972300" y="5732226"/>
              <a:ext cx="876300" cy="8239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60BB4A-961D-4C03-8827-AB00B13AB04B}"/>
              </a:ext>
            </a:extLst>
          </p:cNvPr>
          <p:cNvSpPr/>
          <p:nvPr/>
        </p:nvSpPr>
        <p:spPr>
          <a:xfrm>
            <a:off x="7124702" y="4233507"/>
            <a:ext cx="571500" cy="5317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DEBAD3-E85D-4E6E-BCC3-015D63240D77}"/>
              </a:ext>
            </a:extLst>
          </p:cNvPr>
          <p:cNvSpPr/>
          <p:nvPr/>
        </p:nvSpPr>
        <p:spPr>
          <a:xfrm>
            <a:off x="5972176" y="5266195"/>
            <a:ext cx="571500" cy="5317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F09711-F240-4EDA-8C5D-77CA63AFE73E}"/>
              </a:ext>
            </a:extLst>
          </p:cNvPr>
          <p:cNvSpPr/>
          <p:nvPr/>
        </p:nvSpPr>
        <p:spPr>
          <a:xfrm>
            <a:off x="8258176" y="5266195"/>
            <a:ext cx="571500" cy="5317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87C599-7A66-4BB7-8B4A-90B0FAF696BD}"/>
              </a:ext>
            </a:extLst>
          </p:cNvPr>
          <p:cNvSpPr/>
          <p:nvPr/>
        </p:nvSpPr>
        <p:spPr>
          <a:xfrm>
            <a:off x="7115176" y="6329710"/>
            <a:ext cx="571500" cy="531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89BEB35-FFD4-4E3C-8F29-9570FD748B82}"/>
              </a:ext>
            </a:extLst>
          </p:cNvPr>
          <p:cNvSpPr/>
          <p:nvPr/>
        </p:nvSpPr>
        <p:spPr>
          <a:xfrm>
            <a:off x="7239000" y="5398120"/>
            <a:ext cx="304800" cy="316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EFFD50-4B10-4B6B-BFD8-29EF9785066E}"/>
              </a:ext>
            </a:extLst>
          </p:cNvPr>
          <p:cNvSpPr/>
          <p:nvPr/>
        </p:nvSpPr>
        <p:spPr>
          <a:xfrm>
            <a:off x="7105650" y="6322511"/>
            <a:ext cx="571500" cy="5317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53FD6C6-8F3E-46A6-880C-BAA34BBA2ADE}"/>
              </a:ext>
            </a:extLst>
          </p:cNvPr>
          <p:cNvSpPr/>
          <p:nvPr/>
        </p:nvSpPr>
        <p:spPr>
          <a:xfrm>
            <a:off x="6543676" y="5266195"/>
            <a:ext cx="571500" cy="5317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E68317-3556-443D-A7F3-C0B77989A938}"/>
              </a:ext>
            </a:extLst>
          </p:cNvPr>
          <p:cNvSpPr/>
          <p:nvPr/>
        </p:nvSpPr>
        <p:spPr>
          <a:xfrm>
            <a:off x="7124702" y="4751315"/>
            <a:ext cx="571500" cy="5317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16BAC9-A312-4AC6-943A-41732B180B3B}"/>
              </a:ext>
            </a:extLst>
          </p:cNvPr>
          <p:cNvSpPr/>
          <p:nvPr/>
        </p:nvSpPr>
        <p:spPr>
          <a:xfrm>
            <a:off x="7696202" y="5279697"/>
            <a:ext cx="571500" cy="5317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169F2C-BDB7-439B-8EDA-858FEBFE7008}"/>
              </a:ext>
            </a:extLst>
          </p:cNvPr>
          <p:cNvSpPr/>
          <p:nvPr/>
        </p:nvSpPr>
        <p:spPr>
          <a:xfrm>
            <a:off x="7105650" y="5798663"/>
            <a:ext cx="571500" cy="5317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1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dirty="0">
                <a:latin typeface="system-ui"/>
              </a:rPr>
              <a:t>소스코드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D87676-F76A-4336-83CC-9E48B53C7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38" y="1219622"/>
            <a:ext cx="4431988" cy="50764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D29E23-2538-4200-8FA0-8EFABC680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275" y="1668329"/>
            <a:ext cx="3867307" cy="422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8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85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29138D2-7D62-4711-8DD2-E2A210C09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8098</TotalTime>
  <Words>230</Words>
  <Application>Microsoft Office PowerPoint</Application>
  <PresentationFormat>와이드스크린</PresentationFormat>
  <Paragraphs>37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7" baseType="lpstr">
      <vt:lpstr>Noto Sans KR</vt:lpstr>
      <vt:lpstr>Noto Sans Symbols</vt:lpstr>
      <vt:lpstr>system-ui</vt:lpstr>
      <vt:lpstr>나눔스퀘어 네오 ExtraBold</vt:lpstr>
      <vt:lpstr>나눔스퀘어 네오 Heavy</vt:lpstr>
      <vt:lpstr>나눔스퀘어 네오 Regular</vt:lpstr>
      <vt:lpstr>맑은 고딕</vt:lpstr>
      <vt:lpstr>맑은 고딕</vt:lpstr>
      <vt:lpstr>Arial</vt:lpstr>
      <vt:lpstr>Calibri</vt:lpstr>
      <vt:lpstr>Courier New</vt:lpstr>
      <vt:lpstr>Office 테마</vt:lpstr>
      <vt:lpstr>PowerPoint 프레젠테이션</vt:lpstr>
      <vt:lpstr>꿀열매 (중급) </vt:lpstr>
      <vt:lpstr>나의 생각(BFS)  </vt:lpstr>
      <vt:lpstr>소스코드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양정우</cp:lastModifiedBy>
  <cp:revision>407</cp:revision>
  <dcterms:modified xsi:type="dcterms:W3CDTF">2024-12-12T00:29:46Z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  <property fmtid="{D5CDD505-2E9C-101B-9397-08002B2CF9AE}" pid="10" name="MediaServiceImageTags">
    <vt:lpwstr/>
  </property>
</Properties>
</file>