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4"/>
  </p:sldMasterIdLst>
  <p:notesMasterIdLst>
    <p:notesMasterId r:id="rId13"/>
  </p:notesMasterIdLst>
  <p:handoutMasterIdLst>
    <p:handoutMasterId r:id="rId14"/>
  </p:handoutMasterIdLst>
  <p:sldIdLst>
    <p:sldId id="3516" r:id="rId5"/>
    <p:sldId id="3570" r:id="rId6"/>
    <p:sldId id="3583" r:id="rId7"/>
    <p:sldId id="3584" r:id="rId8"/>
    <p:sldId id="3589" r:id="rId9"/>
    <p:sldId id="3590" r:id="rId10"/>
    <p:sldId id="3588" r:id="rId11"/>
    <p:sldId id="3581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기본 구역" id="{E01BE995-BFC2-4ED8-A89B-DF4717FF67A0}">
          <p14:sldIdLst>
            <p14:sldId id="3516"/>
            <p14:sldId id="3570"/>
            <p14:sldId id="3583"/>
            <p14:sldId id="3584"/>
            <p14:sldId id="3589"/>
            <p14:sldId id="3590"/>
            <p14:sldId id="3588"/>
            <p14:sldId id="35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DEA"/>
    <a:srgbClr val="1F6765"/>
    <a:srgbClr val="FF6600"/>
    <a:srgbClr val="D8ECEB"/>
    <a:srgbClr val="418587"/>
    <a:srgbClr val="C9FAFC"/>
    <a:srgbClr val="A5D2D3"/>
    <a:srgbClr val="71C1B3"/>
    <a:srgbClr val="B5DBD3"/>
    <a:srgbClr val="CAE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739C91-EA2B-441A-B1FC-6100ADDC1FEA}">
  <a:tblStyle styleId="{A4739C91-EA2B-441A-B1FC-6100ADDC1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84" autoAdjust="0"/>
    <p:restoredTop sz="95153" autoAdjust="0"/>
  </p:normalViewPr>
  <p:slideViewPr>
    <p:cSldViewPr snapToGrid="0">
      <p:cViewPr varScale="1">
        <p:scale>
          <a:sx n="71" d="100"/>
          <a:sy n="71" d="100"/>
        </p:scale>
        <p:origin x="86" y="35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D5EE2-0F71-437D-9438-13CCE6E2D3A4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F53A9-D8CC-4D53-A6BF-2C0C2798E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90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10300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7675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546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4394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5291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7430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3619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" name="Google Shape;1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5837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C7CF2056-2E41-4C40-AE19-A9A1125F85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3596531"/>
            <a:ext cx="12192000" cy="285905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EA947DF-4474-4457-99B3-14ADC3E38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52" b="21945"/>
          <a:stretch/>
        </p:blipFill>
        <p:spPr>
          <a:xfrm>
            <a:off x="0" y="0"/>
            <a:ext cx="12192000" cy="360059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30C2DB1-E1BF-4A77-BBF7-D6BABA4974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6148873"/>
            <a:ext cx="12192000" cy="709127"/>
          </a:xfrm>
          <a:prstGeom prst="rect">
            <a:avLst/>
          </a:prstGeom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32456" y="510866"/>
            <a:ext cx="10821346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 dirty="0"/>
          </a:p>
        </p:txBody>
      </p:sp>
      <p:cxnSp>
        <p:nvCxnSpPr>
          <p:cNvPr id="18" name="Google Shape;18;p3"/>
          <p:cNvCxnSpPr>
            <a:cxnSpLocks/>
            <a:stCxn id="22" idx="1"/>
            <a:endCxn id="22" idx="3"/>
          </p:cNvCxnSpPr>
          <p:nvPr/>
        </p:nvCxnSpPr>
        <p:spPr>
          <a:xfrm>
            <a:off x="0" y="650343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11266756" y="6559088"/>
            <a:ext cx="755737" cy="15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en-US" altLang="ko-KR" sz="102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831"/>
                <a:buFont typeface="Arial"/>
                <a:buNone/>
              </a:pPr>
              <a:t>‹#›</a:t>
            </a:fld>
            <a:endParaRPr sz="1023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10470" y="6559088"/>
            <a:ext cx="3556571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92" b="1" i="0" u="none" strike="noStrike" cap="none" dirty="0">
                <a:solidFill>
                  <a:srgbClr val="34AEAA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Arial"/>
                <a:sym typeface="Arial"/>
              </a:rPr>
              <a:t>KT AIVLE School</a:t>
            </a:r>
            <a:endParaRPr sz="1723" dirty="0">
              <a:solidFill>
                <a:srgbClr val="34AEAA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553369" y="1338454"/>
            <a:ext cx="10757098" cy="65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68935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954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0641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390779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7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DB33C9-9F17-4570-866B-17EF57204CD7}"/>
              </a:ext>
            </a:extLst>
          </p:cNvPr>
          <p:cNvSpPr/>
          <p:nvPr userDrawn="1"/>
        </p:nvSpPr>
        <p:spPr>
          <a:xfrm>
            <a:off x="169507" y="1142862"/>
            <a:ext cx="11852986" cy="5274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Google Shape;12;p40">
            <a:extLst>
              <a:ext uri="{FF2B5EF4-FFF2-40B4-BE49-F238E27FC236}">
                <a16:creationId xmlns:a16="http://schemas.microsoft.com/office/drawing/2014/main" id="{101F6C97-5613-4029-91DD-AB91A50C6258}"/>
              </a:ext>
            </a:extLst>
          </p:cNvPr>
          <p:cNvCxnSpPr/>
          <p:nvPr userDrawn="1"/>
        </p:nvCxnSpPr>
        <p:spPr>
          <a:xfrm rot="10800000">
            <a:off x="-5" y="1046297"/>
            <a:ext cx="12192005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4" name="Google Shape;39;p42">
            <a:extLst>
              <a:ext uri="{FF2B5EF4-FFF2-40B4-BE49-F238E27FC236}">
                <a16:creationId xmlns:a16="http://schemas.microsoft.com/office/drawing/2014/main" id="{CD0CE241-17D8-47FB-BD1F-FE7D316AC62A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954455" y="126128"/>
            <a:ext cx="1068038" cy="243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37679" y="404873"/>
            <a:ext cx="131450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7873572" y="3492799"/>
            <a:ext cx="2741372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969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Make it possible</a:t>
            </a:r>
            <a:endParaRPr sz="1723" dirty="0"/>
          </a:p>
        </p:txBody>
      </p:sp>
      <p:pic>
        <p:nvPicPr>
          <p:cNvPr id="31" name="Google Shape;31;p5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52094" y="2907769"/>
            <a:ext cx="2372373" cy="496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4CD8E5-A4BC-4AC3-9C10-5483E0D95A4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4561"/>
            <a:ext cx="12192000" cy="75027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69241" y="1189178"/>
            <a:ext cx="11653522" cy="68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84566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88165" marR="0" lvl="2" indent="-416804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50887" marR="0" lvl="3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692308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54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56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562722" marR="0" lvl="0" indent="-456586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sz="27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18524" algn="l" rtl="0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sz="21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39052" marR="0" lvl="6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01774" marR="0" lvl="7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064496" marR="0" lvl="8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69241" y="2084172"/>
            <a:ext cx="11653522" cy="1162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70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9EA2-55BD-42D9-A3B3-20D6D22715F0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2FEC-B71F-4637-BA7F-AE62DE34B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04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783B93C-511C-42EC-BD84-5B9B054FB2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0" name="Google Shape;39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613" y="402965"/>
            <a:ext cx="106803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40;p42"/>
          <p:cNvSpPr/>
          <p:nvPr/>
        </p:nvSpPr>
        <p:spPr>
          <a:xfrm>
            <a:off x="9765915" y="6335312"/>
            <a:ext cx="222736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Make it possible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41;p42" descr="텍스트, 클립아트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10964" y="5829300"/>
            <a:ext cx="1927553" cy="4176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43;p42"/>
          <p:cNvCxnSpPr>
            <a:cxnSpLocks/>
          </p:cNvCxnSpPr>
          <p:nvPr/>
        </p:nvCxnSpPr>
        <p:spPr>
          <a:xfrm>
            <a:off x="862205" y="2286000"/>
            <a:ext cx="0" cy="1069750"/>
          </a:xfrm>
          <a:prstGeom prst="straightConnector1">
            <a:avLst/>
          </a:prstGeom>
          <a:noFill/>
          <a:ln w="57150" cap="flat" cmpd="sng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5" name="Google Shape;57;p11"/>
          <p:cNvSpPr txBox="1">
            <a:spLocks/>
          </p:cNvSpPr>
          <p:nvPr/>
        </p:nvSpPr>
        <p:spPr>
          <a:xfrm>
            <a:off x="983631" y="2223951"/>
            <a:ext cx="9770093" cy="120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ko-KR" altLang="en-US" sz="2000" spc="-100" dirty="0" err="1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취뽀하자</a:t>
            </a:r>
            <a:r>
              <a:rPr lang="en-US" altLang="ko-KR" sz="2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! </a:t>
            </a:r>
          </a:p>
          <a:p>
            <a:pPr algn="l"/>
            <a:endParaRPr lang="en-US" altLang="ko-KR" sz="1000" spc="-100" dirty="0">
              <a:ln w="3175">
                <a:solidFill>
                  <a:schemeClr val="tx1">
                    <a:alpha val="30000"/>
                  </a:schemeClr>
                </a:solidFill>
              </a:ln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l"/>
            <a:r>
              <a:rPr lang="ko-KR" altLang="en-US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코딩 </a:t>
            </a:r>
            <a:r>
              <a:rPr lang="ko-KR" altLang="en-US" sz="4400" b="1" spc="-100" dirty="0" err="1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마스터즈</a:t>
            </a:r>
            <a:r>
              <a:rPr lang="ko-KR" altLang="en-US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 문제 리뷰 </a:t>
            </a:r>
            <a:r>
              <a:rPr lang="en-US" altLang="ko-KR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(</a:t>
            </a:r>
            <a:r>
              <a:rPr lang="ko-KR" altLang="en-US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양정우</a:t>
            </a:r>
            <a:r>
              <a:rPr lang="en-US" altLang="ko-KR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)</a:t>
            </a:r>
          </a:p>
        </p:txBody>
      </p:sp>
      <p:sp>
        <p:nvSpPr>
          <p:cNvPr id="9" name="Google Shape;57;p11">
            <a:extLst>
              <a:ext uri="{FF2B5EF4-FFF2-40B4-BE49-F238E27FC236}">
                <a16:creationId xmlns:a16="http://schemas.microsoft.com/office/drawing/2014/main" id="{E3927A6B-D301-419B-A687-5B81C9865C94}"/>
              </a:ext>
            </a:extLst>
          </p:cNvPr>
          <p:cNvSpPr txBox="1">
            <a:spLocks/>
          </p:cNvSpPr>
          <p:nvPr/>
        </p:nvSpPr>
        <p:spPr>
          <a:xfrm>
            <a:off x="983632" y="3444241"/>
            <a:ext cx="4202322" cy="644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en-US" altLang="ko-KR" sz="3200" b="1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1F6765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5561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10876190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3200" dirty="0">
                <a:latin typeface="system-ui"/>
              </a:rPr>
              <a:t>일차원 세계의 섬 </a:t>
            </a:r>
            <a:r>
              <a:rPr lang="en-US" altLang="ko-KR" sz="3200" dirty="0">
                <a:latin typeface="system-ui"/>
              </a:rPr>
              <a:t>(</a:t>
            </a:r>
            <a:r>
              <a:rPr lang="ko-KR" altLang="en-US" sz="3200" dirty="0">
                <a:latin typeface="system-ui"/>
              </a:rPr>
              <a:t>중급</a:t>
            </a:r>
            <a:r>
              <a:rPr lang="en-US" altLang="ko-KR" sz="3200" dirty="0">
                <a:latin typeface="system-ui"/>
              </a:rPr>
              <a:t>)</a:t>
            </a:r>
            <a:br>
              <a:rPr lang="ko-KR" altLang="en-US" sz="1400" b="1" i="0" dirty="0">
                <a:effectLst/>
                <a:latin typeface="system-ui"/>
              </a:rPr>
            </a:br>
            <a:endParaRPr lang="ko-KR" altLang="en-US"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648C74-1001-4405-87AA-B305EA333B31}"/>
              </a:ext>
            </a:extLst>
          </p:cNvPr>
          <p:cNvSpPr txBox="1"/>
          <p:nvPr/>
        </p:nvSpPr>
        <p:spPr>
          <a:xfrm>
            <a:off x="4785957" y="2056048"/>
            <a:ext cx="599634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800" b="1" dirty="0"/>
              <a:t>[</a:t>
            </a:r>
            <a:r>
              <a:rPr lang="ko-KR" altLang="en-US" sz="1800" b="1" dirty="0"/>
              <a:t>문제 파악</a:t>
            </a:r>
            <a:r>
              <a:rPr lang="en-US" altLang="ko-KR" sz="1800" b="1" dirty="0"/>
              <a:t>]</a:t>
            </a:r>
          </a:p>
          <a:p>
            <a:pPr marL="342900" indent="-342900">
              <a:buAutoNum type="arabicPeriod"/>
            </a:pPr>
            <a:endParaRPr lang="en-US" altLang="ko-KR" sz="1800" b="1" dirty="0"/>
          </a:p>
          <a:p>
            <a:r>
              <a:rPr lang="en-US" altLang="ko-KR" sz="1800" b="1" dirty="0"/>
              <a:t>2. G</a:t>
            </a:r>
            <a:r>
              <a:rPr lang="ko-KR" altLang="en-US" sz="1800" b="1" dirty="0"/>
              <a:t>는 섬 </a:t>
            </a:r>
            <a:r>
              <a:rPr lang="en-US" altLang="ko-KR" sz="1800" b="1" dirty="0"/>
              <a:t>, o</a:t>
            </a:r>
            <a:r>
              <a:rPr lang="ko-KR" altLang="en-US" sz="1800" b="1" dirty="0"/>
              <a:t>는 바다 </a:t>
            </a:r>
            <a:r>
              <a:rPr lang="en-US" altLang="ko-KR" sz="1800" b="1" dirty="0"/>
              <a:t>, x</a:t>
            </a:r>
            <a:r>
              <a:rPr lang="ko-KR" altLang="en-US" sz="1800" b="1" dirty="0"/>
              <a:t>는 미정</a:t>
            </a:r>
            <a:endParaRPr lang="en-US" altLang="ko-KR" sz="1800" b="1" dirty="0"/>
          </a:p>
          <a:p>
            <a:endParaRPr lang="en-US" altLang="ko-KR" sz="1800" b="1" dirty="0"/>
          </a:p>
          <a:p>
            <a:r>
              <a:rPr lang="en-US" altLang="ko-KR" sz="1800" b="1" dirty="0"/>
              <a:t>3. </a:t>
            </a:r>
            <a:r>
              <a:rPr lang="ko-KR" altLang="en-US" sz="1800" b="1" dirty="0"/>
              <a:t>섬은 양옆이 바다인 연속한 땅</a:t>
            </a:r>
            <a:endParaRPr lang="en-US" altLang="ko-KR" sz="1800" b="1" dirty="0"/>
          </a:p>
          <a:p>
            <a:endParaRPr lang="en-US" altLang="ko-KR" sz="1800" b="1" dirty="0"/>
          </a:p>
          <a:p>
            <a:r>
              <a:rPr lang="en-US" altLang="ko-KR" sz="1800" b="1" dirty="0"/>
              <a:t>4. </a:t>
            </a:r>
            <a:r>
              <a:rPr lang="ko-KR" altLang="en-US" sz="1800" b="1" dirty="0"/>
              <a:t>최소 섬의 개수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최대 섬의 개수를 출력  </a:t>
            </a:r>
            <a:endParaRPr lang="en-US" altLang="ko-KR" sz="1800" b="1" dirty="0"/>
          </a:p>
          <a:p>
            <a:endParaRPr lang="en-US" altLang="ko-KR" sz="1800" b="1" dirty="0"/>
          </a:p>
          <a:p>
            <a:endParaRPr lang="en-US" altLang="ko-KR" sz="1800" b="1" dirty="0"/>
          </a:p>
          <a:p>
            <a:endParaRPr lang="en-US" altLang="ko-KR" sz="1800" b="1" dirty="0"/>
          </a:p>
          <a:p>
            <a:r>
              <a:rPr lang="en-US" altLang="ko-KR" sz="1800" b="1" dirty="0"/>
              <a:t>[</a:t>
            </a:r>
            <a:r>
              <a:rPr lang="ko-KR" altLang="en-US" sz="1800" b="1" dirty="0" err="1"/>
              <a:t>시간복잡도</a:t>
            </a:r>
            <a:r>
              <a:rPr lang="ko-KR" altLang="en-US" sz="1800" b="1" dirty="0"/>
              <a:t> 고려</a:t>
            </a:r>
            <a:r>
              <a:rPr lang="en-US" altLang="ko-KR" sz="1800" b="1" dirty="0"/>
              <a:t>]</a:t>
            </a:r>
          </a:p>
          <a:p>
            <a:r>
              <a:rPr lang="en-US" altLang="ko-KR" sz="1800" b="1" dirty="0">
                <a:highlight>
                  <a:srgbClr val="FFFF00"/>
                </a:highlight>
              </a:rPr>
              <a:t>N</a:t>
            </a:r>
            <a:r>
              <a:rPr lang="ko-KR" altLang="en-US" sz="1800" b="1" dirty="0">
                <a:highlight>
                  <a:srgbClr val="FFFF00"/>
                </a:highlight>
              </a:rPr>
              <a:t>은 최대 </a:t>
            </a:r>
            <a:r>
              <a:rPr lang="en-US" altLang="ko-KR" sz="1800" b="1" dirty="0">
                <a:highlight>
                  <a:srgbClr val="FFFF00"/>
                </a:highlight>
              </a:rPr>
              <a:t>100</a:t>
            </a:r>
            <a:r>
              <a:rPr lang="en-US" altLang="ko-KR" sz="1800" b="1" dirty="0"/>
              <a:t>    &gt;    O(N) </a:t>
            </a:r>
            <a:r>
              <a:rPr lang="ko-KR" altLang="en-US" sz="1800" b="1" dirty="0"/>
              <a:t>완전탐색 </a:t>
            </a:r>
            <a:r>
              <a:rPr lang="en-US" altLang="ko-KR" sz="1800" b="1" dirty="0"/>
              <a:t>O </a:t>
            </a:r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D41518-7AE7-4A8F-9447-8A7280ED9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43" y="1213227"/>
            <a:ext cx="3856757" cy="513048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075B22F-D409-4A1A-AEC8-BE13884E1A9F}"/>
              </a:ext>
            </a:extLst>
          </p:cNvPr>
          <p:cNvSpPr/>
          <p:nvPr/>
        </p:nvSpPr>
        <p:spPr>
          <a:xfrm>
            <a:off x="486643" y="1725512"/>
            <a:ext cx="3783605" cy="3749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8EE45B-06B2-442B-9FFA-2FBC8B6E2EBD}"/>
              </a:ext>
            </a:extLst>
          </p:cNvPr>
          <p:cNvSpPr/>
          <p:nvPr/>
        </p:nvSpPr>
        <p:spPr>
          <a:xfrm>
            <a:off x="486643" y="2425249"/>
            <a:ext cx="3783605" cy="2905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003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7585" y="193830"/>
            <a:ext cx="10876190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3200" dirty="0">
                <a:latin typeface="system-ui"/>
              </a:rPr>
              <a:t>나의 생각</a:t>
            </a:r>
            <a:r>
              <a:rPr lang="en-US" altLang="ko-KR" sz="3200" dirty="0">
                <a:latin typeface="system-ui"/>
              </a:rPr>
              <a:t>(</a:t>
            </a:r>
            <a:r>
              <a:rPr lang="ko-KR" altLang="en-US" sz="3200" dirty="0">
                <a:latin typeface="system-ui"/>
              </a:rPr>
              <a:t>문제 파악</a:t>
            </a:r>
            <a:r>
              <a:rPr lang="en-US" altLang="ko-KR" sz="3200" dirty="0">
                <a:latin typeface="system-ui"/>
              </a:rPr>
              <a:t>)</a:t>
            </a:r>
            <a:endParaRPr lang="ko-KR" altLang="en-US"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12DBE10-4E49-4C90-A0DE-20CD3FED6A3F}"/>
              </a:ext>
            </a:extLst>
          </p:cNvPr>
          <p:cNvGrpSpPr/>
          <p:nvPr/>
        </p:nvGrpSpPr>
        <p:grpSpPr>
          <a:xfrm>
            <a:off x="431456" y="2816352"/>
            <a:ext cx="3742100" cy="941832"/>
            <a:chOff x="212000" y="2971800"/>
            <a:chExt cx="3742100" cy="941832"/>
          </a:xfrm>
        </p:grpSpPr>
        <p:pic>
          <p:nvPicPr>
            <p:cNvPr id="3" name="그래픽 2" descr="열대 장면 단색으로 채워진">
              <a:extLst>
                <a:ext uri="{FF2B5EF4-FFF2-40B4-BE49-F238E27FC236}">
                  <a16:creationId xmlns:a16="http://schemas.microsoft.com/office/drawing/2014/main" id="{104C7AF4-8D6F-49D1-B3D7-D785D030A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25300" y="2999232"/>
              <a:ext cx="914400" cy="914400"/>
            </a:xfrm>
            <a:prstGeom prst="rect">
              <a:avLst/>
            </a:prstGeom>
          </p:spPr>
        </p:pic>
        <p:pic>
          <p:nvPicPr>
            <p:cNvPr id="9" name="그래픽 8" descr="열대 장면 단색으로 채워진">
              <a:extLst>
                <a:ext uri="{FF2B5EF4-FFF2-40B4-BE49-F238E27FC236}">
                  <a16:creationId xmlns:a16="http://schemas.microsoft.com/office/drawing/2014/main" id="{A6C52FE1-1C16-4F1D-9FA0-6DEFD8DC7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31652" y="2971800"/>
              <a:ext cx="914400" cy="914400"/>
            </a:xfrm>
            <a:prstGeom prst="rect">
              <a:avLst/>
            </a:prstGeom>
          </p:spPr>
        </p:pic>
        <p:pic>
          <p:nvPicPr>
            <p:cNvPr id="13" name="그래픽 12" descr="열대 장면 단색으로 채워진">
              <a:extLst>
                <a:ext uri="{FF2B5EF4-FFF2-40B4-BE49-F238E27FC236}">
                  <a16:creationId xmlns:a16="http://schemas.microsoft.com/office/drawing/2014/main" id="{9F947024-7623-4657-99B9-9BBF963845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71333"/>
            <a:stretch/>
          </p:blipFill>
          <p:spPr>
            <a:xfrm>
              <a:off x="3039700" y="3651504"/>
              <a:ext cx="914400" cy="262128"/>
            </a:xfrm>
            <a:prstGeom prst="rect">
              <a:avLst/>
            </a:prstGeom>
          </p:spPr>
        </p:pic>
        <p:pic>
          <p:nvPicPr>
            <p:cNvPr id="14" name="그래픽 13" descr="열대 장면 단색으로 채워진">
              <a:extLst>
                <a:ext uri="{FF2B5EF4-FFF2-40B4-BE49-F238E27FC236}">
                  <a16:creationId xmlns:a16="http://schemas.microsoft.com/office/drawing/2014/main" id="{D24C9AF4-3730-4D4B-9BC1-6C0F1E8801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71333"/>
            <a:stretch/>
          </p:blipFill>
          <p:spPr>
            <a:xfrm>
              <a:off x="212000" y="3617976"/>
              <a:ext cx="914400" cy="262128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EFB7B70-12C9-40C4-BC36-308425B1BB24}"/>
              </a:ext>
            </a:extLst>
          </p:cNvPr>
          <p:cNvSpPr txBox="1"/>
          <p:nvPr/>
        </p:nvSpPr>
        <p:spPr>
          <a:xfrm>
            <a:off x="305017" y="1263324"/>
            <a:ext cx="610819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섬은 양옆이 바다인 연속한 땅</a:t>
            </a:r>
            <a:r>
              <a:rPr lang="en-US" altLang="ko-KR" sz="1400" b="1" dirty="0"/>
              <a:t>&gt;  </a:t>
            </a:r>
            <a:r>
              <a:rPr lang="ko-KR" altLang="en-US" b="1" dirty="0"/>
              <a:t>섬 </a:t>
            </a:r>
            <a:r>
              <a:rPr lang="en-US" altLang="ko-KR" b="1" dirty="0"/>
              <a:t>count</a:t>
            </a:r>
            <a:r>
              <a:rPr lang="ko-KR" altLang="en-US" b="1" dirty="0"/>
              <a:t>는 </a:t>
            </a:r>
            <a:r>
              <a:rPr lang="ko-KR" altLang="en-US" b="1" dirty="0" err="1"/>
              <a:t>언제일까</a:t>
            </a:r>
            <a:r>
              <a:rPr lang="en-US" altLang="ko-KR" b="1" dirty="0"/>
              <a:t>?</a:t>
            </a:r>
          </a:p>
          <a:p>
            <a:endParaRPr lang="en-US" altLang="ko-KR" sz="1400" b="1" dirty="0"/>
          </a:p>
          <a:p>
            <a:pPr marL="342900" indent="-342900">
              <a:buAutoNum type="alphaUcPeriod"/>
            </a:pPr>
            <a:r>
              <a:rPr lang="ko-KR" altLang="en-US" b="1" dirty="0">
                <a:solidFill>
                  <a:srgbClr val="FF0000"/>
                </a:solidFill>
              </a:rPr>
              <a:t>한 단계 전이 섬이고 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현재 바다일 때 </a:t>
            </a:r>
            <a:endParaRPr lang="en-US" altLang="ko-KR" sz="1400" b="1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E80F587-FD15-48CF-8DFC-14DB47BDF365}"/>
              </a:ext>
            </a:extLst>
          </p:cNvPr>
          <p:cNvGrpSpPr/>
          <p:nvPr/>
        </p:nvGrpSpPr>
        <p:grpSpPr>
          <a:xfrm>
            <a:off x="5530176" y="2816352"/>
            <a:ext cx="5249758" cy="914400"/>
            <a:chOff x="5118436" y="2843784"/>
            <a:chExt cx="5249758" cy="914400"/>
          </a:xfrm>
        </p:grpSpPr>
        <p:pic>
          <p:nvPicPr>
            <p:cNvPr id="10" name="그래픽 9" descr="열대 장면 단색으로 채워진">
              <a:extLst>
                <a:ext uri="{FF2B5EF4-FFF2-40B4-BE49-F238E27FC236}">
                  <a16:creationId xmlns:a16="http://schemas.microsoft.com/office/drawing/2014/main" id="{24A16659-01C3-452F-8846-F4B49A5FE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096000" y="2843784"/>
              <a:ext cx="914400" cy="914400"/>
            </a:xfrm>
            <a:prstGeom prst="rect">
              <a:avLst/>
            </a:prstGeom>
          </p:spPr>
        </p:pic>
        <p:pic>
          <p:nvPicPr>
            <p:cNvPr id="11" name="그래픽 10" descr="열대 장면 단색으로 채워진">
              <a:extLst>
                <a:ext uri="{FF2B5EF4-FFF2-40B4-BE49-F238E27FC236}">
                  <a16:creationId xmlns:a16="http://schemas.microsoft.com/office/drawing/2014/main" id="{7DD29A3A-DB82-4EB0-BBF4-ED5B51902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29600" y="2843784"/>
              <a:ext cx="914400" cy="914400"/>
            </a:xfrm>
            <a:prstGeom prst="rect">
              <a:avLst/>
            </a:prstGeom>
          </p:spPr>
        </p:pic>
        <p:pic>
          <p:nvPicPr>
            <p:cNvPr id="17" name="그래픽 16" descr="열대 장면 단색으로 채워진">
              <a:extLst>
                <a:ext uri="{FF2B5EF4-FFF2-40B4-BE49-F238E27FC236}">
                  <a16:creationId xmlns:a16="http://schemas.microsoft.com/office/drawing/2014/main" id="{CE87F4C7-8F22-4A2E-980E-BC2F95B364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71333"/>
            <a:stretch/>
          </p:blipFill>
          <p:spPr>
            <a:xfrm>
              <a:off x="9453794" y="3496056"/>
              <a:ext cx="914400" cy="262128"/>
            </a:xfrm>
            <a:prstGeom prst="rect">
              <a:avLst/>
            </a:prstGeom>
          </p:spPr>
        </p:pic>
        <p:pic>
          <p:nvPicPr>
            <p:cNvPr id="20" name="그래픽 19" descr="열대 장면 단색으로 채워진">
              <a:extLst>
                <a:ext uri="{FF2B5EF4-FFF2-40B4-BE49-F238E27FC236}">
                  <a16:creationId xmlns:a16="http://schemas.microsoft.com/office/drawing/2014/main" id="{5FD06D4B-AFAB-4C36-8D8B-1E8085F26E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71333"/>
            <a:stretch/>
          </p:blipFill>
          <p:spPr>
            <a:xfrm>
              <a:off x="5118436" y="3462528"/>
              <a:ext cx="914400" cy="262128"/>
            </a:xfrm>
            <a:prstGeom prst="rect">
              <a:avLst/>
            </a:prstGeom>
          </p:spPr>
        </p:pic>
        <p:pic>
          <p:nvPicPr>
            <p:cNvPr id="22" name="그래픽 21" descr="열대 장면 단색으로 채워진">
              <a:extLst>
                <a:ext uri="{FF2B5EF4-FFF2-40B4-BE49-F238E27FC236}">
                  <a16:creationId xmlns:a16="http://schemas.microsoft.com/office/drawing/2014/main" id="{DC284095-64CE-4748-886B-B54AD80606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71333"/>
            <a:stretch/>
          </p:blipFill>
          <p:spPr>
            <a:xfrm>
              <a:off x="7090492" y="3496056"/>
              <a:ext cx="914400" cy="262128"/>
            </a:xfrm>
            <a:prstGeom prst="rect">
              <a:avLst/>
            </a:prstGeom>
          </p:spPr>
        </p:pic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8BC5A0F7-B14A-4057-9EDC-03C10162D702}"/>
              </a:ext>
            </a:extLst>
          </p:cNvPr>
          <p:cNvSpPr/>
          <p:nvPr/>
        </p:nvSpPr>
        <p:spPr>
          <a:xfrm>
            <a:off x="2276856" y="2624328"/>
            <a:ext cx="2121408" cy="12435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6461FD-2585-44A0-9347-EE88E79D785E}"/>
              </a:ext>
            </a:extLst>
          </p:cNvPr>
          <p:cNvSpPr/>
          <p:nvPr/>
        </p:nvSpPr>
        <p:spPr>
          <a:xfrm>
            <a:off x="6413209" y="2679192"/>
            <a:ext cx="2121408" cy="12435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D1981C6-0CF8-47BC-AF20-41351012422C}"/>
              </a:ext>
            </a:extLst>
          </p:cNvPr>
          <p:cNvSpPr/>
          <p:nvPr/>
        </p:nvSpPr>
        <p:spPr>
          <a:xfrm>
            <a:off x="8719484" y="2679192"/>
            <a:ext cx="2121408" cy="12435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6EF9649-2D7B-4E58-8B52-24FD799D210F}"/>
              </a:ext>
            </a:extLst>
          </p:cNvPr>
          <p:cNvGrpSpPr/>
          <p:nvPr/>
        </p:nvGrpSpPr>
        <p:grpSpPr>
          <a:xfrm>
            <a:off x="473706" y="4747808"/>
            <a:ext cx="3742100" cy="941832"/>
            <a:chOff x="212000" y="2971800"/>
            <a:chExt cx="3742100" cy="941832"/>
          </a:xfrm>
        </p:grpSpPr>
        <p:pic>
          <p:nvPicPr>
            <p:cNvPr id="26" name="그래픽 25" descr="열대 장면 단색으로 채워진">
              <a:extLst>
                <a:ext uri="{FF2B5EF4-FFF2-40B4-BE49-F238E27FC236}">
                  <a16:creationId xmlns:a16="http://schemas.microsoft.com/office/drawing/2014/main" id="{FFF47B17-BCCB-4F88-9CE2-8CD76C0A6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25300" y="2999232"/>
              <a:ext cx="914400" cy="914400"/>
            </a:xfrm>
            <a:prstGeom prst="rect">
              <a:avLst/>
            </a:prstGeom>
          </p:spPr>
        </p:pic>
        <p:pic>
          <p:nvPicPr>
            <p:cNvPr id="27" name="그래픽 26" descr="열대 장면 단색으로 채워진">
              <a:extLst>
                <a:ext uri="{FF2B5EF4-FFF2-40B4-BE49-F238E27FC236}">
                  <a16:creationId xmlns:a16="http://schemas.microsoft.com/office/drawing/2014/main" id="{7CBEB6C3-795B-48B0-8610-2A11C0818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31652" y="2971800"/>
              <a:ext cx="914400" cy="914400"/>
            </a:xfrm>
            <a:prstGeom prst="rect">
              <a:avLst/>
            </a:prstGeom>
          </p:spPr>
        </p:pic>
        <p:pic>
          <p:nvPicPr>
            <p:cNvPr id="28" name="그래픽 27" descr="열대 장면 단색으로 채워진">
              <a:extLst>
                <a:ext uri="{FF2B5EF4-FFF2-40B4-BE49-F238E27FC236}">
                  <a16:creationId xmlns:a16="http://schemas.microsoft.com/office/drawing/2014/main" id="{666D98A9-BDAB-4C1A-971A-BE93355E12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71333"/>
            <a:stretch/>
          </p:blipFill>
          <p:spPr>
            <a:xfrm>
              <a:off x="3039700" y="3651504"/>
              <a:ext cx="914400" cy="262128"/>
            </a:xfrm>
            <a:prstGeom prst="rect">
              <a:avLst/>
            </a:prstGeom>
          </p:spPr>
        </p:pic>
        <p:pic>
          <p:nvPicPr>
            <p:cNvPr id="29" name="그래픽 28" descr="열대 장면 단색으로 채워진">
              <a:extLst>
                <a:ext uri="{FF2B5EF4-FFF2-40B4-BE49-F238E27FC236}">
                  <a16:creationId xmlns:a16="http://schemas.microsoft.com/office/drawing/2014/main" id="{87F39451-B2DA-47CF-BED9-F36A8E5341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71333"/>
            <a:stretch/>
          </p:blipFill>
          <p:spPr>
            <a:xfrm>
              <a:off x="212000" y="3617976"/>
              <a:ext cx="914400" cy="262128"/>
            </a:xfrm>
            <a:prstGeom prst="rect">
              <a:avLst/>
            </a:prstGeom>
          </p:spPr>
        </p:pic>
      </p:grpSp>
      <p:pic>
        <p:nvPicPr>
          <p:cNvPr id="31" name="그래픽 30" descr="열대 장면 단색으로 채워진">
            <a:extLst>
              <a:ext uri="{FF2B5EF4-FFF2-40B4-BE49-F238E27FC236}">
                <a16:creationId xmlns:a16="http://schemas.microsoft.com/office/drawing/2014/main" id="{3B8379C4-F6E0-49E1-8A62-76DED6963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5122" y="4779384"/>
            <a:ext cx="914400" cy="914400"/>
          </a:xfrm>
          <a:prstGeom prst="rect">
            <a:avLst/>
          </a:prstGeom>
        </p:spPr>
      </p:pic>
      <p:pic>
        <p:nvPicPr>
          <p:cNvPr id="32" name="그래픽 31" descr="열대 장면 단색으로 채워진">
            <a:extLst>
              <a:ext uri="{FF2B5EF4-FFF2-40B4-BE49-F238E27FC236}">
                <a16:creationId xmlns:a16="http://schemas.microsoft.com/office/drawing/2014/main" id="{4DB7757F-7A2B-4F48-979E-AA7C3B013F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71333"/>
          <a:stretch/>
        </p:blipFill>
        <p:spPr>
          <a:xfrm>
            <a:off x="6463286" y="5432632"/>
            <a:ext cx="914400" cy="262128"/>
          </a:xfrm>
          <a:prstGeom prst="rect">
            <a:avLst/>
          </a:prstGeom>
        </p:spPr>
      </p:pic>
      <p:pic>
        <p:nvPicPr>
          <p:cNvPr id="33" name="그래픽 32" descr="열대 장면 단색으로 채워진">
            <a:extLst>
              <a:ext uri="{FF2B5EF4-FFF2-40B4-BE49-F238E27FC236}">
                <a16:creationId xmlns:a16="http://schemas.microsoft.com/office/drawing/2014/main" id="{4016F59B-BEBA-4FC7-9BDE-B161CD1050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70396" y="4752928"/>
            <a:ext cx="914400" cy="914400"/>
          </a:xfrm>
          <a:prstGeom prst="rect">
            <a:avLst/>
          </a:prstGeom>
        </p:spPr>
      </p:pic>
      <p:pic>
        <p:nvPicPr>
          <p:cNvPr id="34" name="그래픽 33" descr="열대 장면 단색으로 채워진">
            <a:extLst>
              <a:ext uri="{FF2B5EF4-FFF2-40B4-BE49-F238E27FC236}">
                <a16:creationId xmlns:a16="http://schemas.microsoft.com/office/drawing/2014/main" id="{6E32FB3C-B190-49FD-8E03-44B47343DD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2232" y="4752928"/>
            <a:ext cx="914400" cy="914400"/>
          </a:xfrm>
          <a:prstGeom prst="rect">
            <a:avLst/>
          </a:prstGeom>
        </p:spPr>
      </p:pic>
      <p:pic>
        <p:nvPicPr>
          <p:cNvPr id="35" name="그래픽 34" descr="열대 장면 단색으로 채워진">
            <a:extLst>
              <a:ext uri="{FF2B5EF4-FFF2-40B4-BE49-F238E27FC236}">
                <a16:creationId xmlns:a16="http://schemas.microsoft.com/office/drawing/2014/main" id="{2469A609-7AEA-4067-8F17-90387EDC96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71333"/>
          <a:stretch/>
        </p:blipFill>
        <p:spPr>
          <a:xfrm>
            <a:off x="9384796" y="5416416"/>
            <a:ext cx="914400" cy="262128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13AB1C3B-F62A-4C5A-BF94-A9BFEDE4F59D}"/>
              </a:ext>
            </a:extLst>
          </p:cNvPr>
          <p:cNvSpPr/>
          <p:nvPr/>
        </p:nvSpPr>
        <p:spPr>
          <a:xfrm>
            <a:off x="2387006" y="4520184"/>
            <a:ext cx="1886712" cy="12435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43CC116-D1EF-4AD8-ACF3-A35E365599BD}"/>
              </a:ext>
            </a:extLst>
          </p:cNvPr>
          <p:cNvSpPr/>
          <p:nvPr/>
        </p:nvSpPr>
        <p:spPr>
          <a:xfrm>
            <a:off x="5287559" y="4583216"/>
            <a:ext cx="2121408" cy="12435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1618DAC-9C61-4FF3-9A38-60BC2E94A903}"/>
              </a:ext>
            </a:extLst>
          </p:cNvPr>
          <p:cNvSpPr/>
          <p:nvPr/>
        </p:nvSpPr>
        <p:spPr>
          <a:xfrm>
            <a:off x="8559589" y="4624912"/>
            <a:ext cx="2121408" cy="12435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0B013A-36D0-46BF-8067-EF77B21FDF17}"/>
              </a:ext>
            </a:extLst>
          </p:cNvPr>
          <p:cNvSpPr txBox="1"/>
          <p:nvPr/>
        </p:nvSpPr>
        <p:spPr>
          <a:xfrm>
            <a:off x="4498848" y="3136392"/>
            <a:ext cx="80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1</a:t>
            </a:r>
            <a:r>
              <a:rPr lang="ko-KR" altLang="en-US" sz="1800" b="1" dirty="0">
                <a:solidFill>
                  <a:srgbClr val="FF0000"/>
                </a:solidFill>
              </a:rPr>
              <a:t>개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0A397A-093B-4C14-93EE-AE73AC582013}"/>
              </a:ext>
            </a:extLst>
          </p:cNvPr>
          <p:cNvSpPr txBox="1"/>
          <p:nvPr/>
        </p:nvSpPr>
        <p:spPr>
          <a:xfrm>
            <a:off x="11021828" y="3203472"/>
            <a:ext cx="80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2</a:t>
            </a:r>
            <a:r>
              <a:rPr lang="ko-KR" altLang="en-US" sz="1800" b="1" dirty="0">
                <a:solidFill>
                  <a:srgbClr val="FF0000"/>
                </a:solidFill>
              </a:rPr>
              <a:t>개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4FFFB9-687D-471B-8A5C-5F7E14F1E49D}"/>
              </a:ext>
            </a:extLst>
          </p:cNvPr>
          <p:cNvSpPr txBox="1"/>
          <p:nvPr/>
        </p:nvSpPr>
        <p:spPr>
          <a:xfrm>
            <a:off x="10866337" y="5205008"/>
            <a:ext cx="80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3</a:t>
            </a:r>
            <a:r>
              <a:rPr lang="ko-KR" altLang="en-US" sz="1800" b="1" dirty="0">
                <a:solidFill>
                  <a:srgbClr val="FF0000"/>
                </a:solidFill>
              </a:rPr>
              <a:t>개</a:t>
            </a:r>
          </a:p>
        </p:txBody>
      </p:sp>
      <p:pic>
        <p:nvPicPr>
          <p:cNvPr id="41" name="그래픽 40" descr="열대 장면 단색으로 채워진">
            <a:extLst>
              <a:ext uri="{FF2B5EF4-FFF2-40B4-BE49-F238E27FC236}">
                <a16:creationId xmlns:a16="http://schemas.microsoft.com/office/drawing/2014/main" id="{18C9407F-031B-4257-878B-2FEC4897E2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71333"/>
          <a:stretch/>
        </p:blipFill>
        <p:spPr>
          <a:xfrm>
            <a:off x="4366983" y="5416416"/>
            <a:ext cx="914400" cy="26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214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10876190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3200" dirty="0">
                <a:latin typeface="system-ui"/>
              </a:rPr>
              <a:t>나의 생각</a:t>
            </a:r>
            <a:r>
              <a:rPr lang="en-US" altLang="ko-KR" sz="3200" dirty="0">
                <a:latin typeface="system-ui"/>
              </a:rPr>
              <a:t>(</a:t>
            </a:r>
            <a:r>
              <a:rPr lang="ko-KR" altLang="en-US" sz="3200" dirty="0">
                <a:latin typeface="system-ui"/>
              </a:rPr>
              <a:t>최소 섬의 개수 </a:t>
            </a:r>
            <a:r>
              <a:rPr lang="en-US" altLang="ko-KR" sz="3200" dirty="0">
                <a:latin typeface="system-ui"/>
              </a:rPr>
              <a:t>)</a:t>
            </a:r>
            <a:br>
              <a:rPr lang="ko-KR" altLang="en-US" sz="1400" b="1" i="0" dirty="0">
                <a:effectLst/>
                <a:latin typeface="system-ui"/>
              </a:rPr>
            </a:br>
            <a:endParaRPr lang="ko-KR" altLang="en-US"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AD19A7-9228-453C-B8C5-CAE16E2A8214}"/>
              </a:ext>
            </a:extLst>
          </p:cNvPr>
          <p:cNvSpPr txBox="1"/>
          <p:nvPr/>
        </p:nvSpPr>
        <p:spPr>
          <a:xfrm>
            <a:off x="356616" y="1285122"/>
            <a:ext cx="610819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섬의 개수가 가능한 적게 지도를 그리고 싶다 어떻게 해야 할까</a:t>
            </a:r>
            <a:r>
              <a:rPr lang="en-US" altLang="ko-KR" sz="1400" b="1" dirty="0"/>
              <a:t>?</a:t>
            </a:r>
          </a:p>
          <a:p>
            <a:endParaRPr lang="en-US" altLang="ko-KR" sz="1400" b="1" dirty="0"/>
          </a:p>
          <a:p>
            <a:r>
              <a:rPr lang="en-US" altLang="ko-KR" b="1" dirty="0"/>
              <a:t>A. </a:t>
            </a:r>
            <a:r>
              <a:rPr lang="ko-KR" altLang="en-US" b="1" dirty="0">
                <a:solidFill>
                  <a:srgbClr val="FF0000"/>
                </a:solidFill>
              </a:rPr>
              <a:t>한 단계 전과 동일하게 </a:t>
            </a:r>
            <a:r>
              <a:rPr lang="ko-KR" altLang="en-US" b="1" dirty="0"/>
              <a:t>그리면 섬의 개수를 </a:t>
            </a:r>
            <a:r>
              <a:rPr lang="ko-KR" altLang="en-US" b="1" dirty="0">
                <a:solidFill>
                  <a:srgbClr val="FF0000"/>
                </a:solidFill>
              </a:rPr>
              <a:t>최소화</a:t>
            </a:r>
            <a:r>
              <a:rPr lang="ko-KR" altLang="en-US" b="1" dirty="0"/>
              <a:t> 할 수 있다 </a:t>
            </a:r>
            <a:endParaRPr lang="en-US" altLang="ko-KR" sz="1400" b="1" dirty="0"/>
          </a:p>
        </p:txBody>
      </p:sp>
      <p:pic>
        <p:nvPicPr>
          <p:cNvPr id="32" name="그래픽 31" descr="열대 장면 단색으로 채워진">
            <a:extLst>
              <a:ext uri="{FF2B5EF4-FFF2-40B4-BE49-F238E27FC236}">
                <a16:creationId xmlns:a16="http://schemas.microsoft.com/office/drawing/2014/main" id="{22656E5D-5443-4631-BEA4-96B72AB1B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69948" y="2593797"/>
            <a:ext cx="914400" cy="914400"/>
          </a:xfrm>
          <a:prstGeom prst="rect">
            <a:avLst/>
          </a:prstGeom>
        </p:spPr>
      </p:pic>
      <p:pic>
        <p:nvPicPr>
          <p:cNvPr id="33" name="그래픽 32" descr="열대 장면 단색으로 채워진">
            <a:extLst>
              <a:ext uri="{FF2B5EF4-FFF2-40B4-BE49-F238E27FC236}">
                <a16:creationId xmlns:a16="http://schemas.microsoft.com/office/drawing/2014/main" id="{ED4D6878-9209-493E-B1A3-4A35236B83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71333"/>
          <a:stretch/>
        </p:blipFill>
        <p:spPr>
          <a:xfrm>
            <a:off x="761551" y="3248378"/>
            <a:ext cx="914400" cy="262128"/>
          </a:xfrm>
          <a:prstGeom prst="rect">
            <a:avLst/>
          </a:prstGeom>
        </p:spPr>
      </p:pic>
      <p:pic>
        <p:nvPicPr>
          <p:cNvPr id="34" name="그래픽 33" descr="열대 장면 단색으로 채워진">
            <a:extLst>
              <a:ext uri="{FF2B5EF4-FFF2-40B4-BE49-F238E27FC236}">
                <a16:creationId xmlns:a16="http://schemas.microsoft.com/office/drawing/2014/main" id="{1DB8B365-BDCC-45C3-B42E-62F5F367A6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10712" y="2593797"/>
            <a:ext cx="914400" cy="914400"/>
          </a:xfrm>
          <a:prstGeom prst="rect">
            <a:avLst/>
          </a:prstGeom>
        </p:spPr>
      </p:pic>
      <p:sp>
        <p:nvSpPr>
          <p:cNvPr id="4" name="곱하기 기호 3">
            <a:extLst>
              <a:ext uri="{FF2B5EF4-FFF2-40B4-BE49-F238E27FC236}">
                <a16:creationId xmlns:a16="http://schemas.microsoft.com/office/drawing/2014/main" id="{15734AD3-CB41-4B83-8B17-430A4DCB6AF4}"/>
              </a:ext>
            </a:extLst>
          </p:cNvPr>
          <p:cNvSpPr/>
          <p:nvPr/>
        </p:nvSpPr>
        <p:spPr>
          <a:xfrm>
            <a:off x="2415639" y="2593797"/>
            <a:ext cx="1163782" cy="914400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래픽 34" descr="열대 장면 단색으로 채워진">
            <a:extLst>
              <a:ext uri="{FF2B5EF4-FFF2-40B4-BE49-F238E27FC236}">
                <a16:creationId xmlns:a16="http://schemas.microsoft.com/office/drawing/2014/main" id="{ABBA4DFA-C3E6-4DF8-A788-048F24C380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71333"/>
          <a:stretch/>
        </p:blipFill>
        <p:spPr>
          <a:xfrm>
            <a:off x="4479187" y="3246069"/>
            <a:ext cx="914400" cy="262128"/>
          </a:xfrm>
          <a:prstGeom prst="rect">
            <a:avLst/>
          </a:prstGeom>
        </p:spPr>
      </p:pic>
      <p:pic>
        <p:nvPicPr>
          <p:cNvPr id="36" name="그래픽 35" descr="열대 장면 단색으로 채워진">
            <a:extLst>
              <a:ext uri="{FF2B5EF4-FFF2-40B4-BE49-F238E27FC236}">
                <a16:creationId xmlns:a16="http://schemas.microsoft.com/office/drawing/2014/main" id="{6BBA1E25-1689-47F9-92CB-4D19C0E26A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40330" y="2593797"/>
            <a:ext cx="914400" cy="914400"/>
          </a:xfrm>
          <a:prstGeom prst="rect">
            <a:avLst/>
          </a:prstGeom>
        </p:spPr>
      </p:pic>
      <p:pic>
        <p:nvPicPr>
          <p:cNvPr id="37" name="그래픽 36" descr="열대 장면 단색으로 채워진">
            <a:extLst>
              <a:ext uri="{FF2B5EF4-FFF2-40B4-BE49-F238E27FC236}">
                <a16:creationId xmlns:a16="http://schemas.microsoft.com/office/drawing/2014/main" id="{0AC3AF15-7160-4422-BEDD-3486DEDF9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84999" y="2608421"/>
            <a:ext cx="914400" cy="914400"/>
          </a:xfrm>
          <a:prstGeom prst="rect">
            <a:avLst/>
          </a:prstGeom>
        </p:spPr>
      </p:pic>
      <p:pic>
        <p:nvPicPr>
          <p:cNvPr id="38" name="그래픽 37" descr="열대 장면 단색으로 채워진">
            <a:extLst>
              <a:ext uri="{FF2B5EF4-FFF2-40B4-BE49-F238E27FC236}">
                <a16:creationId xmlns:a16="http://schemas.microsoft.com/office/drawing/2014/main" id="{E0984C71-65D7-4C2D-B7C2-FB5BB44CD9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71333"/>
          <a:stretch/>
        </p:blipFill>
        <p:spPr>
          <a:xfrm>
            <a:off x="6376602" y="3263002"/>
            <a:ext cx="914400" cy="262128"/>
          </a:xfrm>
          <a:prstGeom prst="rect">
            <a:avLst/>
          </a:prstGeom>
        </p:spPr>
      </p:pic>
      <p:pic>
        <p:nvPicPr>
          <p:cNvPr id="39" name="그래픽 38" descr="열대 장면 단색으로 채워진">
            <a:extLst>
              <a:ext uri="{FF2B5EF4-FFF2-40B4-BE49-F238E27FC236}">
                <a16:creationId xmlns:a16="http://schemas.microsoft.com/office/drawing/2014/main" id="{0EAF2F74-15BB-479D-BC12-09FFF2A7F2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52271" y="4816304"/>
            <a:ext cx="914400" cy="914400"/>
          </a:xfrm>
          <a:prstGeom prst="rect">
            <a:avLst/>
          </a:prstGeom>
        </p:spPr>
      </p:pic>
      <p:sp>
        <p:nvSpPr>
          <p:cNvPr id="40" name="곱하기 기호 39">
            <a:extLst>
              <a:ext uri="{FF2B5EF4-FFF2-40B4-BE49-F238E27FC236}">
                <a16:creationId xmlns:a16="http://schemas.microsoft.com/office/drawing/2014/main" id="{AE478E3F-8588-4421-BF0C-D8DCBFE4309F}"/>
              </a:ext>
            </a:extLst>
          </p:cNvPr>
          <p:cNvSpPr/>
          <p:nvPr/>
        </p:nvSpPr>
        <p:spPr>
          <a:xfrm>
            <a:off x="8060076" y="2608421"/>
            <a:ext cx="1163782" cy="914400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래픽 40" descr="열대 장면 단색으로 채워진">
            <a:extLst>
              <a:ext uri="{FF2B5EF4-FFF2-40B4-BE49-F238E27FC236}">
                <a16:creationId xmlns:a16="http://schemas.microsoft.com/office/drawing/2014/main" id="{13B8D06D-B5C0-4315-90D4-92533EAE8B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71333"/>
          <a:stretch/>
        </p:blipFill>
        <p:spPr>
          <a:xfrm>
            <a:off x="10094238" y="3260693"/>
            <a:ext cx="914400" cy="262128"/>
          </a:xfrm>
          <a:prstGeom prst="rect">
            <a:avLst/>
          </a:prstGeom>
        </p:spPr>
      </p:pic>
      <p:pic>
        <p:nvPicPr>
          <p:cNvPr id="42" name="그래픽 41" descr="열대 장면 단색으로 채워진">
            <a:extLst>
              <a:ext uri="{FF2B5EF4-FFF2-40B4-BE49-F238E27FC236}">
                <a16:creationId xmlns:a16="http://schemas.microsoft.com/office/drawing/2014/main" id="{5F17AC0C-EC01-41B2-A7C4-0726F12413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26266" y="2609427"/>
            <a:ext cx="914400" cy="914400"/>
          </a:xfrm>
          <a:prstGeom prst="rect">
            <a:avLst/>
          </a:prstGeom>
        </p:spPr>
      </p:pic>
      <p:sp>
        <p:nvSpPr>
          <p:cNvPr id="43" name="곱하기 기호 42">
            <a:extLst>
              <a:ext uri="{FF2B5EF4-FFF2-40B4-BE49-F238E27FC236}">
                <a16:creationId xmlns:a16="http://schemas.microsoft.com/office/drawing/2014/main" id="{0EE939AB-B099-4D2D-888C-B8CC9D931668}"/>
              </a:ext>
            </a:extLst>
          </p:cNvPr>
          <p:cNvSpPr/>
          <p:nvPr/>
        </p:nvSpPr>
        <p:spPr>
          <a:xfrm>
            <a:off x="9069779" y="2608421"/>
            <a:ext cx="1163782" cy="914400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래픽 43" descr="열대 장면 단색으로 채워진">
            <a:extLst>
              <a:ext uri="{FF2B5EF4-FFF2-40B4-BE49-F238E27FC236}">
                <a16:creationId xmlns:a16="http://schemas.microsoft.com/office/drawing/2014/main" id="{AFCED7BD-9746-41CA-B06F-C0AF152857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71333"/>
          <a:stretch/>
        </p:blipFill>
        <p:spPr>
          <a:xfrm>
            <a:off x="694557" y="5457997"/>
            <a:ext cx="914400" cy="262128"/>
          </a:xfrm>
          <a:prstGeom prst="rect">
            <a:avLst/>
          </a:prstGeom>
        </p:spPr>
      </p:pic>
      <p:pic>
        <p:nvPicPr>
          <p:cNvPr id="45" name="그래픽 44" descr="열대 장면 단색으로 채워진">
            <a:extLst>
              <a:ext uri="{FF2B5EF4-FFF2-40B4-BE49-F238E27FC236}">
                <a16:creationId xmlns:a16="http://schemas.microsoft.com/office/drawing/2014/main" id="{B561DBB9-2DFD-4F63-B17C-17008FA758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06795" y="4829058"/>
            <a:ext cx="914400" cy="914400"/>
          </a:xfrm>
          <a:prstGeom prst="rect">
            <a:avLst/>
          </a:prstGeom>
        </p:spPr>
      </p:pic>
      <p:sp>
        <p:nvSpPr>
          <p:cNvPr id="47" name="곱하기 기호 46">
            <a:extLst>
              <a:ext uri="{FF2B5EF4-FFF2-40B4-BE49-F238E27FC236}">
                <a16:creationId xmlns:a16="http://schemas.microsoft.com/office/drawing/2014/main" id="{79C26B0D-3F34-48F8-837F-6758B0A0F233}"/>
              </a:ext>
            </a:extLst>
          </p:cNvPr>
          <p:cNvSpPr/>
          <p:nvPr/>
        </p:nvSpPr>
        <p:spPr>
          <a:xfrm>
            <a:off x="5514109" y="4872741"/>
            <a:ext cx="1163782" cy="914400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곱하기 기호 47">
            <a:extLst>
              <a:ext uri="{FF2B5EF4-FFF2-40B4-BE49-F238E27FC236}">
                <a16:creationId xmlns:a16="http://schemas.microsoft.com/office/drawing/2014/main" id="{A3C525BE-B7A7-4571-9666-F4292B15570E}"/>
              </a:ext>
            </a:extLst>
          </p:cNvPr>
          <p:cNvSpPr/>
          <p:nvPr/>
        </p:nvSpPr>
        <p:spPr>
          <a:xfrm>
            <a:off x="3550830" y="4836673"/>
            <a:ext cx="1163782" cy="914400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곱하기 기호 48">
            <a:extLst>
              <a:ext uri="{FF2B5EF4-FFF2-40B4-BE49-F238E27FC236}">
                <a16:creationId xmlns:a16="http://schemas.microsoft.com/office/drawing/2014/main" id="{54EF02CD-9861-4179-B3F0-02413FE43992}"/>
              </a:ext>
            </a:extLst>
          </p:cNvPr>
          <p:cNvSpPr/>
          <p:nvPr/>
        </p:nvSpPr>
        <p:spPr>
          <a:xfrm>
            <a:off x="6530036" y="4870898"/>
            <a:ext cx="1163782" cy="914400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곱하기 기호 49">
            <a:extLst>
              <a:ext uri="{FF2B5EF4-FFF2-40B4-BE49-F238E27FC236}">
                <a16:creationId xmlns:a16="http://schemas.microsoft.com/office/drawing/2014/main" id="{DD73092C-0F4F-47D3-AC0D-7B993844C23D}"/>
              </a:ext>
            </a:extLst>
          </p:cNvPr>
          <p:cNvSpPr/>
          <p:nvPr/>
        </p:nvSpPr>
        <p:spPr>
          <a:xfrm>
            <a:off x="2576899" y="4848731"/>
            <a:ext cx="1163782" cy="914400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그래픽 50" descr="열대 장면 단색으로 채워진">
            <a:extLst>
              <a:ext uri="{FF2B5EF4-FFF2-40B4-BE49-F238E27FC236}">
                <a16:creationId xmlns:a16="http://schemas.microsoft.com/office/drawing/2014/main" id="{503A7044-072C-4AB3-BA9E-69DEC9CA4F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71333"/>
          <a:stretch/>
        </p:blipFill>
        <p:spPr>
          <a:xfrm>
            <a:off x="4640650" y="5459615"/>
            <a:ext cx="914400" cy="262128"/>
          </a:xfrm>
          <a:prstGeom prst="rect">
            <a:avLst/>
          </a:prstGeom>
        </p:spPr>
      </p:pic>
      <p:pic>
        <p:nvPicPr>
          <p:cNvPr id="52" name="그래픽 51" descr="열대 장면 단색으로 채워진">
            <a:extLst>
              <a:ext uri="{FF2B5EF4-FFF2-40B4-BE49-F238E27FC236}">
                <a16:creationId xmlns:a16="http://schemas.microsoft.com/office/drawing/2014/main" id="{DEB5E952-F219-46A8-A515-44CBB68E19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71333"/>
          <a:stretch/>
        </p:blipFill>
        <p:spPr>
          <a:xfrm>
            <a:off x="8632261" y="5457997"/>
            <a:ext cx="914400" cy="262128"/>
          </a:xfrm>
          <a:prstGeom prst="rect">
            <a:avLst/>
          </a:prstGeom>
        </p:spPr>
      </p:pic>
      <p:pic>
        <p:nvPicPr>
          <p:cNvPr id="53" name="그래픽 52" descr="열대 장면 단색으로 채워진">
            <a:extLst>
              <a:ext uri="{FF2B5EF4-FFF2-40B4-BE49-F238E27FC236}">
                <a16:creationId xmlns:a16="http://schemas.microsoft.com/office/drawing/2014/main" id="{DA4E7CE5-1AA0-40FD-B450-8E7FA7B563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94470" y="2608421"/>
            <a:ext cx="914400" cy="914400"/>
          </a:xfrm>
          <a:prstGeom prst="rect">
            <a:avLst/>
          </a:prstGeom>
        </p:spPr>
      </p:pic>
      <p:pic>
        <p:nvPicPr>
          <p:cNvPr id="54" name="그래픽 53" descr="열대 장면 단색으로 채워진">
            <a:extLst>
              <a:ext uri="{FF2B5EF4-FFF2-40B4-BE49-F238E27FC236}">
                <a16:creationId xmlns:a16="http://schemas.microsoft.com/office/drawing/2014/main" id="{8788A2D3-3B3A-4375-A425-90D50B2614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78963" y="4868404"/>
            <a:ext cx="914400" cy="914400"/>
          </a:xfrm>
          <a:prstGeom prst="rect">
            <a:avLst/>
          </a:prstGeom>
        </p:spPr>
      </p:pic>
      <p:pic>
        <p:nvPicPr>
          <p:cNvPr id="55" name="그래픽 54" descr="열대 장면 단색으로 채워진">
            <a:extLst>
              <a:ext uri="{FF2B5EF4-FFF2-40B4-BE49-F238E27FC236}">
                <a16:creationId xmlns:a16="http://schemas.microsoft.com/office/drawing/2014/main" id="{40BA7635-4330-4766-ACED-07BB656F86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42964" y="4837277"/>
            <a:ext cx="914400" cy="914400"/>
          </a:xfrm>
          <a:prstGeom prst="rect">
            <a:avLst/>
          </a:prstGeom>
        </p:spPr>
      </p:pic>
      <p:pic>
        <p:nvPicPr>
          <p:cNvPr id="56" name="그래픽 55" descr="열대 장면 단색으로 채워진">
            <a:extLst>
              <a:ext uri="{FF2B5EF4-FFF2-40B4-BE49-F238E27FC236}">
                <a16:creationId xmlns:a16="http://schemas.microsoft.com/office/drawing/2014/main" id="{2F88C12C-C6C7-4E58-8E6A-82FD2FB99A6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71333"/>
          <a:stretch/>
        </p:blipFill>
        <p:spPr>
          <a:xfrm>
            <a:off x="6643757" y="5459227"/>
            <a:ext cx="914400" cy="262128"/>
          </a:xfrm>
          <a:prstGeom prst="rect">
            <a:avLst/>
          </a:prstGeom>
        </p:spPr>
      </p:pic>
      <p:pic>
        <p:nvPicPr>
          <p:cNvPr id="57" name="그래픽 56" descr="열대 장면 단색으로 채워진">
            <a:extLst>
              <a:ext uri="{FF2B5EF4-FFF2-40B4-BE49-F238E27FC236}">
                <a16:creationId xmlns:a16="http://schemas.microsoft.com/office/drawing/2014/main" id="{7F13EC74-CE6A-464C-8A8B-625657A6576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71333"/>
          <a:stretch/>
        </p:blipFill>
        <p:spPr>
          <a:xfrm>
            <a:off x="5609586" y="5457376"/>
            <a:ext cx="914400" cy="26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49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0" grpId="0" animBg="1"/>
      <p:bldP spid="43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10876190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3200" dirty="0">
                <a:latin typeface="system-ui"/>
              </a:rPr>
              <a:t>나의 생각</a:t>
            </a:r>
            <a:r>
              <a:rPr lang="en-US" altLang="ko-KR" sz="3200" dirty="0">
                <a:latin typeface="system-ui"/>
              </a:rPr>
              <a:t>(</a:t>
            </a:r>
            <a:r>
              <a:rPr lang="ko-KR" altLang="en-US" sz="3200" dirty="0">
                <a:latin typeface="system-ui"/>
              </a:rPr>
              <a:t>최대 섬의 개수 </a:t>
            </a:r>
            <a:r>
              <a:rPr lang="en-US" altLang="ko-KR" sz="3200" dirty="0">
                <a:latin typeface="system-ui"/>
              </a:rPr>
              <a:t>)</a:t>
            </a:r>
            <a:br>
              <a:rPr lang="ko-KR" altLang="en-US" sz="1400" b="1" i="0" dirty="0">
                <a:effectLst/>
                <a:latin typeface="system-ui"/>
              </a:rPr>
            </a:br>
            <a:endParaRPr lang="ko-KR" altLang="en-US"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AD19A7-9228-453C-B8C5-CAE16E2A8214}"/>
              </a:ext>
            </a:extLst>
          </p:cNvPr>
          <p:cNvSpPr txBox="1"/>
          <p:nvPr/>
        </p:nvSpPr>
        <p:spPr>
          <a:xfrm>
            <a:off x="356616" y="1285122"/>
            <a:ext cx="610819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섬의 개수가 가능한 적게 지도를 그리고 싶다 어떻게 해야 할까</a:t>
            </a:r>
            <a:r>
              <a:rPr lang="en-US" altLang="ko-KR" sz="1400" b="1" dirty="0"/>
              <a:t>?</a:t>
            </a:r>
          </a:p>
          <a:p>
            <a:endParaRPr lang="en-US" altLang="ko-KR" sz="1400" b="1" dirty="0"/>
          </a:p>
          <a:p>
            <a:r>
              <a:rPr lang="en-US" altLang="ko-KR" b="1" dirty="0"/>
              <a:t>A. </a:t>
            </a:r>
            <a:r>
              <a:rPr lang="ko-KR" altLang="en-US" b="1" dirty="0">
                <a:solidFill>
                  <a:srgbClr val="FF0000"/>
                </a:solidFill>
              </a:rPr>
              <a:t>한 단계 전과 반대로 </a:t>
            </a:r>
            <a:r>
              <a:rPr lang="ko-KR" altLang="en-US" b="1" dirty="0"/>
              <a:t>그리면 섬의 개수를 </a:t>
            </a:r>
            <a:r>
              <a:rPr lang="ko-KR" altLang="en-US" b="1" dirty="0">
                <a:solidFill>
                  <a:srgbClr val="FF0000"/>
                </a:solidFill>
              </a:rPr>
              <a:t>최대화 </a:t>
            </a:r>
            <a:r>
              <a:rPr lang="ko-KR" altLang="en-US" b="1" dirty="0"/>
              <a:t>할 수 있다 </a:t>
            </a:r>
            <a:endParaRPr lang="en-US" altLang="ko-KR" sz="1400" b="1" dirty="0"/>
          </a:p>
        </p:txBody>
      </p:sp>
      <p:pic>
        <p:nvPicPr>
          <p:cNvPr id="32" name="그래픽 31" descr="열대 장면 단색으로 채워진">
            <a:extLst>
              <a:ext uri="{FF2B5EF4-FFF2-40B4-BE49-F238E27FC236}">
                <a16:creationId xmlns:a16="http://schemas.microsoft.com/office/drawing/2014/main" id="{22656E5D-5443-4631-BEA4-96B72AB1B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69948" y="2593797"/>
            <a:ext cx="914400" cy="914400"/>
          </a:xfrm>
          <a:prstGeom prst="rect">
            <a:avLst/>
          </a:prstGeom>
        </p:spPr>
      </p:pic>
      <p:pic>
        <p:nvPicPr>
          <p:cNvPr id="33" name="그래픽 32" descr="열대 장면 단색으로 채워진">
            <a:extLst>
              <a:ext uri="{FF2B5EF4-FFF2-40B4-BE49-F238E27FC236}">
                <a16:creationId xmlns:a16="http://schemas.microsoft.com/office/drawing/2014/main" id="{ED4D6878-9209-493E-B1A3-4A35236B83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71333"/>
          <a:stretch/>
        </p:blipFill>
        <p:spPr>
          <a:xfrm>
            <a:off x="761551" y="3248378"/>
            <a:ext cx="914400" cy="262128"/>
          </a:xfrm>
          <a:prstGeom prst="rect">
            <a:avLst/>
          </a:prstGeom>
        </p:spPr>
      </p:pic>
      <p:pic>
        <p:nvPicPr>
          <p:cNvPr id="34" name="그래픽 33" descr="열대 장면 단색으로 채워진">
            <a:extLst>
              <a:ext uri="{FF2B5EF4-FFF2-40B4-BE49-F238E27FC236}">
                <a16:creationId xmlns:a16="http://schemas.microsoft.com/office/drawing/2014/main" id="{1DB8B365-BDCC-45C3-B42E-62F5F367A6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10712" y="2593797"/>
            <a:ext cx="914400" cy="914400"/>
          </a:xfrm>
          <a:prstGeom prst="rect">
            <a:avLst/>
          </a:prstGeom>
        </p:spPr>
      </p:pic>
      <p:sp>
        <p:nvSpPr>
          <p:cNvPr id="4" name="곱하기 기호 3">
            <a:extLst>
              <a:ext uri="{FF2B5EF4-FFF2-40B4-BE49-F238E27FC236}">
                <a16:creationId xmlns:a16="http://schemas.microsoft.com/office/drawing/2014/main" id="{15734AD3-CB41-4B83-8B17-430A4DCB6AF4}"/>
              </a:ext>
            </a:extLst>
          </p:cNvPr>
          <p:cNvSpPr/>
          <p:nvPr/>
        </p:nvSpPr>
        <p:spPr>
          <a:xfrm>
            <a:off x="2415639" y="2593797"/>
            <a:ext cx="1163782" cy="914400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래픽 34" descr="열대 장면 단색으로 채워진">
            <a:extLst>
              <a:ext uri="{FF2B5EF4-FFF2-40B4-BE49-F238E27FC236}">
                <a16:creationId xmlns:a16="http://schemas.microsoft.com/office/drawing/2014/main" id="{ABBA4DFA-C3E6-4DF8-A788-048F24C380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71333"/>
          <a:stretch/>
        </p:blipFill>
        <p:spPr>
          <a:xfrm>
            <a:off x="4479187" y="3246069"/>
            <a:ext cx="914400" cy="262128"/>
          </a:xfrm>
          <a:prstGeom prst="rect">
            <a:avLst/>
          </a:prstGeom>
        </p:spPr>
      </p:pic>
      <p:pic>
        <p:nvPicPr>
          <p:cNvPr id="36" name="그래픽 35" descr="열대 장면 단색으로 채워진">
            <a:extLst>
              <a:ext uri="{FF2B5EF4-FFF2-40B4-BE49-F238E27FC236}">
                <a16:creationId xmlns:a16="http://schemas.microsoft.com/office/drawing/2014/main" id="{6BBA1E25-1689-47F9-92CB-4D19C0E26A2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71333"/>
          <a:stretch/>
        </p:blipFill>
        <p:spPr>
          <a:xfrm>
            <a:off x="2510942" y="3246069"/>
            <a:ext cx="914400" cy="262129"/>
          </a:xfrm>
          <a:prstGeom prst="rect">
            <a:avLst/>
          </a:prstGeom>
        </p:spPr>
      </p:pic>
      <p:pic>
        <p:nvPicPr>
          <p:cNvPr id="37" name="그래픽 36" descr="열대 장면 단색으로 채워진">
            <a:extLst>
              <a:ext uri="{FF2B5EF4-FFF2-40B4-BE49-F238E27FC236}">
                <a16:creationId xmlns:a16="http://schemas.microsoft.com/office/drawing/2014/main" id="{0AC3AF15-7160-4422-BEDD-3486DEDF9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84999" y="2608421"/>
            <a:ext cx="914400" cy="914400"/>
          </a:xfrm>
          <a:prstGeom prst="rect">
            <a:avLst/>
          </a:prstGeom>
        </p:spPr>
      </p:pic>
      <p:pic>
        <p:nvPicPr>
          <p:cNvPr id="38" name="그래픽 37" descr="열대 장면 단색으로 채워진">
            <a:extLst>
              <a:ext uri="{FF2B5EF4-FFF2-40B4-BE49-F238E27FC236}">
                <a16:creationId xmlns:a16="http://schemas.microsoft.com/office/drawing/2014/main" id="{E0984C71-65D7-4C2D-B7C2-FB5BB44CD9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71333"/>
          <a:stretch/>
        </p:blipFill>
        <p:spPr>
          <a:xfrm>
            <a:off x="6376602" y="3263002"/>
            <a:ext cx="914400" cy="262128"/>
          </a:xfrm>
          <a:prstGeom prst="rect">
            <a:avLst/>
          </a:prstGeom>
        </p:spPr>
      </p:pic>
      <p:pic>
        <p:nvPicPr>
          <p:cNvPr id="39" name="그래픽 38" descr="열대 장면 단색으로 채워진">
            <a:extLst>
              <a:ext uri="{FF2B5EF4-FFF2-40B4-BE49-F238E27FC236}">
                <a16:creationId xmlns:a16="http://schemas.microsoft.com/office/drawing/2014/main" id="{0EAF2F74-15BB-479D-BC12-09FFF2A7F2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52271" y="4816304"/>
            <a:ext cx="914400" cy="914400"/>
          </a:xfrm>
          <a:prstGeom prst="rect">
            <a:avLst/>
          </a:prstGeom>
        </p:spPr>
      </p:pic>
      <p:sp>
        <p:nvSpPr>
          <p:cNvPr id="40" name="곱하기 기호 39">
            <a:extLst>
              <a:ext uri="{FF2B5EF4-FFF2-40B4-BE49-F238E27FC236}">
                <a16:creationId xmlns:a16="http://schemas.microsoft.com/office/drawing/2014/main" id="{AE478E3F-8588-4421-BF0C-D8DCBFE4309F}"/>
              </a:ext>
            </a:extLst>
          </p:cNvPr>
          <p:cNvSpPr/>
          <p:nvPr/>
        </p:nvSpPr>
        <p:spPr>
          <a:xfrm>
            <a:off x="8060076" y="2608421"/>
            <a:ext cx="1163782" cy="914400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래픽 40" descr="열대 장면 단색으로 채워진">
            <a:extLst>
              <a:ext uri="{FF2B5EF4-FFF2-40B4-BE49-F238E27FC236}">
                <a16:creationId xmlns:a16="http://schemas.microsoft.com/office/drawing/2014/main" id="{13B8D06D-B5C0-4315-90D4-92533EAE8B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71333"/>
          <a:stretch/>
        </p:blipFill>
        <p:spPr>
          <a:xfrm>
            <a:off x="10094238" y="3260693"/>
            <a:ext cx="914400" cy="262128"/>
          </a:xfrm>
          <a:prstGeom prst="rect">
            <a:avLst/>
          </a:prstGeom>
        </p:spPr>
      </p:pic>
      <p:pic>
        <p:nvPicPr>
          <p:cNvPr id="42" name="그래픽 41" descr="열대 장면 단색으로 채워진">
            <a:extLst>
              <a:ext uri="{FF2B5EF4-FFF2-40B4-BE49-F238E27FC236}">
                <a16:creationId xmlns:a16="http://schemas.microsoft.com/office/drawing/2014/main" id="{5F17AC0C-EC01-41B2-A7C4-0726F12413D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73142"/>
          <a:stretch/>
        </p:blipFill>
        <p:spPr>
          <a:xfrm>
            <a:off x="8199399" y="3268962"/>
            <a:ext cx="914400" cy="245590"/>
          </a:xfrm>
          <a:prstGeom prst="rect">
            <a:avLst/>
          </a:prstGeom>
        </p:spPr>
      </p:pic>
      <p:sp>
        <p:nvSpPr>
          <p:cNvPr id="43" name="곱하기 기호 42">
            <a:extLst>
              <a:ext uri="{FF2B5EF4-FFF2-40B4-BE49-F238E27FC236}">
                <a16:creationId xmlns:a16="http://schemas.microsoft.com/office/drawing/2014/main" id="{0EE939AB-B099-4D2D-888C-B8CC9D931668}"/>
              </a:ext>
            </a:extLst>
          </p:cNvPr>
          <p:cNvSpPr/>
          <p:nvPr/>
        </p:nvSpPr>
        <p:spPr>
          <a:xfrm>
            <a:off x="9069779" y="2608421"/>
            <a:ext cx="1163782" cy="914400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래픽 43" descr="열대 장면 단색으로 채워진">
            <a:extLst>
              <a:ext uri="{FF2B5EF4-FFF2-40B4-BE49-F238E27FC236}">
                <a16:creationId xmlns:a16="http://schemas.microsoft.com/office/drawing/2014/main" id="{AFCED7BD-9746-41CA-B06F-C0AF152857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71333"/>
          <a:stretch/>
        </p:blipFill>
        <p:spPr>
          <a:xfrm>
            <a:off x="694557" y="5457997"/>
            <a:ext cx="914400" cy="262128"/>
          </a:xfrm>
          <a:prstGeom prst="rect">
            <a:avLst/>
          </a:prstGeom>
        </p:spPr>
      </p:pic>
      <p:pic>
        <p:nvPicPr>
          <p:cNvPr id="45" name="그래픽 44" descr="열대 장면 단색으로 채워진">
            <a:extLst>
              <a:ext uri="{FF2B5EF4-FFF2-40B4-BE49-F238E27FC236}">
                <a16:creationId xmlns:a16="http://schemas.microsoft.com/office/drawing/2014/main" id="{B561DBB9-2DFD-4F63-B17C-17008FA758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06795" y="4829058"/>
            <a:ext cx="914400" cy="914400"/>
          </a:xfrm>
          <a:prstGeom prst="rect">
            <a:avLst/>
          </a:prstGeom>
        </p:spPr>
      </p:pic>
      <p:sp>
        <p:nvSpPr>
          <p:cNvPr id="47" name="곱하기 기호 46">
            <a:extLst>
              <a:ext uri="{FF2B5EF4-FFF2-40B4-BE49-F238E27FC236}">
                <a16:creationId xmlns:a16="http://schemas.microsoft.com/office/drawing/2014/main" id="{79C26B0D-3F34-48F8-837F-6758B0A0F233}"/>
              </a:ext>
            </a:extLst>
          </p:cNvPr>
          <p:cNvSpPr/>
          <p:nvPr/>
        </p:nvSpPr>
        <p:spPr>
          <a:xfrm>
            <a:off x="5514109" y="4872741"/>
            <a:ext cx="1163782" cy="914400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곱하기 기호 47">
            <a:extLst>
              <a:ext uri="{FF2B5EF4-FFF2-40B4-BE49-F238E27FC236}">
                <a16:creationId xmlns:a16="http://schemas.microsoft.com/office/drawing/2014/main" id="{A3C525BE-B7A7-4571-9666-F4292B15570E}"/>
              </a:ext>
            </a:extLst>
          </p:cNvPr>
          <p:cNvSpPr/>
          <p:nvPr/>
        </p:nvSpPr>
        <p:spPr>
          <a:xfrm>
            <a:off x="3550830" y="4836673"/>
            <a:ext cx="1163782" cy="914400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곱하기 기호 48">
            <a:extLst>
              <a:ext uri="{FF2B5EF4-FFF2-40B4-BE49-F238E27FC236}">
                <a16:creationId xmlns:a16="http://schemas.microsoft.com/office/drawing/2014/main" id="{54EF02CD-9861-4179-B3F0-02413FE43992}"/>
              </a:ext>
            </a:extLst>
          </p:cNvPr>
          <p:cNvSpPr/>
          <p:nvPr/>
        </p:nvSpPr>
        <p:spPr>
          <a:xfrm>
            <a:off x="6530036" y="4870898"/>
            <a:ext cx="1163782" cy="914400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곱하기 기호 49">
            <a:extLst>
              <a:ext uri="{FF2B5EF4-FFF2-40B4-BE49-F238E27FC236}">
                <a16:creationId xmlns:a16="http://schemas.microsoft.com/office/drawing/2014/main" id="{DD73092C-0F4F-47D3-AC0D-7B993844C23D}"/>
              </a:ext>
            </a:extLst>
          </p:cNvPr>
          <p:cNvSpPr/>
          <p:nvPr/>
        </p:nvSpPr>
        <p:spPr>
          <a:xfrm>
            <a:off x="2576899" y="4848731"/>
            <a:ext cx="1163782" cy="914400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그래픽 50" descr="열대 장면 단색으로 채워진">
            <a:extLst>
              <a:ext uri="{FF2B5EF4-FFF2-40B4-BE49-F238E27FC236}">
                <a16:creationId xmlns:a16="http://schemas.microsoft.com/office/drawing/2014/main" id="{503A7044-072C-4AB3-BA9E-69DEC9CA4F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71333"/>
          <a:stretch/>
        </p:blipFill>
        <p:spPr>
          <a:xfrm>
            <a:off x="4640650" y="5459615"/>
            <a:ext cx="914400" cy="262128"/>
          </a:xfrm>
          <a:prstGeom prst="rect">
            <a:avLst/>
          </a:prstGeom>
        </p:spPr>
      </p:pic>
      <p:pic>
        <p:nvPicPr>
          <p:cNvPr id="52" name="그래픽 51" descr="열대 장면 단색으로 채워진">
            <a:extLst>
              <a:ext uri="{FF2B5EF4-FFF2-40B4-BE49-F238E27FC236}">
                <a16:creationId xmlns:a16="http://schemas.microsoft.com/office/drawing/2014/main" id="{DEB5E952-F219-46A8-A515-44CBB68E19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71333"/>
          <a:stretch/>
        </p:blipFill>
        <p:spPr>
          <a:xfrm>
            <a:off x="8632261" y="5457997"/>
            <a:ext cx="914400" cy="262128"/>
          </a:xfrm>
          <a:prstGeom prst="rect">
            <a:avLst/>
          </a:prstGeom>
        </p:spPr>
      </p:pic>
      <p:pic>
        <p:nvPicPr>
          <p:cNvPr id="53" name="그래픽 52" descr="열대 장면 단색으로 채워진">
            <a:extLst>
              <a:ext uri="{FF2B5EF4-FFF2-40B4-BE49-F238E27FC236}">
                <a16:creationId xmlns:a16="http://schemas.microsoft.com/office/drawing/2014/main" id="{DA4E7CE5-1AA0-40FD-B450-8E7FA7B563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94470" y="2608421"/>
            <a:ext cx="914400" cy="914400"/>
          </a:xfrm>
          <a:prstGeom prst="rect">
            <a:avLst/>
          </a:prstGeom>
        </p:spPr>
      </p:pic>
      <p:pic>
        <p:nvPicPr>
          <p:cNvPr id="54" name="그래픽 53" descr="열대 장면 단색으로 채워진">
            <a:extLst>
              <a:ext uri="{FF2B5EF4-FFF2-40B4-BE49-F238E27FC236}">
                <a16:creationId xmlns:a16="http://schemas.microsoft.com/office/drawing/2014/main" id="{8788A2D3-3B3A-4375-A425-90D50B26140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77042" r="1687"/>
          <a:stretch/>
        </p:blipFill>
        <p:spPr>
          <a:xfrm>
            <a:off x="2689451" y="5508749"/>
            <a:ext cx="898977" cy="209926"/>
          </a:xfrm>
          <a:prstGeom prst="rect">
            <a:avLst/>
          </a:prstGeom>
        </p:spPr>
      </p:pic>
      <p:pic>
        <p:nvPicPr>
          <p:cNvPr id="55" name="그래픽 54" descr="열대 장면 단색으로 채워진">
            <a:extLst>
              <a:ext uri="{FF2B5EF4-FFF2-40B4-BE49-F238E27FC236}">
                <a16:creationId xmlns:a16="http://schemas.microsoft.com/office/drawing/2014/main" id="{40BA7635-4330-4766-ACED-07BB656F86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42964" y="4837277"/>
            <a:ext cx="914400" cy="914400"/>
          </a:xfrm>
          <a:prstGeom prst="rect">
            <a:avLst/>
          </a:prstGeom>
        </p:spPr>
      </p:pic>
      <p:pic>
        <p:nvPicPr>
          <p:cNvPr id="56" name="그래픽 55" descr="열대 장면 단색으로 채워진">
            <a:extLst>
              <a:ext uri="{FF2B5EF4-FFF2-40B4-BE49-F238E27FC236}">
                <a16:creationId xmlns:a16="http://schemas.microsoft.com/office/drawing/2014/main" id="{2F88C12C-C6C7-4E58-8E6A-82FD2FB99A6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71333"/>
          <a:stretch/>
        </p:blipFill>
        <p:spPr>
          <a:xfrm>
            <a:off x="6643757" y="5459227"/>
            <a:ext cx="914400" cy="262128"/>
          </a:xfrm>
          <a:prstGeom prst="rect">
            <a:avLst/>
          </a:prstGeom>
        </p:spPr>
      </p:pic>
      <p:pic>
        <p:nvPicPr>
          <p:cNvPr id="30" name="그래픽 29" descr="열대 장면 단색으로 채워진">
            <a:extLst>
              <a:ext uri="{FF2B5EF4-FFF2-40B4-BE49-F238E27FC236}">
                <a16:creationId xmlns:a16="http://schemas.microsoft.com/office/drawing/2014/main" id="{8519F379-4453-4783-95A3-93FC768E7A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61965" y="485298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4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0" grpId="0" animBg="1"/>
      <p:bldP spid="43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10876190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3200" dirty="0">
                <a:latin typeface="system-ui"/>
              </a:rPr>
              <a:t>나의 생각</a:t>
            </a:r>
            <a:r>
              <a:rPr lang="en-US" altLang="ko-KR" sz="3200" dirty="0">
                <a:latin typeface="system-ui"/>
              </a:rPr>
              <a:t>(</a:t>
            </a:r>
            <a:r>
              <a:rPr lang="ko-KR" altLang="en-US" sz="3200" dirty="0">
                <a:latin typeface="system-ui"/>
              </a:rPr>
              <a:t>스택 자료구조 사용</a:t>
            </a:r>
            <a:r>
              <a:rPr lang="en-US" altLang="ko-KR" sz="3200" dirty="0">
                <a:latin typeface="system-ui"/>
              </a:rPr>
              <a:t>)</a:t>
            </a:r>
            <a:br>
              <a:rPr lang="ko-KR" altLang="en-US" sz="1400" b="1" i="0" dirty="0">
                <a:effectLst/>
                <a:latin typeface="system-ui"/>
              </a:rPr>
            </a:br>
            <a:endParaRPr lang="ko-KR" altLang="en-US"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pic>
        <p:nvPicPr>
          <p:cNvPr id="31" name="Picture 2" descr="자료구조]스택(Stack)">
            <a:extLst>
              <a:ext uri="{FF2B5EF4-FFF2-40B4-BE49-F238E27FC236}">
                <a16:creationId xmlns:a16="http://schemas.microsoft.com/office/drawing/2014/main" id="{D8210BD3-0A17-4552-AD5B-AEC68BD70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89" y="1221936"/>
            <a:ext cx="3083969" cy="2553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9E765E5-B5DD-4398-AC83-618BC895B93A}"/>
              </a:ext>
            </a:extLst>
          </p:cNvPr>
          <p:cNvSpPr txBox="1"/>
          <p:nvPr/>
        </p:nvSpPr>
        <p:spPr>
          <a:xfrm>
            <a:off x="3152228" y="2312482"/>
            <a:ext cx="97894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==  list[-1] 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FEF1085-25FC-48E9-8B39-94F1AB0A93F9}"/>
              </a:ext>
            </a:extLst>
          </p:cNvPr>
          <p:cNvSpPr/>
          <p:nvPr/>
        </p:nvSpPr>
        <p:spPr>
          <a:xfrm>
            <a:off x="1140547" y="2226833"/>
            <a:ext cx="2011681" cy="4840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5ECCB9-86CE-4BFD-A534-F7E56B02FD62}"/>
              </a:ext>
            </a:extLst>
          </p:cNvPr>
          <p:cNvSpPr txBox="1"/>
          <p:nvPr/>
        </p:nvSpPr>
        <p:spPr>
          <a:xfrm>
            <a:off x="3977090" y="1358375"/>
            <a:ext cx="387096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한 단계 전  바다 인지 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섬인지 꼭 확인해야 함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60" name="그래픽 59" descr="열대 장면 단색으로 채워진">
            <a:extLst>
              <a:ext uri="{FF2B5EF4-FFF2-40B4-BE49-F238E27FC236}">
                <a16:creationId xmlns:a16="http://schemas.microsoft.com/office/drawing/2014/main" id="{EA3A2AD4-E9A5-407E-A724-CABDE7C0F5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71333"/>
          <a:stretch/>
        </p:blipFill>
        <p:spPr>
          <a:xfrm>
            <a:off x="533136" y="5860200"/>
            <a:ext cx="914400" cy="262128"/>
          </a:xfrm>
          <a:prstGeom prst="rect">
            <a:avLst/>
          </a:prstGeom>
        </p:spPr>
      </p:pic>
      <p:pic>
        <p:nvPicPr>
          <p:cNvPr id="61" name="그래픽 60" descr="열대 장면 단색으로 채워진">
            <a:extLst>
              <a:ext uri="{FF2B5EF4-FFF2-40B4-BE49-F238E27FC236}">
                <a16:creationId xmlns:a16="http://schemas.microsoft.com/office/drawing/2014/main" id="{900DA136-0C4E-405F-A683-C23977448C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45374" y="5231261"/>
            <a:ext cx="914400" cy="914400"/>
          </a:xfrm>
          <a:prstGeom prst="rect">
            <a:avLst/>
          </a:prstGeom>
        </p:spPr>
      </p:pic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7C45AA7C-C556-4695-970E-F1421564FECA}"/>
              </a:ext>
            </a:extLst>
          </p:cNvPr>
          <p:cNvSpPr/>
          <p:nvPr/>
        </p:nvSpPr>
        <p:spPr>
          <a:xfrm>
            <a:off x="3389409" y="5238876"/>
            <a:ext cx="1163782" cy="914400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곱하기 기호 64">
            <a:extLst>
              <a:ext uri="{FF2B5EF4-FFF2-40B4-BE49-F238E27FC236}">
                <a16:creationId xmlns:a16="http://schemas.microsoft.com/office/drawing/2014/main" id="{CACD9532-6112-4382-9187-E85A90718D27}"/>
              </a:ext>
            </a:extLst>
          </p:cNvPr>
          <p:cNvSpPr/>
          <p:nvPr/>
        </p:nvSpPr>
        <p:spPr>
          <a:xfrm>
            <a:off x="2415478" y="5250934"/>
            <a:ext cx="1163782" cy="914400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그래픽 65" descr="열대 장면 단색으로 채워진">
            <a:extLst>
              <a:ext uri="{FF2B5EF4-FFF2-40B4-BE49-F238E27FC236}">
                <a16:creationId xmlns:a16="http://schemas.microsoft.com/office/drawing/2014/main" id="{4000723D-99F3-4C82-98C7-A2F85500B6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71333"/>
          <a:stretch/>
        </p:blipFill>
        <p:spPr>
          <a:xfrm>
            <a:off x="4479229" y="5861818"/>
            <a:ext cx="914400" cy="262128"/>
          </a:xfrm>
          <a:prstGeom prst="rect">
            <a:avLst/>
          </a:prstGeom>
        </p:spPr>
      </p:pic>
      <p:pic>
        <p:nvPicPr>
          <p:cNvPr id="68" name="그래픽 67" descr="열대 장면 단색으로 채워진">
            <a:extLst>
              <a:ext uri="{FF2B5EF4-FFF2-40B4-BE49-F238E27FC236}">
                <a16:creationId xmlns:a16="http://schemas.microsoft.com/office/drawing/2014/main" id="{205B1D72-59F0-4B4A-82A8-5F59FF0BB1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17542" y="5270607"/>
            <a:ext cx="914400" cy="914400"/>
          </a:xfrm>
          <a:prstGeom prst="rect">
            <a:avLst/>
          </a:prstGeom>
        </p:spPr>
      </p:pic>
      <p:pic>
        <p:nvPicPr>
          <p:cNvPr id="69" name="그래픽 68" descr="열대 장면 단색으로 채워진">
            <a:extLst>
              <a:ext uri="{FF2B5EF4-FFF2-40B4-BE49-F238E27FC236}">
                <a16:creationId xmlns:a16="http://schemas.microsoft.com/office/drawing/2014/main" id="{CFF569BC-5F5F-4BEE-81E5-18810967D1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1543" y="5239480"/>
            <a:ext cx="914400" cy="914400"/>
          </a:xfrm>
          <a:prstGeom prst="rect">
            <a:avLst/>
          </a:prstGeom>
        </p:spPr>
      </p:pic>
      <p:sp>
        <p:nvSpPr>
          <p:cNvPr id="3" name="순서도: 처리 2">
            <a:extLst>
              <a:ext uri="{FF2B5EF4-FFF2-40B4-BE49-F238E27FC236}">
                <a16:creationId xmlns:a16="http://schemas.microsoft.com/office/drawing/2014/main" id="{96AF804F-F8A0-4032-BBA3-2968A2AC67A7}"/>
              </a:ext>
            </a:extLst>
          </p:cNvPr>
          <p:cNvSpPr/>
          <p:nvPr/>
        </p:nvSpPr>
        <p:spPr>
          <a:xfrm>
            <a:off x="5875834" y="2581195"/>
            <a:ext cx="978946" cy="3603812"/>
          </a:xfrm>
          <a:prstGeom prst="flowChartProcess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2" name="그래픽 71" descr="열대 장면 단색으로 채워진">
            <a:extLst>
              <a:ext uri="{FF2B5EF4-FFF2-40B4-BE49-F238E27FC236}">
                <a16:creationId xmlns:a16="http://schemas.microsoft.com/office/drawing/2014/main" id="{31D265B6-F98C-4215-B46F-F4346E4919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71333"/>
          <a:stretch/>
        </p:blipFill>
        <p:spPr>
          <a:xfrm>
            <a:off x="5933602" y="5800866"/>
            <a:ext cx="914400" cy="262128"/>
          </a:xfrm>
          <a:prstGeom prst="rect">
            <a:avLst/>
          </a:prstGeom>
        </p:spPr>
      </p:pic>
      <p:pic>
        <p:nvPicPr>
          <p:cNvPr id="73" name="그래픽 72" descr="열대 장면 단색으로 채워진">
            <a:extLst>
              <a:ext uri="{FF2B5EF4-FFF2-40B4-BE49-F238E27FC236}">
                <a16:creationId xmlns:a16="http://schemas.microsoft.com/office/drawing/2014/main" id="{5814C3F3-1717-4DC4-9DB8-3AE31D277A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8122" y="4806513"/>
            <a:ext cx="914400" cy="914400"/>
          </a:xfrm>
          <a:prstGeom prst="rect">
            <a:avLst/>
          </a:prstGeom>
        </p:spPr>
      </p:pic>
      <p:pic>
        <p:nvPicPr>
          <p:cNvPr id="74" name="그래픽 73" descr="열대 장면 단색으로 채워진">
            <a:extLst>
              <a:ext uri="{FF2B5EF4-FFF2-40B4-BE49-F238E27FC236}">
                <a16:creationId xmlns:a16="http://schemas.microsoft.com/office/drawing/2014/main" id="{91B0F8DB-C2EA-4FFF-B764-9D2E0A1DB6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15734" y="3874011"/>
            <a:ext cx="914400" cy="914400"/>
          </a:xfrm>
          <a:prstGeom prst="rect">
            <a:avLst/>
          </a:prstGeom>
        </p:spPr>
      </p:pic>
      <p:pic>
        <p:nvPicPr>
          <p:cNvPr id="75" name="그래픽 74" descr="열대 장면 단색으로 채워진">
            <a:extLst>
              <a:ext uri="{FF2B5EF4-FFF2-40B4-BE49-F238E27FC236}">
                <a16:creationId xmlns:a16="http://schemas.microsoft.com/office/drawing/2014/main" id="{4067A112-D2A9-4C0D-A8A1-E83A12773C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15734" y="2959611"/>
            <a:ext cx="914400" cy="914400"/>
          </a:xfrm>
          <a:prstGeom prst="rect">
            <a:avLst/>
          </a:prstGeom>
        </p:spPr>
      </p:pic>
      <p:pic>
        <p:nvPicPr>
          <p:cNvPr id="76" name="그래픽 75" descr="열대 장면 단색으로 채워진">
            <a:extLst>
              <a:ext uri="{FF2B5EF4-FFF2-40B4-BE49-F238E27FC236}">
                <a16:creationId xmlns:a16="http://schemas.microsoft.com/office/drawing/2014/main" id="{DF0853C8-3EFF-4B0F-B6FF-5641AFA328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71333"/>
          <a:stretch/>
        </p:blipFill>
        <p:spPr>
          <a:xfrm>
            <a:off x="5901314" y="2710927"/>
            <a:ext cx="914400" cy="262128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8E72D55C-2FDF-48A5-9B45-2CEA6A497EBC}"/>
              </a:ext>
            </a:extLst>
          </p:cNvPr>
          <p:cNvSpPr txBox="1"/>
          <p:nvPr/>
        </p:nvSpPr>
        <p:spPr>
          <a:xfrm>
            <a:off x="5933602" y="6180542"/>
            <a:ext cx="6285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421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10876190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3200" b="1" i="0" dirty="0">
                <a:effectLst/>
                <a:latin typeface="system-ui"/>
              </a:rPr>
              <a:t>소스 코드</a:t>
            </a:r>
            <a:br>
              <a:rPr lang="ko-KR" altLang="en-US" sz="1400" b="1" i="0" dirty="0">
                <a:effectLst/>
                <a:latin typeface="system-ui"/>
              </a:rPr>
            </a:br>
            <a:endParaRPr lang="ko-KR" altLang="en-US"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AA5707-801C-462D-BDA7-2D5AF2F0C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66" y="1426464"/>
            <a:ext cx="3080654" cy="48055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641044B-D92D-4448-B0FE-89B73D443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5662" y="1426464"/>
            <a:ext cx="7858719" cy="17884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58B21BA-42DE-40B6-A82C-318719E1E7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3411" y="3429000"/>
            <a:ext cx="2434815" cy="261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92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6857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114dcef-bd0d-459c-b9d7-fc63398cdbee" xsi:nil="true"/>
    <lcf76f155ced4ddcb4097134ff3c332f xmlns="1857a468-9f2d-455b-8425-136ceb0ac253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61AA2C327A4324587CA5B8F932705FD" ma:contentTypeVersion="16" ma:contentTypeDescription="새 문서를 만듭니다." ma:contentTypeScope="" ma:versionID="e9974894dc087bc702e39d51fac416ef">
  <xsd:schema xmlns:xsd="http://www.w3.org/2001/XMLSchema" xmlns:xs="http://www.w3.org/2001/XMLSchema" xmlns:p="http://schemas.microsoft.com/office/2006/metadata/properties" xmlns:ns2="1857a468-9f2d-455b-8425-136ceb0ac253" xmlns:ns3="9114dcef-bd0d-459c-b9d7-fc63398cdbee" targetNamespace="http://schemas.microsoft.com/office/2006/metadata/properties" ma:root="true" ma:fieldsID="41cd493e84cfcb347ae251f59b06abf5" ns2:_="" ns3:_="">
    <xsd:import namespace="1857a468-9f2d-455b-8425-136ceb0ac253"/>
    <xsd:import namespace="9114dcef-bd0d-459c-b9d7-fc63398cdb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57a468-9f2d-455b-8425-136ceb0ac2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1fa32a7-7a11-4d23-adca-71b1597c76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14dcef-bd0d-459c-b9d7-fc63398cdbee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54c65a67-eaa7-4f9d-a1f2-c1ec469a375d}" ma:internalName="TaxCatchAll" ma:showField="CatchAllData" ma:web="9114dcef-bd0d-459c-b9d7-fc63398cdb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74F5F0-E47C-4CD4-9BF1-D80ACD90DC05}">
  <ds:schemaRefs>
    <ds:schemaRef ds:uri="http://purl.org/dc/dcmitype/"/>
    <ds:schemaRef ds:uri="http://schemas.microsoft.com/office/2006/documentManagement/types"/>
    <ds:schemaRef ds:uri="9114dcef-bd0d-459c-b9d7-fc63398cdbee"/>
    <ds:schemaRef ds:uri="http://www.w3.org/XML/1998/namespace"/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1857a468-9f2d-455b-8425-136ceb0ac253"/>
  </ds:schemaRefs>
</ds:datastoreItem>
</file>

<file path=customXml/itemProps2.xml><?xml version="1.0" encoding="utf-8"?>
<ds:datastoreItem xmlns:ds="http://schemas.openxmlformats.org/officeDocument/2006/customXml" ds:itemID="{EB6E4AB4-6812-4825-A477-08F4E47042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9138D2-7D62-4711-8DD2-E2A210C093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57a468-9f2d-455b-8425-136ceb0ac253"/>
    <ds:schemaRef ds:uri="9114dcef-bd0d-459c-b9d7-fc63398cdb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8224</TotalTime>
  <Words>191</Words>
  <Application>Microsoft Office PowerPoint</Application>
  <PresentationFormat>와이드스크린</PresentationFormat>
  <Paragraphs>40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8" baseType="lpstr">
      <vt:lpstr>Noto Sans Symbols</vt:lpstr>
      <vt:lpstr>system-ui</vt:lpstr>
      <vt:lpstr>나눔스퀘어 네오 ExtraBold</vt:lpstr>
      <vt:lpstr>나눔스퀘어 네오 Heavy</vt:lpstr>
      <vt:lpstr>나눔스퀘어 네오 Regular</vt:lpstr>
      <vt:lpstr>Malgun Gothic</vt:lpstr>
      <vt:lpstr>Malgun Gothic</vt:lpstr>
      <vt:lpstr>Arial</vt:lpstr>
      <vt:lpstr>Calibri</vt:lpstr>
      <vt:lpstr>Office 테마</vt:lpstr>
      <vt:lpstr>PowerPoint 프레젠테이션</vt:lpstr>
      <vt:lpstr>일차원 세계의 섬 (중급) </vt:lpstr>
      <vt:lpstr>나의 생각(문제 파악)</vt:lpstr>
      <vt:lpstr>나의 생각(최소 섬의 개수 ) </vt:lpstr>
      <vt:lpstr>나의 생각(최대 섬의 개수 ) </vt:lpstr>
      <vt:lpstr>나의 생각(스택 자료구조 사용) </vt:lpstr>
      <vt:lpstr>소스 코드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양정우</cp:lastModifiedBy>
  <cp:revision>423</cp:revision>
  <dcterms:modified xsi:type="dcterms:W3CDTF">2024-12-08T11:21:22Z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0x010100661AA2C327A4324587CA5B8F932705FD</vt:lpwstr>
  </property>
  <property fmtid="{D5CDD505-2E9C-101B-9397-08002B2CF9AE}" pid="10" name="MediaServiceImageTags">
    <vt:lpwstr/>
  </property>
</Properties>
</file>