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3516" r:id="rId5"/>
    <p:sldId id="3570" r:id="rId6"/>
    <p:sldId id="3583" r:id="rId7"/>
    <p:sldId id="3585" r:id="rId8"/>
    <p:sldId id="358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5"/>
            <p14:sldId id="3581"/>
          </p14:sldIdLst>
        </p14:section>
        <p14:section name="탐색적 데이터 분석 결과" id="{AA423445-CF8D-4C9F-BE21-FB9C7DC69D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정우" initials="양" lastIdx="1" clrIdx="0">
    <p:extLst>
      <p:ext uri="{19B8F6BF-5375-455C-9EA6-DF929625EA0E}">
        <p15:presenceInfo xmlns:p15="http://schemas.microsoft.com/office/powerpoint/2012/main" userId="양정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53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4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자연수의 신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중급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5761278" y="2737187"/>
            <a:ext cx="4553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문제 파악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ighlight>
                  <a:srgbClr val="FFFF00"/>
                </a:highlight>
              </a:rPr>
              <a:t>N</a:t>
            </a:r>
            <a:r>
              <a:rPr lang="ko-KR" altLang="en-US" dirty="0">
                <a:highlight>
                  <a:srgbClr val="FFFF00"/>
                </a:highlight>
              </a:rPr>
              <a:t>은 최대 </a:t>
            </a:r>
            <a:r>
              <a:rPr lang="en-US" altLang="ko-KR" dirty="0">
                <a:highlight>
                  <a:srgbClr val="FFFF00"/>
                </a:highlight>
              </a:rPr>
              <a:t>10**12   (1~N</a:t>
            </a:r>
            <a:r>
              <a:rPr lang="ko-KR" altLang="en-US" dirty="0">
                <a:highlight>
                  <a:srgbClr val="FFFF00"/>
                </a:highlight>
              </a:rPr>
              <a:t>까지 전부 탐색할 수 없음 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[N </a:t>
            </a:r>
            <a:r>
              <a:rPr lang="ko-KR" altLang="en-US" dirty="0"/>
              <a:t>이하 홀수들 </a:t>
            </a:r>
            <a:r>
              <a:rPr lang="en-US" altLang="ko-KR" dirty="0"/>
              <a:t>, N </a:t>
            </a:r>
            <a:r>
              <a:rPr lang="ko-KR" altLang="en-US" dirty="0"/>
              <a:t>이하 짝수들</a:t>
            </a:r>
            <a:r>
              <a:rPr lang="en-US" altLang="ko-KR" dirty="0"/>
              <a:t>] 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K </a:t>
            </a:r>
            <a:r>
              <a:rPr lang="ko-KR" altLang="en-US" dirty="0"/>
              <a:t>번째 수가 무엇인가</a:t>
            </a:r>
            <a:r>
              <a:rPr lang="en-US" altLang="ko-KR" dirty="0"/>
              <a:t>? </a:t>
            </a: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7D006-35C5-46A9-A5CD-30EBC5BC1507}"/>
              </a:ext>
            </a:extLst>
          </p:cNvPr>
          <p:cNvSpPr txBox="1"/>
          <p:nvPr/>
        </p:nvSpPr>
        <p:spPr>
          <a:xfrm>
            <a:off x="10282307" y="1319713"/>
            <a:ext cx="8371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ko-KR" altLang="en-US" sz="800" b="1" i="0" dirty="0">
                <a:effectLst/>
                <a:latin typeface="system-ui"/>
              </a:rPr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30B718-9E42-4557-BC28-078546BB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7" y="1319713"/>
            <a:ext cx="3724179" cy="50239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4FA755-9293-48CC-A3AA-3860DCCE3863}"/>
              </a:ext>
            </a:extLst>
          </p:cNvPr>
          <p:cNvSpPr/>
          <p:nvPr/>
        </p:nvSpPr>
        <p:spPr>
          <a:xfrm>
            <a:off x="429927" y="2607850"/>
            <a:ext cx="2122773" cy="411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E2D380-CB73-4CFD-9711-193A1CF11DE4}"/>
              </a:ext>
            </a:extLst>
          </p:cNvPr>
          <p:cNvSpPr/>
          <p:nvPr/>
        </p:nvSpPr>
        <p:spPr>
          <a:xfrm>
            <a:off x="514351" y="4768512"/>
            <a:ext cx="3495434" cy="2057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5" name="Google Shape;57;p11">
            <a:extLst>
              <a:ext uri="{FF2B5EF4-FFF2-40B4-BE49-F238E27FC236}">
                <a16:creationId xmlns:a16="http://schemas.microsoft.com/office/drawing/2014/main" id="{FC81A555-93B6-4DD9-92DB-D079AFA1F1FF}"/>
              </a:ext>
            </a:extLst>
          </p:cNvPr>
          <p:cNvSpPr txBox="1">
            <a:spLocks/>
          </p:cNvSpPr>
          <p:nvPr/>
        </p:nvSpPr>
        <p:spPr>
          <a:xfrm>
            <a:off x="2394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나의 접근</a:t>
            </a:r>
            <a:r>
              <a:rPr lang="en-US" altLang="ko-KR" sz="3600" dirty="0">
                <a:latin typeface="system-ui"/>
              </a:rPr>
              <a:t>(</a:t>
            </a:r>
            <a:r>
              <a:rPr lang="ko-KR" altLang="en-US" sz="3600" dirty="0">
                <a:latin typeface="system-ui"/>
              </a:rPr>
              <a:t>규칙</a:t>
            </a:r>
            <a:r>
              <a:rPr lang="en-US" altLang="ko-KR" sz="3600" dirty="0">
                <a:latin typeface="system-ui"/>
              </a:rPr>
              <a:t>)</a:t>
            </a:r>
            <a:br>
              <a:rPr lang="ko-KR" altLang="en-US" sz="1400" i="1" dirty="0">
                <a:latin typeface="system-ui"/>
              </a:rPr>
            </a:br>
            <a:endParaRPr lang="ko-KR" altLang="en-US" sz="2800" i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5E7C7-54D6-49F2-A95D-EE3277BC5517}"/>
              </a:ext>
            </a:extLst>
          </p:cNvPr>
          <p:cNvSpPr txBox="1"/>
          <p:nvPr/>
        </p:nvSpPr>
        <p:spPr>
          <a:xfrm>
            <a:off x="504825" y="1495425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N =15</a:t>
            </a:r>
            <a:endParaRPr lang="ko-KR" altLang="en-US" sz="3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D60EBA-A486-4015-9659-DC28B54E5618}"/>
              </a:ext>
            </a:extLst>
          </p:cNvPr>
          <p:cNvSpPr/>
          <p:nvPr/>
        </p:nvSpPr>
        <p:spPr>
          <a:xfrm>
            <a:off x="4704683" y="2540876"/>
            <a:ext cx="64406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D29D45-6AB4-4A52-ACE0-11006EFEB151}"/>
              </a:ext>
            </a:extLst>
          </p:cNvPr>
          <p:cNvSpPr txBox="1"/>
          <p:nvPr/>
        </p:nvSpPr>
        <p:spPr>
          <a:xfrm>
            <a:off x="315685" y="2495919"/>
            <a:ext cx="115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1, 3, 5 ,7 , 9, 11, 13, 15</a:t>
            </a:r>
            <a:endParaRPr lang="ko-KR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79DE7-1CD9-4320-895A-0FAF64B5B5B8}"/>
              </a:ext>
            </a:extLst>
          </p:cNvPr>
          <p:cNvSpPr txBox="1"/>
          <p:nvPr/>
        </p:nvSpPr>
        <p:spPr>
          <a:xfrm>
            <a:off x="6106205" y="2495919"/>
            <a:ext cx="1158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2, 4, 6, 8, 10, 12, 14</a:t>
            </a:r>
            <a:endParaRPr lang="ko-KR" alt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556903-DE5A-4BB9-B4F4-12AFA8CEB49E}"/>
              </a:ext>
            </a:extLst>
          </p:cNvPr>
          <p:cNvSpPr txBox="1"/>
          <p:nvPr/>
        </p:nvSpPr>
        <p:spPr>
          <a:xfrm>
            <a:off x="4796605" y="1405386"/>
            <a:ext cx="478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Mid: 15 // 2 = 7    </a:t>
            </a:r>
            <a:endParaRPr lang="ko-KR" altLang="en-US" sz="3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EEFA8D-B0C4-49EF-8F40-F5DAF05A0B8E}"/>
              </a:ext>
            </a:extLst>
          </p:cNvPr>
          <p:cNvSpPr/>
          <p:nvPr/>
        </p:nvSpPr>
        <p:spPr>
          <a:xfrm>
            <a:off x="4796605" y="1449580"/>
            <a:ext cx="319702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920BE-3B76-4177-892A-6CC5940B47BB}"/>
              </a:ext>
            </a:extLst>
          </p:cNvPr>
          <p:cNvSpPr txBox="1"/>
          <p:nvPr/>
        </p:nvSpPr>
        <p:spPr>
          <a:xfrm>
            <a:off x="681805" y="4721942"/>
            <a:ext cx="7714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K</a:t>
            </a:r>
            <a:r>
              <a:rPr lang="ko-KR" altLang="en-US" sz="3600" dirty="0"/>
              <a:t> </a:t>
            </a:r>
            <a:r>
              <a:rPr lang="en-US" altLang="ko-KR" sz="3600" dirty="0"/>
              <a:t>=</a:t>
            </a:r>
            <a:r>
              <a:rPr lang="ko-KR" altLang="en-US" sz="3600" dirty="0"/>
              <a:t>  짝수</a:t>
            </a:r>
            <a:r>
              <a:rPr lang="en-US" altLang="ko-KR" sz="3600" dirty="0"/>
              <a:t> (if k &gt; Mid)  = 2*(K - mid)</a:t>
            </a:r>
          </a:p>
          <a:p>
            <a:r>
              <a:rPr lang="ko-KR" altLang="en-US" sz="3600" dirty="0"/>
              <a:t>        홀수  </a:t>
            </a:r>
            <a:r>
              <a:rPr lang="en-US" altLang="ko-KR" sz="3600" dirty="0"/>
              <a:t>(else)         = 2*K -1</a:t>
            </a:r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BD778E2-D1AB-4991-A07C-785EB433FF5E}"/>
              </a:ext>
            </a:extLst>
          </p:cNvPr>
          <p:cNvSpPr/>
          <p:nvPr/>
        </p:nvSpPr>
        <p:spPr>
          <a:xfrm>
            <a:off x="504825" y="2323653"/>
            <a:ext cx="4996323" cy="121860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FA6D60-44F3-423E-A505-DB2E0DA24524}"/>
              </a:ext>
            </a:extLst>
          </p:cNvPr>
          <p:cNvSpPr/>
          <p:nvPr/>
        </p:nvSpPr>
        <p:spPr>
          <a:xfrm>
            <a:off x="6194323" y="2323653"/>
            <a:ext cx="4404851" cy="121860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8CFA07-F3BC-47B1-88C6-B734D7E721DB}"/>
              </a:ext>
            </a:extLst>
          </p:cNvPr>
          <p:cNvSpPr txBox="1"/>
          <p:nvPr/>
        </p:nvSpPr>
        <p:spPr>
          <a:xfrm>
            <a:off x="2171393" y="3521969"/>
            <a:ext cx="116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7030A0"/>
                </a:solidFill>
              </a:rPr>
              <a:t>홀수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F37A8A-4FFE-4B65-AFCE-E538D7BDFDDF}"/>
              </a:ext>
            </a:extLst>
          </p:cNvPr>
          <p:cNvSpPr txBox="1"/>
          <p:nvPr/>
        </p:nvSpPr>
        <p:spPr>
          <a:xfrm>
            <a:off x="7798826" y="3523626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B050"/>
                </a:solidFill>
              </a:rPr>
              <a:t>짝수</a:t>
            </a:r>
          </a:p>
        </p:txBody>
      </p:sp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소스코드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AE8B4-EF45-4157-926F-001ABB18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376076"/>
            <a:ext cx="9723050" cy="47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8225</TotalTime>
  <Words>132</Words>
  <Application>Microsoft Office PowerPoint</Application>
  <PresentationFormat>와이드스크린</PresentationFormat>
  <Paragraphs>25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자연수의 신(중급) </vt:lpstr>
      <vt:lpstr> </vt:lpstr>
      <vt:lpstr>소스코드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424</cp:revision>
  <dcterms:modified xsi:type="dcterms:W3CDTF">2024-12-03T10:38:27Z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