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trictFirstAndLastChars="0" saveSubsetFonts="1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3342" r:id="rId5"/>
    <p:sldId id="3343" r:id="rId6"/>
    <p:sldId id="3322" r:id="rId7"/>
    <p:sldId id="3326" r:id="rId8"/>
    <p:sldId id="3329" r:id="rId9"/>
    <p:sldId id="3299" r:id="rId10"/>
    <p:sldId id="3301" r:id="rId11"/>
    <p:sldId id="3335" r:id="rId12"/>
    <p:sldId id="3303" r:id="rId13"/>
    <p:sldId id="3336" r:id="rId14"/>
    <p:sldId id="3338" r:id="rId15"/>
    <p:sldId id="3337" r:id="rId16"/>
    <p:sldId id="3341" r:id="rId17"/>
    <p:sldId id="3339" r:id="rId1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pos="1367" userDrawn="1">
          <p15:clr>
            <a:srgbClr val="A4A3A4"/>
          </p15:clr>
        </p15:guide>
        <p15:guide id="9" pos="652" userDrawn="1">
          <p15:clr>
            <a:srgbClr val="A4A3A4"/>
          </p15:clr>
        </p15:guide>
        <p15:guide id="11" pos="890" userDrawn="1">
          <p15:clr>
            <a:srgbClr val="A4A3A4"/>
          </p15:clr>
        </p15:guide>
        <p15:guide id="12" pos="2921" userDrawn="1">
          <p15:clr>
            <a:srgbClr val="A4A3A4"/>
          </p15:clr>
        </p15:guide>
        <p15:guide id="13" orient="horz" pos="2273" userDrawn="1">
          <p15:clr>
            <a:srgbClr val="A4A3A4"/>
          </p15:clr>
        </p15:guide>
        <p15:guide id="14" orient="horz" pos="73" userDrawn="1">
          <p15:clr>
            <a:srgbClr val="A4A3A4"/>
          </p15:clr>
        </p15:guide>
        <p15:guide id="15" orient="horz" pos="504" userDrawn="1">
          <p15:clr>
            <a:srgbClr val="A4A3A4"/>
          </p15:clr>
        </p15:guide>
        <p15:guide id="16" orient="horz" pos="845" userDrawn="1">
          <p15:clr>
            <a:srgbClr val="A4A3A4"/>
          </p15:clr>
        </p15:guide>
        <p15:guide id="17" orient="horz" pos="1230" userDrawn="1">
          <p15:clr>
            <a:srgbClr val="A4A3A4"/>
          </p15:clr>
        </p15:guide>
        <p15:guide id="18" pos="227" userDrawn="1">
          <p15:clr>
            <a:srgbClr val="A4A3A4"/>
          </p15:clr>
        </p15:guide>
        <p15:guide id="19" pos="737" userDrawn="1">
          <p15:clr>
            <a:srgbClr val="A4A3A4"/>
          </p15:clr>
        </p15:guide>
        <p15:guide id="20" pos="5551" userDrawn="1">
          <p15:clr>
            <a:srgbClr val="A4A3A4"/>
          </p15:clr>
        </p15:guide>
        <p15:guide id="21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  <p15:guide id="3" orient="horz" pos="1015" userDrawn="1">
          <p15:clr>
            <a:srgbClr val="A4A3A4"/>
          </p15:clr>
        </p15:guide>
        <p15:guide id="4" orient="horz" pos="5942" userDrawn="1">
          <p15:clr>
            <a:srgbClr val="A4A3A4"/>
          </p15:clr>
        </p15:guide>
        <p15:guide id="5" orient="horz" pos="1256" userDrawn="1">
          <p15:clr>
            <a:srgbClr val="A4A3A4"/>
          </p15:clr>
        </p15:guide>
        <p15:guide id="6" orient="horz" pos="1169" userDrawn="1">
          <p15:clr>
            <a:srgbClr val="A4A3A4"/>
          </p15:clr>
        </p15:guide>
        <p15:guide id="7" orient="horz" pos="1894" userDrawn="1">
          <p15:clr>
            <a:srgbClr val="A4A3A4"/>
          </p15:clr>
        </p15:guide>
        <p15:guide id="8" orient="horz" pos="2" userDrawn="1">
          <p15:clr>
            <a:srgbClr val="A4A3A4"/>
          </p15:clr>
        </p15:guide>
        <p15:guide id="9" pos="2141" userDrawn="1">
          <p15:clr>
            <a:srgbClr val="A4A3A4"/>
          </p15:clr>
        </p15:guide>
        <p15:guide id="10" pos="4117" userDrawn="1">
          <p15:clr>
            <a:srgbClr val="A4A3A4"/>
          </p15:clr>
        </p15:guide>
        <p15:guide id="11" pos="3792" userDrawn="1">
          <p15:clr>
            <a:srgbClr val="A4A3A4"/>
          </p15:clr>
        </p15:guide>
        <p15:guide id="12" pos="490" userDrawn="1">
          <p15:clr>
            <a:srgbClr val="A4A3A4"/>
          </p15:clr>
        </p15:guide>
        <p15:guide id="13" pos="165" userDrawn="1">
          <p15:clr>
            <a:srgbClr val="A4A3A4"/>
          </p15:clr>
        </p15:guide>
        <p15:guide id="14" pos="3770" userDrawn="1">
          <p15:clr>
            <a:srgbClr val="A4A3A4"/>
          </p15:clr>
        </p15:guide>
        <p15:guide id="15" pos="5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2B800"/>
    <a:srgbClr val="FF5050"/>
    <a:srgbClr val="F2DCDB"/>
    <a:srgbClr val="F2F2F2"/>
    <a:srgbClr val="CCCCCC"/>
    <a:srgbClr val="DCE6F2"/>
    <a:srgbClr val="7F7F7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153" autoAdjust="0"/>
  </p:normalViewPr>
  <p:slideViewPr>
    <p:cSldViewPr snapToObjects="1">
      <p:cViewPr varScale="1">
        <p:scale>
          <a:sx n="84" d="100"/>
          <a:sy n="84" d="100"/>
        </p:scale>
        <p:origin x="1123" y="82"/>
      </p:cViewPr>
      <p:guideLst>
        <p:guide orient="horz" pos="2614"/>
        <p:guide orient="horz" pos="119"/>
        <p:guide orient="horz" pos="867"/>
        <p:guide orient="horz" pos="414"/>
        <p:guide orient="horz" pos="1049"/>
        <p:guide pos="1367"/>
        <p:guide pos="652"/>
        <p:guide pos="890"/>
        <p:guide pos="2921"/>
        <p:guide orient="horz" pos="2273"/>
        <p:guide orient="horz" pos="73"/>
        <p:guide orient="horz" pos="504"/>
        <p:guide orient="horz" pos="845"/>
        <p:guide orient="horz" pos="1230"/>
        <p:guide pos="227"/>
        <p:guide pos="737"/>
        <p:guide pos="5551"/>
        <p:guide orient="horz" pos="40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06"/>
    </p:cViewPr>
  </p:sorterViewPr>
  <p:notesViewPr>
    <p:cSldViewPr snapToObjects="1">
      <p:cViewPr>
        <p:scale>
          <a:sx n="70" d="100"/>
          <a:sy n="70" d="100"/>
        </p:scale>
        <p:origin x="-2406" y="198"/>
      </p:cViewPr>
      <p:guideLst>
        <p:guide orient="horz" pos="3126"/>
        <p:guide orient="horz" pos="728"/>
        <p:guide orient="horz" pos="1015"/>
        <p:guide orient="horz" pos="5942"/>
        <p:guide orient="horz" pos="1256"/>
        <p:guide orient="horz" pos="1169"/>
        <p:guide orient="horz" pos="1894"/>
        <p:guide orient="horz" pos="2"/>
        <p:guide pos="2141"/>
        <p:guide pos="4117"/>
        <p:guide pos="3792"/>
        <p:guide pos="490"/>
        <p:guide pos="165"/>
        <p:guide pos="3770"/>
        <p:guide pos="5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r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r" defTabSz="923567" eaLnBrk="1" latinLnBrk="1" hangingPunct="1">
              <a:defRPr sz="11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CEC04A-8A8C-4DE9-BC91-7743E91E1C56}" type="slidenum">
              <a:rPr lang="ko-KR" altLang="en-US">
                <a:ea typeface="KoPubWorld돋움체 Bold" panose="00000800000000000000" pitchFamily="2" charset="-127"/>
              </a:rPr>
              <a:pPr>
                <a:defRPr/>
              </a:pPr>
              <a:t>‹#›</a:t>
            </a:fld>
            <a:endParaRPr lang="en-US" altLang="ko-KR" dirty="0"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52329" y="452680"/>
            <a:ext cx="6273257" cy="8973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2869859" y="8822652"/>
            <a:ext cx="1057957" cy="2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117" tIns="43058" rIns="86117" bIns="43058">
            <a:spAutoFit/>
          </a:bodyPr>
          <a:lstStyle>
            <a:lvl1pPr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algn="ctr">
              <a:defRPr/>
            </a:pPr>
            <a:fld id="{CB98CE06-7D92-4B10-B61E-87F570A9E602}" type="slidenum">
              <a:rPr kumimoji="0" lang="en-US" altLang="ko-KR" sz="1100" smtClean="0">
                <a:latin typeface="Garamond" panose="02020404030301010803" pitchFamily="18" charset="0"/>
                <a:ea typeface="KoPubWorld돋움체 Bold" panose="00000800000000000000" pitchFamily="2" charset="-127"/>
              </a:rPr>
              <a:pPr algn="ctr">
                <a:defRPr/>
              </a:pPr>
              <a:t>‹#›</a:t>
            </a:fld>
            <a:endParaRPr kumimoji="0" lang="en-US" altLang="ko-KR" sz="1100" dirty="0">
              <a:latin typeface="Garamond" panose="02020404030301010803" pitchFamily="18" charset="0"/>
              <a:ea typeface="KoPubWorld돋움체 Bold" panose="00000800000000000000" pitchFamily="2" charset="-127"/>
            </a:endParaRP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836029" y="1157877"/>
            <a:ext cx="852798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en-US" altLang="ko-KR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UX/UI </a:t>
            </a:r>
            <a:r>
              <a:rPr lang="ko-KR" altLang="en-US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기획 및 설계</a:t>
            </a:r>
            <a:endParaRPr lang="en-US" altLang="ko-KR" sz="8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9147" y="5001043"/>
            <a:ext cx="5259382" cy="438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프로젝트관리 입문과정</a:t>
            </a:r>
            <a:endParaRPr lang="en-US" altLang="ko-KR" noProof="0" dirty="0"/>
          </a:p>
          <a:p>
            <a:pPr lvl="1"/>
            <a:r>
              <a:rPr lang="ko-KR" altLang="en-US" noProof="0" dirty="0" err="1"/>
              <a:t>맑은고딕</a:t>
            </a:r>
            <a:r>
              <a:rPr lang="ko-KR" altLang="en-US" noProof="0" dirty="0"/>
              <a:t> </a:t>
            </a:r>
            <a:r>
              <a:rPr lang="en-US" altLang="ko-KR" noProof="0" dirty="0"/>
              <a:t>10pt </a:t>
            </a:r>
            <a:r>
              <a:rPr lang="ko-KR" altLang="en-US" noProof="0" dirty="0"/>
              <a:t>또는 </a:t>
            </a:r>
            <a:r>
              <a:rPr lang="en-US" altLang="ko-KR" noProof="0" dirty="0"/>
              <a:t>9pt</a:t>
            </a:r>
          </a:p>
          <a:p>
            <a:pPr lvl="2"/>
            <a:r>
              <a:rPr lang="ko-KR" altLang="en-US" noProof="0" dirty="0"/>
              <a:t> 입문 </a:t>
            </a:r>
            <a:r>
              <a:rPr lang="ko-KR" altLang="en-US" noProof="0" dirty="0" err="1"/>
              <a:t>첫번째</a:t>
            </a:r>
            <a:r>
              <a:rPr lang="ko-KR" altLang="en-US" noProof="0" dirty="0"/>
              <a:t> </a:t>
            </a:r>
          </a:p>
        </p:txBody>
      </p:sp>
      <p:sp>
        <p:nvSpPr>
          <p:cNvPr id="51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1444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104884" y="4517567"/>
            <a:ext cx="656662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221" tIns="44111" rIns="88221" bIns="44111"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129" name="Picture 10" descr="T academy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47" y="1137861"/>
            <a:ext cx="542659" cy="13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직선 연결선 20"/>
          <p:cNvCxnSpPr/>
          <p:nvPr/>
        </p:nvCxnSpPr>
        <p:spPr bwMode="auto">
          <a:xfrm>
            <a:off x="814749" y="1322628"/>
            <a:ext cx="5171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9788" y="1145559"/>
            <a:ext cx="5238101" cy="79265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rgbClr val="FF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108" name="TextBox 19"/>
          <p:cNvSpPr txBox="1">
            <a:spLocks noChangeArrowheads="1"/>
          </p:cNvSpPr>
          <p:nvPr/>
        </p:nvSpPr>
        <p:spPr bwMode="auto">
          <a:xfrm>
            <a:off x="1545895" y="706737"/>
            <a:ext cx="1361181" cy="227583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종이가 잘리는 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검정색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  <a:endParaRPr lang="ko-KR" altLang="en-US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126359" y="686719"/>
            <a:ext cx="419535" cy="16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998071" y="919581"/>
            <a:ext cx="304866" cy="17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7"/>
          <p:cNvSpPr txBox="1">
            <a:spLocks noChangeArrowheads="1"/>
          </p:cNvSpPr>
          <p:nvPr/>
        </p:nvSpPr>
        <p:spPr bwMode="auto">
          <a:xfrm>
            <a:off x="4237906" y="706737"/>
            <a:ext cx="2079327" cy="366082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내용이 들어가는 선</a:t>
            </a:r>
            <a:endParaRPr lang="en-US" altLang="ko-KR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eaLnBrk="1" fontAlgn="b" hangingPunct="1">
              <a:defRPr/>
            </a:pP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,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안에만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글짜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들어가야함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5738" indent="-1857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Wingdings" panose="05000000000000000000" pitchFamily="2" charset="2"/>
      <a:buChar char="§"/>
      <a:defRPr kumimoji="1" sz="1200" b="1" i="1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1pPr>
    <a:lvl2pPr marL="361950" indent="-180975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Arial" panose="020B0604020202020204" pitchFamily="34" charset="0"/>
      <a:buChar char="•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2pPr>
    <a:lvl3pPr marL="446088" indent="-841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맑은 고딕" panose="020B0503020000020004" pitchFamily="50" charset="-127"/>
      <a:buChar char="–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3pPr>
    <a:lvl4pPr marL="1600200" indent="-228600" algn="l" rtl="0" eaLnBrk="0" fontAlgn="base" hangingPunct="0">
      <a:lnSpc>
        <a:spcPct val="120000"/>
      </a:lnSpc>
      <a:spcBef>
        <a:spcPct val="0"/>
      </a:spcBef>
      <a:spcAft>
        <a:spcPct val="20000"/>
      </a:spcAft>
      <a:defRPr kumimoji="1" sz="10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hangingPunct="0">
      <a:lnSpc>
        <a:spcPct val="130000"/>
      </a:lnSpc>
      <a:spcBef>
        <a:spcPct val="0"/>
      </a:spcBef>
      <a:spcAft>
        <a:spcPct val="6000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65213" y="1444625"/>
            <a:ext cx="465455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65213" y="1444625"/>
            <a:ext cx="465455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8" y="402967"/>
            <a:ext cx="985881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3678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51339" y="1125540"/>
            <a:ext cx="8308731" cy="790575"/>
          </a:xfrm>
          <a:prstGeom prst="rect">
            <a:avLst/>
          </a:prstGeom>
        </p:spPr>
        <p:txBody>
          <a:bodyPr/>
          <a:lstStyle>
            <a:lvl1pPr marL="130969" indent="-130969">
              <a:defRPr sz="1050" b="1"/>
            </a:lvl1pPr>
            <a:lvl2pPr>
              <a:defRPr sz="900" b="1"/>
            </a:lvl2pPr>
            <a:lvl3pPr>
              <a:defRPr sz="825" b="1"/>
            </a:lvl3pPr>
            <a:lvl4pPr>
              <a:defRPr sz="788" b="1"/>
            </a:lvl4pPr>
            <a:lvl5pPr>
              <a:defRPr sz="78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467544" y="836712"/>
            <a:ext cx="8292220" cy="0"/>
            <a:chOff x="506506" y="836712"/>
            <a:chExt cx="8983238" cy="0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506506" y="836712"/>
              <a:ext cx="8892988" cy="0"/>
            </a:xfrm>
            <a:prstGeom prst="line">
              <a:avLst/>
            </a:prstGeom>
            <a:ln w="38100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2505464" y="836712"/>
              <a:ext cx="662400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737712" y="836712"/>
              <a:ext cx="475200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897744" y="836712"/>
              <a:ext cx="2592000" cy="0"/>
            </a:xfrm>
            <a:prstGeom prst="line">
              <a:avLst/>
            </a:prstGeom>
            <a:ln w="38100">
              <a:solidFill>
                <a:srgbClr val="FF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3"/>
          <p:cNvSpPr txBox="1">
            <a:spLocks/>
          </p:cNvSpPr>
          <p:nvPr userDrawn="1"/>
        </p:nvSpPr>
        <p:spPr>
          <a:xfrm>
            <a:off x="8308475" y="6524866"/>
            <a:ext cx="794975" cy="365125"/>
          </a:xfrm>
          <a:prstGeom prst="rect">
            <a:avLst/>
          </a:prstGeom>
        </p:spPr>
        <p:txBody>
          <a:bodyPr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206DDB1-C917-4C55-B26C-FA817922B4BF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 userDrawn="1"/>
        </p:nvSpPr>
        <p:spPr bwMode="auto">
          <a:xfrm>
            <a:off x="1619792" y="6707618"/>
            <a:ext cx="4688784" cy="69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450" noProof="1">
                <a:ea typeface="굴림" charset="-127"/>
              </a:rPr>
              <a:t>This information is confidential and was prepared by LabABC solely for the use of our client; it is not to be relied on by any 3rd party without LabABC’s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7352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997" y="487808"/>
            <a:ext cx="82567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7" y="1480398"/>
            <a:ext cx="8330136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675" y="1097407"/>
            <a:ext cx="9144587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61218" y="6370194"/>
            <a:ext cx="8311076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7956686" y="121922"/>
            <a:ext cx="986145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61216" y="6384042"/>
            <a:ext cx="1181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825" dirty="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 sz="900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853596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&amp; Sub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406FFB6D-C8A9-4B9F-A76C-CB1080E65360}"/>
              </a:ext>
            </a:extLst>
          </p:cNvPr>
          <p:cNvCxnSpPr/>
          <p:nvPr userDrawn="1"/>
        </p:nvCxnSpPr>
        <p:spPr>
          <a:xfrm>
            <a:off x="526197" y="6438029"/>
            <a:ext cx="8104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8063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2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144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59" y="404874"/>
            <a:ext cx="985881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5905179" y="3492799"/>
            <a:ext cx="205602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633062" latinLnBrk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71" y="2907770"/>
            <a:ext cx="1779280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7178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0901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E737-2D0E-4EAE-9CCB-2C815568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9DC96-4435-46B3-825C-C6462642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95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4436010" y="6532171"/>
            <a:ext cx="392144" cy="17150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633062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29F391FE-2A03-4CFB-9A63-6E266548AF93}" type="slidenum">
              <a:rPr lang="en-US" altLang="ko-KR" sz="525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defTabSz="633062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525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1321" y="6417333"/>
            <a:ext cx="52547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46FBF1BE-995A-4A14-824E-939478982A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05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100" b="1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51343" y="1125550"/>
            <a:ext cx="8308731" cy="790575"/>
          </a:xfrm>
          <a:prstGeom prst="rect">
            <a:avLst/>
          </a:prstGeom>
        </p:spPr>
        <p:txBody>
          <a:bodyPr/>
          <a:lstStyle>
            <a:lvl1pPr marL="130969" indent="-130969">
              <a:defRPr sz="1050" b="1"/>
            </a:lvl1pPr>
            <a:lvl2pPr>
              <a:defRPr sz="900" b="1"/>
            </a:lvl2pPr>
            <a:lvl3pPr>
              <a:defRPr sz="825" b="1"/>
            </a:lvl3pPr>
            <a:lvl4pPr>
              <a:defRPr sz="788" b="1"/>
            </a:lvl4pPr>
            <a:lvl5pPr>
              <a:defRPr sz="78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138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52417"/>
            <a:ext cx="7704122" cy="33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44563"/>
            <a:ext cx="852414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346" r:id="rId5"/>
    <p:sldLayoutId id="2147484383" r:id="rId6"/>
    <p:sldLayoutId id="2147484413" r:id="rId7"/>
    <p:sldLayoutId id="2147484414" r:id="rId8"/>
    <p:sldLayoutId id="2147484429" r:id="rId9"/>
    <p:sldLayoutId id="2147484434" r:id="rId10"/>
  </p:sldLayoutIdLst>
  <p:transition>
    <p:push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33350" indent="-1333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338138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2pPr>
      <a:lvl3pPr marL="534591" indent="-19645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3pPr>
      <a:lvl4pPr marL="739379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4pPr>
      <a:lvl5pPr marL="872729" indent="-1333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817791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9EA72D-053B-41B4-97D7-3957112B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7] </a:t>
            </a:r>
            <a:r>
              <a:rPr lang="ko-KR" altLang="en-US" dirty="0" err="1"/>
              <a:t>컨셉정의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33A992-81ED-45D7-ABB2-EFF7580C6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D33E2-84A6-4EA4-B88A-C667E244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5051"/>
              </p:ext>
            </p:extLst>
          </p:nvPr>
        </p:nvGraphicFramePr>
        <p:xfrm>
          <a:off x="656565" y="2078850"/>
          <a:ext cx="7506835" cy="3333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78">
                  <a:extLst>
                    <a:ext uri="{9D8B030D-6E8A-4147-A177-3AD203B41FA5}">
                      <a16:colId xmlns:a16="http://schemas.microsoft.com/office/drawing/2014/main" val="824487537"/>
                    </a:ext>
                  </a:extLst>
                </a:gridCol>
                <a:gridCol w="1457773">
                  <a:extLst>
                    <a:ext uri="{9D8B030D-6E8A-4147-A177-3AD203B41FA5}">
                      <a16:colId xmlns:a16="http://schemas.microsoft.com/office/drawing/2014/main" val="3824869454"/>
                    </a:ext>
                  </a:extLst>
                </a:gridCol>
                <a:gridCol w="3546784">
                  <a:extLst>
                    <a:ext uri="{9D8B030D-6E8A-4147-A177-3AD203B41FA5}">
                      <a16:colId xmlns:a16="http://schemas.microsoft.com/office/drawing/2014/main" val="1764930816"/>
                    </a:ext>
                  </a:extLst>
                </a:gridCol>
              </a:tblGrid>
              <a:tr h="37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고객가치 정의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감각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고객이 지각할 수 있는 구현방법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44356"/>
                  </a:ext>
                </a:extLst>
              </a:tr>
              <a:tr h="701288">
                <a:tc rowSpan="4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고객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사</a:t>
                      </a:r>
                      <a:r>
                        <a:rPr lang="en-US" altLang="ko-KR" sz="1100" b="1" dirty="0"/>
                        <a:t>) :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혜택 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속성 </a:t>
                      </a:r>
                      <a:r>
                        <a:rPr lang="en-US" altLang="ko-KR" sz="1100" b="1" dirty="0"/>
                        <a:t>: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/>
                        <a:t>RTB :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시각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48257013"/>
                  </a:ext>
                </a:extLst>
              </a:tr>
              <a:tr h="7012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청각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3545338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운동감각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업무단계 감소 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8809099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기타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826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44660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A68A-1859-4982-AAB5-B7FF763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8] </a:t>
            </a:r>
            <a:r>
              <a:rPr lang="ko-KR" altLang="en-US" dirty="0"/>
              <a:t>역가치사슬 분석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386E586-7D00-4EAF-98E6-CCF4111FF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328364-4B46-4D0A-8F64-C6C5BBC5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4742"/>
              </p:ext>
            </p:extLst>
          </p:nvPr>
        </p:nvGraphicFramePr>
        <p:xfrm>
          <a:off x="457200" y="2051847"/>
          <a:ext cx="8111245" cy="3208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249">
                  <a:extLst>
                    <a:ext uri="{9D8B030D-6E8A-4147-A177-3AD203B41FA5}">
                      <a16:colId xmlns:a16="http://schemas.microsoft.com/office/drawing/2014/main" val="3366035766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196528784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3448584275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97585263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349681574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가치사슬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(4) </a:t>
                      </a:r>
                      <a:r>
                        <a:rPr lang="ko-KR" altLang="en-US" sz="1050" b="1" dirty="0"/>
                        <a:t>필요기술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설비 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(3) </a:t>
                      </a:r>
                      <a:r>
                        <a:rPr lang="ko-KR" altLang="en-US" sz="1050" b="1" dirty="0"/>
                        <a:t>생산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개발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(2) </a:t>
                      </a:r>
                      <a:r>
                        <a:rPr lang="ko-KR" altLang="en-US" sz="1050" b="1" dirty="0"/>
                        <a:t>마케팅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세일즈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고객 인지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(1)</a:t>
                      </a:r>
                      <a:r>
                        <a:rPr lang="ko-KR" altLang="en-US" sz="1050" b="1" dirty="0"/>
                        <a:t>고객니즈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55297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내용</a:t>
                      </a:r>
                      <a:r>
                        <a:rPr lang="en-US" altLang="ko-KR" sz="1400" b="1" dirty="0"/>
                        <a:t>(To-Be)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333196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필수</a:t>
                      </a:r>
                      <a:r>
                        <a:rPr lang="en-US" altLang="ko-KR" sz="1400" b="1" dirty="0"/>
                        <a:t>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경쟁우위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622538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현상황</a:t>
                      </a:r>
                      <a:r>
                        <a:rPr lang="en-US" altLang="ko-KR" sz="1400" b="1" dirty="0"/>
                        <a:t>(As-Is)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94654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필요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7475657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17AAC9D-CDD5-4B71-AF1A-5F85AF5754DF}"/>
              </a:ext>
            </a:extLst>
          </p:cNvPr>
          <p:cNvSpPr/>
          <p:nvPr/>
        </p:nvSpPr>
        <p:spPr bwMode="auto">
          <a:xfrm>
            <a:off x="6786246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807C2FA-B003-4622-920F-DAF1193A4B64}"/>
              </a:ext>
            </a:extLst>
          </p:cNvPr>
          <p:cNvSpPr/>
          <p:nvPr/>
        </p:nvSpPr>
        <p:spPr bwMode="auto">
          <a:xfrm>
            <a:off x="5139063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BB57599-6C28-458F-906B-99797451DA5B}"/>
              </a:ext>
            </a:extLst>
          </p:cNvPr>
          <p:cNvSpPr/>
          <p:nvPr/>
        </p:nvSpPr>
        <p:spPr bwMode="auto">
          <a:xfrm>
            <a:off x="3599892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</p:spTree>
    <p:extLst>
      <p:ext uri="{BB962C8B-B14F-4D97-AF65-F5344CB8AC3E}">
        <p14:creationId xmlns:p14="http://schemas.microsoft.com/office/powerpoint/2010/main" val="2468611316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9] </a:t>
            </a:r>
            <a:r>
              <a:rPr lang="ko-KR" altLang="en-US" dirty="0"/>
              <a:t>가치제안을 위한 필요사항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CC23812-35CA-4C8B-BF00-70FF1F4D7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38206"/>
              </p:ext>
            </p:extLst>
          </p:nvPr>
        </p:nvGraphicFramePr>
        <p:xfrm>
          <a:off x="683569" y="1916832"/>
          <a:ext cx="7641848" cy="3685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464913684"/>
                    </a:ext>
                  </a:extLst>
                </a:gridCol>
              </a:tblGrid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목표고객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RTB/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근거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세일즈툴킷</a:t>
                      </a:r>
                      <a:endParaRPr lang="en-US" altLang="ko-KR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사용자가 지각할 수 있도록 하는 것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속성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제시혜택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혜택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범주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Statement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05741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10] </a:t>
            </a:r>
            <a:r>
              <a:rPr lang="ko-KR" altLang="en-US" dirty="0"/>
              <a:t>비즈니스 모델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F3841-A243-4F43-B5A8-ED6A9A143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1F8627-F476-4D43-9EF5-0C7A689362A4}"/>
              </a:ext>
            </a:extLst>
          </p:cNvPr>
          <p:cNvGrpSpPr/>
          <p:nvPr/>
        </p:nvGrpSpPr>
        <p:grpSpPr>
          <a:xfrm>
            <a:off x="251521" y="1542616"/>
            <a:ext cx="8724356" cy="4191930"/>
            <a:chOff x="0" y="0"/>
            <a:chExt cx="12192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613C7FC-2608-47E9-AAB6-FE569258AE7F}"/>
                </a:ext>
              </a:extLst>
            </p:cNvPr>
            <p:cNvCxnSpPr/>
            <p:nvPr/>
          </p:nvCxnSpPr>
          <p:spPr>
            <a:xfrm flipV="1">
              <a:off x="0" y="4879818"/>
              <a:ext cx="12192000" cy="54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D68F1D-F4D4-47F6-A724-787B2C48A048}"/>
                </a:ext>
              </a:extLst>
            </p:cNvPr>
            <p:cNvCxnSpPr/>
            <p:nvPr/>
          </p:nvCxnSpPr>
          <p:spPr>
            <a:xfrm>
              <a:off x="10094607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B36EADD-C411-4562-AF0C-695AD712A10C}"/>
                </a:ext>
              </a:extLst>
            </p:cNvPr>
            <p:cNvCxnSpPr/>
            <p:nvPr/>
          </p:nvCxnSpPr>
          <p:spPr>
            <a:xfrm>
              <a:off x="7956485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322408A-2599-48B4-A2EF-35BC570E4354}"/>
                </a:ext>
              </a:extLst>
            </p:cNvPr>
            <p:cNvCxnSpPr/>
            <p:nvPr/>
          </p:nvCxnSpPr>
          <p:spPr>
            <a:xfrm>
              <a:off x="5320429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5DD86C-D9E8-42CA-8455-CC1A00489533}"/>
                </a:ext>
              </a:extLst>
            </p:cNvPr>
            <p:cNvCxnSpPr/>
            <p:nvPr/>
          </p:nvCxnSpPr>
          <p:spPr>
            <a:xfrm>
              <a:off x="2420302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FBCDA2E-9EE1-48E3-954F-857393E61DF5}"/>
                </a:ext>
              </a:extLst>
            </p:cNvPr>
            <p:cNvCxnSpPr/>
            <p:nvPr/>
          </p:nvCxnSpPr>
          <p:spPr>
            <a:xfrm>
              <a:off x="7974593" y="2308634"/>
              <a:ext cx="2138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CD5A11-4328-4365-A788-45DC8A26150A}"/>
                </a:ext>
              </a:extLst>
            </p:cNvPr>
            <p:cNvCxnSpPr/>
            <p:nvPr/>
          </p:nvCxnSpPr>
          <p:spPr>
            <a:xfrm>
              <a:off x="2438407" y="2308634"/>
              <a:ext cx="291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4F4B19-C6B0-4FC3-BADA-30BBE500CED1}"/>
                </a:ext>
              </a:extLst>
            </p:cNvPr>
            <p:cNvCxnSpPr/>
            <p:nvPr/>
          </p:nvCxnSpPr>
          <p:spPr>
            <a:xfrm>
              <a:off x="5861254" y="4934139"/>
              <a:ext cx="23498" cy="1923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78605-C964-4B67-8E7A-E92A4D6D8656}"/>
                </a:ext>
              </a:extLst>
            </p:cNvPr>
            <p:cNvSpPr txBox="1"/>
            <p:nvPr/>
          </p:nvSpPr>
          <p:spPr>
            <a:xfrm>
              <a:off x="10211118" y="161100"/>
              <a:ext cx="122580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고객세그먼트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4A189-BE79-420F-8EC0-D89769484CF1}"/>
                </a:ext>
              </a:extLst>
            </p:cNvPr>
            <p:cNvSpPr txBox="1"/>
            <p:nvPr/>
          </p:nvSpPr>
          <p:spPr>
            <a:xfrm>
              <a:off x="8111905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 관계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27FD-9140-4B2E-95AC-2B02085EA4C7}"/>
                </a:ext>
              </a:extLst>
            </p:cNvPr>
            <p:cNvSpPr txBox="1"/>
            <p:nvPr/>
          </p:nvSpPr>
          <p:spPr>
            <a:xfrm>
              <a:off x="8111905" y="2471596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유통 채널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9CAF7C-8A04-4376-82B5-A3E6A59F374C}"/>
                </a:ext>
              </a:extLst>
            </p:cNvPr>
            <p:cNvSpPr txBox="1"/>
            <p:nvPr/>
          </p:nvSpPr>
          <p:spPr>
            <a:xfrm>
              <a:off x="5523972" y="162962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가치 제안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6EFA3-E61C-489F-A2AD-9AF23B6326AA}"/>
                </a:ext>
              </a:extLst>
            </p:cNvPr>
            <p:cNvSpPr txBox="1"/>
            <p:nvPr/>
          </p:nvSpPr>
          <p:spPr>
            <a:xfrm>
              <a:off x="2574394" y="165858"/>
              <a:ext cx="959230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 활동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8B0E4-392F-44E8-A5E1-526D86770169}"/>
                </a:ext>
              </a:extLst>
            </p:cNvPr>
            <p:cNvSpPr txBox="1"/>
            <p:nvPr/>
          </p:nvSpPr>
          <p:spPr>
            <a:xfrm>
              <a:off x="2574394" y="2521389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핵심자원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48F22-EEDA-4446-AD7C-19336FDF5AFC}"/>
                </a:ext>
              </a:extLst>
            </p:cNvPr>
            <p:cNvSpPr txBox="1"/>
            <p:nvPr/>
          </p:nvSpPr>
          <p:spPr>
            <a:xfrm>
              <a:off x="67400" y="162962"/>
              <a:ext cx="106451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핵심파트너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FB5F74-3988-4ABC-8F14-EA732430F016}"/>
                </a:ext>
              </a:extLst>
            </p:cNvPr>
            <p:cNvSpPr txBox="1"/>
            <p:nvPr/>
          </p:nvSpPr>
          <p:spPr>
            <a:xfrm>
              <a:off x="67400" y="5095767"/>
              <a:ext cx="903226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비용구조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31FF9-0EE0-4422-9DBB-5EA7814D659B}"/>
                </a:ext>
              </a:extLst>
            </p:cNvPr>
            <p:cNvSpPr txBox="1"/>
            <p:nvPr/>
          </p:nvSpPr>
          <p:spPr>
            <a:xfrm>
              <a:off x="5968966" y="5095767"/>
              <a:ext cx="1120521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수입의 흐름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1132B-8BDD-4EDF-989B-91C6D22F7385}"/>
                </a:ext>
              </a:extLst>
            </p:cNvPr>
            <p:cNvSpPr txBox="1"/>
            <p:nvPr/>
          </p:nvSpPr>
          <p:spPr>
            <a:xfrm>
              <a:off x="5676522" y="802036"/>
              <a:ext cx="25815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5254AC-9F5A-437C-9596-33F9B38DA39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E8FBDD-56F4-4FB0-AFDD-128DF88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22" y="5100073"/>
              <a:ext cx="540000" cy="540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CF3F795-677C-4026-9CF8-8FF79BFD9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953" y="161102"/>
              <a:ext cx="540000" cy="54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CDC48EE-9BD8-4C8F-8658-E8EC682E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2453489"/>
              <a:ext cx="540000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6C5FE75-BCD2-4224-B29A-46697F4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161391"/>
              <a:ext cx="540000" cy="54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1946A-EEB4-421A-9E08-0453BE8F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475" y="161102"/>
              <a:ext cx="540000" cy="54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E66A8D2-A0EA-4546-9943-8BAF287D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52" y="2520460"/>
              <a:ext cx="540000" cy="54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0024373-C223-499F-9916-DFF615F9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82" y="5100073"/>
              <a:ext cx="540000" cy="54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ED76AF2-C603-42B6-B283-85838309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169" y="161102"/>
              <a:ext cx="540000" cy="54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21B927-D3FC-4D5D-A81C-6B1243A9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236" y="161102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844F9CA-1441-4528-9C88-E98D3F8C379E}"/>
              </a:ext>
            </a:extLst>
          </p:cNvPr>
          <p:cNvSpPr/>
          <p:nvPr/>
        </p:nvSpPr>
        <p:spPr bwMode="auto">
          <a:xfrm>
            <a:off x="8514438" y="998730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41100508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1CA63E-7505-4DF6-9B08-CE4DDAE4A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3604"/>
              </p:ext>
            </p:extLst>
          </p:nvPr>
        </p:nvGraphicFramePr>
        <p:xfrm>
          <a:off x="845587" y="3076752"/>
          <a:ext cx="7479830" cy="2864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07">
                  <a:extLst>
                    <a:ext uri="{9D8B030D-6E8A-4147-A177-3AD203B41FA5}">
                      <a16:colId xmlns:a16="http://schemas.microsoft.com/office/drawing/2014/main" val="1638323667"/>
                    </a:ext>
                  </a:extLst>
                </a:gridCol>
                <a:gridCol w="509193">
                  <a:extLst>
                    <a:ext uri="{9D8B030D-6E8A-4147-A177-3AD203B41FA5}">
                      <a16:colId xmlns:a16="http://schemas.microsoft.com/office/drawing/2014/main" val="1105711894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3470950035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495392713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896997858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2943296722"/>
                    </a:ext>
                  </a:extLst>
                </a:gridCol>
              </a:tblGrid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관계자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입장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손해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창의적 대안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24161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0704569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25277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공급자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451959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b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728416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41733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종업원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6922425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정부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지자체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766514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D802667-BFCB-441C-BD61-3D42F91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11] </a:t>
            </a:r>
            <a:r>
              <a:rPr lang="ko-KR" altLang="en-US" dirty="0"/>
              <a:t>이해관계자 분석 및 창의적 대안 도출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9EA592-C7A8-4551-A807-DF34E69E6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72C68F-A845-4458-90C3-05239EFD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2528"/>
              </p:ext>
            </p:extLst>
          </p:nvPr>
        </p:nvGraphicFramePr>
        <p:xfrm>
          <a:off x="845587" y="1867022"/>
          <a:ext cx="7479830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119266974"/>
                    </a:ext>
                  </a:extLst>
                </a:gridCol>
                <a:gridCol w="5103567">
                  <a:extLst>
                    <a:ext uri="{9D8B030D-6E8A-4147-A177-3AD203B41FA5}">
                      <a16:colId xmlns:a16="http://schemas.microsoft.com/office/drawing/2014/main" val="315339613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04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자사 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38362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 달성을 위해 필요한 요소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62102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7AF0F2-DF77-4490-8AA1-1EC98D207C3B}"/>
              </a:ext>
            </a:extLst>
          </p:cNvPr>
          <p:cNvSpPr/>
          <p:nvPr/>
        </p:nvSpPr>
        <p:spPr bwMode="auto">
          <a:xfrm>
            <a:off x="8514438" y="998730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48116715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0] </a:t>
            </a:r>
            <a:r>
              <a:rPr lang="ko-KR" altLang="en-US" dirty="0"/>
              <a:t>배경</a:t>
            </a:r>
          </a:p>
        </p:txBody>
      </p:sp>
      <p:pic>
        <p:nvPicPr>
          <p:cNvPr id="6" name="Picture 2" descr="[그래픽] 딥페이크 범죄 발생 건수·검거 현황(종합)">
            <a:extLst>
              <a:ext uri="{FF2B5EF4-FFF2-40B4-BE49-F238E27FC236}">
                <a16:creationId xmlns:a16="http://schemas.microsoft.com/office/drawing/2014/main" id="{BD555140-77EF-492B-BBC1-D139291C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2756"/>
            <a:ext cx="2464650" cy="50294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3396EB-D435-4FA7-B48E-B93932AB3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52" y="1232756"/>
            <a:ext cx="5147425" cy="3348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F4E2D8-F87E-42FA-8F82-07B294FEF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52" y="4783387"/>
            <a:ext cx="5147425" cy="1586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39050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 </a:t>
            </a:r>
            <a:r>
              <a:rPr lang="ko-KR" altLang="en-US" dirty="0"/>
              <a:t>문제정의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381EB-EF85-423B-9B34-C41A4B1C085B}"/>
              </a:ext>
            </a:extLst>
          </p:cNvPr>
          <p:cNvSpPr txBox="1"/>
          <p:nvPr/>
        </p:nvSpPr>
        <p:spPr>
          <a:xfrm>
            <a:off x="818583" y="1254390"/>
            <a:ext cx="814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본인이 알고 있거나 관심있는 특정 산업</a:t>
            </a:r>
            <a:r>
              <a:rPr lang="en-US" altLang="ko-KR" b="1" dirty="0"/>
              <a:t>/</a:t>
            </a:r>
            <a:r>
              <a:rPr lang="ko-KR" altLang="en-US" b="1" dirty="0"/>
              <a:t>기업에서 문제라고 생각하는 것이 무엇인지 정의합니다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3819B3-1F86-499F-BAF4-D9B7E506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67138"/>
              </p:ext>
            </p:extLst>
          </p:nvPr>
        </p:nvGraphicFramePr>
        <p:xfrm>
          <a:off x="661476" y="2166973"/>
          <a:ext cx="8024230" cy="398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493">
                  <a:extLst>
                    <a:ext uri="{9D8B030D-6E8A-4147-A177-3AD203B41FA5}">
                      <a16:colId xmlns:a16="http://schemas.microsoft.com/office/drawing/2014/main" val="1884485554"/>
                    </a:ext>
                  </a:extLst>
                </a:gridCol>
                <a:gridCol w="3967370">
                  <a:extLst>
                    <a:ext uri="{9D8B030D-6E8A-4147-A177-3AD203B41FA5}">
                      <a16:colId xmlns:a16="http://schemas.microsoft.com/office/drawing/2014/main" val="848466027"/>
                    </a:ext>
                  </a:extLst>
                </a:gridCol>
                <a:gridCol w="2565367">
                  <a:extLst>
                    <a:ext uri="{9D8B030D-6E8A-4147-A177-3AD203B41FA5}">
                      <a16:colId xmlns:a16="http://schemas.microsoft.com/office/drawing/2014/main" val="3117589553"/>
                    </a:ext>
                  </a:extLst>
                </a:gridCol>
              </a:tblGrid>
              <a:tr h="7358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문제종류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발생형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탐색형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설정형 중 선택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04236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To-Be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실시간 탐지 및 분석이 가능한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알고리즘 구축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딥페이크와</a:t>
                      </a:r>
                      <a:r>
                        <a:rPr lang="ko-KR" altLang="en-US" sz="1200" dirty="0"/>
                        <a:t> 기타 영상 조작의 진위 확인을 위한 디지털 포렌식 자동화 도구 확보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대규모 데이터 관리 및 분석이 가능한 통합 데이터 플랫폼 구축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marL="27000" marR="27000" marT="34290" marB="34290"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발생형 문제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-&gt; </a:t>
                      </a:r>
                      <a:r>
                        <a:rPr lang="ko-KR" altLang="en-US" sz="1200" dirty="0"/>
                        <a:t>수사 기술 미달을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탐지 솔루션으로 보완</a:t>
                      </a:r>
                    </a:p>
                  </a:txBody>
                  <a:tcPr marL="27000" marR="27000" marT="34290" marB="34290" anchor="ctr"/>
                </a:tc>
                <a:extLst>
                  <a:ext uri="{0D108BD9-81ED-4DB2-BD59-A6C34878D82A}">
                    <a16:rowId xmlns:a16="http://schemas.microsoft.com/office/drawing/2014/main" val="3429716581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(3) Problem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탐지 역량 부족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자동화 시스템 미흡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데이터 통합 문제</a:t>
                      </a:r>
                      <a:endParaRPr lang="en-US" altLang="ko-KR" sz="1200" dirty="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31027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As-Is</a:t>
                      </a:r>
                      <a:endParaRPr lang="ko-KR" altLang="en-US" sz="12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딥페이크와</a:t>
                      </a:r>
                      <a:r>
                        <a:rPr lang="ko-KR" altLang="en-US" sz="1200" dirty="0"/>
                        <a:t> 같은 첨단 사이버 범죄 탐지에 대한 전용 기술 부족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기존 디지털 포렌식 도구는 정적 데이터 분석에 특화되어 있어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같은 실시간 분석이 어려움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데이터를 수집하고 분석하는 과정에서 자동화 시스템 부족으로 처리 속도 저하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4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0C831A-ABC9-1E60-965B-CE7CE5746261}"/>
              </a:ext>
            </a:extLst>
          </p:cNvPr>
          <p:cNvSpPr txBox="1"/>
          <p:nvPr/>
        </p:nvSpPr>
        <p:spPr>
          <a:xfrm>
            <a:off x="815088" y="1478643"/>
            <a:ext cx="5724636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산업</a:t>
            </a:r>
            <a:r>
              <a:rPr lang="en-US" altLang="ko-KR" b="1" dirty="0"/>
              <a:t>: </a:t>
            </a:r>
            <a:r>
              <a:rPr lang="ko-KR" altLang="en-US" b="1" dirty="0"/>
              <a:t>공공 치안 </a:t>
            </a:r>
            <a:endParaRPr lang="en-US" altLang="ko-KR" b="1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대표기업명</a:t>
            </a:r>
            <a:r>
              <a:rPr lang="en-US" altLang="ko-KR" b="1" dirty="0"/>
              <a:t>: </a:t>
            </a:r>
            <a:r>
              <a:rPr lang="ko-KR" altLang="en-US" b="1" dirty="0"/>
              <a:t>경찰 사이버수사팀</a:t>
            </a:r>
          </a:p>
        </p:txBody>
      </p:sp>
    </p:spTree>
    <p:extLst>
      <p:ext uri="{BB962C8B-B14F-4D97-AF65-F5344CB8AC3E}">
        <p14:creationId xmlns:p14="http://schemas.microsoft.com/office/powerpoint/2010/main" val="264113755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FF44-85BE-4774-98F6-563DDD7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 </a:t>
            </a:r>
            <a:r>
              <a:rPr lang="ko-KR" altLang="en-US" dirty="0"/>
              <a:t>고객산업의 변화와 시장형성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775A7-2145-47FC-B2D9-B3766CF1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96533"/>
              </p:ext>
            </p:extLst>
          </p:nvPr>
        </p:nvGraphicFramePr>
        <p:xfrm>
          <a:off x="548553" y="1835823"/>
          <a:ext cx="7884877" cy="4132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17368504"/>
                    </a:ext>
                  </a:extLst>
                </a:gridCol>
                <a:gridCol w="2617251">
                  <a:extLst>
                    <a:ext uri="{9D8B030D-6E8A-4147-A177-3AD203B41FA5}">
                      <a16:colId xmlns:a16="http://schemas.microsoft.com/office/drawing/2014/main" val="3128443249"/>
                    </a:ext>
                  </a:extLst>
                </a:gridCol>
                <a:gridCol w="3539434">
                  <a:extLst>
                    <a:ext uri="{9D8B030D-6E8A-4147-A177-3AD203B41FA5}">
                      <a16:colId xmlns:a16="http://schemas.microsoft.com/office/drawing/2014/main" val="914398304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(3) </a:t>
                      </a:r>
                      <a:r>
                        <a:rPr lang="ko-KR" altLang="en-US" sz="1400" b="1" dirty="0"/>
                        <a:t>예상되는 산업의 변화와 시장형성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3022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</a:t>
                      </a:r>
                      <a:r>
                        <a:rPr lang="ko-KR" altLang="en-US" sz="1200" b="1" dirty="0"/>
                        <a:t>고객사의 고객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소비자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이용자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1. </a:t>
                      </a:r>
                      <a:r>
                        <a:rPr lang="ko-KR" altLang="en-US" sz="1200" dirty="0"/>
                        <a:t>가짜 뉴스 및 </a:t>
                      </a:r>
                      <a:r>
                        <a:rPr lang="ko-KR" altLang="en-US" sz="1200" dirty="0" err="1"/>
                        <a:t>리벤지</a:t>
                      </a:r>
                      <a:r>
                        <a:rPr lang="ko-KR" altLang="en-US" sz="1200" dirty="0"/>
                        <a:t> 포르노 등 조작된 </a:t>
                      </a:r>
                      <a:r>
                        <a:rPr lang="ko-KR" altLang="en-US" sz="1200" b="1" dirty="0"/>
                        <a:t>콘텐츠의 확산 방지</a:t>
                      </a:r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[</a:t>
                      </a:r>
                      <a:r>
                        <a:rPr lang="ko-KR" altLang="en-US" sz="1200" i="1" dirty="0"/>
                        <a:t>예상 변화</a:t>
                      </a:r>
                      <a:r>
                        <a:rPr lang="en-US" altLang="ko-KR" sz="1200" i="1" dirty="0"/>
                        <a:t>]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1. </a:t>
                      </a:r>
                      <a:r>
                        <a:rPr lang="ko-KR" altLang="en-US" sz="1200" b="1" dirty="0" err="1"/>
                        <a:t>딥페이크</a:t>
                      </a:r>
                      <a:r>
                        <a:rPr lang="ko-KR" altLang="en-US" sz="1200" b="1" dirty="0"/>
                        <a:t>  탐지 기술 시장확대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2. AI</a:t>
                      </a:r>
                      <a:r>
                        <a:rPr lang="ko-KR" altLang="en-US" sz="1200" dirty="0"/>
                        <a:t>를 활용한 </a:t>
                      </a:r>
                      <a:r>
                        <a:rPr lang="ko-KR" altLang="en-US" sz="1200" b="1" dirty="0"/>
                        <a:t>실시간 탐지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이상 징후 분석 기술의 발전</a:t>
                      </a:r>
                      <a:r>
                        <a:rPr lang="en-US" altLang="ko-KR" sz="1200" dirty="0"/>
                        <a:t>.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및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기술 규제를 위한</a:t>
                      </a:r>
                      <a:r>
                        <a:rPr lang="ko-KR" altLang="en-US" sz="1200" b="1" dirty="0"/>
                        <a:t> 법적 프레임워크와 관련 산업 </a:t>
                      </a:r>
                      <a:r>
                        <a:rPr lang="ko-KR" altLang="en-US" sz="1200" dirty="0"/>
                        <a:t>성장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i="1" dirty="0"/>
                    </a:p>
                    <a:p>
                      <a:pPr latinLnBrk="1"/>
                      <a:r>
                        <a:rPr lang="en-US" altLang="ko-KR" sz="1200" i="1" dirty="0"/>
                        <a:t>[</a:t>
                      </a:r>
                      <a:r>
                        <a:rPr lang="ko-KR" altLang="en-US" sz="1200" i="1" dirty="0"/>
                        <a:t>시장형성</a:t>
                      </a:r>
                      <a:r>
                        <a:rPr lang="en-US" altLang="ko-KR" sz="1200" i="1" dirty="0"/>
                        <a:t>]</a:t>
                      </a:r>
                    </a:p>
                    <a:p>
                      <a:pPr latinLnBrk="1"/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1. </a:t>
                      </a:r>
                      <a:r>
                        <a:rPr lang="ko-KR" altLang="en-US" sz="1200" b="1" dirty="0"/>
                        <a:t>경찰청을 포함한 공공기관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금융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미디어 </a:t>
                      </a:r>
                      <a:r>
                        <a:rPr lang="ko-KR" altLang="en-US" sz="1200" dirty="0"/>
                        <a:t>등 다양한 산업에서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방지 기술 도입 수요예상</a:t>
                      </a:r>
                      <a:endParaRPr lang="en-US" altLang="ko-KR" sz="1200" dirty="0"/>
                    </a:p>
                    <a:p>
                      <a:pPr latinLnBrk="1"/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2</a:t>
                      </a:r>
                      <a:r>
                        <a:rPr lang="en-US" altLang="ko-KR" sz="1200" b="1" dirty="0"/>
                        <a:t>. B2G(Business-to-Government) </a:t>
                      </a:r>
                      <a:r>
                        <a:rPr lang="ko-KR" altLang="en-US" sz="1200" b="1" dirty="0"/>
                        <a:t>모델 확산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보안 솔루션 제공 기업이 경찰청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국방부 같은 공공기관에 맞춤형 서비스를 제공</a:t>
                      </a:r>
                      <a:r>
                        <a:rPr lang="en-US" altLang="ko-KR" sz="1200" dirty="0"/>
                        <a:t>.</a:t>
                      </a:r>
                      <a:br>
                        <a:rPr lang="ko-KR" altLang="en-US" sz="1200" b="0" dirty="0"/>
                      </a:br>
                      <a:br>
                        <a:rPr lang="ko-KR" altLang="en-US" sz="1200" dirty="0"/>
                      </a:br>
                      <a:endParaRPr lang="ko-KR" altLang="en-US" sz="1200" i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491706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2. </a:t>
                      </a:r>
                      <a:r>
                        <a:rPr lang="ko-KR" altLang="en-US" sz="1200" dirty="0"/>
                        <a:t>사이버 범죄 신고 후 </a:t>
                      </a:r>
                      <a:r>
                        <a:rPr lang="ko-KR" altLang="en-US" sz="1200" b="1" dirty="0"/>
                        <a:t>신속한 대응 </a:t>
                      </a:r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8617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/>
                        <a:t>3. </a:t>
                      </a:r>
                      <a:r>
                        <a:rPr lang="ko-KR" altLang="en-US" sz="1200" dirty="0"/>
                        <a:t>개인화된 보안 요구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i="1" dirty="0"/>
                        <a:t>- </a:t>
                      </a:r>
                      <a:r>
                        <a:rPr lang="ko-KR" altLang="en-US" sz="1200" dirty="0"/>
                        <a:t>개인별 맞춤형 보안 솔루션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AI </a:t>
                      </a:r>
                      <a:r>
                        <a:rPr lang="ko-KR" altLang="en-US" sz="1200" dirty="0"/>
                        <a:t>기반 </a:t>
                      </a:r>
                      <a:r>
                        <a:rPr lang="ko-KR" altLang="en-US" sz="1200" dirty="0" err="1"/>
                        <a:t>딥페이크</a:t>
                      </a:r>
                      <a:r>
                        <a:rPr lang="ko-KR" altLang="en-US" sz="1200" dirty="0"/>
                        <a:t> 탐지 앱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13728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9097158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</a:t>
                      </a:r>
                      <a:r>
                        <a:rPr lang="ko-KR" altLang="en-US" sz="1200" b="1" dirty="0"/>
                        <a:t>고객사의 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/>
                        <a:t>위조된 컨텐츠인지 아닌지 </a:t>
                      </a:r>
                      <a:r>
                        <a:rPr lang="ko-KR" altLang="en-US" sz="1200" b="1" i="0" dirty="0"/>
                        <a:t>빠르게 파악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84814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/>
                        <a:t>위조된 컨텐츠임이 확정되면 체포영장 작성 등의 과정이 </a:t>
                      </a:r>
                      <a:r>
                        <a:rPr lang="ko-KR" altLang="en-US" sz="1200" b="1" i="0" dirty="0"/>
                        <a:t>신속하게  처리되도록 인프라 구축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293369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딥페이크</a:t>
                      </a:r>
                      <a:r>
                        <a:rPr lang="ko-KR" altLang="en-US" sz="1200" b="1" dirty="0"/>
                        <a:t> 영상을 수사 </a:t>
                      </a:r>
                      <a:r>
                        <a:rPr lang="en-US" altLang="ko-KR" sz="1200" b="1" dirty="0"/>
                        <a:t>+ </a:t>
                      </a:r>
                      <a:r>
                        <a:rPr lang="ko-KR" altLang="en-US" sz="1200" b="1" dirty="0"/>
                        <a:t>연구목적으로 활용될 수 있도록 패키징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전처리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필요 </a:t>
                      </a:r>
                      <a:endParaRPr lang="en-US" altLang="ko-KR" sz="12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763463"/>
                  </a:ext>
                </a:extLst>
              </a:tr>
              <a:tr h="287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00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5EE829-02D8-4060-8B7F-0EA12FEA7C21}"/>
              </a:ext>
            </a:extLst>
          </p:cNvPr>
          <p:cNvSpPr txBox="1"/>
          <p:nvPr/>
        </p:nvSpPr>
        <p:spPr>
          <a:xfrm>
            <a:off x="1511660" y="6425241"/>
            <a:ext cx="5724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(1)</a:t>
            </a:r>
            <a:r>
              <a:rPr lang="ko-KR" altLang="en-US" sz="1050" dirty="0"/>
              <a:t>내용을 조사</a:t>
            </a:r>
            <a:r>
              <a:rPr lang="en-US" altLang="ko-KR" sz="1050" dirty="0"/>
              <a:t>/</a:t>
            </a:r>
            <a:r>
              <a:rPr lang="ko-KR" altLang="en-US" sz="1050" dirty="0"/>
              <a:t>추정한 후</a:t>
            </a:r>
            <a:r>
              <a:rPr lang="en-US" altLang="ko-KR" sz="1050" dirty="0"/>
              <a:t>, (2) </a:t>
            </a:r>
            <a:r>
              <a:rPr lang="ko-KR" altLang="en-US" sz="1050" dirty="0"/>
              <a:t>내용을 추정합니다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3C5A26-7FEE-4107-8F8B-ABDE29CC4D15}"/>
              </a:ext>
            </a:extLst>
          </p:cNvPr>
          <p:cNvSpPr/>
          <p:nvPr/>
        </p:nvSpPr>
        <p:spPr bwMode="auto">
          <a:xfrm>
            <a:off x="563525" y="1417276"/>
            <a:ext cx="2460303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350" b="1" dirty="0"/>
              <a:t>과제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산업</a:t>
            </a:r>
            <a:r>
              <a:rPr lang="en-US" altLang="ko-KR" sz="1350" b="1" dirty="0"/>
              <a:t> : </a:t>
            </a:r>
            <a:r>
              <a:rPr lang="ko-KR" altLang="en-US" sz="1350" b="1" dirty="0" err="1"/>
              <a:t>딥페이크</a:t>
            </a:r>
            <a:r>
              <a:rPr lang="ko-KR" altLang="en-US" sz="1350" b="1" dirty="0"/>
              <a:t> 감지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BCFC2-31C2-4E5C-ABAF-5AF70DC81CA8}"/>
              </a:ext>
            </a:extLst>
          </p:cNvPr>
          <p:cNvSpPr/>
          <p:nvPr/>
        </p:nvSpPr>
        <p:spPr bwMode="auto">
          <a:xfrm>
            <a:off x="3167844" y="1418746"/>
            <a:ext cx="5265586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350" b="1" dirty="0"/>
              <a:t>고객사명 </a:t>
            </a:r>
            <a:r>
              <a:rPr lang="en-US" altLang="ko-KR" sz="1350" b="1" dirty="0"/>
              <a:t>: </a:t>
            </a:r>
            <a:r>
              <a:rPr lang="ko-KR" altLang="en-US" sz="1350" b="1" dirty="0"/>
              <a:t>경찰청 사이버수사팀</a:t>
            </a:r>
          </a:p>
        </p:txBody>
      </p:sp>
    </p:spTree>
    <p:extLst>
      <p:ext uri="{BB962C8B-B14F-4D97-AF65-F5344CB8AC3E}">
        <p14:creationId xmlns:p14="http://schemas.microsoft.com/office/powerpoint/2010/main" val="225634480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 </a:t>
            </a:r>
            <a:r>
              <a:rPr lang="ko-KR" altLang="en-US" dirty="0"/>
              <a:t>전략요소 정의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F2FB64-A9E4-47AB-9520-AB85CF03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60138"/>
              </p:ext>
            </p:extLst>
          </p:nvPr>
        </p:nvGraphicFramePr>
        <p:xfrm>
          <a:off x="791580" y="2112613"/>
          <a:ext cx="7560841" cy="2872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92">
                  <a:extLst>
                    <a:ext uri="{9D8B030D-6E8A-4147-A177-3AD203B41FA5}">
                      <a16:colId xmlns:a16="http://schemas.microsoft.com/office/drawing/2014/main" val="2937158613"/>
                    </a:ext>
                  </a:extLst>
                </a:gridCol>
                <a:gridCol w="2685527">
                  <a:extLst>
                    <a:ext uri="{9D8B030D-6E8A-4147-A177-3AD203B41FA5}">
                      <a16:colId xmlns:a16="http://schemas.microsoft.com/office/drawing/2014/main" val="3381083328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653837976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17339112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산업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고객사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649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변화목표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4452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기본질문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전략요소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정보원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5183"/>
                  </a:ext>
                </a:extLst>
              </a:tr>
              <a:tr h="60959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Where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06390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736069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2171048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What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340049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2310472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How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2743691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0861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앞에서 정의한 산업분석을 하기 위한 전략요소는 무엇이며 이와 관련된 정보는 어느 곳에서 찾을 수 있는지 정보원을 작성합니다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11903570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구매센터 분석 </a:t>
            </a:r>
            <a:r>
              <a:rPr lang="en-US" altLang="ko-KR" dirty="0"/>
              <a:t>– </a:t>
            </a:r>
            <a:r>
              <a:rPr lang="ko-KR" altLang="en-US" sz="2000" dirty="0"/>
              <a:t>강사의 코칭에 따라 칸을 채웁니다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CBC2CD7-3AE5-49F2-983A-B65681166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기업을 선정한 후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구매센터의 구조와 니즈를 </a:t>
            </a:r>
            <a:r>
              <a:rPr lang="ko-KR" altLang="en-US" sz="1350" b="1" dirty="0">
                <a:solidFill>
                  <a:srgbClr val="FF0000"/>
                </a:solidFill>
              </a:rPr>
              <a:t>추정</a:t>
            </a:r>
            <a:r>
              <a:rPr lang="ko-KR" altLang="en-US" sz="1050" b="1" dirty="0"/>
              <a:t>합니다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9DAD4-9A2B-4E96-A1CE-392DBC44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2089"/>
              </p:ext>
            </p:extLst>
          </p:nvPr>
        </p:nvGraphicFramePr>
        <p:xfrm>
          <a:off x="359532" y="2267871"/>
          <a:ext cx="8424939" cy="264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551">
                  <a:extLst>
                    <a:ext uri="{9D8B030D-6E8A-4147-A177-3AD203B41FA5}">
                      <a16:colId xmlns:a16="http://schemas.microsoft.com/office/drawing/2014/main" val="376575590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6391742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1040005785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56445731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175842233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389966343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099722442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제안자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검토자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영향력자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승인자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결정자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구매자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사용자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3957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참여자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부서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직급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이름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67857648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724884386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업무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055511892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미표출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61097701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404271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66181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</a:t>
            </a:r>
            <a:r>
              <a:rPr lang="ko-KR" altLang="en-US" dirty="0"/>
              <a:t>세분화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B66F6-CBC3-4AE9-9AA2-531FC8F18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791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산업내 주요 기업들을 리스트로 작성하고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이들을 대상으로 기준을 정의한 후 세분화를 실시합니다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AB02B4-CE74-4741-96D8-BE84E4EA9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31680"/>
              </p:ext>
            </p:extLst>
          </p:nvPr>
        </p:nvGraphicFramePr>
        <p:xfrm>
          <a:off x="710571" y="2132856"/>
          <a:ext cx="2835315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882085637"/>
                    </a:ext>
                  </a:extLst>
                </a:gridCol>
                <a:gridCol w="1701189">
                  <a:extLst>
                    <a:ext uri="{9D8B030D-6E8A-4147-A177-3AD203B41FA5}">
                      <a16:colId xmlns:a16="http://schemas.microsoft.com/office/drawing/2014/main" val="2199098245"/>
                    </a:ext>
                  </a:extLst>
                </a:gridCol>
              </a:tblGrid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877179"/>
                  </a:ext>
                </a:extLst>
              </a:tr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산업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433533"/>
                  </a:ext>
                </a:extLst>
              </a:tr>
              <a:tr h="1874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고객사</a:t>
                      </a:r>
                      <a:r>
                        <a:rPr lang="en-US" altLang="ko-KR" sz="1100" b="1" dirty="0"/>
                        <a:t>(Players) </a:t>
                      </a:r>
                      <a:br>
                        <a:rPr lang="en-US" altLang="ko-KR" sz="1100" b="1" dirty="0"/>
                      </a:br>
                      <a:r>
                        <a:rPr lang="ko-KR" altLang="en-US" sz="1100" b="1" dirty="0"/>
                        <a:t>리스트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1064684"/>
                  </a:ext>
                </a:extLst>
              </a:tr>
              <a:tr h="884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세분화 기준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(4</a:t>
                      </a:r>
                      <a:r>
                        <a:rPr lang="ko-KR" altLang="en-US" sz="1100" b="1" dirty="0"/>
                        <a:t>개 이상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713211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9F7B17-AEC8-4C0F-8DAA-BFE8C9293341}"/>
              </a:ext>
            </a:extLst>
          </p:cNvPr>
          <p:cNvSpPr/>
          <p:nvPr/>
        </p:nvSpPr>
        <p:spPr bwMode="auto">
          <a:xfrm>
            <a:off x="5085057" y="2159859"/>
            <a:ext cx="3348372" cy="32133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44E800-2A99-4F62-9F05-A5B3769D1198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 bwMode="auto">
          <a:xfrm>
            <a:off x="5085057" y="3766538"/>
            <a:ext cx="334837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37FD00-04E7-4B80-B282-9CB4F03A5B6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 bwMode="auto">
          <a:xfrm>
            <a:off x="6759243" y="2159859"/>
            <a:ext cx="0" cy="32133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3FE259-7C6A-4B91-9502-F7BE69A0C241}"/>
              </a:ext>
            </a:extLst>
          </p:cNvPr>
          <p:cNvSpPr txBox="1"/>
          <p:nvPr/>
        </p:nvSpPr>
        <p:spPr>
          <a:xfrm>
            <a:off x="4031940" y="3672027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세분화 기준 </a:t>
            </a:r>
            <a:r>
              <a:rPr lang="en-US" altLang="ko-KR" sz="1050" i="1" dirty="0">
                <a:solidFill>
                  <a:srgbClr val="FF0000"/>
                </a:solidFill>
              </a:rPr>
              <a:t>1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52ABF-B920-4637-919D-EF9C4696B97E}"/>
              </a:ext>
            </a:extLst>
          </p:cNvPr>
          <p:cNvSpPr txBox="1"/>
          <p:nvPr/>
        </p:nvSpPr>
        <p:spPr>
          <a:xfrm>
            <a:off x="6273189" y="5439416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세분화 기준 </a:t>
            </a:r>
            <a:r>
              <a:rPr lang="en-US" altLang="ko-KR" sz="1050" i="1" dirty="0">
                <a:solidFill>
                  <a:srgbClr val="FF0000"/>
                </a:solidFill>
              </a:rPr>
              <a:t>2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20BCAB-423F-4C68-8568-D3FE6CF58A4B}"/>
              </a:ext>
            </a:extLst>
          </p:cNvPr>
          <p:cNvSpPr/>
          <p:nvPr/>
        </p:nvSpPr>
        <p:spPr bwMode="auto">
          <a:xfrm>
            <a:off x="6975267" y="2483895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FF0D0A-66CA-4769-B795-1896A8F50F02}"/>
              </a:ext>
            </a:extLst>
          </p:cNvPr>
          <p:cNvSpPr/>
          <p:nvPr/>
        </p:nvSpPr>
        <p:spPr bwMode="auto">
          <a:xfrm>
            <a:off x="7245297" y="283493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662823-E0B6-4560-B5A2-2904AA48DAF8}"/>
              </a:ext>
            </a:extLst>
          </p:cNvPr>
          <p:cNvSpPr/>
          <p:nvPr/>
        </p:nvSpPr>
        <p:spPr bwMode="auto">
          <a:xfrm>
            <a:off x="7056276" y="323997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62C99D-C54D-407E-8FF5-671D355757C2}"/>
              </a:ext>
            </a:extLst>
          </p:cNvPr>
          <p:cNvSpPr/>
          <p:nvPr/>
        </p:nvSpPr>
        <p:spPr bwMode="auto">
          <a:xfrm>
            <a:off x="5544108" y="283493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175C95-19E7-4308-8445-75F327155633}"/>
              </a:ext>
            </a:extLst>
          </p:cNvPr>
          <p:cNvSpPr/>
          <p:nvPr/>
        </p:nvSpPr>
        <p:spPr bwMode="auto">
          <a:xfrm>
            <a:off x="5868144" y="323997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278818-F8DD-4648-AE6A-4FE8DD31ADB0}"/>
              </a:ext>
            </a:extLst>
          </p:cNvPr>
          <p:cNvSpPr/>
          <p:nvPr/>
        </p:nvSpPr>
        <p:spPr bwMode="auto">
          <a:xfrm>
            <a:off x="5589107" y="4779150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FCD7B7-0B94-4B5B-9C1C-0314918DB598}"/>
              </a:ext>
            </a:extLst>
          </p:cNvPr>
          <p:cNvSpPr/>
          <p:nvPr/>
        </p:nvSpPr>
        <p:spPr bwMode="auto">
          <a:xfrm>
            <a:off x="7218294" y="432009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3D4AE-50FD-4F91-B97D-1E6B3CF73CEE}"/>
              </a:ext>
            </a:extLst>
          </p:cNvPr>
          <p:cNvSpPr txBox="1"/>
          <p:nvPr/>
        </p:nvSpPr>
        <p:spPr>
          <a:xfrm>
            <a:off x="7245297" y="2402886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</a:rPr>
              <a:t>A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53D4C-05A0-4740-B0FD-83356E50E546}"/>
              </a:ext>
            </a:extLst>
          </p:cNvPr>
          <p:cNvSpPr txBox="1"/>
          <p:nvPr/>
        </p:nvSpPr>
        <p:spPr>
          <a:xfrm>
            <a:off x="7461321" y="2766119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B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3D8EF-5B67-4745-A633-76E0312F2935}"/>
              </a:ext>
            </a:extLst>
          </p:cNvPr>
          <p:cNvSpPr txBox="1"/>
          <p:nvPr/>
        </p:nvSpPr>
        <p:spPr>
          <a:xfrm>
            <a:off x="7253884" y="3180730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C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45D63-EBCC-482B-A89F-2F1C90AE6594}"/>
              </a:ext>
            </a:extLst>
          </p:cNvPr>
          <p:cNvSpPr txBox="1"/>
          <p:nvPr/>
        </p:nvSpPr>
        <p:spPr>
          <a:xfrm>
            <a:off x="5779177" y="2766119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D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DF7F2-5F9F-4B41-903A-FEB4D6166B95}"/>
              </a:ext>
            </a:extLst>
          </p:cNvPr>
          <p:cNvSpPr txBox="1"/>
          <p:nvPr/>
        </p:nvSpPr>
        <p:spPr>
          <a:xfrm>
            <a:off x="5860921" y="3380390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E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5AB65-3B40-44E3-A677-5BEBCE5DCA76}"/>
              </a:ext>
            </a:extLst>
          </p:cNvPr>
          <p:cNvSpPr txBox="1"/>
          <p:nvPr/>
        </p:nvSpPr>
        <p:spPr>
          <a:xfrm>
            <a:off x="5600546" y="4941168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F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0676F-F9E0-4880-BFF9-1861370513A6}"/>
              </a:ext>
            </a:extLst>
          </p:cNvPr>
          <p:cNvSpPr txBox="1"/>
          <p:nvPr/>
        </p:nvSpPr>
        <p:spPr>
          <a:xfrm>
            <a:off x="7218294" y="4482117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G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FBC9165-10D0-456C-B277-949428E3BCAE}"/>
              </a:ext>
            </a:extLst>
          </p:cNvPr>
          <p:cNvSpPr/>
          <p:nvPr/>
        </p:nvSpPr>
        <p:spPr bwMode="auto">
          <a:xfrm>
            <a:off x="3626895" y="3537012"/>
            <a:ext cx="351039" cy="573861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endParaRPr lang="ko-KR" altLang="en-US" sz="135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97A3-8484-486A-9623-44BAC9CA7B4B}"/>
              </a:ext>
            </a:extLst>
          </p:cNvPr>
          <p:cNvSpPr txBox="1"/>
          <p:nvPr/>
        </p:nvSpPr>
        <p:spPr>
          <a:xfrm>
            <a:off x="4788024" y="2159859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034DC-6556-4DFF-85FF-D457F0D73819}"/>
              </a:ext>
            </a:extLst>
          </p:cNvPr>
          <p:cNvSpPr txBox="1"/>
          <p:nvPr/>
        </p:nvSpPr>
        <p:spPr>
          <a:xfrm>
            <a:off x="4788024" y="514238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729FD-B352-4E4A-8DDA-6CC2A6ED78BC}"/>
              </a:ext>
            </a:extLst>
          </p:cNvPr>
          <p:cNvSpPr txBox="1"/>
          <p:nvPr/>
        </p:nvSpPr>
        <p:spPr>
          <a:xfrm>
            <a:off x="5085057" y="5439416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6067-8C8F-499F-9701-BA743EECC3F4}"/>
              </a:ext>
            </a:extLst>
          </p:cNvPr>
          <p:cNvSpPr txBox="1"/>
          <p:nvPr/>
        </p:nvSpPr>
        <p:spPr>
          <a:xfrm>
            <a:off x="8182243" y="543065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248107489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5] </a:t>
            </a:r>
            <a:r>
              <a:rPr lang="ko-KR" altLang="en-US" dirty="0"/>
              <a:t>가치제안 정의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06C00-9016-4FC8-8763-A6A8A0F69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/>
        </p:nvGraphicFramePr>
        <p:xfrm>
          <a:off x="656565" y="2051847"/>
          <a:ext cx="7830871" cy="3236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66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(4) </a:t>
                      </a:r>
                      <a:r>
                        <a:rPr lang="ko-KR" altLang="en-US" sz="1000" b="1" dirty="0"/>
                        <a:t>경제적가치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환산</a:t>
                      </a:r>
                      <a:r>
                        <a:rPr lang="en-US" altLang="ko-KR" sz="1000" b="1" dirty="0"/>
                        <a:t>)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환산근거</a:t>
                      </a:r>
                      <a:r>
                        <a:rPr lang="en-US" altLang="ko-KR" sz="1000" b="1" dirty="0"/>
                        <a:t>&amp;</a:t>
                      </a:r>
                      <a:r>
                        <a:rPr lang="ko-KR" altLang="en-US" sz="10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899807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0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99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 </a:t>
                      </a:r>
                      <a:r>
                        <a:rPr lang="ko-KR" altLang="en-US" sz="10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668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(3) </a:t>
                      </a:r>
                      <a:r>
                        <a:rPr lang="ko-KR" altLang="en-US" sz="10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8BD19-B875-43E8-8E40-BF275EC8B292}"/>
              </a:ext>
            </a:extLst>
          </p:cNvPr>
          <p:cNvSpPr txBox="1"/>
          <p:nvPr/>
        </p:nvSpPr>
        <p:spPr>
          <a:xfrm>
            <a:off x="656565" y="1592796"/>
            <a:ext cx="747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※ </a:t>
            </a:r>
            <a:r>
              <a:rPr lang="ko-KR" altLang="en-US" sz="1050" b="1" dirty="0">
                <a:solidFill>
                  <a:srgbClr val="FF0000"/>
                </a:solidFill>
              </a:rPr>
              <a:t>양식</a:t>
            </a:r>
            <a:r>
              <a:rPr lang="en-US" altLang="ko-KR" sz="1050" b="1" dirty="0">
                <a:solidFill>
                  <a:srgbClr val="FF0000"/>
                </a:solidFill>
              </a:rPr>
              <a:t>5</a:t>
            </a:r>
            <a:r>
              <a:rPr lang="ko-KR" altLang="en-US" sz="1050" b="1" dirty="0">
                <a:solidFill>
                  <a:srgbClr val="FF0000"/>
                </a:solidFill>
              </a:rPr>
              <a:t>는 양식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의 가치제안서의 내용을 합친 후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양식 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을 제출합니다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5705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6] </a:t>
            </a:r>
            <a:r>
              <a:rPr lang="ko-KR" altLang="en-US" dirty="0"/>
              <a:t>가치제안 정의서 작성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97F61-CB17-4E5E-AFE8-726E6E572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50236"/>
              </p:ext>
            </p:extLst>
          </p:nvPr>
        </p:nvGraphicFramePr>
        <p:xfrm>
          <a:off x="656565" y="1457782"/>
          <a:ext cx="7830871" cy="183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(4) </a:t>
                      </a:r>
                      <a:r>
                        <a:rPr lang="ko-KR" altLang="en-US" sz="1100" b="1" dirty="0"/>
                        <a:t>경제적가치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환산</a:t>
                      </a:r>
                      <a:r>
                        <a:rPr lang="en-US" altLang="ko-KR" sz="1100" b="1" dirty="0"/>
                        <a:t>)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※ </a:t>
                      </a:r>
                      <a:r>
                        <a:rPr lang="ko-KR" altLang="en-US" sz="1100" b="1" dirty="0"/>
                        <a:t>환산근거</a:t>
                      </a:r>
                      <a:r>
                        <a:rPr lang="en-US" altLang="ko-KR" sz="1100" b="1" dirty="0"/>
                        <a:t>&amp;</a:t>
                      </a:r>
                      <a:r>
                        <a:rPr lang="ko-KR" altLang="en-US" sz="11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502934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1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558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(2) </a:t>
                      </a:r>
                      <a:r>
                        <a:rPr lang="ko-KR" altLang="en-US" sz="11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373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(3) </a:t>
                      </a:r>
                      <a:r>
                        <a:rPr lang="ko-KR" altLang="en-US" sz="11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E9D951-D2C8-476D-99A6-8DC5C097B571}"/>
              </a:ext>
            </a:extLst>
          </p:cNvPr>
          <p:cNvSpPr/>
          <p:nvPr/>
        </p:nvSpPr>
        <p:spPr>
          <a:xfrm>
            <a:off x="656565" y="3374994"/>
            <a:ext cx="7830870" cy="226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고객사명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총투자비용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자사 솔루션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구입함으로써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</a:rPr>
              <a:t>계량화된</a:t>
            </a:r>
            <a:r>
              <a:rPr lang="ko-KR" altLang="en-US" sz="1200" b="1" dirty="0">
                <a:solidFill>
                  <a:schemeClr val="tx1"/>
                </a:solidFill>
              </a:rPr>
              <a:t> 비즈니스 향상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얻게 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실행날짜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 자사는 서비스를 시작할 것이고</a:t>
            </a:r>
            <a:r>
              <a:rPr lang="en-US" altLang="ko-KR" sz="1200" b="1" dirty="0">
                <a:solidFill>
                  <a:schemeClr val="tx1"/>
                </a:solidFill>
              </a:rPr>
              <a:t>, (</a:t>
            </a:r>
            <a:r>
              <a:rPr lang="ko-KR" altLang="en-US" sz="1200" b="1" dirty="0">
                <a:solidFill>
                  <a:schemeClr val="tx1"/>
                </a:solidFill>
              </a:rPr>
              <a:t>특정 사업 프로세스 또는 특정 영역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에서의 실행은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언제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까지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얼마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의 경제적 소득을 가져다 줄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자사는 자사 솔루션의 효과를 문서화된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측정 결과와 추적 과정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보고할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39137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MC_mCare_Flow_Screen_Rev.1.2">
  <a:themeElements>
    <a:clrScheme name="SMC_mCare_Flow_Screen_Rev.1.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MC_mCare_Flow_Screen_Rev.1.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/>
        </a:defPPr>
      </a:lstStyle>
    </a:spDef>
    <a:ln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MC_mCare_Flow_Screen_Rev.1.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DDAA8C-EDDE-4D7D-A0F5-40E01A1539E0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7F1FAD51-2309-445A-ACBE-37FF04B4F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E73030-3C88-40B9-926B-C2460FA3B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67191</TotalTime>
  <Words>834</Words>
  <Application>Microsoft Office PowerPoint</Application>
  <PresentationFormat>화면 슬라이드 쇼(4:3)</PresentationFormat>
  <Paragraphs>181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KoPubWorld돋움체 Bold</vt:lpstr>
      <vt:lpstr>KoPubWorld돋움체 Light</vt:lpstr>
      <vt:lpstr>KoPub돋움체 Bold</vt:lpstr>
      <vt:lpstr>NanumSquare</vt:lpstr>
      <vt:lpstr>Noto Sans CJK KR Regular</vt:lpstr>
      <vt:lpstr>굴림</vt:lpstr>
      <vt:lpstr>나눔고딕</vt:lpstr>
      <vt:lpstr>맑은 고딕</vt:lpstr>
      <vt:lpstr>새굴림</vt:lpstr>
      <vt:lpstr>Arial</vt:lpstr>
      <vt:lpstr>Garamond</vt:lpstr>
      <vt:lpstr>Times New Roman</vt:lpstr>
      <vt:lpstr>Wingdings</vt:lpstr>
      <vt:lpstr>SMC_mCare_Flow_Screen_Rev.1.2</vt:lpstr>
      <vt:lpstr>PowerPoint 프레젠테이션</vt:lpstr>
      <vt:lpstr>[양식 0] 배경</vt:lpstr>
      <vt:lpstr>[양식 1] 문제정의</vt:lpstr>
      <vt:lpstr>[양식 2] 고객산업의 변화와 시장형성</vt:lpstr>
      <vt:lpstr>[양식 3] 전략요소 정의</vt:lpstr>
      <vt:lpstr>[토론] 구매센터 분석 – 강사의 코칭에 따라 칸을 채웁니다. </vt:lpstr>
      <vt:lpstr>[양식 4] 세분화</vt:lpstr>
      <vt:lpstr>[양식 5] 가치제안 정의</vt:lpstr>
      <vt:lpstr>[양식 6] 가치제안 정의서 작성</vt:lpstr>
      <vt:lpstr>[양식 7] 컨셉정의</vt:lpstr>
      <vt:lpstr>[양식 8] 역가치사슬 분석</vt:lpstr>
      <vt:lpstr>[양식 9] 가치제안을 위한 필요사항</vt:lpstr>
      <vt:lpstr>[양식 10] 비즈니스 모델 정의</vt:lpstr>
      <vt:lpstr>[양식 11] 이해관계자 분석 및 창의적 대안 도출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Datasheet of UbiAccess ServerSet</dc:title>
  <dc:subject>DataSheet</dc:subject>
  <dc:creator>jjun</dc:creator>
  <cp:keywords>모바일마케팅기획</cp:keywords>
  <cp:lastModifiedBy>양정우</cp:lastModifiedBy>
  <cp:revision>5262</cp:revision>
  <cp:lastPrinted>2018-03-15T16:31:36Z</cp:lastPrinted>
  <dcterms:modified xsi:type="dcterms:W3CDTF">2024-12-09T10:44:52Z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C:\Users\multicampus\Desktop\DX추진 전략 및 접근방법(20190320)_SK이노베이션(공유용).pptx</vt:lpwstr>
  </property>
  <property fmtid="{D5CDD505-2E9C-101B-9397-08002B2CF9AE}" pid="4" name="ContentTypeId">
    <vt:lpwstr>0x010100661AA2C327A4324587CA5B8F932705FD</vt:lpwstr>
  </property>
</Properties>
</file>