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322" r:id="rId5"/>
    <p:sldId id="3326" r:id="rId6"/>
    <p:sldId id="3329" r:id="rId7"/>
    <p:sldId id="3299" r:id="rId8"/>
    <p:sldId id="3301" r:id="rId9"/>
    <p:sldId id="3335" r:id="rId10"/>
    <p:sldId id="3303" r:id="rId11"/>
    <p:sldId id="3336" r:id="rId12"/>
    <p:sldId id="3338" r:id="rId13"/>
    <p:sldId id="3337" r:id="rId14"/>
    <p:sldId id="3341" r:id="rId15"/>
    <p:sldId id="3339" r:id="rId1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F4C99-00E8-4BEE-A9FA-DE54FDB27E76}" v="4" dt="2024-11-20T01:42:55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87372" autoAdjust="0"/>
  </p:normalViewPr>
  <p:slideViewPr>
    <p:cSldViewPr snapToObjects="1">
      <p:cViewPr varScale="1">
        <p:scale>
          <a:sx n="74" d="100"/>
          <a:sy n="74" d="100"/>
        </p:scale>
        <p:origin x="1411" y="6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06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강원" userId="943f2302-b47b-4028-ba5e-c2b07fedc187" providerId="ADAL" clId="{3E8F4C99-00E8-4BEE-A9FA-DE54FDB27E76}"/>
    <pc:docChg chg="undo custSel addSld delSld modSld modMainMaster addSection delSection modSection">
      <pc:chgData name="서 강원" userId="943f2302-b47b-4028-ba5e-c2b07fedc187" providerId="ADAL" clId="{3E8F4C99-00E8-4BEE-A9FA-DE54FDB27E76}" dt="2024-11-22T08:35:27.265" v="38" actId="47"/>
      <pc:docMkLst>
        <pc:docMk/>
      </pc:docMkLst>
      <pc:sldChg chg="modSp add del mod modTransition modShow">
        <pc:chgData name="서 강원" userId="943f2302-b47b-4028-ba5e-c2b07fedc187" providerId="ADAL" clId="{3E8F4C99-00E8-4BEE-A9FA-DE54FDB27E76}" dt="2024-11-22T08:35:27.265" v="38" actId="47"/>
        <pc:sldMkLst>
          <pc:docMk/>
          <pc:sldMk cId="2118860525" sldId="256"/>
        </pc:sldMkLst>
        <pc:spChg chg="mod">
          <ac:chgData name="서 강원" userId="943f2302-b47b-4028-ba5e-c2b07fedc187" providerId="ADAL" clId="{3E8F4C99-00E8-4BEE-A9FA-DE54FDB27E76}" dt="2024-11-20T01:33:51.092" v="27" actId="20577"/>
          <ac:spMkLst>
            <pc:docMk/>
            <pc:sldMk cId="2118860525" sldId="256"/>
            <ac:spMk id="11" creationId="{CC1F6A50-BBC0-462D-8DA9-7C7FC38270A1}"/>
          </ac:spMkLst>
        </pc:spChg>
      </pc:sldChg>
      <pc:sldChg chg="add del mod modTransition modShow">
        <pc:chgData name="서 강원" userId="943f2302-b47b-4028-ba5e-c2b07fedc187" providerId="ADAL" clId="{3E8F4C99-00E8-4BEE-A9FA-DE54FDB27E76}" dt="2024-11-22T08:35:27.265" v="38" actId="47"/>
        <pc:sldMkLst>
          <pc:docMk/>
          <pc:sldMk cId="145770116" sldId="3075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4038066181" sldId="3299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378539137" sldId="3303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2641137557" sldId="3322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2256344801" sldId="3326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4211903570" sldId="3329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1219545705" sldId="3335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930944660" sldId="3336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906305741" sldId="3337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2468611316" sldId="3338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948116715" sldId="3339"/>
        </pc:sldMkLst>
      </pc:sldChg>
      <pc:sldChg chg="add del mod modShow">
        <pc:chgData name="서 강원" userId="943f2302-b47b-4028-ba5e-c2b07fedc187" providerId="ADAL" clId="{3E8F4C99-00E8-4BEE-A9FA-DE54FDB27E76}" dt="2024-11-20T01:43:31.191" v="36" actId="729"/>
        <pc:sldMkLst>
          <pc:docMk/>
          <pc:sldMk cId="3841100508" sldId="3341"/>
        </pc:sldMkLst>
      </pc:sldChg>
      <pc:sldChg chg="new del">
        <pc:chgData name="서 강원" userId="943f2302-b47b-4028-ba5e-c2b07fedc187" providerId="ADAL" clId="{3E8F4C99-00E8-4BEE-A9FA-DE54FDB27E76}" dt="2024-11-20T01:36:42.485" v="29" actId="2696"/>
        <pc:sldMkLst>
          <pc:docMk/>
          <pc:sldMk cId="105692750" sldId="3342"/>
        </pc:sldMkLst>
      </pc:sldChg>
      <pc:sldMasterChg chg="modSldLayout">
        <pc:chgData name="서 강원" userId="943f2302-b47b-4028-ba5e-c2b07fedc187" providerId="ADAL" clId="{3E8F4C99-00E8-4BEE-A9FA-DE54FDB27E76}" dt="2024-11-20T01:42:55.504" v="31"/>
        <pc:sldMasterMkLst>
          <pc:docMk/>
          <pc:sldMasterMk cId="0" sldId="2147483666"/>
        </pc:sldMasterMkLst>
        <pc:sldLayoutChg chg="addSp delSp modSp mod">
          <pc:chgData name="서 강원" userId="943f2302-b47b-4028-ba5e-c2b07fedc187" providerId="ADAL" clId="{3E8F4C99-00E8-4BEE-A9FA-DE54FDB27E76}" dt="2024-11-20T01:42:55.504" v="31"/>
          <pc:sldLayoutMkLst>
            <pc:docMk/>
            <pc:sldMasterMk cId="0" sldId="2147483666"/>
            <pc:sldLayoutMk cId="738535969" sldId="2147484431"/>
          </pc:sldLayoutMkLst>
          <pc:spChg chg="add mod">
            <ac:chgData name="서 강원" userId="943f2302-b47b-4028-ba5e-c2b07fedc187" providerId="ADAL" clId="{3E8F4C99-00E8-4BEE-A9FA-DE54FDB27E76}" dt="2024-11-20T01:42:55.504" v="31"/>
            <ac:spMkLst>
              <pc:docMk/>
              <pc:sldMasterMk cId="0" sldId="2147483666"/>
              <pc:sldLayoutMk cId="738535969" sldId="2147484431"/>
              <ac:spMk id="6" creationId="{A11B7B7D-B349-49B8-9B15-B7FF4475CC6C}"/>
            </ac:spMkLst>
          </pc:spChg>
          <pc:spChg chg="del">
            <ac:chgData name="서 강원" userId="943f2302-b47b-4028-ba5e-c2b07fedc187" providerId="ADAL" clId="{3E8F4C99-00E8-4BEE-A9FA-DE54FDB27E76}" dt="2024-11-20T01:42:07.202" v="30" actId="21"/>
            <ac:spMkLst>
              <pc:docMk/>
              <pc:sldMasterMk cId="0" sldId="2147483666"/>
              <pc:sldLayoutMk cId="738535969" sldId="2147484431"/>
              <ac:spMk id="15" creationId="{A11B7B7D-B349-49B8-9B15-B7FF4475CC6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3678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39" y="112554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467544" y="836712"/>
            <a:ext cx="8292220" cy="0"/>
            <a:chOff x="506506" y="836712"/>
            <a:chExt cx="8983238" cy="0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506506" y="836712"/>
              <a:ext cx="8892988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2505464" y="836712"/>
              <a:ext cx="66240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737712" y="836712"/>
              <a:ext cx="47520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897744" y="836712"/>
              <a:ext cx="2592000" cy="0"/>
            </a:xfrm>
            <a:prstGeom prst="line">
              <a:avLst/>
            </a:prstGeom>
            <a:ln w="381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3"/>
          <p:cNvSpPr txBox="1">
            <a:spLocks/>
          </p:cNvSpPr>
          <p:nvPr userDrawn="1"/>
        </p:nvSpPr>
        <p:spPr>
          <a:xfrm>
            <a:off x="8308475" y="6524866"/>
            <a:ext cx="794975" cy="365125"/>
          </a:xfrm>
          <a:prstGeom prst="rect">
            <a:avLst/>
          </a:prstGeom>
        </p:spPr>
        <p:txBody>
          <a:bodyPr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06DDB1-C917-4C55-B26C-FA817922B4BF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 userDrawn="1"/>
        </p:nvSpPr>
        <p:spPr bwMode="auto">
          <a:xfrm>
            <a:off x="1619792" y="6707618"/>
            <a:ext cx="4688784" cy="69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0" noProof="1">
                <a:ea typeface="굴림" charset="-127"/>
              </a:rPr>
              <a:t>This information is confidential and was prepared by LabABC solely for the use of our client; it is not to be relied on by any 3rd party without LabABC’s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7352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853596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8063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7178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4436010" y="6532171"/>
            <a:ext cx="392144" cy="17150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633062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29F391FE-2A03-4CFB-9A63-6E266548AF93}" type="slidenum">
              <a:rPr lang="en-US" altLang="ko-KR" sz="525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defTabSz="633062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525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43" y="112555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138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346" r:id="rId5"/>
    <p:sldLayoutId id="2147484383" r:id="rId6"/>
    <p:sldLayoutId id="2147484413" r:id="rId7"/>
    <p:sldLayoutId id="2147484414" r:id="rId8"/>
    <p:sldLayoutId id="2147484429" r:id="rId9"/>
    <p:sldLayoutId id="2147484434" r:id="rId10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 </a:t>
            </a:r>
            <a:r>
              <a:rPr lang="ko-KR" altLang="en-US" dirty="0"/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81EB-EF85-423B-9B34-C41A4B1C085B}"/>
              </a:ext>
            </a:extLst>
          </p:cNvPr>
          <p:cNvSpPr txBox="1"/>
          <p:nvPr/>
        </p:nvSpPr>
        <p:spPr>
          <a:xfrm>
            <a:off x="818583" y="1254390"/>
            <a:ext cx="814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본인이 알고 있거나 관심있는 특정 산업</a:t>
            </a:r>
            <a:r>
              <a:rPr lang="en-US" altLang="ko-KR" b="1" dirty="0"/>
              <a:t>/</a:t>
            </a:r>
            <a:r>
              <a:rPr lang="ko-KR" altLang="en-US" b="1" dirty="0"/>
              <a:t>기업에서 문제라고 생각하는 것이 무엇인지 정의합니다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3819B3-1F86-499F-BAF4-D9B7E506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03746"/>
              </p:ext>
            </p:extLst>
          </p:nvPr>
        </p:nvGraphicFramePr>
        <p:xfrm>
          <a:off x="661476" y="2166973"/>
          <a:ext cx="8024230" cy="416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493">
                  <a:extLst>
                    <a:ext uri="{9D8B030D-6E8A-4147-A177-3AD203B41FA5}">
                      <a16:colId xmlns:a16="http://schemas.microsoft.com/office/drawing/2014/main" val="1884485554"/>
                    </a:ext>
                  </a:extLst>
                </a:gridCol>
                <a:gridCol w="3967370">
                  <a:extLst>
                    <a:ext uri="{9D8B030D-6E8A-4147-A177-3AD203B41FA5}">
                      <a16:colId xmlns:a16="http://schemas.microsoft.com/office/drawing/2014/main" val="848466027"/>
                    </a:ext>
                  </a:extLst>
                </a:gridCol>
                <a:gridCol w="2565367">
                  <a:extLst>
                    <a:ext uri="{9D8B030D-6E8A-4147-A177-3AD203B41FA5}">
                      <a16:colId xmlns:a16="http://schemas.microsoft.com/office/drawing/2014/main" val="3117589553"/>
                    </a:ext>
                  </a:extLst>
                </a:gridCol>
              </a:tblGrid>
              <a:tr h="735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문제종류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발생형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탐색형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설정형 중 선택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4236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To-Be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디지털 증거의 신뢰성 확보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영상이나 음성 조작을 실시간으로 탐지하고 검증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범죄 대응 역량 강화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기술을 활용한 금융사기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명예훼손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정치적 선전 등 사이버 범죄를 조기에 차단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조사 효율성 향상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dirty="0"/>
                        <a:t>수사 과정에서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기반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도구로 시간과 인력 비용 절감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27000" marR="27000" marT="34290" marB="34290"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발생형</a:t>
                      </a:r>
                    </a:p>
                  </a:txBody>
                  <a:tcPr marL="27000" marR="27000" marT="34290" marB="34290" anchor="ctr"/>
                </a:tc>
                <a:extLst>
                  <a:ext uri="{0D108BD9-81ED-4DB2-BD59-A6C34878D82A}">
                    <a16:rowId xmlns:a16="http://schemas.microsoft.com/office/drawing/2014/main" val="3429716581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(3) Problem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기반 범죄 급증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금융사기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명예훼손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리벤지</a:t>
                      </a:r>
                      <a:r>
                        <a:rPr lang="ko-KR" altLang="en-US" sz="1200" dirty="0"/>
                        <a:t> 포르노 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탐지 솔루션의 부재로 수사에 장시간 소요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1027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As-Is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수준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영상 조작 탐지 역량은 있지만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딥페이크를</a:t>
                      </a:r>
                      <a:r>
                        <a:rPr lang="ko-KR" altLang="en-US" sz="1200" dirty="0"/>
                        <a:t> 대상으로 한 전용 솔루션 부족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도구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전통적인 디지털 포렌식 도구에 의존</a:t>
                      </a:r>
                      <a:r>
                        <a:rPr lang="en-US" altLang="ko-KR" sz="1200" dirty="0"/>
                        <a:t>. AI </a:t>
                      </a:r>
                      <a:r>
                        <a:rPr lang="ko-KR" altLang="en-US" sz="1200" dirty="0"/>
                        <a:t>기반 실시간 탐지 기술은 부재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리소스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숙련된 기술 인력 부족과 인프라 제약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4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0C831A-ABC9-1E60-965B-CE7CE5746261}"/>
              </a:ext>
            </a:extLst>
          </p:cNvPr>
          <p:cNvSpPr txBox="1"/>
          <p:nvPr/>
        </p:nvSpPr>
        <p:spPr>
          <a:xfrm>
            <a:off x="815088" y="1478643"/>
            <a:ext cx="5724636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산업</a:t>
            </a:r>
            <a:r>
              <a:rPr lang="en-US" altLang="ko-KR" b="1" dirty="0"/>
              <a:t>: </a:t>
            </a:r>
            <a:r>
              <a:rPr lang="ko-KR" altLang="en-US" b="1" dirty="0"/>
              <a:t>공공 행정</a:t>
            </a:r>
            <a:r>
              <a:rPr lang="en-US" altLang="ko-KR" b="1" dirty="0"/>
              <a:t>, </a:t>
            </a:r>
            <a:r>
              <a:rPr lang="ko-KR" altLang="en-US" b="1" dirty="0"/>
              <a:t>치안 </a:t>
            </a:r>
            <a:endParaRPr lang="en-US" altLang="ko-KR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대표기업명</a:t>
            </a:r>
            <a:r>
              <a:rPr lang="en-US" altLang="ko-KR" b="1" dirty="0"/>
              <a:t>: </a:t>
            </a:r>
            <a:r>
              <a:rPr lang="ko-KR" altLang="en-US" b="1" dirty="0"/>
              <a:t>경찰 사이버수사팀</a:t>
            </a:r>
          </a:p>
        </p:txBody>
      </p:sp>
    </p:spTree>
    <p:extLst>
      <p:ext uri="{BB962C8B-B14F-4D97-AF65-F5344CB8AC3E}">
        <p14:creationId xmlns:p14="http://schemas.microsoft.com/office/powerpoint/2010/main" val="2641137557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9] </a:t>
            </a:r>
            <a:r>
              <a:rPr lang="ko-KR" altLang="en-US" dirty="0"/>
              <a:t>가치제안을 위한 필요사항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CC23812-35CA-4C8B-BF00-70FF1F4D7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8206"/>
              </p:ext>
            </p:extLst>
          </p:nvPr>
        </p:nvGraphicFramePr>
        <p:xfrm>
          <a:off x="683569" y="1916832"/>
          <a:ext cx="7641848" cy="368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464913684"/>
                    </a:ext>
                  </a:extLst>
                </a:gridCol>
              </a:tblGrid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목표고객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RTB/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근거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세일즈툴킷</a:t>
                      </a:r>
                      <a:endParaRPr lang="en-US" altLang="ko-KR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사용자가 지각할 수 있도록 하는 것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속성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제시혜택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혜택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범주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5741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F3841-A243-4F43-B5A8-ED6A9A143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251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22580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106451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12052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1CA63E-7505-4DF6-9B08-CE4DDAE4A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3604"/>
              </p:ext>
            </p:extLst>
          </p:nvPr>
        </p:nvGraphicFramePr>
        <p:xfrm>
          <a:off x="845587" y="3076752"/>
          <a:ext cx="7479830" cy="2864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07">
                  <a:extLst>
                    <a:ext uri="{9D8B030D-6E8A-4147-A177-3AD203B41FA5}">
                      <a16:colId xmlns:a16="http://schemas.microsoft.com/office/drawing/2014/main" val="1638323667"/>
                    </a:ext>
                  </a:extLst>
                </a:gridCol>
                <a:gridCol w="509193">
                  <a:extLst>
                    <a:ext uri="{9D8B030D-6E8A-4147-A177-3AD203B41FA5}">
                      <a16:colId xmlns:a16="http://schemas.microsoft.com/office/drawing/2014/main" val="1105711894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3470950035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495392713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896997858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2943296722"/>
                    </a:ext>
                  </a:extLst>
                </a:gridCol>
              </a:tblGrid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관계자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입장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손해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창의적 대안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24161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704569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25277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공급자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451959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b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28416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1733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종업원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6922425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지자체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76651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D802667-BFCB-441C-BD61-3D42F91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11] </a:t>
            </a:r>
            <a:r>
              <a:rPr lang="ko-KR" altLang="en-US" dirty="0"/>
              <a:t>이해관계자 분석 및 창의적 대안 도출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9EA592-C7A8-4551-A807-DF34E69E6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2C68F-A845-4458-90C3-05239EFD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2528"/>
              </p:ext>
            </p:extLst>
          </p:nvPr>
        </p:nvGraphicFramePr>
        <p:xfrm>
          <a:off x="845587" y="1867022"/>
          <a:ext cx="747983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119266974"/>
                    </a:ext>
                  </a:extLst>
                </a:gridCol>
                <a:gridCol w="5103567">
                  <a:extLst>
                    <a:ext uri="{9D8B030D-6E8A-4147-A177-3AD203B41FA5}">
                      <a16:colId xmlns:a16="http://schemas.microsoft.com/office/drawing/2014/main" val="315339613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04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자사 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83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 달성을 위해 필요한 요소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62102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7AF0F2-DF77-4490-8AA1-1EC98D207C3B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4811671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 </a:t>
            </a:r>
            <a:r>
              <a:rPr lang="ko-KR" altLang="en-US" dirty="0"/>
              <a:t>고객산업의 변화와 시장형성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1569"/>
              </p:ext>
            </p:extLst>
          </p:nvPr>
        </p:nvGraphicFramePr>
        <p:xfrm>
          <a:off x="548553" y="1835823"/>
          <a:ext cx="7884877" cy="344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2617251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3539434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(3) </a:t>
                      </a:r>
                      <a:r>
                        <a:rPr lang="ko-KR" altLang="en-US" sz="1400" b="1" dirty="0"/>
                        <a:t>예상되는 산업의 변화와 시장형성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</a:t>
                      </a:r>
                      <a:r>
                        <a:rPr lang="ko-KR" altLang="en-US" sz="1200" b="1" dirty="0"/>
                        <a:t>고객사의 고객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이용자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8617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13728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097158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</a:t>
                      </a:r>
                      <a:r>
                        <a:rPr lang="ko-KR" altLang="en-US" sz="1200" b="1" dirty="0"/>
                        <a:t>고객사의 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93369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63463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0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EE829-02D8-4060-8B7F-0EA12FEA7C21}"/>
              </a:ext>
            </a:extLst>
          </p:cNvPr>
          <p:cNvSpPr txBox="1"/>
          <p:nvPr/>
        </p:nvSpPr>
        <p:spPr>
          <a:xfrm>
            <a:off x="1169622" y="5400219"/>
            <a:ext cx="572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(1)</a:t>
            </a:r>
            <a:r>
              <a:rPr lang="ko-KR" altLang="en-US" sz="1050" dirty="0"/>
              <a:t>내용을 조사</a:t>
            </a:r>
            <a:r>
              <a:rPr lang="en-US" altLang="ko-KR" sz="1050" dirty="0"/>
              <a:t>/</a:t>
            </a:r>
            <a:r>
              <a:rPr lang="ko-KR" altLang="en-US" sz="1050" dirty="0"/>
              <a:t>추정한 후</a:t>
            </a:r>
            <a:r>
              <a:rPr lang="en-US" altLang="ko-KR" sz="1050" dirty="0"/>
              <a:t>, (2) </a:t>
            </a:r>
            <a:r>
              <a:rPr lang="ko-KR" altLang="en-US" sz="1050" dirty="0"/>
              <a:t>내용을 추정합니다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5A26-7FEE-4107-8F8B-ABDE29CC4D15}"/>
              </a:ext>
            </a:extLst>
          </p:cNvPr>
          <p:cNvSpPr/>
          <p:nvPr/>
        </p:nvSpPr>
        <p:spPr bwMode="auto">
          <a:xfrm>
            <a:off x="563525" y="1417276"/>
            <a:ext cx="2374527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과제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산업</a:t>
            </a:r>
            <a:r>
              <a:rPr lang="en-US" altLang="ko-KR" sz="1350" b="1" dirty="0"/>
              <a:t> : </a:t>
            </a:r>
            <a:endParaRPr lang="ko-KR" altLang="en-US" sz="13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BCFC2-31C2-4E5C-ABAF-5AF70DC81CA8}"/>
              </a:ext>
            </a:extLst>
          </p:cNvPr>
          <p:cNvSpPr/>
          <p:nvPr/>
        </p:nvSpPr>
        <p:spPr bwMode="auto">
          <a:xfrm>
            <a:off x="3167844" y="1418746"/>
            <a:ext cx="3049602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고객사명 </a:t>
            </a:r>
            <a:r>
              <a:rPr lang="en-US" altLang="ko-KR" sz="1350" b="1" dirty="0"/>
              <a:t>: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25634480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60138"/>
              </p:ext>
            </p:extLst>
          </p:nvPr>
        </p:nvGraphicFramePr>
        <p:xfrm>
          <a:off x="791580" y="2112613"/>
          <a:ext cx="7560841" cy="287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92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2685527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17339112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산업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고객사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649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변화목표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4452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정보원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60959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Where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What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How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앞에서 정의한 산업분석을 하기 위한 전략요소는 무엇이며 이와 관련된 정보는 어느 곳에서 찾을 수 있는지 정보원을 작성합니다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190357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구매센터 분석 </a:t>
            </a:r>
            <a:r>
              <a:rPr lang="en-US" altLang="ko-KR" dirty="0"/>
              <a:t>– </a:t>
            </a:r>
            <a:r>
              <a:rPr lang="ko-KR" altLang="en-US" sz="2000" dirty="0"/>
              <a:t>강사의 코칭에 따라 칸을 채웁니다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CBC2CD7-3AE5-49F2-983A-B65681166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기업을 선정한 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구매센터의 구조와 니즈를 </a:t>
            </a:r>
            <a:r>
              <a:rPr lang="ko-KR" altLang="en-US" sz="1350" b="1" dirty="0">
                <a:solidFill>
                  <a:srgbClr val="FF0000"/>
                </a:solidFill>
              </a:rPr>
              <a:t>추정</a:t>
            </a:r>
            <a:r>
              <a:rPr lang="ko-KR" altLang="en-US" sz="1050" b="1" dirty="0"/>
              <a:t>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9DAD4-9A2B-4E96-A1CE-392DBC44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2089"/>
              </p:ext>
            </p:extLst>
          </p:nvPr>
        </p:nvGraphicFramePr>
        <p:xfrm>
          <a:off x="359532" y="2267871"/>
          <a:ext cx="8424939" cy="264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551">
                  <a:extLst>
                    <a:ext uri="{9D8B030D-6E8A-4147-A177-3AD203B41FA5}">
                      <a16:colId xmlns:a16="http://schemas.microsoft.com/office/drawing/2014/main" val="376575590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6391742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1040005785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56445731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175842233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389966343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099722442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제안자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검토자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영향력자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승인자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결정자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구매자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사용자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3957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참여자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부서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직급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이름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67857648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724884386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업무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055511892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미표출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61097701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40427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6618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</a:t>
            </a:r>
            <a:r>
              <a:rPr lang="ko-KR" altLang="en-US" dirty="0"/>
              <a:t>세분화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B66F6-CBC3-4AE9-9AA2-531FC8F18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산업내 주요 기업들을 리스트로 작성하고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이들을 대상으로 기준을 정의한 후 세분화를 실시합니다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AB02B4-CE74-4741-96D8-BE84E4EA9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31680"/>
              </p:ext>
            </p:extLst>
          </p:nvPr>
        </p:nvGraphicFramePr>
        <p:xfrm>
          <a:off x="710571" y="2132856"/>
          <a:ext cx="2835315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882085637"/>
                    </a:ext>
                  </a:extLst>
                </a:gridCol>
                <a:gridCol w="1701189">
                  <a:extLst>
                    <a:ext uri="{9D8B030D-6E8A-4147-A177-3AD203B41FA5}">
                      <a16:colId xmlns:a16="http://schemas.microsoft.com/office/drawing/2014/main" val="2199098245"/>
                    </a:ext>
                  </a:extLst>
                </a:gridCol>
              </a:tblGrid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877179"/>
                  </a:ext>
                </a:extLst>
              </a:tr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산업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433533"/>
                  </a:ext>
                </a:extLst>
              </a:tr>
              <a:tr h="1874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고객사</a:t>
                      </a:r>
                      <a:r>
                        <a:rPr lang="en-US" altLang="ko-KR" sz="1100" b="1" dirty="0"/>
                        <a:t>(Players) </a:t>
                      </a:r>
                      <a:br>
                        <a:rPr lang="en-US" altLang="ko-KR" sz="1100" b="1" dirty="0"/>
                      </a:br>
                      <a:r>
                        <a:rPr lang="ko-KR" altLang="en-US" sz="1100" b="1" dirty="0"/>
                        <a:t>리스트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1064684"/>
                  </a:ext>
                </a:extLst>
              </a:tr>
              <a:tr h="88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세분화 기준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(4</a:t>
                      </a:r>
                      <a:r>
                        <a:rPr lang="ko-KR" altLang="en-US" sz="1100" b="1" dirty="0"/>
                        <a:t>개 이상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13211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F7B17-AEC8-4C0F-8DAA-BFE8C9293341}"/>
              </a:ext>
            </a:extLst>
          </p:cNvPr>
          <p:cNvSpPr/>
          <p:nvPr/>
        </p:nvSpPr>
        <p:spPr bwMode="auto">
          <a:xfrm>
            <a:off x="5085057" y="2159859"/>
            <a:ext cx="3348372" cy="32133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44E800-2A99-4F62-9F05-A5B3769D1198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 bwMode="auto">
          <a:xfrm>
            <a:off x="5085057" y="3766538"/>
            <a:ext cx="33483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7FD00-04E7-4B80-B282-9CB4F03A5B6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 bwMode="auto">
          <a:xfrm>
            <a:off x="6759243" y="2159859"/>
            <a:ext cx="0" cy="32133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FE259-7C6A-4B91-9502-F7BE69A0C241}"/>
              </a:ext>
            </a:extLst>
          </p:cNvPr>
          <p:cNvSpPr txBox="1"/>
          <p:nvPr/>
        </p:nvSpPr>
        <p:spPr>
          <a:xfrm>
            <a:off x="4031940" y="3672027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1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52ABF-B920-4637-919D-EF9C4696B97E}"/>
              </a:ext>
            </a:extLst>
          </p:cNvPr>
          <p:cNvSpPr txBox="1"/>
          <p:nvPr/>
        </p:nvSpPr>
        <p:spPr>
          <a:xfrm>
            <a:off x="6273189" y="5439416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2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20BCAB-423F-4C68-8568-D3FE6CF58A4B}"/>
              </a:ext>
            </a:extLst>
          </p:cNvPr>
          <p:cNvSpPr/>
          <p:nvPr/>
        </p:nvSpPr>
        <p:spPr bwMode="auto">
          <a:xfrm>
            <a:off x="6975267" y="2483895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FF0D0A-66CA-4769-B795-1896A8F50F02}"/>
              </a:ext>
            </a:extLst>
          </p:cNvPr>
          <p:cNvSpPr/>
          <p:nvPr/>
        </p:nvSpPr>
        <p:spPr bwMode="auto">
          <a:xfrm>
            <a:off x="7245297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662823-E0B6-4560-B5A2-2904AA48DAF8}"/>
              </a:ext>
            </a:extLst>
          </p:cNvPr>
          <p:cNvSpPr/>
          <p:nvPr/>
        </p:nvSpPr>
        <p:spPr bwMode="auto">
          <a:xfrm>
            <a:off x="7056276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62C99D-C54D-407E-8FF5-671D355757C2}"/>
              </a:ext>
            </a:extLst>
          </p:cNvPr>
          <p:cNvSpPr/>
          <p:nvPr/>
        </p:nvSpPr>
        <p:spPr bwMode="auto">
          <a:xfrm>
            <a:off x="5544108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175C95-19E7-4308-8445-75F327155633}"/>
              </a:ext>
            </a:extLst>
          </p:cNvPr>
          <p:cNvSpPr/>
          <p:nvPr/>
        </p:nvSpPr>
        <p:spPr bwMode="auto">
          <a:xfrm>
            <a:off x="5868144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278818-F8DD-4648-AE6A-4FE8DD31ADB0}"/>
              </a:ext>
            </a:extLst>
          </p:cNvPr>
          <p:cNvSpPr/>
          <p:nvPr/>
        </p:nvSpPr>
        <p:spPr bwMode="auto">
          <a:xfrm>
            <a:off x="5589107" y="477915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FCD7B7-0B94-4B5B-9C1C-0314918DB598}"/>
              </a:ext>
            </a:extLst>
          </p:cNvPr>
          <p:cNvSpPr/>
          <p:nvPr/>
        </p:nvSpPr>
        <p:spPr bwMode="auto">
          <a:xfrm>
            <a:off x="7218294" y="432009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3D4AE-50FD-4F91-B97D-1E6B3CF73CEE}"/>
              </a:ext>
            </a:extLst>
          </p:cNvPr>
          <p:cNvSpPr txBox="1"/>
          <p:nvPr/>
        </p:nvSpPr>
        <p:spPr>
          <a:xfrm>
            <a:off x="7245297" y="2402886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A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53D4C-05A0-4740-B0FD-83356E50E546}"/>
              </a:ext>
            </a:extLst>
          </p:cNvPr>
          <p:cNvSpPr txBox="1"/>
          <p:nvPr/>
        </p:nvSpPr>
        <p:spPr>
          <a:xfrm>
            <a:off x="7461321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3D8EF-5B67-4745-A633-76E0312F2935}"/>
              </a:ext>
            </a:extLst>
          </p:cNvPr>
          <p:cNvSpPr txBox="1"/>
          <p:nvPr/>
        </p:nvSpPr>
        <p:spPr>
          <a:xfrm>
            <a:off x="7253884" y="318073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C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45D63-EBCC-482B-A89F-2F1C90AE6594}"/>
              </a:ext>
            </a:extLst>
          </p:cNvPr>
          <p:cNvSpPr txBox="1"/>
          <p:nvPr/>
        </p:nvSpPr>
        <p:spPr>
          <a:xfrm>
            <a:off x="5779177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D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DF7F2-5F9F-4B41-903A-FEB4D6166B95}"/>
              </a:ext>
            </a:extLst>
          </p:cNvPr>
          <p:cNvSpPr txBox="1"/>
          <p:nvPr/>
        </p:nvSpPr>
        <p:spPr>
          <a:xfrm>
            <a:off x="5860921" y="338039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E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5AB65-3B40-44E3-A677-5BEBCE5DCA76}"/>
              </a:ext>
            </a:extLst>
          </p:cNvPr>
          <p:cNvSpPr txBox="1"/>
          <p:nvPr/>
        </p:nvSpPr>
        <p:spPr>
          <a:xfrm>
            <a:off x="5600546" y="4941168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F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0676F-F9E0-4880-BFF9-1861370513A6}"/>
              </a:ext>
            </a:extLst>
          </p:cNvPr>
          <p:cNvSpPr txBox="1"/>
          <p:nvPr/>
        </p:nvSpPr>
        <p:spPr>
          <a:xfrm>
            <a:off x="7218294" y="4482117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G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FBC9165-10D0-456C-B277-949428E3BCAE}"/>
              </a:ext>
            </a:extLst>
          </p:cNvPr>
          <p:cNvSpPr/>
          <p:nvPr/>
        </p:nvSpPr>
        <p:spPr bwMode="auto">
          <a:xfrm>
            <a:off x="3626895" y="3537012"/>
            <a:ext cx="351039" cy="57386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7A3-8484-486A-9623-44BAC9CA7B4B}"/>
              </a:ext>
            </a:extLst>
          </p:cNvPr>
          <p:cNvSpPr txBox="1"/>
          <p:nvPr/>
        </p:nvSpPr>
        <p:spPr>
          <a:xfrm>
            <a:off x="4788024" y="2159859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034DC-6556-4DFF-85FF-D457F0D73819}"/>
              </a:ext>
            </a:extLst>
          </p:cNvPr>
          <p:cNvSpPr txBox="1"/>
          <p:nvPr/>
        </p:nvSpPr>
        <p:spPr>
          <a:xfrm>
            <a:off x="4788024" y="514238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729FD-B352-4E4A-8DDA-6CC2A6ED78BC}"/>
              </a:ext>
            </a:extLst>
          </p:cNvPr>
          <p:cNvSpPr txBox="1"/>
          <p:nvPr/>
        </p:nvSpPr>
        <p:spPr>
          <a:xfrm>
            <a:off x="5085057" y="5439416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6067-8C8F-499F-9701-BA743EECC3F4}"/>
              </a:ext>
            </a:extLst>
          </p:cNvPr>
          <p:cNvSpPr txBox="1"/>
          <p:nvPr/>
        </p:nvSpPr>
        <p:spPr>
          <a:xfrm>
            <a:off x="8182243" y="543065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24810748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06C00-9016-4FC8-8763-A6A8A0F6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/>
        </p:nvGraphicFramePr>
        <p:xfrm>
          <a:off x="656565" y="2051847"/>
          <a:ext cx="7830871" cy="3236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656565" y="1592796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6] </a:t>
            </a:r>
            <a:r>
              <a:rPr lang="ko-KR" altLang="en-US" dirty="0"/>
              <a:t>가치제안 정의서 작성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97F61-CB17-4E5E-AFE8-726E6E572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50236"/>
              </p:ext>
            </p:extLst>
          </p:nvPr>
        </p:nvGraphicFramePr>
        <p:xfrm>
          <a:off x="656565" y="1457782"/>
          <a:ext cx="7830871" cy="183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(4) </a:t>
                      </a:r>
                      <a:r>
                        <a:rPr lang="ko-KR" altLang="en-US" sz="1100" b="1" dirty="0"/>
                        <a:t>경제적가치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환산</a:t>
                      </a:r>
                      <a:r>
                        <a:rPr lang="en-US" altLang="ko-KR" sz="1100" b="1" dirty="0"/>
                        <a:t>)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※ </a:t>
                      </a:r>
                      <a:r>
                        <a:rPr lang="ko-KR" altLang="en-US" sz="1100" b="1" dirty="0"/>
                        <a:t>환산근거</a:t>
                      </a:r>
                      <a:r>
                        <a:rPr lang="en-US" altLang="ko-KR" sz="1100" b="1" dirty="0"/>
                        <a:t>&amp;</a:t>
                      </a:r>
                      <a:r>
                        <a:rPr lang="ko-KR" altLang="en-US" sz="11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502934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1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(2) </a:t>
                      </a:r>
                      <a:r>
                        <a:rPr lang="ko-KR" altLang="en-US" sz="11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373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(3) </a:t>
                      </a:r>
                      <a:r>
                        <a:rPr lang="ko-KR" altLang="en-US" sz="11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E9D951-D2C8-476D-99A6-8DC5C097B571}"/>
              </a:ext>
            </a:extLst>
          </p:cNvPr>
          <p:cNvSpPr/>
          <p:nvPr/>
        </p:nvSpPr>
        <p:spPr>
          <a:xfrm>
            <a:off x="656565" y="3374994"/>
            <a:ext cx="7830870" cy="226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고객사명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총투자비용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자사 솔루션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구입함으로써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계량화된</a:t>
            </a:r>
            <a:r>
              <a:rPr lang="ko-KR" altLang="en-US" sz="1200" b="1" dirty="0">
                <a:solidFill>
                  <a:schemeClr val="tx1"/>
                </a:solidFill>
              </a:rPr>
              <a:t> 비즈니스 향상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얻게 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실행날짜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 자사는 서비스를 시작할 것이고</a:t>
            </a:r>
            <a:r>
              <a:rPr lang="en-US" altLang="ko-KR" sz="1200" b="1" dirty="0">
                <a:solidFill>
                  <a:schemeClr val="tx1"/>
                </a:solidFill>
              </a:rPr>
              <a:t>, (</a:t>
            </a:r>
            <a:r>
              <a:rPr lang="ko-KR" altLang="en-US" sz="1200" b="1" dirty="0">
                <a:solidFill>
                  <a:schemeClr val="tx1"/>
                </a:solidFill>
              </a:rPr>
              <a:t>특정 사업 프로세스 또는 특정 영역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에서의 실행은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언제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까지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얼마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경제적 소득을 가져다 줄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자사는 자사 솔루션의 효과를 문서화된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측정 결과와 추적 과정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보고할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9137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9EA72D-053B-41B4-97D7-3957112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7] </a:t>
            </a:r>
            <a:r>
              <a:rPr lang="ko-KR" altLang="en-US" dirty="0" err="1"/>
              <a:t>컨셉정의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33A992-81ED-45D7-ABB2-EFF7580C6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D33E2-84A6-4EA4-B88A-C667E244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5051"/>
              </p:ext>
            </p:extLst>
          </p:nvPr>
        </p:nvGraphicFramePr>
        <p:xfrm>
          <a:off x="656565" y="2078850"/>
          <a:ext cx="7506835" cy="333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824487537"/>
                    </a:ext>
                  </a:extLst>
                </a:gridCol>
                <a:gridCol w="1457773">
                  <a:extLst>
                    <a:ext uri="{9D8B030D-6E8A-4147-A177-3AD203B41FA5}">
                      <a16:colId xmlns:a16="http://schemas.microsoft.com/office/drawing/2014/main" val="3824869454"/>
                    </a:ext>
                  </a:extLst>
                </a:gridCol>
                <a:gridCol w="3546784">
                  <a:extLst>
                    <a:ext uri="{9D8B030D-6E8A-4147-A177-3AD203B41FA5}">
                      <a16:colId xmlns:a16="http://schemas.microsoft.com/office/drawing/2014/main" val="1764930816"/>
                    </a:ext>
                  </a:extLst>
                </a:gridCol>
              </a:tblGrid>
              <a:tr h="37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고객가치 정의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감각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고객이 지각할 수 있는 구현방법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44356"/>
                  </a:ext>
                </a:extLst>
              </a:tr>
              <a:tr h="701288">
                <a:tc rowSpan="4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고객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사</a:t>
                      </a:r>
                      <a:r>
                        <a:rPr lang="en-US" altLang="ko-KR" sz="1100" b="1" dirty="0"/>
                        <a:t>) 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혜택 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속성 </a:t>
                      </a:r>
                      <a:r>
                        <a:rPr lang="en-US" altLang="ko-KR" sz="1100" b="1" dirty="0"/>
                        <a:t>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RTB :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8257013"/>
                  </a:ext>
                </a:extLst>
              </a:tr>
              <a:tr h="701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청각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3545338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운동감각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업무단계 감소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8809099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기타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82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44660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386E586-7D00-4EAF-98E6-CCF4111FF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4742"/>
              </p:ext>
            </p:extLst>
          </p:nvPr>
        </p:nvGraphicFramePr>
        <p:xfrm>
          <a:off x="457200" y="2051847"/>
          <a:ext cx="8111245" cy="3208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6786246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5139063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3599892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DDAA8C-EDDE-4D7D-A0F5-40E01A1539E0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7F1FAD51-2309-445A-ACBE-37FF04B4F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E73030-3C88-40B9-926B-C2460FA3B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66742</TotalTime>
  <Words>693</Words>
  <Application>Microsoft Office PowerPoint</Application>
  <PresentationFormat>화면 슬라이드 쇼(4:3)</PresentationFormat>
  <Paragraphs>167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KoPubWorld돋움체 Bold</vt:lpstr>
      <vt:lpstr>KoPubWorld돋움체 Light</vt:lpstr>
      <vt:lpstr>KoPub돋움체 Bold</vt:lpstr>
      <vt:lpstr>NanumSquare</vt:lpstr>
      <vt:lpstr>Noto Sans CJK KR Regular</vt:lpstr>
      <vt:lpstr>굴림</vt:lpstr>
      <vt:lpstr>나눔고딕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[양식 1] 문제정의</vt:lpstr>
      <vt:lpstr>[양식 2] 고객산업의 변화와 시장형성</vt:lpstr>
      <vt:lpstr>[양식 3] 전략요소 정의</vt:lpstr>
      <vt:lpstr>[토론] 구매센터 분석 – 강사의 코칭에 따라 칸을 채웁니다. </vt:lpstr>
      <vt:lpstr>[양식 4] 세분화</vt:lpstr>
      <vt:lpstr>[양식 5] 가치제안 정의</vt:lpstr>
      <vt:lpstr>[양식 6] 가치제안 정의서 작성</vt:lpstr>
      <vt:lpstr>[양식 7] 컨셉정의</vt:lpstr>
      <vt:lpstr>[양식 8] 역가치사슬 분석</vt:lpstr>
      <vt:lpstr>[양식 9] 가치제안을 위한 필요사항</vt:lpstr>
      <vt:lpstr>[양식 10] 비즈니스 모델 정의</vt:lpstr>
      <vt:lpstr>[양식 11] 이해관계자 분석 및 창의적 대안 도출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양정우</cp:lastModifiedBy>
  <cp:revision>5250</cp:revision>
  <cp:lastPrinted>2018-03-15T16:31:36Z</cp:lastPrinted>
  <dcterms:modified xsi:type="dcterms:W3CDTF">2024-12-09T03:16:02Z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  <property fmtid="{D5CDD505-2E9C-101B-9397-08002B2CF9AE}" pid="4" name="ContentTypeId">
    <vt:lpwstr>0x010100661AA2C327A4324587CA5B8F932705FD</vt:lpwstr>
  </property>
</Properties>
</file>