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90" r:id="rId2"/>
    <p:sldId id="296" r:id="rId3"/>
    <p:sldId id="298" r:id="rId4"/>
    <p:sldId id="299" r:id="rId5"/>
    <p:sldId id="302" r:id="rId6"/>
    <p:sldId id="291" r:id="rId7"/>
    <p:sldId id="295" r:id="rId8"/>
    <p:sldId id="294" r:id="rId9"/>
    <p:sldId id="300" r:id="rId10"/>
    <p:sldId id="301" r:id="rId11"/>
    <p:sldId id="297" r:id="rId12"/>
    <p:sldId id="303" r:id="rId13"/>
    <p:sldId id="293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5934CB02-4E1C-47FB-8D23-CFEDF92645A8}">
          <p14:sldIdLst>
            <p14:sldId id="290"/>
            <p14:sldId id="296"/>
            <p14:sldId id="298"/>
            <p14:sldId id="299"/>
            <p14:sldId id="302"/>
            <p14:sldId id="291"/>
            <p14:sldId id="295"/>
            <p14:sldId id="294"/>
            <p14:sldId id="300"/>
          </p14:sldIdLst>
        </p14:section>
        <p14:section name="격리구역" id="{D710F92F-AEDA-42DA-8C6D-EAE3C4EAF9B6}">
          <p14:sldIdLst>
            <p14:sldId id="301"/>
            <p14:sldId id="297"/>
            <p14:sldId id="303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j2h6XCD12CG9F0PlK/caqziLk+p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양정우" initials="양" lastIdx="3" clrIdx="0">
    <p:extLst>
      <p:ext uri="{19B8F6BF-5375-455C-9EA6-DF929625EA0E}">
        <p15:presenceInfo xmlns:p15="http://schemas.microsoft.com/office/powerpoint/2012/main" userId="양정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6916"/>
    <a:srgbClr val="035096"/>
    <a:srgbClr val="686E72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A350E8-B21B-4398-9AE3-17C2C605D560}">
  <a:tblStyle styleId="{8BA350E8-B21B-4398-9AE3-17C2C605D5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F6E7F-3FA4-4520-88B6-371C31B19429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59" autoAdjust="0"/>
  </p:normalViewPr>
  <p:slideViewPr>
    <p:cSldViewPr snapToGrid="0">
      <p:cViewPr>
        <p:scale>
          <a:sx n="50" d="100"/>
          <a:sy n="50" d="100"/>
        </p:scale>
        <p:origin x="2874" y="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4813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7768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5678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0" name="Google Shape;135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4419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3384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2710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5616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1240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0772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 참고자료">
  <p:cSld name="6. 참고자료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2"/>
          <p:cNvSpPr txBox="1"/>
          <p:nvPr/>
        </p:nvSpPr>
        <p:spPr>
          <a:xfrm>
            <a:off x="11463876" y="144809"/>
            <a:ext cx="44307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52"/>
          <p:cNvSpPr txBox="1">
            <a:spLocks noGrp="1"/>
          </p:cNvSpPr>
          <p:nvPr>
            <p:ph type="body" idx="1"/>
          </p:nvPr>
        </p:nvSpPr>
        <p:spPr>
          <a:xfrm>
            <a:off x="419168" y="1101574"/>
            <a:ext cx="3031429" cy="2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6" name="Google Shape;256;p52"/>
          <p:cNvSpPr txBox="1">
            <a:spLocks noGrp="1"/>
          </p:cNvSpPr>
          <p:nvPr>
            <p:ph type="body" idx="2"/>
          </p:nvPr>
        </p:nvSpPr>
        <p:spPr>
          <a:xfrm>
            <a:off x="419168" y="917973"/>
            <a:ext cx="487384" cy="197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7" name="Google Shape;257;p52"/>
          <p:cNvSpPr/>
          <p:nvPr/>
        </p:nvSpPr>
        <p:spPr>
          <a:xfrm>
            <a:off x="310152" y="917973"/>
            <a:ext cx="45719" cy="482241"/>
          </a:xfrm>
          <a:prstGeom prst="rect">
            <a:avLst/>
          </a:prstGeom>
          <a:solidFill>
            <a:srgbClr val="FF6E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8" name="Google Shape;258;p52"/>
          <p:cNvCxnSpPr/>
          <p:nvPr/>
        </p:nvCxnSpPr>
        <p:spPr>
          <a:xfrm>
            <a:off x="3263248" y="513099"/>
            <a:ext cx="1387041" cy="0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9" name="Google Shape;259;p52"/>
          <p:cNvCxnSpPr/>
          <p:nvPr/>
        </p:nvCxnSpPr>
        <p:spPr>
          <a:xfrm>
            <a:off x="4851648" y="513099"/>
            <a:ext cx="1387041" cy="0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0" name="Google Shape;260;p52"/>
          <p:cNvCxnSpPr/>
          <p:nvPr/>
        </p:nvCxnSpPr>
        <p:spPr>
          <a:xfrm>
            <a:off x="6439169" y="513099"/>
            <a:ext cx="1387041" cy="0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1" name="Google Shape;261;p52"/>
          <p:cNvCxnSpPr/>
          <p:nvPr/>
        </p:nvCxnSpPr>
        <p:spPr>
          <a:xfrm>
            <a:off x="9630044" y="513099"/>
            <a:ext cx="1387041" cy="0"/>
          </a:xfrm>
          <a:prstGeom prst="straightConnector1">
            <a:avLst/>
          </a:prstGeom>
          <a:noFill/>
          <a:ln w="9525" cap="flat" cmpd="sng">
            <a:solidFill>
              <a:srgbClr val="FF6E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2" name="Google Shape;262;p52"/>
          <p:cNvSpPr/>
          <p:nvPr/>
        </p:nvSpPr>
        <p:spPr>
          <a:xfrm>
            <a:off x="3279008" y="171276"/>
            <a:ext cx="139676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2. 제안 개요</a:t>
            </a:r>
            <a:endParaRPr sz="900" b="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52"/>
          <p:cNvSpPr/>
          <p:nvPr/>
        </p:nvSpPr>
        <p:spPr>
          <a:xfrm>
            <a:off x="4833363" y="171102"/>
            <a:ext cx="139676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3. 사업수행계획</a:t>
            </a:r>
            <a:endParaRPr sz="900" b="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2"/>
          <p:cNvSpPr/>
          <p:nvPr/>
        </p:nvSpPr>
        <p:spPr>
          <a:xfrm>
            <a:off x="6444189" y="171102"/>
            <a:ext cx="139676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4. 기획 및 구성</a:t>
            </a:r>
            <a:endParaRPr sz="900" b="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5047" y="259037"/>
            <a:ext cx="1104523" cy="341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2"/>
          <p:cNvSpPr/>
          <p:nvPr/>
        </p:nvSpPr>
        <p:spPr>
          <a:xfrm>
            <a:off x="1676669" y="180013"/>
            <a:ext cx="139187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1.  일반 현황</a:t>
            </a:r>
            <a:endParaRPr/>
          </a:p>
        </p:txBody>
      </p:sp>
      <p:cxnSp>
        <p:nvCxnSpPr>
          <p:cNvPr id="267" name="Google Shape;267;p52"/>
          <p:cNvCxnSpPr/>
          <p:nvPr/>
        </p:nvCxnSpPr>
        <p:spPr>
          <a:xfrm>
            <a:off x="1676669" y="513099"/>
            <a:ext cx="1387041" cy="0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8" name="Google Shape;268;p52"/>
          <p:cNvCxnSpPr/>
          <p:nvPr/>
        </p:nvCxnSpPr>
        <p:spPr>
          <a:xfrm>
            <a:off x="8048894" y="514918"/>
            <a:ext cx="1387041" cy="0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9" name="Google Shape;269;p52"/>
          <p:cNvSpPr/>
          <p:nvPr/>
        </p:nvSpPr>
        <p:spPr>
          <a:xfrm>
            <a:off x="8048894" y="171276"/>
            <a:ext cx="1396766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5. 사업 지원 및 관리</a:t>
            </a:r>
            <a:endParaRPr sz="900" b="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52"/>
          <p:cNvSpPr/>
          <p:nvPr/>
        </p:nvSpPr>
        <p:spPr>
          <a:xfrm>
            <a:off x="9653598" y="180013"/>
            <a:ext cx="139676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>
                <a:solidFill>
                  <a:srgbClr val="FF6E11"/>
                </a:solidFill>
                <a:latin typeface="Arial"/>
                <a:ea typeface="Arial"/>
                <a:cs typeface="Arial"/>
                <a:sym typeface="Arial"/>
              </a:rPr>
              <a:t>6. 참고자료</a:t>
            </a:r>
            <a:endParaRPr sz="900" b="0">
              <a:solidFill>
                <a:srgbClr val="FF6E1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3844" y="-598660"/>
            <a:ext cx="1048364" cy="459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15165" y="-598660"/>
            <a:ext cx="1048364" cy="459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  제안개요">
  <p:cSld name="1_1.  제안개요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4"/>
          <p:cNvSpPr txBox="1"/>
          <p:nvPr/>
        </p:nvSpPr>
        <p:spPr>
          <a:xfrm>
            <a:off x="11463876" y="144809"/>
            <a:ext cx="44307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6" name="Google Shape;276;p54"/>
          <p:cNvGrpSpPr/>
          <p:nvPr/>
        </p:nvGrpSpPr>
        <p:grpSpPr>
          <a:xfrm>
            <a:off x="-974769" y="-792000"/>
            <a:ext cx="12768000" cy="7290002"/>
            <a:chOff x="-792000" y="-792000"/>
            <a:chExt cx="10374000" cy="7290002"/>
          </a:xfrm>
        </p:grpSpPr>
        <p:sp>
          <p:nvSpPr>
            <p:cNvPr id="277" name="Google Shape;277;p54"/>
            <p:cNvSpPr/>
            <p:nvPr/>
          </p:nvSpPr>
          <p:spPr>
            <a:xfrm>
              <a:off x="-792000" y="1224000"/>
              <a:ext cx="720000" cy="324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19"/>
                <a:buFont typeface="Calibri"/>
                <a:buNone/>
              </a:pPr>
              <a:endParaRPr sz="191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54"/>
            <p:cNvSpPr/>
            <p:nvPr/>
          </p:nvSpPr>
          <p:spPr>
            <a:xfrm>
              <a:off x="-792000" y="6174002"/>
              <a:ext cx="720000" cy="324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19"/>
                <a:buFont typeface="Calibri"/>
                <a:buNone/>
              </a:pPr>
              <a:endParaRPr sz="1919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54"/>
            <p:cNvSpPr/>
            <p:nvPr/>
          </p:nvSpPr>
          <p:spPr>
            <a:xfrm>
              <a:off x="323998" y="-792000"/>
              <a:ext cx="4500000" cy="360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54"/>
            <p:cNvSpPr/>
            <p:nvPr/>
          </p:nvSpPr>
          <p:spPr>
            <a:xfrm>
              <a:off x="5082000" y="-792000"/>
              <a:ext cx="4500000" cy="360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1" name="Google Shape;281;p54"/>
          <p:cNvSpPr/>
          <p:nvPr/>
        </p:nvSpPr>
        <p:spPr>
          <a:xfrm>
            <a:off x="1676669" y="180013"/>
            <a:ext cx="139187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6E11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FF6E11"/>
                </a:solidFill>
                <a:latin typeface="Arial"/>
                <a:ea typeface="Arial"/>
                <a:cs typeface="Arial"/>
                <a:sym typeface="Arial"/>
              </a:rPr>
              <a:t>1.  제안개요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2" name="Google Shape;282;p54"/>
          <p:cNvGrpSpPr/>
          <p:nvPr/>
        </p:nvGrpSpPr>
        <p:grpSpPr>
          <a:xfrm>
            <a:off x="12282092" y="1224000"/>
            <a:ext cx="886154" cy="504000"/>
            <a:chOff x="0" y="1459890"/>
            <a:chExt cx="720000" cy="504000"/>
          </a:xfrm>
        </p:grpSpPr>
        <p:sp>
          <p:nvSpPr>
            <p:cNvPr id="283" name="Google Shape;283;p54"/>
            <p:cNvSpPr/>
            <p:nvPr/>
          </p:nvSpPr>
          <p:spPr>
            <a:xfrm>
              <a:off x="324000" y="1459890"/>
              <a:ext cx="396000" cy="504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54"/>
            <p:cNvSpPr/>
            <p:nvPr/>
          </p:nvSpPr>
          <p:spPr>
            <a:xfrm>
              <a:off x="0" y="1459890"/>
              <a:ext cx="324000" cy="504000"/>
            </a:xfrm>
            <a:prstGeom prst="rect">
              <a:avLst/>
            </a:prstGeom>
            <a:gradFill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" name="Google Shape;285;p54"/>
          <p:cNvGrpSpPr/>
          <p:nvPr/>
        </p:nvGrpSpPr>
        <p:grpSpPr>
          <a:xfrm>
            <a:off x="12725169" y="1551600"/>
            <a:ext cx="886154" cy="504000"/>
            <a:chOff x="0" y="1459890"/>
            <a:chExt cx="720000" cy="504000"/>
          </a:xfrm>
        </p:grpSpPr>
        <p:sp>
          <p:nvSpPr>
            <p:cNvPr id="286" name="Google Shape;286;p54"/>
            <p:cNvSpPr/>
            <p:nvPr/>
          </p:nvSpPr>
          <p:spPr>
            <a:xfrm>
              <a:off x="324000" y="1459890"/>
              <a:ext cx="396000" cy="504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54"/>
            <p:cNvSpPr/>
            <p:nvPr/>
          </p:nvSpPr>
          <p:spPr>
            <a:xfrm>
              <a:off x="0" y="1459890"/>
              <a:ext cx="324000" cy="504000"/>
            </a:xfrm>
            <a:prstGeom prst="rect">
              <a:avLst/>
            </a:prstGeom>
            <a:gradFill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8" name="Google Shape;288;p54"/>
          <p:cNvGrpSpPr/>
          <p:nvPr/>
        </p:nvGrpSpPr>
        <p:grpSpPr>
          <a:xfrm>
            <a:off x="12282092" y="1713600"/>
            <a:ext cx="886154" cy="504000"/>
            <a:chOff x="0" y="1459890"/>
            <a:chExt cx="720000" cy="504000"/>
          </a:xfrm>
        </p:grpSpPr>
        <p:sp>
          <p:nvSpPr>
            <p:cNvPr id="289" name="Google Shape;289;p54"/>
            <p:cNvSpPr/>
            <p:nvPr/>
          </p:nvSpPr>
          <p:spPr>
            <a:xfrm>
              <a:off x="324000" y="1459890"/>
              <a:ext cx="396000" cy="504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54"/>
            <p:cNvSpPr/>
            <p:nvPr/>
          </p:nvSpPr>
          <p:spPr>
            <a:xfrm>
              <a:off x="0" y="1459890"/>
              <a:ext cx="324000" cy="504000"/>
            </a:xfrm>
            <a:prstGeom prst="rect">
              <a:avLst/>
            </a:prstGeom>
            <a:gradFill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54"/>
          <p:cNvGrpSpPr/>
          <p:nvPr/>
        </p:nvGrpSpPr>
        <p:grpSpPr>
          <a:xfrm>
            <a:off x="13168246" y="1224000"/>
            <a:ext cx="886151" cy="342000"/>
            <a:chOff x="0" y="1224000"/>
            <a:chExt cx="719998" cy="342000"/>
          </a:xfrm>
        </p:grpSpPr>
        <p:sp>
          <p:nvSpPr>
            <p:cNvPr id="292" name="Google Shape;292;p54"/>
            <p:cNvSpPr/>
            <p:nvPr/>
          </p:nvSpPr>
          <p:spPr>
            <a:xfrm>
              <a:off x="323998" y="1224000"/>
              <a:ext cx="396000" cy="342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54"/>
            <p:cNvSpPr/>
            <p:nvPr/>
          </p:nvSpPr>
          <p:spPr>
            <a:xfrm>
              <a:off x="0" y="1224000"/>
              <a:ext cx="324000" cy="342000"/>
            </a:xfrm>
            <a:prstGeom prst="rect">
              <a:avLst/>
            </a:prstGeom>
            <a:gradFill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94" name="Google Shape;294;p54"/>
          <p:cNvCxnSpPr/>
          <p:nvPr/>
        </p:nvCxnSpPr>
        <p:spPr>
          <a:xfrm>
            <a:off x="1676669" y="513099"/>
            <a:ext cx="1387041" cy="0"/>
          </a:xfrm>
          <a:prstGeom prst="straightConnector1">
            <a:avLst/>
          </a:prstGeom>
          <a:noFill/>
          <a:ln w="9525" cap="flat" cmpd="sng">
            <a:solidFill>
              <a:srgbClr val="FF6E1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5" name="Google Shape;295;p54"/>
          <p:cNvCxnSpPr/>
          <p:nvPr/>
        </p:nvCxnSpPr>
        <p:spPr>
          <a:xfrm>
            <a:off x="3263248" y="513099"/>
            <a:ext cx="1387041" cy="0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6" name="Google Shape;296;p54"/>
          <p:cNvCxnSpPr/>
          <p:nvPr/>
        </p:nvCxnSpPr>
        <p:spPr>
          <a:xfrm>
            <a:off x="4851648" y="513099"/>
            <a:ext cx="1387041" cy="0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7" name="Google Shape;297;p54"/>
          <p:cNvCxnSpPr/>
          <p:nvPr/>
        </p:nvCxnSpPr>
        <p:spPr>
          <a:xfrm>
            <a:off x="6439169" y="513099"/>
            <a:ext cx="1387041" cy="0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8" name="Google Shape;298;p54"/>
          <p:cNvCxnSpPr/>
          <p:nvPr/>
        </p:nvCxnSpPr>
        <p:spPr>
          <a:xfrm>
            <a:off x="8048894" y="514918"/>
            <a:ext cx="1387041" cy="0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9" name="Google Shape;299;p54"/>
          <p:cNvCxnSpPr/>
          <p:nvPr/>
        </p:nvCxnSpPr>
        <p:spPr>
          <a:xfrm>
            <a:off x="9630044" y="513099"/>
            <a:ext cx="1387041" cy="0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0" name="Google Shape;300;p54"/>
          <p:cNvSpPr/>
          <p:nvPr/>
        </p:nvSpPr>
        <p:spPr>
          <a:xfrm>
            <a:off x="3279008" y="171276"/>
            <a:ext cx="139676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2. 일반 현황</a:t>
            </a:r>
            <a:endParaRPr sz="900" b="0" i="0" u="none" strike="noStrike" cap="non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54"/>
          <p:cNvSpPr/>
          <p:nvPr/>
        </p:nvSpPr>
        <p:spPr>
          <a:xfrm>
            <a:off x="4833363" y="171102"/>
            <a:ext cx="139676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3. 사업수행계획</a:t>
            </a:r>
            <a:endParaRPr sz="900" b="0" i="0" u="none" strike="noStrike" cap="non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54"/>
          <p:cNvSpPr/>
          <p:nvPr/>
        </p:nvSpPr>
        <p:spPr>
          <a:xfrm>
            <a:off x="6444189" y="171102"/>
            <a:ext cx="139676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4. 기획 및 구성</a:t>
            </a:r>
            <a:endParaRPr sz="900" b="0" i="0" u="none" strike="noStrike" cap="non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54"/>
          <p:cNvSpPr/>
          <p:nvPr/>
        </p:nvSpPr>
        <p:spPr>
          <a:xfrm>
            <a:off x="8048894" y="171276"/>
            <a:ext cx="1396766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5. 사업 지원 및 관리</a:t>
            </a:r>
            <a:endParaRPr sz="900" b="0" i="0" u="none" strike="noStrike" cap="non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54"/>
          <p:cNvSpPr/>
          <p:nvPr/>
        </p:nvSpPr>
        <p:spPr>
          <a:xfrm>
            <a:off x="9653598" y="180013"/>
            <a:ext cx="139676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900"/>
              <a:buFont typeface="Arial"/>
              <a:buNone/>
            </a:pPr>
            <a:r>
              <a:rPr lang="ko-KR" sz="900" b="0" i="0" u="none" strike="noStrike" cap="none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6. 참고자료</a:t>
            </a:r>
            <a:endParaRPr sz="900" b="0" i="0" u="none" strike="noStrike" cap="none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3844" y="-598660"/>
            <a:ext cx="1048364" cy="459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5165" y="-598660"/>
            <a:ext cx="1048364" cy="459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047" y="259037"/>
            <a:ext cx="1104523" cy="341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54"/>
          <p:cNvSpPr txBox="1">
            <a:spLocks noGrp="1"/>
          </p:cNvSpPr>
          <p:nvPr>
            <p:ph type="body" idx="1"/>
          </p:nvPr>
        </p:nvSpPr>
        <p:spPr>
          <a:xfrm>
            <a:off x="419168" y="1101574"/>
            <a:ext cx="3031429" cy="2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9" name="Google Shape;309;p54"/>
          <p:cNvSpPr txBox="1">
            <a:spLocks noGrp="1"/>
          </p:cNvSpPr>
          <p:nvPr>
            <p:ph type="body" idx="2"/>
          </p:nvPr>
        </p:nvSpPr>
        <p:spPr>
          <a:xfrm>
            <a:off x="419168" y="917973"/>
            <a:ext cx="487384" cy="197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0" name="Google Shape;310;p54"/>
          <p:cNvSpPr/>
          <p:nvPr/>
        </p:nvSpPr>
        <p:spPr>
          <a:xfrm>
            <a:off x="310152" y="917973"/>
            <a:ext cx="45719" cy="482241"/>
          </a:xfrm>
          <a:prstGeom prst="rect">
            <a:avLst/>
          </a:prstGeom>
          <a:solidFill>
            <a:srgbClr val="FF6E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. 기획 및 구성">
  <p:cSld name="1_4. 기획 및 구성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55"/>
          <p:cNvGrpSpPr/>
          <p:nvPr/>
        </p:nvGrpSpPr>
        <p:grpSpPr>
          <a:xfrm>
            <a:off x="-974769" y="-792000"/>
            <a:ext cx="12768000" cy="7290002"/>
            <a:chOff x="-792000" y="-792000"/>
            <a:chExt cx="10374000" cy="7290002"/>
          </a:xfrm>
        </p:grpSpPr>
        <p:sp>
          <p:nvSpPr>
            <p:cNvPr id="313" name="Google Shape;313;p55"/>
            <p:cNvSpPr/>
            <p:nvPr/>
          </p:nvSpPr>
          <p:spPr>
            <a:xfrm>
              <a:off x="-792000" y="1224000"/>
              <a:ext cx="720000" cy="324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19"/>
                <a:buFont typeface="Calibri"/>
                <a:buNone/>
              </a:pPr>
              <a:endParaRPr sz="19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55"/>
            <p:cNvSpPr/>
            <p:nvPr/>
          </p:nvSpPr>
          <p:spPr>
            <a:xfrm>
              <a:off x="-792000" y="6174002"/>
              <a:ext cx="720000" cy="324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19"/>
                <a:buFont typeface="Calibri"/>
                <a:buNone/>
              </a:pPr>
              <a:endParaRPr sz="19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55"/>
            <p:cNvSpPr/>
            <p:nvPr/>
          </p:nvSpPr>
          <p:spPr>
            <a:xfrm>
              <a:off x="323998" y="-792000"/>
              <a:ext cx="4500000" cy="360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55"/>
            <p:cNvSpPr/>
            <p:nvPr/>
          </p:nvSpPr>
          <p:spPr>
            <a:xfrm>
              <a:off x="5082000" y="-792000"/>
              <a:ext cx="4500000" cy="360000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7" name="Google Shape;317;p55"/>
          <p:cNvGrpSpPr/>
          <p:nvPr/>
        </p:nvGrpSpPr>
        <p:grpSpPr>
          <a:xfrm>
            <a:off x="12282092" y="1224000"/>
            <a:ext cx="886154" cy="504000"/>
            <a:chOff x="0" y="1459890"/>
            <a:chExt cx="720000" cy="504000"/>
          </a:xfrm>
        </p:grpSpPr>
        <p:sp>
          <p:nvSpPr>
            <p:cNvPr id="318" name="Google Shape;318;p55"/>
            <p:cNvSpPr/>
            <p:nvPr/>
          </p:nvSpPr>
          <p:spPr>
            <a:xfrm>
              <a:off x="324000" y="1459890"/>
              <a:ext cx="396000" cy="504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55"/>
            <p:cNvSpPr/>
            <p:nvPr/>
          </p:nvSpPr>
          <p:spPr>
            <a:xfrm>
              <a:off x="0" y="1459890"/>
              <a:ext cx="324000" cy="504000"/>
            </a:xfrm>
            <a:prstGeom prst="rect">
              <a:avLst/>
            </a:prstGeom>
            <a:gradFill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0" name="Google Shape;320;p55"/>
          <p:cNvGrpSpPr/>
          <p:nvPr/>
        </p:nvGrpSpPr>
        <p:grpSpPr>
          <a:xfrm>
            <a:off x="12725169" y="1551600"/>
            <a:ext cx="886154" cy="504000"/>
            <a:chOff x="0" y="1459890"/>
            <a:chExt cx="720000" cy="504000"/>
          </a:xfrm>
        </p:grpSpPr>
        <p:sp>
          <p:nvSpPr>
            <p:cNvPr id="321" name="Google Shape;321;p55"/>
            <p:cNvSpPr/>
            <p:nvPr/>
          </p:nvSpPr>
          <p:spPr>
            <a:xfrm>
              <a:off x="324000" y="1459890"/>
              <a:ext cx="396000" cy="504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55"/>
            <p:cNvSpPr/>
            <p:nvPr/>
          </p:nvSpPr>
          <p:spPr>
            <a:xfrm>
              <a:off x="0" y="1459890"/>
              <a:ext cx="324000" cy="504000"/>
            </a:xfrm>
            <a:prstGeom prst="rect">
              <a:avLst/>
            </a:prstGeom>
            <a:gradFill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3" name="Google Shape;323;p55"/>
          <p:cNvGrpSpPr/>
          <p:nvPr/>
        </p:nvGrpSpPr>
        <p:grpSpPr>
          <a:xfrm>
            <a:off x="12282092" y="1713600"/>
            <a:ext cx="886154" cy="504000"/>
            <a:chOff x="0" y="1459890"/>
            <a:chExt cx="720000" cy="504000"/>
          </a:xfrm>
        </p:grpSpPr>
        <p:sp>
          <p:nvSpPr>
            <p:cNvPr id="324" name="Google Shape;324;p55"/>
            <p:cNvSpPr/>
            <p:nvPr/>
          </p:nvSpPr>
          <p:spPr>
            <a:xfrm>
              <a:off x="324000" y="1459890"/>
              <a:ext cx="396000" cy="504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55"/>
            <p:cNvSpPr/>
            <p:nvPr/>
          </p:nvSpPr>
          <p:spPr>
            <a:xfrm>
              <a:off x="0" y="1459890"/>
              <a:ext cx="324000" cy="504000"/>
            </a:xfrm>
            <a:prstGeom prst="rect">
              <a:avLst/>
            </a:prstGeom>
            <a:gradFill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6" name="Google Shape;326;p55"/>
          <p:cNvGrpSpPr/>
          <p:nvPr/>
        </p:nvGrpSpPr>
        <p:grpSpPr>
          <a:xfrm>
            <a:off x="13168246" y="1224000"/>
            <a:ext cx="886151" cy="342000"/>
            <a:chOff x="0" y="1224000"/>
            <a:chExt cx="719998" cy="342000"/>
          </a:xfrm>
        </p:grpSpPr>
        <p:sp>
          <p:nvSpPr>
            <p:cNvPr id="327" name="Google Shape;327;p55"/>
            <p:cNvSpPr/>
            <p:nvPr/>
          </p:nvSpPr>
          <p:spPr>
            <a:xfrm>
              <a:off x="323998" y="1224000"/>
              <a:ext cx="396000" cy="342000"/>
            </a:xfrm>
            <a:prstGeom prst="rect">
              <a:avLst/>
            </a:prstGeom>
            <a:solidFill>
              <a:srgbClr val="1653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55"/>
            <p:cNvSpPr/>
            <p:nvPr/>
          </p:nvSpPr>
          <p:spPr>
            <a:xfrm>
              <a:off x="0" y="1224000"/>
              <a:ext cx="324000" cy="342000"/>
            </a:xfrm>
            <a:prstGeom prst="rect">
              <a:avLst/>
            </a:prstGeom>
            <a:gradFill>
              <a:gsLst>
                <a:gs pos="0">
                  <a:srgbClr val="165399">
                    <a:alpha val="0"/>
                  </a:srgbClr>
                </a:gs>
                <a:gs pos="100000">
                  <a:srgbClr val="165399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9" name="Google Shape;329;p55"/>
          <p:cNvSpPr txBox="1"/>
          <p:nvPr/>
        </p:nvSpPr>
        <p:spPr>
          <a:xfrm>
            <a:off x="11463876" y="144809"/>
            <a:ext cx="44307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4750" rIns="89525" bIns="44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3844" y="-598660"/>
            <a:ext cx="1048364" cy="459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5165" y="-598660"/>
            <a:ext cx="1048364" cy="45941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55"/>
          <p:cNvSpPr txBox="1">
            <a:spLocks noGrp="1"/>
          </p:cNvSpPr>
          <p:nvPr>
            <p:ph type="body" idx="1"/>
          </p:nvPr>
        </p:nvSpPr>
        <p:spPr>
          <a:xfrm>
            <a:off x="419168" y="1101574"/>
            <a:ext cx="3031429" cy="2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3" name="Google Shape;333;p55"/>
          <p:cNvSpPr txBox="1">
            <a:spLocks noGrp="1"/>
          </p:cNvSpPr>
          <p:nvPr>
            <p:ph type="body" idx="2"/>
          </p:nvPr>
        </p:nvSpPr>
        <p:spPr>
          <a:xfrm>
            <a:off x="419168" y="917973"/>
            <a:ext cx="487384" cy="197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4" name="Google Shape;334;p55"/>
          <p:cNvSpPr/>
          <p:nvPr/>
        </p:nvSpPr>
        <p:spPr>
          <a:xfrm>
            <a:off x="310152" y="917973"/>
            <a:ext cx="45719" cy="482241"/>
          </a:xfrm>
          <a:prstGeom prst="rect">
            <a:avLst/>
          </a:prstGeom>
          <a:solidFill>
            <a:srgbClr val="FF6E1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5" name="Google Shape;335;p55"/>
          <p:cNvCxnSpPr/>
          <p:nvPr/>
        </p:nvCxnSpPr>
        <p:spPr>
          <a:xfrm>
            <a:off x="3263248" y="513099"/>
            <a:ext cx="1387041" cy="0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6" name="Google Shape;336;p55"/>
          <p:cNvCxnSpPr/>
          <p:nvPr/>
        </p:nvCxnSpPr>
        <p:spPr>
          <a:xfrm>
            <a:off x="4851648" y="513099"/>
            <a:ext cx="1387041" cy="0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7" name="Google Shape;337;p55"/>
          <p:cNvCxnSpPr/>
          <p:nvPr/>
        </p:nvCxnSpPr>
        <p:spPr>
          <a:xfrm>
            <a:off x="6439169" y="513099"/>
            <a:ext cx="1387041" cy="0"/>
          </a:xfrm>
          <a:prstGeom prst="straightConnector1">
            <a:avLst/>
          </a:prstGeom>
          <a:noFill/>
          <a:ln w="9525" cap="flat" cmpd="sng">
            <a:solidFill>
              <a:srgbClr val="FF6E1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8" name="Google Shape;338;p55"/>
          <p:cNvCxnSpPr/>
          <p:nvPr/>
        </p:nvCxnSpPr>
        <p:spPr>
          <a:xfrm>
            <a:off x="8048894" y="514918"/>
            <a:ext cx="1387041" cy="0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9" name="Google Shape;339;p55"/>
          <p:cNvCxnSpPr/>
          <p:nvPr/>
        </p:nvCxnSpPr>
        <p:spPr>
          <a:xfrm>
            <a:off x="9630044" y="513099"/>
            <a:ext cx="1387041" cy="0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0" name="Google Shape;340;p55"/>
          <p:cNvSpPr/>
          <p:nvPr/>
        </p:nvSpPr>
        <p:spPr>
          <a:xfrm>
            <a:off x="3279008" y="171276"/>
            <a:ext cx="139676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900"/>
              <a:buFont typeface="Arial"/>
              <a:buNone/>
            </a:pPr>
            <a:r>
              <a:rPr lang="ko-KR" sz="900" b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2. 일반 현황</a:t>
            </a:r>
            <a:endParaRPr sz="900" b="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55"/>
          <p:cNvSpPr/>
          <p:nvPr/>
        </p:nvSpPr>
        <p:spPr>
          <a:xfrm>
            <a:off x="4833363" y="171102"/>
            <a:ext cx="139676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900"/>
              <a:buFont typeface="Arial"/>
              <a:buNone/>
            </a:pPr>
            <a:r>
              <a:rPr lang="ko-KR" sz="900" b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3. 사업수행계획</a:t>
            </a:r>
            <a:endParaRPr sz="900" b="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55"/>
          <p:cNvSpPr/>
          <p:nvPr/>
        </p:nvSpPr>
        <p:spPr>
          <a:xfrm>
            <a:off x="8048894" y="171276"/>
            <a:ext cx="1396766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900"/>
              <a:buFont typeface="Arial"/>
              <a:buNone/>
            </a:pPr>
            <a:r>
              <a:rPr lang="ko-KR" sz="900" b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5. 사업 지원 및 관리</a:t>
            </a:r>
            <a:endParaRPr sz="900" b="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55"/>
          <p:cNvSpPr/>
          <p:nvPr/>
        </p:nvSpPr>
        <p:spPr>
          <a:xfrm>
            <a:off x="9653598" y="180013"/>
            <a:ext cx="139676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900"/>
              <a:buFont typeface="Arial"/>
              <a:buNone/>
            </a:pPr>
            <a:r>
              <a:rPr lang="ko-KR" sz="900" b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6. 참고자료</a:t>
            </a:r>
            <a:endParaRPr sz="900" b="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047" y="259037"/>
            <a:ext cx="1104523" cy="341999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5"/>
          <p:cNvSpPr/>
          <p:nvPr/>
        </p:nvSpPr>
        <p:spPr>
          <a:xfrm>
            <a:off x="1676669" y="180013"/>
            <a:ext cx="139187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900"/>
              <a:buFont typeface="Arial"/>
              <a:buNone/>
            </a:pPr>
            <a:r>
              <a:rPr lang="ko-KR" sz="900" b="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1.  제안개요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6" name="Google Shape;346;p55"/>
          <p:cNvCxnSpPr/>
          <p:nvPr/>
        </p:nvCxnSpPr>
        <p:spPr>
          <a:xfrm>
            <a:off x="1676669" y="513099"/>
            <a:ext cx="1387041" cy="0"/>
          </a:xfrm>
          <a:prstGeom prst="straightConnector1">
            <a:avLst/>
          </a:prstGeom>
          <a:noFill/>
          <a:ln w="9525" cap="flat" cmpd="sng">
            <a:solidFill>
              <a:srgbClr val="AEABA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7" name="Google Shape;347;p55"/>
          <p:cNvSpPr/>
          <p:nvPr/>
        </p:nvSpPr>
        <p:spPr>
          <a:xfrm>
            <a:off x="6444189" y="171102"/>
            <a:ext cx="139676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6E11"/>
              </a:buClr>
              <a:buSzPts val="900"/>
              <a:buFont typeface="Arial"/>
              <a:buNone/>
            </a:pPr>
            <a:r>
              <a:rPr lang="ko-KR" sz="900" b="0">
                <a:solidFill>
                  <a:srgbClr val="FF6E11"/>
                </a:solidFill>
                <a:latin typeface="Arial"/>
                <a:ea typeface="Arial"/>
                <a:cs typeface="Arial"/>
                <a:sym typeface="Arial"/>
              </a:rPr>
              <a:t>4. 기획 및 구성</a:t>
            </a:r>
            <a:endParaRPr sz="900" b="0">
              <a:solidFill>
                <a:srgbClr val="FF6E1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9" r:id="rId2"/>
    <p:sldLayoutId id="214748366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4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image" Target="../media/image90.png"/><Relationship Id="rId4" Type="http://schemas.openxmlformats.org/officeDocument/2006/relationships/image" Target="../media/image17.png"/><Relationship Id="rId9" Type="http://schemas.openxmlformats.org/officeDocument/2006/relationships/image" Target="../media/image8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91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2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98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eonnam.go.kr/M4687/boardView.do?seq=1890199&amp;infoReturn=&amp;menuId=jeonnam0508090000&amp;displayHeader=&amp;searchType=&amp;searchText=&amp;pageIndex=1&amp;boardId=M4687&amp;displayHeader=" TargetMode="External"/><Relationship Id="rId13" Type="http://schemas.openxmlformats.org/officeDocument/2006/relationships/image" Target="../media/image25.png"/><Relationship Id="rId3" Type="http://schemas.openxmlformats.org/officeDocument/2006/relationships/hyperlink" Target="https://www.schoolinfo.go.kr/ng/go/pnnggo_a01_l2.do" TargetMode="External"/><Relationship Id="rId7" Type="http://schemas.openxmlformats.org/officeDocument/2006/relationships/hyperlink" Target="https://kosis.kr/statHtml/statHtml.do?orgId=101&amp;tblId=DT_1BPB002&amp;conn_path=I2" TargetMode="External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jne.go.kr/main/ad/as/view/abschSttus/selectAbschSttusList.do?mi=244" TargetMode="External"/><Relationship Id="rId11" Type="http://schemas.openxmlformats.org/officeDocument/2006/relationships/image" Target="../media/image23.png"/><Relationship Id="rId5" Type="http://schemas.openxmlformats.org/officeDocument/2006/relationships/hyperlink" Target="https://www.jne.go.kr/main/ad/ss/view/schulsrch/selectSchulSrchList.do?mi=238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open.neis.go.kr/portal/data/service/selectServicePage.do?page=1&amp;rows=10&amp;sortColumn=&amp;sortDirection=&amp;infId=OPEN19220231012134453534385&amp;infSeq=1#none" TargetMode="Externa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26" Type="http://schemas.openxmlformats.org/officeDocument/2006/relationships/image" Target="../media/image58.png"/><Relationship Id="rId21" Type="http://schemas.openxmlformats.org/officeDocument/2006/relationships/image" Target="../media/image53.png"/><Relationship Id="rId34" Type="http://schemas.openxmlformats.org/officeDocument/2006/relationships/image" Target="../media/image6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5" Type="http://schemas.openxmlformats.org/officeDocument/2006/relationships/image" Target="../media/image57.png"/><Relationship Id="rId33" Type="http://schemas.openxmlformats.org/officeDocument/2006/relationships/image" Target="../media/image64.png"/><Relationship Id="rId38" Type="http://schemas.openxmlformats.org/officeDocument/2006/relationships/image" Target="../media/image6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56.png"/><Relationship Id="rId32" Type="http://schemas.openxmlformats.org/officeDocument/2006/relationships/image" Target="../media/image63.png"/><Relationship Id="rId37" Type="http://schemas.openxmlformats.org/officeDocument/2006/relationships/image" Target="../media/image68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36" Type="http://schemas.openxmlformats.org/officeDocument/2006/relationships/image" Target="../media/image6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31" Type="http://schemas.openxmlformats.org/officeDocument/2006/relationships/image" Target="../media/image4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Relationship Id="rId30" Type="http://schemas.openxmlformats.org/officeDocument/2006/relationships/image" Target="../media/image62.png"/><Relationship Id="rId35" Type="http://schemas.openxmlformats.org/officeDocument/2006/relationships/image" Target="../media/image66.png"/><Relationship Id="rId8" Type="http://schemas.openxmlformats.org/officeDocument/2006/relationships/image" Target="../media/image40.png"/><Relationship Id="rId3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jpe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35"/>
          <p:cNvSpPr txBox="1">
            <a:spLocks noGrp="1"/>
          </p:cNvSpPr>
          <p:nvPr>
            <p:ph type="body" idx="1"/>
          </p:nvPr>
        </p:nvSpPr>
        <p:spPr>
          <a:xfrm>
            <a:off x="419168" y="1101574"/>
            <a:ext cx="3031429" cy="2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제안 배경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(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단변량분석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354" name="Google Shape;1354;p35"/>
          <p:cNvSpPr txBox="1">
            <a:spLocks noGrp="1"/>
          </p:cNvSpPr>
          <p:nvPr>
            <p:ph type="body" idx="2"/>
          </p:nvPr>
        </p:nvSpPr>
        <p:spPr>
          <a:xfrm>
            <a:off x="419190" y="917975"/>
            <a:ext cx="15180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ko-KR" dirty="0"/>
              <a:t>6. </a:t>
            </a:r>
            <a:r>
              <a:rPr 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참고자료</a:t>
            </a:r>
            <a:endParaRPr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355" name="Google Shape;135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58609" y="-685295"/>
            <a:ext cx="7624588" cy="4272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4E7C242-F2BE-438E-96F3-C57DBA039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3217" y="3589363"/>
            <a:ext cx="11098174" cy="607779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3EF1216-D16D-4970-8FBF-46053079BCC7}"/>
              </a:ext>
            </a:extLst>
          </p:cNvPr>
          <p:cNvSpPr/>
          <p:nvPr/>
        </p:nvSpPr>
        <p:spPr>
          <a:xfrm>
            <a:off x="8552968" y="3614502"/>
            <a:ext cx="3459256" cy="310679"/>
          </a:xfrm>
          <a:prstGeom prst="rect">
            <a:avLst/>
          </a:prstGeom>
          <a:solidFill>
            <a:srgbClr val="686E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200" i="0" u="none" strike="noStrike" dirty="0">
                <a:solidFill>
                  <a:schemeClr val="bg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수도권 대비 지방의 프로그래밍</a:t>
            </a:r>
            <a:r>
              <a:rPr lang="en-US" altLang="ko-KR" sz="1200" i="0" u="none" strike="noStrike" dirty="0">
                <a:solidFill>
                  <a:schemeClr val="bg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200" i="0" u="none" strike="noStrike" dirty="0">
                <a:solidFill>
                  <a:schemeClr val="bg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코딩</a:t>
            </a:r>
            <a:r>
              <a:rPr lang="en-US" altLang="ko-KR" sz="1200" i="0" u="none" strike="noStrike" dirty="0">
                <a:solidFill>
                  <a:schemeClr val="bg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 </a:t>
            </a:r>
            <a:r>
              <a:rPr lang="ko-KR" altLang="en-US" sz="1200" i="0" u="none" strike="noStrike" dirty="0">
                <a:solidFill>
                  <a:schemeClr val="bg1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교육기관이 부족</a:t>
            </a:r>
            <a:endParaRPr lang="ko-KR" altLang="en-US" sz="12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8C89FB6-5246-4966-9229-200B4DEE0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11" y="1454691"/>
            <a:ext cx="7687320" cy="500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5C1A9CCB-E1BC-4FF4-B426-B502708CF9FE}"/>
              </a:ext>
            </a:extLst>
          </p:cNvPr>
          <p:cNvSpPr/>
          <p:nvPr/>
        </p:nvSpPr>
        <p:spPr>
          <a:xfrm>
            <a:off x="8552968" y="3955607"/>
            <a:ext cx="3459256" cy="2350616"/>
          </a:xfrm>
          <a:prstGeom prst="roundRect">
            <a:avLst>
              <a:gd name="adj" fmla="val 7445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● </a:t>
            </a:r>
            <a:r>
              <a:rPr lang="ko-KR" altLang="en-US" sz="12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 분석 결과</a:t>
            </a:r>
            <a:r>
              <a:rPr lang="en-US" altLang="ko-KR" sz="12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수도권 보다 지방의 프로그래밍 교육기관 부족</a:t>
            </a:r>
            <a:endParaRPr lang="en-US" altLang="ko-KR" sz="1200" b="0" i="0" u="none" strike="noStrike" dirty="0">
              <a:solidFill>
                <a:srgbClr val="121212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/>
            <a:endParaRPr lang="en-US" altLang="ko-KR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● </a:t>
            </a:r>
            <a:r>
              <a:rPr lang="ko-KR" altLang="en-US" sz="12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수도권에 인적</a:t>
            </a:r>
            <a:r>
              <a:rPr lang="en-US" altLang="ko-KR" sz="12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물적 자원이 쏠리게 되면서 수도권과 지방의 정보교육 격차는 더욱 증가</a:t>
            </a:r>
            <a:endParaRPr lang="en-US" altLang="ko-KR" sz="1200" dirty="0">
              <a:solidFill>
                <a:srgbClr val="22222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/>
            <a:endParaRPr lang="en-US" altLang="ko-KR" sz="1200" b="0" i="0" dirty="0">
              <a:solidFill>
                <a:srgbClr val="222222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● </a:t>
            </a:r>
            <a:r>
              <a:rPr lang="ko-KR" altLang="en-US" sz="1200" dirty="0">
                <a:solidFill>
                  <a:srgbClr val="12121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 수도권 지역의 수업의 질 저하를 타개하기 위한 정보교육지원의 필요한 상황</a:t>
            </a:r>
            <a:endParaRPr lang="en-US" altLang="ko-KR" sz="1200" dirty="0">
              <a:solidFill>
                <a:srgbClr val="12121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/>
            <a:endParaRPr lang="en-US" altLang="ko-KR" sz="1200" dirty="0">
              <a:solidFill>
                <a:srgbClr val="12121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just"/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● 지방을 대상으로 정보교육을 실시해 교육격차 문제를 해소</a:t>
            </a:r>
            <a:endParaRPr lang="ko-KR" altLang="en-US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3C1208-EC36-43D7-9969-13847D736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3201" y="2001695"/>
            <a:ext cx="1854546" cy="8358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49FE57-01AA-4834-A500-84ECD4D675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3269" y="1389591"/>
            <a:ext cx="3712531" cy="6276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C981F32-76C5-4693-BE95-A71374A0E9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1511" y="2974893"/>
            <a:ext cx="2470267" cy="3742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475AE32-6F3E-4794-96A2-8B65678E62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9235" y="2001695"/>
            <a:ext cx="2805981" cy="624125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776AA9-E456-4DDC-8737-3482CF93FA87}"/>
              </a:ext>
            </a:extLst>
          </p:cNvPr>
          <p:cNvSpPr/>
          <p:nvPr/>
        </p:nvSpPr>
        <p:spPr>
          <a:xfrm>
            <a:off x="1299411" y="7003528"/>
            <a:ext cx="4796589" cy="2502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DX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조 </a:t>
            </a:r>
            <a:r>
              <a:rPr lang="en-US" altLang="ko-KR" dirty="0"/>
              <a:t>ppt(</a:t>
            </a:r>
            <a:r>
              <a:rPr lang="ko-KR" altLang="en-US" dirty="0"/>
              <a:t>제출용</a:t>
            </a:r>
            <a:r>
              <a:rPr lang="en-US" altLang="ko-KR" dirty="0"/>
              <a:t>) 6p</a:t>
            </a:r>
            <a:r>
              <a:rPr lang="ko-KR" altLang="en-US" dirty="0"/>
              <a:t>와 연관 </a:t>
            </a:r>
            <a:r>
              <a:rPr lang="en-US" altLang="ko-KR" dirty="0"/>
              <a:t>(</a:t>
            </a:r>
            <a:r>
              <a:rPr lang="ko-KR" altLang="en-US" dirty="0"/>
              <a:t>지방과 수도권 격차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지방과 수도권 </a:t>
            </a:r>
            <a:r>
              <a:rPr lang="ko-KR" altLang="en-US" dirty="0" err="1"/>
              <a:t>간의교육</a:t>
            </a:r>
            <a:r>
              <a:rPr lang="ko-KR" altLang="en-US" dirty="0"/>
              <a:t> 격차 소개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812D053-CCFF-49AF-AEDD-174BA1C0D2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65688" y="7233479"/>
            <a:ext cx="4182059" cy="23339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35"/>
          <p:cNvSpPr/>
          <p:nvPr/>
        </p:nvSpPr>
        <p:spPr>
          <a:xfrm>
            <a:off x="4082866" y="4824356"/>
            <a:ext cx="479357" cy="12451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3" name="Google Shape;1353;p35"/>
          <p:cNvSpPr txBox="1">
            <a:spLocks noGrp="1"/>
          </p:cNvSpPr>
          <p:nvPr>
            <p:ph type="body" idx="1"/>
          </p:nvPr>
        </p:nvSpPr>
        <p:spPr>
          <a:xfrm>
            <a:off x="419168" y="1101574"/>
            <a:ext cx="3031429" cy="2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제안 배경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단변량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분석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354" name="Google Shape;1354;p35"/>
          <p:cNvSpPr txBox="1">
            <a:spLocks noGrp="1"/>
          </p:cNvSpPr>
          <p:nvPr>
            <p:ph type="body" idx="2"/>
          </p:nvPr>
        </p:nvSpPr>
        <p:spPr>
          <a:xfrm>
            <a:off x="419190" y="917975"/>
            <a:ext cx="15180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ko-KR" dirty="0"/>
              <a:t>6. </a:t>
            </a:r>
            <a:r>
              <a:rPr 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참고자료</a:t>
            </a:r>
            <a:endParaRPr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355" name="Google Shape;135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58609" y="-685295"/>
            <a:ext cx="7624588" cy="4272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4E7C242-F2BE-438E-96F3-C57DBA039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3217" y="3589363"/>
            <a:ext cx="11098174" cy="6077798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FB7D5804-05DA-4E21-956E-3B141AF58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1858769"/>
            <a:ext cx="8827027" cy="438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B8F874-D6C5-403A-BCD7-7DC8B9F4C125}"/>
              </a:ext>
            </a:extLst>
          </p:cNvPr>
          <p:cNvSpPr txBox="1"/>
          <p:nvPr/>
        </p:nvSpPr>
        <p:spPr>
          <a:xfrm>
            <a:off x="9601200" y="1966059"/>
            <a:ext cx="1935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미상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9F6FEC9-33C0-4A19-BC16-03806B5F0495}"/>
              </a:ext>
            </a:extLst>
          </p:cNvPr>
          <p:cNvSpPr/>
          <p:nvPr/>
        </p:nvSpPr>
        <p:spPr>
          <a:xfrm>
            <a:off x="9347827" y="3862482"/>
            <a:ext cx="2771231" cy="1923747"/>
          </a:xfrm>
          <a:prstGeom prst="roundRect">
            <a:avLst>
              <a:gd name="adj" fmla="val 7445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● 데이터 분석 결과</a:t>
            </a:r>
            <a:r>
              <a:rPr lang="en-US" altLang="ko-KR" sz="14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전라남도 여수시의 폐교된 </a:t>
            </a:r>
            <a:r>
              <a:rPr lang="ko-KR" altLang="en-US" sz="1400" b="0" i="0" u="none" strike="noStrike" dirty="0" err="1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미활용</a:t>
            </a:r>
            <a:r>
              <a:rPr lang="ko-KR" altLang="en-US" sz="14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학교 부지가 총 </a:t>
            </a:r>
            <a:r>
              <a:rPr lang="en-US" altLang="ko-KR" sz="14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1400(m2)</a:t>
            </a:r>
            <a:r>
              <a:rPr lang="ko-KR" altLang="en-US" sz="14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임박한다</a:t>
            </a:r>
            <a:endParaRPr lang="en-US" altLang="ko-KR" sz="1400" b="0" i="0" u="none" strike="noStrike" dirty="0">
              <a:solidFill>
                <a:srgbClr val="121212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1400" b="0" i="0" u="none" strike="noStrike" dirty="0">
              <a:solidFill>
                <a:srgbClr val="121212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4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● </a:t>
            </a:r>
            <a:r>
              <a:rPr lang="ko-KR" altLang="en-US" dirty="0">
                <a:solidFill>
                  <a:srgbClr val="12121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활용 </a:t>
            </a:r>
            <a:r>
              <a:rPr lang="en-US" altLang="ko-KR" dirty="0">
                <a:solidFill>
                  <a:srgbClr val="12121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X </a:t>
            </a:r>
            <a:endParaRPr lang="en-US" altLang="ko-KR"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806805-15A5-4861-B3B8-A5439B17D495}"/>
              </a:ext>
            </a:extLst>
          </p:cNvPr>
          <p:cNvSpPr/>
          <p:nvPr/>
        </p:nvSpPr>
        <p:spPr>
          <a:xfrm>
            <a:off x="9260415" y="3453604"/>
            <a:ext cx="2858643" cy="307777"/>
          </a:xfrm>
          <a:prstGeom prst="rect">
            <a:avLst/>
          </a:prstGeom>
          <a:solidFill>
            <a:srgbClr val="686E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여수시에 폐교 학교 부지가 가장 크다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66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2393D9F-17F0-4151-822D-2329EEAD9F67}"/>
              </a:ext>
            </a:extLst>
          </p:cNvPr>
          <p:cNvSpPr/>
          <p:nvPr/>
        </p:nvSpPr>
        <p:spPr>
          <a:xfrm>
            <a:off x="5265466" y="1852224"/>
            <a:ext cx="6590788" cy="1923747"/>
          </a:xfrm>
          <a:prstGeom prst="roundRect">
            <a:avLst>
              <a:gd name="adj" fmla="val 7445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●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1991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~ 2024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간 전라남도에서 여수시의 폐교학교 수가 가장 많음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(24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●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2023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기준 전라남도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22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 </a:t>
            </a:r>
            <a:r>
              <a:rPr lang="ko-KR" altLang="en-US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시군구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여수시의 </a:t>
            </a:r>
            <a:r>
              <a:rPr lang="ko-KR" altLang="en-US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작은학교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수가 가장 많음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(20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● 전라남도 지역 내 공유교육의 수요는 여수시에서 가장 높을 것으로 예상됨 </a:t>
            </a:r>
            <a:endParaRPr lang="en-US" altLang="ko-KR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●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전라남도를 대상으로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KT AIDLE SCHOOL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시범운영 한다면 여수시에서 먼저 수행</a:t>
            </a:r>
            <a:endParaRPr lang="en-US" altLang="ko-KR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highlight>
                  <a:srgbClr val="035096"/>
                </a:highlight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이렇게 함으로써</a:t>
            </a:r>
            <a:r>
              <a:rPr lang="en-US" altLang="ko-KR" dirty="0">
                <a:solidFill>
                  <a:schemeClr val="bg1"/>
                </a:solidFill>
                <a:highlight>
                  <a:srgbClr val="035096"/>
                </a:highlight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KT ESG </a:t>
            </a:r>
            <a:r>
              <a:rPr lang="ko-KR" altLang="en-US" dirty="0">
                <a:solidFill>
                  <a:schemeClr val="bg1"/>
                </a:solidFill>
                <a:highlight>
                  <a:srgbClr val="035096"/>
                </a:highlight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목표인  </a:t>
            </a:r>
            <a:r>
              <a:rPr lang="ko-KR" altLang="en-US" dirty="0">
                <a:solidFill>
                  <a:schemeClr val="tx1"/>
                </a:solidFill>
                <a:highlight>
                  <a:srgbClr val="F66916"/>
                </a:highlight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전남 지역의 교육 격차 해소</a:t>
            </a:r>
            <a:r>
              <a:rPr lang="ko-KR" altLang="en-US" dirty="0">
                <a:solidFill>
                  <a:schemeClr val="bg1"/>
                </a:solidFill>
                <a:highlight>
                  <a:srgbClr val="035096"/>
                </a:highlight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실현 가능 </a:t>
            </a:r>
            <a:r>
              <a:rPr lang="en-US" altLang="ko-KR" dirty="0">
                <a:solidFill>
                  <a:schemeClr val="bg1"/>
                </a:solidFill>
                <a:highlight>
                  <a:srgbClr val="035096"/>
                </a:highlight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(? </a:t>
            </a:r>
            <a:r>
              <a:rPr lang="ko-KR" altLang="en-US" dirty="0" err="1">
                <a:solidFill>
                  <a:schemeClr val="bg1"/>
                </a:solidFill>
                <a:highlight>
                  <a:srgbClr val="035096"/>
                </a:highlight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뇌절</a:t>
            </a:r>
            <a:r>
              <a:rPr lang="en-US" altLang="ko-KR" dirty="0">
                <a:solidFill>
                  <a:schemeClr val="bg1"/>
                </a:solidFill>
                <a:highlight>
                  <a:srgbClr val="035096"/>
                </a:highlight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r>
              <a:rPr lang="ko-KR" altLang="en-US"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 </a:t>
            </a:r>
            <a:endParaRPr lang="en-US" altLang="ko-KR"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352" name="Google Shape;1352;p35"/>
          <p:cNvSpPr/>
          <p:nvPr/>
        </p:nvSpPr>
        <p:spPr>
          <a:xfrm>
            <a:off x="4082866" y="4824356"/>
            <a:ext cx="479357" cy="12451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3" name="Google Shape;1353;p35"/>
          <p:cNvSpPr txBox="1">
            <a:spLocks noGrp="1"/>
          </p:cNvSpPr>
          <p:nvPr>
            <p:ph type="body" idx="1"/>
          </p:nvPr>
        </p:nvSpPr>
        <p:spPr>
          <a:xfrm>
            <a:off x="419168" y="1101574"/>
            <a:ext cx="3031429" cy="2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제안 배경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단변량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분석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354" name="Google Shape;1354;p35"/>
          <p:cNvSpPr txBox="1">
            <a:spLocks noGrp="1"/>
          </p:cNvSpPr>
          <p:nvPr>
            <p:ph type="body" idx="2"/>
          </p:nvPr>
        </p:nvSpPr>
        <p:spPr>
          <a:xfrm>
            <a:off x="419190" y="917975"/>
            <a:ext cx="15180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ko-KR" dirty="0"/>
              <a:t>6. </a:t>
            </a:r>
            <a:r>
              <a:rPr 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참고자료</a:t>
            </a:r>
            <a:endParaRPr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355" name="Google Shape;135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58609" y="-685295"/>
            <a:ext cx="7624588" cy="4272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12E27B7-0952-42C1-B632-E2DAB5342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00" y="1446188"/>
            <a:ext cx="4483016" cy="267439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B1EDEFC-528D-47AF-8F64-F3B465DF5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02" y="4120586"/>
            <a:ext cx="4483016" cy="2507676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AAA3A7B7-5552-42F8-A7F4-6AF800B748CE}"/>
              </a:ext>
            </a:extLst>
          </p:cNvPr>
          <p:cNvGrpSpPr/>
          <p:nvPr/>
        </p:nvGrpSpPr>
        <p:grpSpPr>
          <a:xfrm>
            <a:off x="6311836" y="4120586"/>
            <a:ext cx="4656159" cy="2434318"/>
            <a:chOff x="6374485" y="5302391"/>
            <a:chExt cx="4656159" cy="2434318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F99D0EF1-11F6-4206-9452-9852357306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05673" y="5467940"/>
              <a:ext cx="2265212" cy="1923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BD57EB03-AAF3-4379-B493-670BAF84B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4485" y="5302391"/>
              <a:ext cx="1297352" cy="1297352"/>
            </a:xfrm>
            <a:prstGeom prst="rect">
              <a:avLst/>
            </a:prstGeom>
            <a:noFill/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6221212-414E-429A-99C7-5290AF792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26801" y="5907287"/>
              <a:ext cx="692456" cy="692456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DA9C3B58-5647-4BF8-9774-B8BC7207D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94475" y="6663133"/>
              <a:ext cx="1073576" cy="1073576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4A44471F-A1E5-409A-B381-129D18C18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485625" y="7124530"/>
              <a:ext cx="545019" cy="545019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CF1928C8-D9C7-4944-9CD9-AEC43BDBB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268890" y="6429813"/>
              <a:ext cx="868328" cy="868328"/>
            </a:xfrm>
            <a:prstGeom prst="rect">
              <a:avLst/>
            </a:prstGeom>
          </p:spPr>
        </p:pic>
      </p:grpSp>
      <p:pic>
        <p:nvPicPr>
          <p:cNvPr id="46" name="그림 45">
            <a:extLst>
              <a:ext uri="{FF2B5EF4-FFF2-40B4-BE49-F238E27FC236}">
                <a16:creationId xmlns:a16="http://schemas.microsoft.com/office/drawing/2014/main" id="{E4E7C242-F2BE-438E-96F3-C57DBA0398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383217" y="3589363"/>
            <a:ext cx="11098174" cy="607779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3EF1216-D16D-4970-8FBF-46053079BCC7}"/>
              </a:ext>
            </a:extLst>
          </p:cNvPr>
          <p:cNvSpPr/>
          <p:nvPr/>
        </p:nvSpPr>
        <p:spPr>
          <a:xfrm>
            <a:off x="5326507" y="1521002"/>
            <a:ext cx="5310627" cy="237676"/>
          </a:xfrm>
          <a:prstGeom prst="rect">
            <a:avLst/>
          </a:prstGeom>
          <a:solidFill>
            <a:srgbClr val="686E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전라남도 지역 중 여수시의 폐교학교 건수</a:t>
            </a:r>
            <a:r>
              <a:rPr lang="en-US" altLang="ko-KR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작은학교</a:t>
            </a:r>
            <a:r>
              <a:rPr lang="ko-KR" altLang="en-US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건수가 가장 많았다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538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2393D9F-17F0-4151-822D-2329EEAD9F67}"/>
              </a:ext>
            </a:extLst>
          </p:cNvPr>
          <p:cNvSpPr/>
          <p:nvPr/>
        </p:nvSpPr>
        <p:spPr>
          <a:xfrm>
            <a:off x="5265466" y="1852224"/>
            <a:ext cx="6590788" cy="1923747"/>
          </a:xfrm>
          <a:prstGeom prst="roundRect">
            <a:avLst>
              <a:gd name="adj" fmla="val 7445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●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1991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~ 2023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간 전라남도에서 여수시의 폐교학교 수가 가장 많음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(24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●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2023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기준 전라남도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22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 </a:t>
            </a:r>
            <a:r>
              <a:rPr lang="ko-KR" altLang="en-US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시군구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여수시의 </a:t>
            </a:r>
            <a:r>
              <a:rPr lang="ko-KR" altLang="en-US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작은학교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수가 가장 많음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(20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● 전라남도 지역 내 공유교육의 수요는 여수시에서 가장 높을 것으로 예상</a:t>
            </a:r>
            <a:endParaRPr lang="en-US" altLang="ko-KR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●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전라남도를 대상으로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KT AIDLE SCHOOL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시범운영 한다면 여수시에서 수행</a:t>
            </a:r>
            <a:r>
              <a:rPr lang="ko-KR" altLang="en-US"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 </a:t>
            </a:r>
            <a:endParaRPr lang="en-US" altLang="ko-KR"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352" name="Google Shape;1352;p35"/>
          <p:cNvSpPr/>
          <p:nvPr/>
        </p:nvSpPr>
        <p:spPr>
          <a:xfrm>
            <a:off x="4082866" y="4824356"/>
            <a:ext cx="479357" cy="12451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3" name="Google Shape;1353;p35"/>
          <p:cNvSpPr txBox="1">
            <a:spLocks noGrp="1"/>
          </p:cNvSpPr>
          <p:nvPr>
            <p:ph type="body" idx="1"/>
          </p:nvPr>
        </p:nvSpPr>
        <p:spPr>
          <a:xfrm>
            <a:off x="419168" y="1101574"/>
            <a:ext cx="3031429" cy="2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제안 배경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(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단변량분석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354" name="Google Shape;1354;p35"/>
          <p:cNvSpPr txBox="1">
            <a:spLocks noGrp="1"/>
          </p:cNvSpPr>
          <p:nvPr>
            <p:ph type="body" idx="2"/>
          </p:nvPr>
        </p:nvSpPr>
        <p:spPr>
          <a:xfrm>
            <a:off x="419190" y="917975"/>
            <a:ext cx="15180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ko-KR" dirty="0"/>
              <a:t>6. </a:t>
            </a:r>
            <a:r>
              <a:rPr 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참고자료</a:t>
            </a:r>
            <a:endParaRPr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355" name="Google Shape;135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58609" y="-685295"/>
            <a:ext cx="7624588" cy="4272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12E27B7-0952-42C1-B632-E2DAB5342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00" y="1446188"/>
            <a:ext cx="4483016" cy="267439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B1EDEFC-528D-47AF-8F64-F3B465DF5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02" y="4120586"/>
            <a:ext cx="4483016" cy="2507676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99D0EF1-11F6-4206-9452-985235730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40" y="4162465"/>
            <a:ext cx="2442329" cy="207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4E7C242-F2BE-438E-96F3-C57DBA0398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26392" y="4286135"/>
            <a:ext cx="11098174" cy="607779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3EF1216-D16D-4970-8FBF-46053079BCC7}"/>
              </a:ext>
            </a:extLst>
          </p:cNvPr>
          <p:cNvSpPr/>
          <p:nvPr/>
        </p:nvSpPr>
        <p:spPr>
          <a:xfrm>
            <a:off x="5326506" y="1521002"/>
            <a:ext cx="6529747" cy="331222"/>
          </a:xfrm>
          <a:prstGeom prst="rect">
            <a:avLst/>
          </a:prstGeom>
          <a:solidFill>
            <a:srgbClr val="686E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전라남도 지역 중 여수시는 폐교학교 수</a:t>
            </a:r>
            <a:r>
              <a:rPr lang="en-US" altLang="ko-KR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작은학교</a:t>
            </a:r>
            <a:r>
              <a:rPr lang="ko-KR" altLang="en-US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수가 가장 많았다</a:t>
            </a:r>
            <a:r>
              <a:rPr lang="en-US" altLang="ko-KR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89DA2D-A9C8-4C2F-B029-A01A157513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651" y="7123295"/>
            <a:ext cx="7430537" cy="411537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1C2B7D0-92D2-46EB-91F1-FD29B4C4032C}"/>
              </a:ext>
            </a:extLst>
          </p:cNvPr>
          <p:cNvGrpSpPr/>
          <p:nvPr/>
        </p:nvGrpSpPr>
        <p:grpSpPr>
          <a:xfrm>
            <a:off x="8727198" y="4120586"/>
            <a:ext cx="3156414" cy="2308185"/>
            <a:chOff x="8727198" y="4120586"/>
            <a:chExt cx="3156414" cy="2308185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3903A5EF-CA7E-43BA-994C-36F706FF3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8261" y="4120586"/>
              <a:ext cx="1026722" cy="14696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폰트, 스크린샷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C4932F7-F99E-4315-8A5D-0418374B12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7198" y="5446913"/>
              <a:ext cx="3156414" cy="9818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F4BBA5E-4CE5-4DF7-96FC-309CE00EA5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7128" y="4647465"/>
            <a:ext cx="799448" cy="79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6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1"/>
          <p:cNvSpPr txBox="1">
            <a:spLocks noGrp="1"/>
          </p:cNvSpPr>
          <p:nvPr>
            <p:ph type="body" idx="1"/>
          </p:nvPr>
        </p:nvSpPr>
        <p:spPr>
          <a:xfrm>
            <a:off x="419168" y="1101574"/>
            <a:ext cx="4847313" cy="32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altLang="en-US" dirty="0"/>
              <a:t>제안배경</a:t>
            </a:r>
            <a:r>
              <a:rPr lang="en-US" altLang="ko-KR" dirty="0"/>
              <a:t>(</a:t>
            </a:r>
            <a:r>
              <a:rPr lang="ko-KR" altLang="en-US" dirty="0"/>
              <a:t>상관분석 결론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1362" name="Google Shape;1362;p41"/>
          <p:cNvSpPr txBox="1">
            <a:spLocks noGrp="1"/>
          </p:cNvSpPr>
          <p:nvPr>
            <p:ph type="body" idx="2"/>
          </p:nvPr>
        </p:nvSpPr>
        <p:spPr>
          <a:xfrm>
            <a:off x="419168" y="917973"/>
            <a:ext cx="2358756" cy="197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ko-KR" dirty="0"/>
              <a:t>6. 참고자료</a:t>
            </a:r>
            <a:endParaRPr dirty="0"/>
          </a:p>
        </p:txBody>
      </p:sp>
      <p:sp>
        <p:nvSpPr>
          <p:cNvPr id="1363" name="Google Shape;1363;p41"/>
          <p:cNvSpPr/>
          <p:nvPr/>
        </p:nvSpPr>
        <p:spPr>
          <a:xfrm>
            <a:off x="12608689" y="917973"/>
            <a:ext cx="3031429" cy="30861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상관 분석 데이터</a:t>
            </a:r>
            <a:r>
              <a:rPr lang="en-US" altLang="ko-K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결론 이미지 </a:t>
            </a:r>
            <a:r>
              <a:rPr lang="en-US" altLang="ko-K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endParaRPr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E9F88E9-8DB8-42CE-BF89-46A16B9E65F7}"/>
              </a:ext>
            </a:extLst>
          </p:cNvPr>
          <p:cNvGrpSpPr/>
          <p:nvPr/>
        </p:nvGrpSpPr>
        <p:grpSpPr>
          <a:xfrm>
            <a:off x="223603" y="2054328"/>
            <a:ext cx="3210478" cy="3015513"/>
            <a:chOff x="152482" y="1607287"/>
            <a:chExt cx="4139517" cy="3867075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4444C401-9E3F-4E59-BDAA-430BD8FF5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01747" y="1656345"/>
              <a:ext cx="1710975" cy="1710975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9D0DC492-B6C3-4327-9761-0A89BCF33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1496" y="1607287"/>
              <a:ext cx="1821713" cy="1821713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D7E2DFC-901E-4321-A779-D1DFD59DE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2482" y="3367321"/>
              <a:ext cx="1980727" cy="1980727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D0E6D66E-7D38-4E70-B349-D199B2BF9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11272" y="3241005"/>
              <a:ext cx="1980727" cy="2233357"/>
            </a:xfrm>
            <a:prstGeom prst="rect">
              <a:avLst/>
            </a:prstGeom>
          </p:spPr>
        </p:pic>
      </p:grpSp>
      <p:sp>
        <p:nvSpPr>
          <p:cNvPr id="27" name="화살표: 위쪽 26">
            <a:extLst>
              <a:ext uri="{FF2B5EF4-FFF2-40B4-BE49-F238E27FC236}">
                <a16:creationId xmlns:a16="http://schemas.microsoft.com/office/drawing/2014/main" id="{D6272A2D-E3F8-4818-8DA1-6E30C4BB0D86}"/>
              </a:ext>
            </a:extLst>
          </p:cNvPr>
          <p:cNvSpPr/>
          <p:nvPr/>
        </p:nvSpPr>
        <p:spPr>
          <a:xfrm>
            <a:off x="3363609" y="2092582"/>
            <a:ext cx="568960" cy="2804537"/>
          </a:xfrm>
          <a:prstGeom prst="upArrow">
            <a:avLst/>
          </a:prstGeom>
          <a:solidFill>
            <a:srgbClr val="F66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B88ABC5-7E15-4D77-A4C4-B72E359E0F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0553" y="3054961"/>
            <a:ext cx="1297352" cy="1297352"/>
          </a:xfrm>
          <a:prstGeom prst="rect">
            <a:avLst/>
          </a:prstGeom>
          <a:noFill/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2EE9D163-A810-459C-BC3B-612250594F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6211" y="2858982"/>
            <a:ext cx="1583169" cy="158316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F9F69BCC-237C-4879-A2E4-8A60B8C9A0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85734" y="3670670"/>
            <a:ext cx="2078470" cy="207847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C51E0849-700C-42B1-A7A9-A493FE7298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5734" y="1318562"/>
            <a:ext cx="2078470" cy="2078470"/>
          </a:xfrm>
          <a:prstGeom prst="rect">
            <a:avLst/>
          </a:prstGeom>
        </p:spPr>
      </p:pic>
      <p:sp>
        <p:nvSpPr>
          <p:cNvPr id="42" name="화살표: 위쪽 41">
            <a:extLst>
              <a:ext uri="{FF2B5EF4-FFF2-40B4-BE49-F238E27FC236}">
                <a16:creationId xmlns:a16="http://schemas.microsoft.com/office/drawing/2014/main" id="{F854931C-60A5-493A-AF35-9393F5CD4D0F}"/>
              </a:ext>
            </a:extLst>
          </p:cNvPr>
          <p:cNvSpPr/>
          <p:nvPr/>
        </p:nvSpPr>
        <p:spPr>
          <a:xfrm rot="10800000">
            <a:off x="11134110" y="2054328"/>
            <a:ext cx="568960" cy="2804537"/>
          </a:xfrm>
          <a:prstGeom prst="upArrow">
            <a:avLst/>
          </a:prstGeom>
          <a:solidFill>
            <a:srgbClr val="03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곱하기 기호 38">
            <a:extLst>
              <a:ext uri="{FF2B5EF4-FFF2-40B4-BE49-F238E27FC236}">
                <a16:creationId xmlns:a16="http://schemas.microsoft.com/office/drawing/2014/main" id="{A5A46E3D-9BDF-4F15-9DC7-A59C508BDA69}"/>
              </a:ext>
            </a:extLst>
          </p:cNvPr>
          <p:cNvSpPr/>
          <p:nvPr/>
        </p:nvSpPr>
        <p:spPr>
          <a:xfrm>
            <a:off x="7033514" y="1912960"/>
            <a:ext cx="995680" cy="1131194"/>
          </a:xfrm>
          <a:prstGeom prst="mathMultiply">
            <a:avLst/>
          </a:prstGeom>
          <a:solidFill>
            <a:srgbClr val="03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원형: 비어 있음 39">
            <a:extLst>
              <a:ext uri="{FF2B5EF4-FFF2-40B4-BE49-F238E27FC236}">
                <a16:creationId xmlns:a16="http://schemas.microsoft.com/office/drawing/2014/main" id="{7DDBE00A-121A-4F27-871B-654D57315FEA}"/>
              </a:ext>
            </a:extLst>
          </p:cNvPr>
          <p:cNvSpPr/>
          <p:nvPr/>
        </p:nvSpPr>
        <p:spPr>
          <a:xfrm>
            <a:off x="7169843" y="4195433"/>
            <a:ext cx="723022" cy="768632"/>
          </a:xfrm>
          <a:prstGeom prst="donut">
            <a:avLst/>
          </a:prstGeom>
          <a:solidFill>
            <a:srgbClr val="F66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88C8344-191E-4911-ACB9-589D58F37C66}"/>
              </a:ext>
            </a:extLst>
          </p:cNvPr>
          <p:cNvSpPr txBox="1"/>
          <p:nvPr/>
        </p:nvSpPr>
        <p:spPr>
          <a:xfrm>
            <a:off x="4785734" y="5833095"/>
            <a:ext cx="24894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이는 도심지가 아닌 시골지역에서 두드러지는 특징이다</a:t>
            </a:r>
            <a:endParaRPr lang="en-US" altLang="ko-KR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D44229-2A84-48E2-A4CC-0A949A5A10D2}"/>
              </a:ext>
            </a:extLst>
          </p:cNvPr>
          <p:cNvSpPr txBox="1"/>
          <p:nvPr/>
        </p:nvSpPr>
        <p:spPr>
          <a:xfrm>
            <a:off x="315613" y="5115467"/>
            <a:ext cx="376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토지</a:t>
            </a:r>
            <a:r>
              <a:rPr lang="en-US" altLang="ko-KR" dirty="0"/>
              <a:t>, </a:t>
            </a:r>
            <a:r>
              <a:rPr lang="ko-KR" altLang="en-US" dirty="0"/>
              <a:t>전지</a:t>
            </a:r>
            <a:r>
              <a:rPr lang="en-US" altLang="ko-KR" dirty="0"/>
              <a:t>(</a:t>
            </a:r>
            <a:r>
              <a:rPr lang="ko-KR" altLang="en-US" dirty="0"/>
              <a:t>논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양어장</a:t>
            </a:r>
            <a:r>
              <a:rPr lang="en-US" altLang="ko-KR" dirty="0"/>
              <a:t>, </a:t>
            </a:r>
            <a:r>
              <a:rPr lang="ko-KR" altLang="en-US" dirty="0"/>
              <a:t>묘지의 면적이 크다</a:t>
            </a:r>
            <a:endParaRPr lang="en-US" altLang="ko-KR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D031FD-93D9-447B-8C47-BD059B1F782E}"/>
              </a:ext>
            </a:extLst>
          </p:cNvPr>
          <p:cNvSpPr txBox="1"/>
          <p:nvPr/>
        </p:nvSpPr>
        <p:spPr>
          <a:xfrm>
            <a:off x="8508330" y="4702455"/>
            <a:ext cx="2489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따라서 시골지역의 학교당 학생수가 적다 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0841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35"/>
          <p:cNvSpPr txBox="1">
            <a:spLocks noGrp="1"/>
          </p:cNvSpPr>
          <p:nvPr>
            <p:ph type="body" idx="1"/>
          </p:nvPr>
        </p:nvSpPr>
        <p:spPr>
          <a:xfrm>
            <a:off x="419168" y="1101574"/>
            <a:ext cx="3031429" cy="2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제안 배경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(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단변량분석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354" name="Google Shape;1354;p35"/>
          <p:cNvSpPr txBox="1">
            <a:spLocks noGrp="1"/>
          </p:cNvSpPr>
          <p:nvPr>
            <p:ph type="body" idx="2"/>
          </p:nvPr>
        </p:nvSpPr>
        <p:spPr>
          <a:xfrm>
            <a:off x="419190" y="917975"/>
            <a:ext cx="15180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ko-KR" dirty="0"/>
              <a:t>6. </a:t>
            </a:r>
            <a:r>
              <a:rPr 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참고자료</a:t>
            </a:r>
            <a:endParaRPr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355" name="Google Shape;135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58609" y="-685295"/>
            <a:ext cx="7624588" cy="4272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4E7C242-F2BE-438E-96F3-C57DBA039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3217" y="3589363"/>
            <a:ext cx="11098174" cy="6077798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C7B32B42-5A31-467B-9AA4-F47BC946D294}"/>
              </a:ext>
            </a:extLst>
          </p:cNvPr>
          <p:cNvGrpSpPr/>
          <p:nvPr/>
        </p:nvGrpSpPr>
        <p:grpSpPr>
          <a:xfrm>
            <a:off x="419168" y="1583813"/>
            <a:ext cx="7984101" cy="4567473"/>
            <a:chOff x="419168" y="2196168"/>
            <a:chExt cx="7984101" cy="3955118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51901982-BB6E-4AE0-A0B5-75E88CE4A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68" y="2196168"/>
              <a:ext cx="7984101" cy="3955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CDC2475-42C2-47A9-95D0-A355AC129AE0}"/>
                </a:ext>
              </a:extLst>
            </p:cNvPr>
            <p:cNvSpPr/>
            <p:nvPr/>
          </p:nvSpPr>
          <p:spPr>
            <a:xfrm>
              <a:off x="5967412" y="2543668"/>
              <a:ext cx="257175" cy="293289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46B81E12-29A3-4190-A36B-61DD59205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3269" y="1389591"/>
            <a:ext cx="3712531" cy="62761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621D164-47D8-4845-9A6F-FEE00E8A90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3201" y="2001695"/>
            <a:ext cx="1854546" cy="83585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A66092BA-E864-40DD-9B8A-65EADF74D4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1511" y="2974893"/>
            <a:ext cx="2470267" cy="37428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B4A0DD3-A167-42E0-8865-84EC54338F94}"/>
              </a:ext>
            </a:extLst>
          </p:cNvPr>
          <p:cNvSpPr/>
          <p:nvPr/>
        </p:nvSpPr>
        <p:spPr>
          <a:xfrm>
            <a:off x="1299410" y="6858000"/>
            <a:ext cx="4796589" cy="2502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전라남도를 선정한 이유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619296-E473-4EC8-B48D-3AA853B1E8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10193" y="6898495"/>
            <a:ext cx="4191585" cy="2353003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FFA10BB1-AFAF-44B3-9B32-425681D37E45}"/>
              </a:ext>
            </a:extLst>
          </p:cNvPr>
          <p:cNvSpPr/>
          <p:nvPr/>
        </p:nvSpPr>
        <p:spPr>
          <a:xfrm>
            <a:off x="8552968" y="3614502"/>
            <a:ext cx="3459256" cy="310679"/>
          </a:xfrm>
          <a:prstGeom prst="rect">
            <a:avLst/>
          </a:prstGeom>
          <a:solidFill>
            <a:srgbClr val="686E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2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전국 작은 학교 수가 가장 많은 전라남도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1B8A885-D261-4168-AF65-CAD5EC9D1D33}"/>
              </a:ext>
            </a:extLst>
          </p:cNvPr>
          <p:cNvSpPr/>
          <p:nvPr/>
        </p:nvSpPr>
        <p:spPr>
          <a:xfrm>
            <a:off x="8552968" y="3955607"/>
            <a:ext cx="3459256" cy="2350616"/>
          </a:xfrm>
          <a:prstGeom prst="roundRect">
            <a:avLst>
              <a:gd name="adj" fmla="val 7445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● 데이터 분석 결과</a:t>
            </a:r>
            <a:r>
              <a:rPr lang="en-US" altLang="ko-KR" sz="12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전라남도 지역의 </a:t>
            </a:r>
            <a:r>
              <a:rPr lang="ko-KR" altLang="en-US" sz="1200" b="0" i="0" u="none" strike="noStrike" dirty="0" err="1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작은학교수가</a:t>
            </a:r>
            <a:r>
              <a:rPr lang="ko-KR" altLang="en-US" sz="12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약 </a:t>
            </a:r>
            <a:r>
              <a:rPr lang="en-US" altLang="ko-KR" sz="12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250</a:t>
            </a:r>
            <a:r>
              <a:rPr lang="ko-KR" altLang="en-US" sz="12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개로 가장 많은 것으로 나타남</a:t>
            </a:r>
            <a:endParaRPr lang="en-US" altLang="ko-KR" sz="1200" b="0" i="0" u="none" strike="noStrike" dirty="0">
              <a:solidFill>
                <a:srgbClr val="121212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1200" dirty="0">
              <a:solidFill>
                <a:srgbClr val="12121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2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● 학교 정보교사 확보율 조사 결과</a:t>
            </a:r>
            <a:r>
              <a:rPr lang="en-US" altLang="ko-KR" sz="12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인천</a:t>
            </a:r>
            <a:r>
              <a:rPr lang="en-US" altLang="ko-KR" sz="12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(81.5%) </a:t>
            </a:r>
            <a:r>
              <a:rPr lang="ko-KR" altLang="en-US" sz="12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경기</a:t>
            </a:r>
            <a:r>
              <a:rPr lang="en-US" altLang="ko-KR" sz="12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(79.2%) </a:t>
            </a:r>
            <a:r>
              <a:rPr lang="ko-KR" altLang="en-US" sz="12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등과 같은 수도권 지역은 </a:t>
            </a:r>
            <a:r>
              <a:rPr lang="en-US" altLang="ko-KR" sz="12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80%</a:t>
            </a:r>
            <a:r>
              <a:rPr lang="ko-KR" altLang="en-US" sz="12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 반면</a:t>
            </a:r>
            <a:r>
              <a:rPr lang="en-US" altLang="ko-KR" sz="12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전남은 </a:t>
            </a:r>
            <a:r>
              <a:rPr lang="en-US" altLang="ko-KR" sz="12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27.8%</a:t>
            </a:r>
            <a:r>
              <a:rPr lang="ko-KR" altLang="en-US" sz="12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그친 것으로 파악</a:t>
            </a:r>
            <a:endParaRPr lang="en-US" altLang="ko-KR" sz="1200" b="0" i="0" u="none" strike="noStrike" dirty="0">
              <a:solidFill>
                <a:srgbClr val="121212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sz="1200" dirty="0">
              <a:solidFill>
                <a:srgbClr val="12121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2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● </a:t>
            </a:r>
            <a:r>
              <a:rPr lang="ko-KR" altLang="en-US" sz="1200" i="0" u="none" strike="noStrike" dirty="0" err="1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작은학교</a:t>
            </a:r>
            <a:r>
              <a:rPr lang="ko-KR" altLang="en-US" sz="120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수가 가장 많은 전라남도는 수도권과 정보교육 격차가 커 교육 지원이 필요</a:t>
            </a:r>
            <a:endParaRPr lang="en-US" altLang="ko-KR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542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2393D9F-17F0-4151-822D-2329EEAD9F67}"/>
              </a:ext>
            </a:extLst>
          </p:cNvPr>
          <p:cNvSpPr/>
          <p:nvPr/>
        </p:nvSpPr>
        <p:spPr>
          <a:xfrm>
            <a:off x="433762" y="5494874"/>
            <a:ext cx="10839094" cy="993131"/>
          </a:xfrm>
          <a:prstGeom prst="roundRect">
            <a:avLst>
              <a:gd name="adj" fmla="val 7445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● 데이터 분석 결과</a:t>
            </a:r>
            <a:r>
              <a:rPr lang="en-US" altLang="ko-KR" sz="12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  <a:r>
              <a:rPr lang="ko-KR" altLang="en-US" sz="12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초등학생 연령의 인구 수가 감소함에 따라 </a:t>
            </a:r>
            <a:r>
              <a:rPr lang="ko-KR" altLang="en-US" sz="1200" b="0" i="0" u="none" strike="noStrike" dirty="0" err="1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작은학교</a:t>
            </a:r>
            <a:r>
              <a:rPr lang="ko-KR" altLang="en-US" sz="12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수도 증가하고 있다</a:t>
            </a:r>
            <a:r>
              <a:rPr lang="en-US" altLang="ko-KR" sz="1200" dirty="0">
                <a:solidFill>
                  <a:srgbClr val="12121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1200" dirty="0">
                <a:solidFill>
                  <a:srgbClr val="12121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상황이 계속되면 </a:t>
            </a:r>
            <a:r>
              <a:rPr lang="en-US" altLang="ko-KR" sz="1200" dirty="0">
                <a:solidFill>
                  <a:srgbClr val="12121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10</a:t>
            </a:r>
            <a:r>
              <a:rPr lang="ko-KR" altLang="en-US" sz="1200" dirty="0">
                <a:solidFill>
                  <a:srgbClr val="12121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뒤 전라남도 초등학생은 </a:t>
            </a:r>
            <a:r>
              <a:rPr lang="en-US" altLang="ko-KR" sz="1200" dirty="0">
                <a:solidFill>
                  <a:srgbClr val="12121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r>
              <a:rPr lang="ko-KR" altLang="en-US" sz="1200" dirty="0">
                <a:solidFill>
                  <a:srgbClr val="121212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만명 이하로 줄어들 것</a:t>
            </a:r>
            <a:endParaRPr lang="en-US" altLang="ko-KR" sz="1200" dirty="0">
              <a:solidFill>
                <a:srgbClr val="12121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2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● </a:t>
            </a:r>
            <a:r>
              <a:rPr lang="ko-KR" altLang="en-US" sz="1200" b="0" i="0" u="none" strike="noStrike" dirty="0" err="1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작은학교</a:t>
            </a:r>
            <a:r>
              <a:rPr lang="ko-KR" altLang="en-US" sz="12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 역시 </a:t>
            </a:r>
            <a:r>
              <a:rPr lang="en-US" altLang="ko-KR" sz="12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2015</a:t>
            </a:r>
            <a:r>
              <a:rPr lang="ko-KR" altLang="en-US" sz="12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부터 </a:t>
            </a:r>
            <a:r>
              <a:rPr lang="en-US" altLang="ko-KR" sz="12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2024</a:t>
            </a:r>
            <a:r>
              <a:rPr lang="ko-KR" altLang="en-US" sz="12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까지 </a:t>
            </a:r>
            <a:r>
              <a:rPr lang="en-US" altLang="ko-KR" sz="12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50</a:t>
            </a:r>
            <a:r>
              <a:rPr lang="ko-KR" altLang="en-US" sz="12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건이나 증가했으며 </a:t>
            </a:r>
            <a:r>
              <a:rPr lang="en-US" altLang="ko-KR" sz="12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앞으로도 계속 </a:t>
            </a:r>
            <a:r>
              <a:rPr lang="ko-KR" altLang="en-US" sz="1200" b="0" i="0" u="none" strike="noStrike" dirty="0" err="1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작은학교</a:t>
            </a:r>
            <a:r>
              <a:rPr lang="ko-KR" altLang="en-US" sz="1200" b="0" i="0" u="none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수는 많아질 것</a:t>
            </a:r>
            <a:endParaRPr lang="en-US" altLang="ko-KR" sz="1200" dirty="0">
              <a:solidFill>
                <a:srgbClr val="121212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353" name="Google Shape;1353;p35"/>
          <p:cNvSpPr txBox="1">
            <a:spLocks noGrp="1"/>
          </p:cNvSpPr>
          <p:nvPr>
            <p:ph type="body" idx="1"/>
          </p:nvPr>
        </p:nvSpPr>
        <p:spPr>
          <a:xfrm>
            <a:off x="419168" y="1101574"/>
            <a:ext cx="3031429" cy="2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제안 배경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(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단변량분석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354" name="Google Shape;1354;p35"/>
          <p:cNvSpPr txBox="1">
            <a:spLocks noGrp="1"/>
          </p:cNvSpPr>
          <p:nvPr>
            <p:ph type="body" idx="2"/>
          </p:nvPr>
        </p:nvSpPr>
        <p:spPr>
          <a:xfrm>
            <a:off x="419190" y="917975"/>
            <a:ext cx="15180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ko-KR" dirty="0"/>
              <a:t>6. </a:t>
            </a:r>
            <a:r>
              <a:rPr 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참고자료</a:t>
            </a:r>
            <a:endParaRPr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355" name="Google Shape;135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58609" y="-685295"/>
            <a:ext cx="7624588" cy="4272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4E7C242-F2BE-438E-96F3-C57DBA039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3217" y="3589363"/>
            <a:ext cx="11098174" cy="607779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3EF1216-D16D-4970-8FBF-46053079BCC7}"/>
              </a:ext>
            </a:extLst>
          </p:cNvPr>
          <p:cNvSpPr/>
          <p:nvPr/>
        </p:nvSpPr>
        <p:spPr>
          <a:xfrm>
            <a:off x="433762" y="5052660"/>
            <a:ext cx="10810294" cy="263569"/>
          </a:xfrm>
          <a:prstGeom prst="rect">
            <a:avLst/>
          </a:prstGeom>
          <a:solidFill>
            <a:srgbClr val="686E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전라남도의 </a:t>
            </a:r>
            <a:r>
              <a:rPr lang="ko-KR" altLang="en-US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작은학교가</a:t>
            </a:r>
            <a:r>
              <a:rPr lang="ko-KR" altLang="en-US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계속 늘어날 것으로 보여 정보교육 격차를 해소하기 위해 </a:t>
            </a:r>
            <a:r>
              <a:rPr lang="en-US" altLang="ko-KR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KT AIDLE SCHOOL</a:t>
            </a:r>
            <a:r>
              <a:rPr lang="ko-KR" altLang="en-US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 전라남도에서 사업을 추진해야 함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B4A0DD3-A167-42E0-8865-84EC54338F94}"/>
              </a:ext>
            </a:extLst>
          </p:cNvPr>
          <p:cNvSpPr/>
          <p:nvPr/>
        </p:nvSpPr>
        <p:spPr>
          <a:xfrm>
            <a:off x="1189591" y="7510298"/>
            <a:ext cx="4796589" cy="2502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전라남도를 선정한 이유 </a:t>
            </a:r>
            <a:r>
              <a:rPr lang="en-US" altLang="ko-KR" dirty="0"/>
              <a:t>(</a:t>
            </a:r>
            <a:r>
              <a:rPr lang="ko-KR" altLang="en-US" dirty="0"/>
              <a:t>추가 보충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전라남도의 </a:t>
            </a:r>
            <a:r>
              <a:rPr lang="ko-KR" altLang="en-US" dirty="0" err="1"/>
              <a:t>작은학교</a:t>
            </a:r>
            <a:r>
              <a:rPr lang="ko-KR" altLang="en-US" dirty="0"/>
              <a:t> 수 증가와 앞으로 인구 추이 감소 문제를 언급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5BEC65-9D31-4EF2-AD56-6D9F97A84E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6196" y="7510298"/>
            <a:ext cx="4191585" cy="2353003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9D9E6CA-ED39-42A0-B9B1-557FA7868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62" y="1541771"/>
            <a:ext cx="5621470" cy="335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DADD895B-47CC-478D-8422-DBF681A55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942" y="1539925"/>
            <a:ext cx="4962114" cy="335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78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2393D9F-17F0-4151-822D-2329EEAD9F67}"/>
              </a:ext>
            </a:extLst>
          </p:cNvPr>
          <p:cNvSpPr/>
          <p:nvPr/>
        </p:nvSpPr>
        <p:spPr>
          <a:xfrm>
            <a:off x="5265466" y="1852224"/>
            <a:ext cx="6590788" cy="1923747"/>
          </a:xfrm>
          <a:prstGeom prst="roundRect">
            <a:avLst>
              <a:gd name="adj" fmla="val 7445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●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1991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~ 2023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간 전라남도에서 여수시의 폐교학교 수가 가장 많음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(24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●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2023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기준 전라남도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22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 </a:t>
            </a:r>
            <a:r>
              <a:rPr lang="ko-KR" altLang="en-US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시군구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중 여수시의 </a:t>
            </a:r>
            <a:r>
              <a:rPr lang="ko-KR" altLang="en-US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작은학교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수가 가장 많음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(20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● 전라남도 지역 내 공유교육의 수요는 여수시에서 가장 높을 것으로 예상</a:t>
            </a:r>
            <a:endParaRPr lang="en-US" altLang="ko-KR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●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전라남도를 대상으로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KT AIDLE SCHOOL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시범운영 한다면 여수시에서 수행</a:t>
            </a:r>
            <a:r>
              <a:rPr lang="ko-KR" altLang="en-US"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 </a:t>
            </a:r>
            <a:endParaRPr lang="en-US" altLang="ko-KR"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352" name="Google Shape;1352;p35"/>
          <p:cNvSpPr/>
          <p:nvPr/>
        </p:nvSpPr>
        <p:spPr>
          <a:xfrm>
            <a:off x="4082866" y="4824356"/>
            <a:ext cx="479357" cy="12451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3" name="Google Shape;1353;p35"/>
          <p:cNvSpPr txBox="1">
            <a:spLocks noGrp="1"/>
          </p:cNvSpPr>
          <p:nvPr>
            <p:ph type="body" idx="1"/>
          </p:nvPr>
        </p:nvSpPr>
        <p:spPr>
          <a:xfrm>
            <a:off x="419168" y="1101574"/>
            <a:ext cx="3031429" cy="2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제안 배경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(</a:t>
            </a:r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단변량분석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354" name="Google Shape;1354;p35"/>
          <p:cNvSpPr txBox="1">
            <a:spLocks noGrp="1"/>
          </p:cNvSpPr>
          <p:nvPr>
            <p:ph type="body" idx="2"/>
          </p:nvPr>
        </p:nvSpPr>
        <p:spPr>
          <a:xfrm>
            <a:off x="419190" y="917975"/>
            <a:ext cx="15180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ko-KR" dirty="0"/>
              <a:t>6. </a:t>
            </a:r>
            <a:r>
              <a:rPr 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참고자료</a:t>
            </a:r>
            <a:endParaRPr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355" name="Google Shape;135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58609" y="-685295"/>
            <a:ext cx="7624588" cy="4272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12E27B7-0952-42C1-B632-E2DAB5342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00" y="1446188"/>
            <a:ext cx="4483016" cy="267439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B1EDEFC-528D-47AF-8F64-F3B465DF50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02" y="4120586"/>
            <a:ext cx="4483016" cy="2507676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99D0EF1-11F6-4206-9452-985235730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140" y="4162465"/>
            <a:ext cx="2442329" cy="207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4E7C242-F2BE-438E-96F3-C57DBA0398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26392" y="4286135"/>
            <a:ext cx="11098174" cy="607779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3EF1216-D16D-4970-8FBF-46053079BCC7}"/>
              </a:ext>
            </a:extLst>
          </p:cNvPr>
          <p:cNvSpPr/>
          <p:nvPr/>
        </p:nvSpPr>
        <p:spPr>
          <a:xfrm>
            <a:off x="5326506" y="1521002"/>
            <a:ext cx="6529747" cy="331222"/>
          </a:xfrm>
          <a:prstGeom prst="rect">
            <a:avLst/>
          </a:prstGeom>
          <a:solidFill>
            <a:srgbClr val="686E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전라남도 지역 중 여수시는 폐교학교 수</a:t>
            </a:r>
            <a:r>
              <a:rPr lang="en-US" altLang="ko-KR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작은학교</a:t>
            </a:r>
            <a:r>
              <a:rPr lang="ko-KR" altLang="en-US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수가 가장 많았다</a:t>
            </a:r>
            <a:r>
              <a:rPr lang="en-US" altLang="ko-KR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89DA2D-A9C8-4C2F-B029-A01A157513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651" y="7123295"/>
            <a:ext cx="7430537" cy="4115374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1C2B7D0-92D2-46EB-91F1-FD29B4C4032C}"/>
              </a:ext>
            </a:extLst>
          </p:cNvPr>
          <p:cNvGrpSpPr/>
          <p:nvPr/>
        </p:nvGrpSpPr>
        <p:grpSpPr>
          <a:xfrm>
            <a:off x="8722118" y="4045454"/>
            <a:ext cx="3156414" cy="2308185"/>
            <a:chOff x="8727198" y="4120586"/>
            <a:chExt cx="3156414" cy="2308185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3903A5EF-CA7E-43BA-994C-36F706FF3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8260" y="4120586"/>
              <a:ext cx="1080479" cy="146966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폰트, 스크린샷, 그래픽, 로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C4932F7-F99E-4315-8A5D-0418374B12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27198" y="5446913"/>
              <a:ext cx="3156414" cy="98185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9107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2393D9F-17F0-4151-822D-2329EEAD9F67}"/>
              </a:ext>
            </a:extLst>
          </p:cNvPr>
          <p:cNvSpPr/>
          <p:nvPr/>
        </p:nvSpPr>
        <p:spPr>
          <a:xfrm>
            <a:off x="335747" y="2021206"/>
            <a:ext cx="6400719" cy="4121685"/>
          </a:xfrm>
          <a:prstGeom prst="roundRect">
            <a:avLst>
              <a:gd name="adj" fmla="val 7445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>
              <a:spcBef>
                <a:spcPts val="5"/>
              </a:spcBef>
              <a:spcAft>
                <a:spcPts val="0"/>
              </a:spcAft>
            </a:pPr>
            <a:r>
              <a:rPr lang="ko-KR" altLang="en-US" sz="1200" b="0" i="0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●  </a:t>
            </a:r>
            <a:r>
              <a:rPr lang="ko-KR" altLang="en-US" sz="1200" b="0" i="0" strike="noStrike" dirty="0">
                <a:solidFill>
                  <a:srgbClr val="24292F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교육부</a:t>
            </a:r>
            <a:r>
              <a:rPr lang="en-US" altLang="ko-KR" sz="1200" b="0" i="0" strike="noStrike" dirty="0">
                <a:solidFill>
                  <a:srgbClr val="24292F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『</a:t>
            </a:r>
            <a:r>
              <a:rPr lang="ko-KR" altLang="en-US" sz="1200" b="0" i="0" strike="noStrike" dirty="0">
                <a:solidFill>
                  <a:srgbClr val="24292F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학교현황정보</a:t>
            </a:r>
            <a:r>
              <a:rPr lang="en-US" altLang="ko-KR" sz="1200" b="0" i="0" strike="noStrike" dirty="0">
                <a:solidFill>
                  <a:srgbClr val="24292F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』, </a:t>
            </a:r>
          </a:p>
          <a:p>
            <a:pPr rtl="0">
              <a:spcBef>
                <a:spcPts val="5"/>
              </a:spcBef>
              <a:spcAft>
                <a:spcPts val="0"/>
              </a:spcAft>
            </a:pPr>
            <a:r>
              <a:rPr lang="en-US" altLang="ko-KR" sz="1200" b="0" i="0" strike="noStrike" dirty="0">
                <a:solidFill>
                  <a:srgbClr val="1155CC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3"/>
              </a:rPr>
              <a:t>https://www.schoolinfo.go.kr/ng/go/pnnggo_a01_l2.do</a:t>
            </a:r>
            <a:r>
              <a:rPr lang="en-US" altLang="ko-KR" sz="1200" b="0" i="0" strike="noStrike" dirty="0">
                <a:solidFill>
                  <a:srgbClr val="1155CC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</a:p>
          <a:p>
            <a:pPr rtl="0">
              <a:spcBef>
                <a:spcPts val="5"/>
              </a:spcBef>
              <a:spcAft>
                <a:spcPts val="0"/>
              </a:spcAft>
            </a:pPr>
            <a:endParaRPr lang="ko-KR" altLang="en-US" sz="1200" b="0" dirty="0"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rtl="0">
              <a:spcBef>
                <a:spcPts val="5"/>
              </a:spcBef>
              <a:spcAft>
                <a:spcPts val="1200"/>
              </a:spcAft>
            </a:pPr>
            <a:r>
              <a:rPr lang="ko-KR" altLang="en-US" sz="1200" b="0" i="0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●  </a:t>
            </a:r>
            <a:r>
              <a:rPr lang="ko-KR" altLang="en-US" sz="1200" b="0" i="0" strike="noStrike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교육부</a:t>
            </a:r>
            <a:r>
              <a:rPr lang="en-US" altLang="ko-KR" sz="1200" b="0" i="0" strike="noStrike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en-US" altLang="ko-KR" sz="1200" b="0" i="0" strike="noStrike" dirty="0">
                <a:solidFill>
                  <a:srgbClr val="24292F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『</a:t>
            </a:r>
            <a:r>
              <a:rPr lang="ko-KR" altLang="en-US" sz="1200" b="0" i="0" strike="noStrike" dirty="0" err="1">
                <a:solidFill>
                  <a:srgbClr val="24292F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학원교습소정보</a:t>
            </a:r>
            <a:r>
              <a:rPr lang="en-US" altLang="ko-KR" sz="1200" b="0" i="0" strike="noStrike" dirty="0">
                <a:solidFill>
                  <a:srgbClr val="24292F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』, </a:t>
            </a:r>
            <a:r>
              <a:rPr lang="en-US" altLang="ko-KR" sz="1200" b="0" i="0" strike="noStrike" dirty="0">
                <a:solidFill>
                  <a:srgbClr val="1155CC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4"/>
              </a:rPr>
              <a:t>https://open.neis.go.kr/portal/data/service/selectServicePage.do?page=1&amp;rows=10&amp;sortColumn=&amp;sortDirection=&amp;infId=OPEN19220231012134453534385&amp;infSeq=1#none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rtl="0">
              <a:spcBef>
                <a:spcPts val="5"/>
              </a:spcBef>
              <a:spcAft>
                <a:spcPts val="1200"/>
              </a:spcAft>
            </a:pPr>
            <a:r>
              <a:rPr lang="ko-KR" altLang="en-US" sz="1200" b="0" i="0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● </a:t>
            </a:r>
            <a:r>
              <a:rPr lang="en-US" altLang="ko-KR" sz="1200" b="0" i="0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200" b="0" i="0" strike="noStrike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전라남도교육청</a:t>
            </a:r>
            <a:r>
              <a:rPr lang="en-US" altLang="ko-KR" sz="1200" b="0" i="0" strike="noStrike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en-US" altLang="ko-KR" sz="1200" b="0" i="0" strike="noStrike" dirty="0">
                <a:solidFill>
                  <a:srgbClr val="24292F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『</a:t>
            </a:r>
            <a:r>
              <a:rPr lang="ko-KR" altLang="en-US" sz="1200" b="0" i="0" strike="noStrike" dirty="0">
                <a:solidFill>
                  <a:srgbClr val="24292F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전남초등학교현황</a:t>
            </a:r>
            <a:r>
              <a:rPr lang="en-US" altLang="ko-KR" sz="1200" b="0" i="0" strike="noStrike" dirty="0">
                <a:solidFill>
                  <a:srgbClr val="24292F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』</a:t>
            </a:r>
            <a:r>
              <a:rPr lang="en-US" altLang="ko-KR" sz="1200" dirty="0">
                <a:solidFill>
                  <a:srgbClr val="24292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5"/>
              </a:rPr>
              <a:t> </a:t>
            </a:r>
            <a:r>
              <a:rPr lang="en-US" altLang="ko-KR" sz="1200" b="0" i="0" strike="noStrike" dirty="0">
                <a:solidFill>
                  <a:srgbClr val="1155CC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5"/>
              </a:rPr>
              <a:t>https://www.jne.go.kr/main/ad/ss/view/schulsrch/selectSchulSrchList.do?mi=238</a:t>
            </a:r>
            <a:endParaRPr lang="ko-KR" altLang="en-US" sz="1200" b="0" dirty="0"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rtl="0">
              <a:spcBef>
                <a:spcPts val="5"/>
              </a:spcBef>
              <a:spcAft>
                <a:spcPts val="1200"/>
              </a:spcAft>
            </a:pPr>
            <a:r>
              <a:rPr lang="ko-KR" altLang="en-US" sz="1200" b="0" i="0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●  </a:t>
            </a:r>
            <a:r>
              <a:rPr lang="ko-KR" altLang="en-US" sz="1200" b="0" i="0" strike="noStrike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전라남도교육청</a:t>
            </a:r>
            <a:r>
              <a:rPr lang="en-US" altLang="ko-KR" sz="1200" b="0" i="0" strike="noStrike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en-US" altLang="ko-KR" sz="1200" b="0" i="0" strike="noStrike" dirty="0">
                <a:solidFill>
                  <a:srgbClr val="24292F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『</a:t>
            </a:r>
            <a:r>
              <a:rPr lang="ko-KR" altLang="en-US" sz="1200" b="0" i="0" strike="noStrike" dirty="0">
                <a:solidFill>
                  <a:srgbClr val="24292F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폐교재산기본정보</a:t>
            </a:r>
            <a:r>
              <a:rPr lang="en-US" altLang="ko-KR" sz="1200" b="0" i="0" strike="noStrike" dirty="0">
                <a:solidFill>
                  <a:srgbClr val="24292F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』,</a:t>
            </a:r>
            <a:r>
              <a:rPr lang="en-US" altLang="ko-KR" sz="1200" dirty="0">
                <a:solidFill>
                  <a:srgbClr val="24292F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200" b="0" i="0" strike="noStrike" dirty="0">
                <a:solidFill>
                  <a:srgbClr val="1155CC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6"/>
              </a:rPr>
              <a:t>https://www.jne.go.kr/main/ad/as/view/abschSttus/selectAbschSttusList.do?mi=244</a:t>
            </a:r>
            <a:r>
              <a:rPr lang="ko-KR" altLang="en-US" sz="1200" b="0" i="0" strike="noStrike" dirty="0">
                <a:solidFill>
                  <a:srgbClr val="24292F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  </a:t>
            </a:r>
            <a:endParaRPr lang="ko-KR" altLang="en-US" sz="1200" b="0" dirty="0"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rtl="0">
              <a:spcBef>
                <a:spcPts val="5"/>
              </a:spcBef>
              <a:spcAft>
                <a:spcPts val="1200"/>
              </a:spcAft>
            </a:pPr>
            <a:r>
              <a:rPr lang="ko-KR" altLang="en-US" sz="1200" b="0" i="0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●  </a:t>
            </a:r>
            <a:r>
              <a:rPr lang="ko-KR" altLang="en-US" sz="1200" b="0" i="0" strike="noStrike" dirty="0">
                <a:solidFill>
                  <a:srgbClr val="24292F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통계청</a:t>
            </a:r>
            <a:r>
              <a:rPr lang="en-US" altLang="ko-KR" sz="1200" b="0" i="0" strike="noStrike" dirty="0">
                <a:solidFill>
                  <a:srgbClr val="24292F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『</a:t>
            </a:r>
            <a:r>
              <a:rPr lang="ko-KR" altLang="en-US" sz="1200" b="0" i="0" strike="noStrike" dirty="0">
                <a:solidFill>
                  <a:srgbClr val="24292F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장래인구추계</a:t>
            </a:r>
            <a:r>
              <a:rPr lang="en-US" altLang="ko-KR" sz="1200" b="0" i="0" strike="noStrike" dirty="0">
                <a:solidFill>
                  <a:srgbClr val="24292F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』, </a:t>
            </a:r>
            <a:r>
              <a:rPr lang="en-US" altLang="ko-KR" sz="1200" b="0" i="0" strike="noStrike" dirty="0">
                <a:solidFill>
                  <a:srgbClr val="1155CC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7"/>
              </a:rPr>
              <a:t>https://kosis.kr/statHtml/statHtml.do?orgId=101&amp;tblId=DT_1BPB002&amp;conn_path=I2</a:t>
            </a:r>
            <a:endParaRPr lang="ko-KR" altLang="en-US" sz="1200" b="0" dirty="0"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rtl="0">
              <a:spcBef>
                <a:spcPts val="5"/>
              </a:spcBef>
              <a:spcAft>
                <a:spcPts val="1200"/>
              </a:spcAft>
            </a:pPr>
            <a:r>
              <a:rPr lang="ko-KR" altLang="en-US" sz="1200" b="0" i="0" strike="noStrike" dirty="0">
                <a:solidFill>
                  <a:srgbClr val="121212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●  </a:t>
            </a:r>
            <a:r>
              <a:rPr lang="ko-KR" altLang="en-US" sz="1200" b="0" i="0" strike="noStrike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통계청</a:t>
            </a:r>
            <a:r>
              <a:rPr lang="en-US" altLang="ko-KR" sz="1200" b="0" i="0" strike="noStrike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en-US" altLang="ko-KR" sz="1200" b="0" i="0" strike="noStrike" dirty="0">
                <a:solidFill>
                  <a:srgbClr val="24292F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『</a:t>
            </a:r>
            <a:r>
              <a:rPr lang="ko-KR" altLang="en-US" sz="1200" b="0" i="0" strike="noStrike" dirty="0">
                <a:solidFill>
                  <a:srgbClr val="24292F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전남통계연보</a:t>
            </a:r>
            <a:r>
              <a:rPr lang="en-US" altLang="ko-KR" sz="1200" b="0" i="0" strike="noStrike" dirty="0">
                <a:solidFill>
                  <a:srgbClr val="24292F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』, </a:t>
            </a:r>
            <a:r>
              <a:rPr lang="en-US" altLang="ko-KR" sz="1200" b="0" i="0" strike="noStrike" dirty="0">
                <a:solidFill>
                  <a:srgbClr val="1155CC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8"/>
              </a:rPr>
              <a:t>https://www.jeonnam.go.kr/M4687/boardView.do?seq=1890199&amp;infoReturn=&amp;menuId=jeonnam0508090000&amp;displayHeader=&amp;searchType=&amp;searchText=&amp;pageIndex=1&amp;boardId=M4687&amp;displayHeader=</a:t>
            </a:r>
            <a:endParaRPr lang="ko-KR" altLang="en-US" sz="1200" b="0" dirty="0"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353" name="Google Shape;1353;p35"/>
          <p:cNvSpPr txBox="1">
            <a:spLocks noGrp="1"/>
          </p:cNvSpPr>
          <p:nvPr>
            <p:ph type="body" idx="1"/>
          </p:nvPr>
        </p:nvSpPr>
        <p:spPr>
          <a:xfrm>
            <a:off x="419168" y="1101574"/>
            <a:ext cx="3031429" cy="2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참고자료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– </a:t>
            </a:r>
            <a:r>
              <a:rPr 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제안배경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상관분석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354" name="Google Shape;1354;p35"/>
          <p:cNvSpPr txBox="1">
            <a:spLocks noGrp="1"/>
          </p:cNvSpPr>
          <p:nvPr>
            <p:ph type="body" idx="2"/>
          </p:nvPr>
        </p:nvSpPr>
        <p:spPr>
          <a:xfrm>
            <a:off x="419190" y="917975"/>
            <a:ext cx="15180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ko-KR" dirty="0"/>
              <a:t>6. </a:t>
            </a:r>
            <a:r>
              <a:rPr 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참고자료</a:t>
            </a:r>
            <a:endParaRPr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355" name="Google Shape;1355;p3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2558609" y="-685295"/>
            <a:ext cx="7624588" cy="4272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4E7C242-F2BE-438E-96F3-C57DBA0398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26392" y="4286135"/>
            <a:ext cx="11098174" cy="607779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3EF1216-D16D-4970-8FBF-46053079BCC7}"/>
              </a:ext>
            </a:extLst>
          </p:cNvPr>
          <p:cNvSpPr/>
          <p:nvPr/>
        </p:nvSpPr>
        <p:spPr>
          <a:xfrm>
            <a:off x="335747" y="1688447"/>
            <a:ext cx="2810224" cy="298640"/>
          </a:xfrm>
          <a:prstGeom prst="rect">
            <a:avLst/>
          </a:prstGeom>
          <a:solidFill>
            <a:srgbClr val="686E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 </a:t>
            </a:r>
            <a:r>
              <a:rPr lang="ko-KR" altLang="en-US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 데이터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AutoShape 2" descr="교육부 국 좌우">
            <a:extLst>
              <a:ext uri="{FF2B5EF4-FFF2-40B4-BE49-F238E27FC236}">
                <a16:creationId xmlns:a16="http://schemas.microsoft.com/office/drawing/2014/main" id="{9F325203-076E-41A0-93C2-83E1BBFAD3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CB862A45-FC3D-458A-8B28-68B9D3C09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269" y="1837767"/>
            <a:ext cx="3721014" cy="114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전라남도교육청 심벌마크 가로형 이미지">
            <a:extLst>
              <a:ext uri="{FF2B5EF4-FFF2-40B4-BE49-F238E27FC236}">
                <a16:creationId xmlns:a16="http://schemas.microsoft.com/office/drawing/2014/main" id="{FFC97C0D-301D-478D-926F-ED15176A6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722" y="3205606"/>
            <a:ext cx="4465197" cy="113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>
            <a:extLst>
              <a:ext uri="{FF2B5EF4-FFF2-40B4-BE49-F238E27FC236}">
                <a16:creationId xmlns:a16="http://schemas.microsoft.com/office/drawing/2014/main" id="{97824791-2F75-4B57-B5D3-C07E7E562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466" y="4457539"/>
            <a:ext cx="3640018" cy="148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48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56858573-7C1B-4612-AF7E-228A66C841C8}"/>
              </a:ext>
            </a:extLst>
          </p:cNvPr>
          <p:cNvGrpSpPr/>
          <p:nvPr/>
        </p:nvGrpSpPr>
        <p:grpSpPr>
          <a:xfrm>
            <a:off x="4060576" y="1466039"/>
            <a:ext cx="4666556" cy="4725147"/>
            <a:chOff x="6896049" y="1101574"/>
            <a:chExt cx="4583575" cy="454780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A4D6F4B-4F65-441E-B4D1-101053EAF2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25" r="30931"/>
            <a:stretch/>
          </p:blipFill>
          <p:spPr>
            <a:xfrm>
              <a:off x="6896049" y="1101574"/>
              <a:ext cx="4583575" cy="4547803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9ABF79F-5A5E-4C4F-8A35-F3DEC82ED2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514" b="90636"/>
            <a:stretch/>
          </p:blipFill>
          <p:spPr>
            <a:xfrm>
              <a:off x="6914489" y="2796011"/>
              <a:ext cx="1596837" cy="42584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1362" name="Google Shape;1362;p41"/>
          <p:cNvSpPr txBox="1">
            <a:spLocks noGrp="1"/>
          </p:cNvSpPr>
          <p:nvPr>
            <p:ph type="body" idx="2"/>
          </p:nvPr>
        </p:nvSpPr>
        <p:spPr>
          <a:xfrm>
            <a:off x="419168" y="903630"/>
            <a:ext cx="2358756" cy="197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ko-KR" dirty="0"/>
              <a:t>6. </a:t>
            </a:r>
            <a:r>
              <a:rPr 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참고자료</a:t>
            </a:r>
            <a:endParaRPr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363" name="Google Shape;1363;p41"/>
          <p:cNvSpPr/>
          <p:nvPr/>
        </p:nvSpPr>
        <p:spPr>
          <a:xfrm>
            <a:off x="12608689" y="917973"/>
            <a:ext cx="3031429" cy="30861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상관 분석 데이터</a:t>
            </a:r>
            <a:endParaRPr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EB72065-7DB1-47AE-8BB5-B55CEB7F43CA}"/>
              </a:ext>
            </a:extLst>
          </p:cNvPr>
          <p:cNvGrpSpPr/>
          <p:nvPr/>
        </p:nvGrpSpPr>
        <p:grpSpPr>
          <a:xfrm>
            <a:off x="350081" y="1429875"/>
            <a:ext cx="3247769" cy="4767533"/>
            <a:chOff x="529934" y="1840166"/>
            <a:chExt cx="2640511" cy="401439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E501C77-4EAA-4248-92D1-69FD27464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9934" y="1853098"/>
              <a:ext cx="1235563" cy="95264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3C4116A-8FA6-4EB9-BBFB-7FA7A1904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34882" y="1840166"/>
              <a:ext cx="1235563" cy="93209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E99BE3D-9D6E-44B1-9B3E-70795ADCC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3278" y="4896675"/>
              <a:ext cx="1235563" cy="952643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BA573D3-ABA1-4865-BAF7-C8E39C465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0408" y="2895221"/>
              <a:ext cx="1235563" cy="95264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200BE2A-29EF-4DDC-8D66-747C18078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34881" y="2904413"/>
              <a:ext cx="1235564" cy="93426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B8C3212-C80F-4614-9EC6-F9E65C31E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34881" y="4901914"/>
              <a:ext cx="1229856" cy="95264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FA14510-368E-4D67-9932-B9F9B3E6A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60407" y="3888401"/>
              <a:ext cx="1235563" cy="934259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1544245-524F-4BED-AE0D-380BC2A51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934881" y="3870329"/>
              <a:ext cx="1232697" cy="932092"/>
            </a:xfrm>
            <a:prstGeom prst="rect">
              <a:avLst/>
            </a:prstGeom>
          </p:spPr>
        </p:pic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68627484-8CAA-41C5-B048-3542226E758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795254" y="4401438"/>
            <a:ext cx="11145805" cy="6258798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2B968E4-90E9-4804-9202-30EB49057A79}"/>
              </a:ext>
            </a:extLst>
          </p:cNvPr>
          <p:cNvSpPr/>
          <p:nvPr/>
        </p:nvSpPr>
        <p:spPr>
          <a:xfrm>
            <a:off x="8745906" y="2013995"/>
            <a:ext cx="3322331" cy="4603932"/>
          </a:xfrm>
          <a:prstGeom prst="roundRect">
            <a:avLst>
              <a:gd name="adj" fmla="val 7445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● 토지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전지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논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),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양어장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묘지의 면적과 </a:t>
            </a:r>
            <a:r>
              <a:rPr lang="ko-KR" altLang="en-US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작은학교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수와 양의 상관관계를 보임</a:t>
            </a:r>
            <a:endParaRPr lang="en-US" altLang="ko-KR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토지</a:t>
            </a:r>
            <a:r>
              <a:rPr lang="en-US" altLang="ko-KR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전지</a:t>
            </a:r>
            <a:r>
              <a:rPr lang="en-US" altLang="ko-KR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논</a:t>
            </a:r>
            <a:r>
              <a:rPr lang="en-US" altLang="ko-KR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양어장 등의 </a:t>
            </a:r>
            <a:r>
              <a:rPr lang="en-US" altLang="ko-KR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차 산업 생산은  </a:t>
            </a:r>
            <a:r>
              <a:rPr lang="ko-KR" altLang="en-US" sz="1200" dirty="0">
                <a:solidFill>
                  <a:srgbClr val="03509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인구 밀도가 낮은 </a:t>
            </a:r>
            <a:r>
              <a:rPr lang="ko-KR" altLang="en-US" sz="1200" b="1" dirty="0">
                <a:solidFill>
                  <a:srgbClr val="03509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시골</a:t>
            </a:r>
            <a:r>
              <a:rPr lang="ko-KR" altLang="en-US" sz="1200" dirty="0">
                <a:solidFill>
                  <a:srgbClr val="03509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에서만 활발하게 진행</a:t>
            </a:r>
            <a:endParaRPr lang="en-US" altLang="ko-KR" sz="1200" dirty="0">
              <a:solidFill>
                <a:srgbClr val="035096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묘지는 </a:t>
            </a:r>
            <a:r>
              <a:rPr lang="ko-KR" altLang="en-US" sz="1200" dirty="0">
                <a:solidFill>
                  <a:srgbClr val="03509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인구 밀도가 낮은 </a:t>
            </a:r>
            <a:r>
              <a:rPr lang="ko-KR" altLang="en-US" sz="1200" b="1" dirty="0">
                <a:solidFill>
                  <a:srgbClr val="03509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시골</a:t>
            </a:r>
            <a:r>
              <a:rPr lang="ko-KR" altLang="en-US" sz="1200" dirty="0">
                <a:solidFill>
                  <a:srgbClr val="03509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만들 수 있음 </a:t>
            </a:r>
            <a:endParaRPr lang="en-US" altLang="ko-KR" sz="1200" dirty="0">
              <a:solidFill>
                <a:srgbClr val="035096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● 면 단위 행정구역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개수와 </a:t>
            </a:r>
            <a:r>
              <a:rPr lang="ko-KR" altLang="en-US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작은학교수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간에 양의 상관관계를 보임</a:t>
            </a:r>
            <a:endParaRPr lang="en-US" altLang="ko-KR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면</a:t>
            </a:r>
            <a:r>
              <a:rPr lang="en-US" altLang="ko-KR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인구 수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만명 미만이 지역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인구수가 적은 행정구역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인구수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만명 이상이면 읍으로 승격</a:t>
            </a:r>
            <a:endParaRPr lang="en-US" altLang="ko-KR" sz="1200" b="0" i="0" dirty="0">
              <a:solidFill>
                <a:srgbClr val="333333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rgbClr val="03509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즉</a:t>
            </a:r>
            <a:r>
              <a:rPr lang="en-US" altLang="ko-KR" sz="1200" dirty="0">
                <a:solidFill>
                  <a:srgbClr val="03509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dirty="0">
                <a:solidFill>
                  <a:srgbClr val="03509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면 단위에만 설치할 수 있는 행정구역이 많다는 건 </a:t>
            </a:r>
            <a:r>
              <a:rPr lang="en-US" altLang="ko-KR" sz="1200" b="1" dirty="0">
                <a:solidFill>
                  <a:srgbClr val="03509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“</a:t>
            </a:r>
            <a:r>
              <a:rPr lang="ko-KR" altLang="en-US" sz="1200" b="1" dirty="0">
                <a:solidFill>
                  <a:srgbClr val="03509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인구수가 </a:t>
            </a:r>
            <a:r>
              <a:rPr lang="en-US" altLang="ko-KR" sz="1200" b="1" dirty="0">
                <a:solidFill>
                  <a:srgbClr val="03509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lang="ko-KR" altLang="en-US" sz="1200" b="1" dirty="0">
                <a:solidFill>
                  <a:srgbClr val="03509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만명 미만인 행정구역이 많다</a:t>
            </a:r>
            <a:r>
              <a:rPr lang="en-US" altLang="ko-KR" sz="1200" b="1" dirty="0">
                <a:solidFill>
                  <a:srgbClr val="03509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.” </a:t>
            </a:r>
            <a:r>
              <a:rPr lang="ko-KR" altLang="en-US" sz="1200" dirty="0">
                <a:solidFill>
                  <a:srgbClr val="03509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 해석할 수 있다</a:t>
            </a:r>
            <a:endParaRPr lang="en-US" altLang="ko-KR" sz="1200" b="0" i="0" dirty="0">
              <a:solidFill>
                <a:srgbClr val="035096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b="0" i="0" dirty="0">
              <a:solidFill>
                <a:srgbClr val="333333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● 공공행정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국방 빛 사회보장행정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사업체수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와 </a:t>
            </a:r>
            <a:r>
              <a:rPr lang="ko-KR" altLang="en-US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작은학교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간 양의 상관관계를 보임 </a:t>
            </a:r>
            <a:endParaRPr lang="en-US" altLang="ko-KR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200" i="0" u="none" strike="noStrike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</a:t>
            </a:r>
            <a:r>
              <a:rPr lang="en-US" altLang="ko-KR" sz="1200" i="0" u="none" strike="noStrike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·</a:t>
            </a:r>
            <a:r>
              <a:rPr lang="ko-KR" altLang="en-US" sz="1200" i="0" u="none" strike="noStrike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군</a:t>
            </a:r>
            <a:r>
              <a:rPr lang="en-US" altLang="ko-KR" sz="1200" i="0" u="none" strike="noStrike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·</a:t>
            </a:r>
            <a:r>
              <a:rPr lang="ko-KR" altLang="en-US" sz="1200" i="0" u="none" strike="noStrike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구청</a:t>
            </a:r>
            <a:r>
              <a:rPr lang="en-US" altLang="ko-KR" sz="1200" i="0" u="none" strike="noStrike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i="0" u="none" strike="noStrike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읍</a:t>
            </a:r>
            <a:r>
              <a:rPr lang="en-US" altLang="ko-KR" sz="1200" i="0" u="none" strike="noStrike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·</a:t>
            </a:r>
            <a:r>
              <a:rPr lang="ko-KR" altLang="en-US" sz="1200" i="0" u="none" strike="noStrike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면</a:t>
            </a:r>
            <a:r>
              <a:rPr lang="en-US" altLang="ko-KR" sz="1200" i="0" u="none" strike="noStrike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·</a:t>
            </a:r>
            <a:r>
              <a:rPr lang="ko-KR" altLang="en-US" sz="1200" i="0" u="none" strike="noStrike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동 주민센터</a:t>
            </a:r>
            <a:endParaRPr lang="en-US" altLang="ko-KR" sz="1200" i="0" u="none" strike="noStrike" dirty="0">
              <a:solidFill>
                <a:srgbClr val="000000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정부 부처 및 소속기관</a:t>
            </a:r>
            <a:endParaRPr lang="en-US" altLang="ko-KR" sz="1200" dirty="0">
              <a:solidFill>
                <a:srgbClr val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국방부 및 각종 부대 </a:t>
            </a:r>
            <a:endParaRPr lang="en-US" altLang="ko-KR" sz="1200" dirty="0">
              <a:solidFill>
                <a:srgbClr val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고용센터 </a:t>
            </a:r>
            <a:r>
              <a:rPr lang="en-US" altLang="ko-KR" sz="12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사회복지 전담기관 </a:t>
            </a:r>
            <a:endParaRPr lang="en-US" altLang="ko-KR" sz="1200" dirty="0">
              <a:solidFill>
                <a:srgbClr val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200" dirty="0">
                <a:solidFill>
                  <a:srgbClr val="03509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전부 도시보단 </a:t>
            </a:r>
            <a:r>
              <a:rPr lang="ko-KR" altLang="en-US" sz="1200" b="1" dirty="0">
                <a:solidFill>
                  <a:srgbClr val="03509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시골에 많은 사업체들</a:t>
            </a:r>
            <a:r>
              <a:rPr lang="ko-KR" altLang="en-US" sz="1200" dirty="0">
                <a:solidFill>
                  <a:srgbClr val="03509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이다</a:t>
            </a:r>
            <a:r>
              <a:rPr lang="en-US" altLang="ko-KR" sz="1200" dirty="0">
                <a:solidFill>
                  <a:srgbClr val="03509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98157A8-93C6-4E90-9A2A-EB2075A6AADA}"/>
              </a:ext>
            </a:extLst>
          </p:cNvPr>
          <p:cNvSpPr/>
          <p:nvPr/>
        </p:nvSpPr>
        <p:spPr>
          <a:xfrm>
            <a:off x="8783187" y="1378186"/>
            <a:ext cx="3247768" cy="508415"/>
          </a:xfrm>
          <a:prstGeom prst="rect">
            <a:avLst/>
          </a:prstGeom>
          <a:solidFill>
            <a:srgbClr val="686E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 </a:t>
            </a:r>
            <a:r>
              <a:rPr lang="ko-KR" altLang="en-US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지역별 작은 학교는 농촌지역의</a:t>
            </a:r>
            <a:r>
              <a:rPr lang="en-US" altLang="ko-KR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특징과 높은 상관관계가 나타났다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Google Shape;1353;p35">
            <a:extLst>
              <a:ext uri="{FF2B5EF4-FFF2-40B4-BE49-F238E27FC236}">
                <a16:creationId xmlns:a16="http://schemas.microsoft.com/office/drawing/2014/main" id="{D8D7B8E0-067D-4E97-A47C-D6BB06F8415B}"/>
              </a:ext>
            </a:extLst>
          </p:cNvPr>
          <p:cNvSpPr txBox="1">
            <a:spLocks/>
          </p:cNvSpPr>
          <p:nvPr/>
        </p:nvSpPr>
        <p:spPr>
          <a:xfrm>
            <a:off x="419168" y="1101574"/>
            <a:ext cx="3031429" cy="2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참고자료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–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제안배경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상관분석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41"/>
          <p:cNvSpPr/>
          <p:nvPr/>
        </p:nvSpPr>
        <p:spPr>
          <a:xfrm>
            <a:off x="12608689" y="917973"/>
            <a:ext cx="3031429" cy="30861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상관 분석 데이터</a:t>
            </a:r>
            <a:endParaRPr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8627484-8CAA-41C5-B048-3542226E7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5254" y="4401438"/>
            <a:ext cx="11145805" cy="6258798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744FED3-69A8-4979-B388-CDD8E5FD3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17246" y="-438944"/>
            <a:ext cx="1980000" cy="1545978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3E7780B6-585B-437A-83EA-281656482E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0" y="-438944"/>
            <a:ext cx="1980000" cy="1545978"/>
          </a:xfrm>
          <a:prstGeom prst="rect">
            <a:avLst/>
          </a:prstGeom>
        </p:spPr>
      </p:pic>
      <p:grpSp>
        <p:nvGrpSpPr>
          <p:cNvPr id="1352" name="그룹 1351">
            <a:extLst>
              <a:ext uri="{FF2B5EF4-FFF2-40B4-BE49-F238E27FC236}">
                <a16:creationId xmlns:a16="http://schemas.microsoft.com/office/drawing/2014/main" id="{21F2BAB9-D623-484C-A853-78D487D2A483}"/>
              </a:ext>
            </a:extLst>
          </p:cNvPr>
          <p:cNvGrpSpPr/>
          <p:nvPr/>
        </p:nvGrpSpPr>
        <p:grpSpPr>
          <a:xfrm>
            <a:off x="598973" y="1772455"/>
            <a:ext cx="5801664" cy="4543601"/>
            <a:chOff x="365293" y="1430148"/>
            <a:chExt cx="5801664" cy="454360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BE6099C-64F0-4F7F-97BA-5A59B2A22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31989" y="2350701"/>
              <a:ext cx="1080000" cy="843261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07815C1-0D70-4940-A58B-427C06F52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15848" y="2350701"/>
              <a:ext cx="1080000" cy="83121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EE150A3C-4EE3-4AEC-BB04-33BD9154F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83868" y="5097747"/>
              <a:ext cx="1080863" cy="842400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ABEEFB9-1693-480A-964B-9F3F0E5C3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25925" y="5108215"/>
              <a:ext cx="1078897" cy="842400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C35C84B8-8EE3-4086-B9FE-2ED7599A7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7021" y="1430148"/>
              <a:ext cx="1080000" cy="843261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2466DD2C-BAD0-4DBF-9FC7-198B71224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738585" y="5108215"/>
              <a:ext cx="1089242" cy="842400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382A47E3-582E-453E-97C4-602FCDBE4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48130" y="1430148"/>
              <a:ext cx="1080000" cy="843261"/>
            </a:xfrm>
            <a:prstGeom prst="rect">
              <a:avLst/>
            </a:prstGeom>
          </p:spPr>
        </p:pic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2BBAC5F0-0C7B-4F93-BCC4-95301FD58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731989" y="1436909"/>
              <a:ext cx="1080000" cy="843261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C6D586D-F1E1-4336-B98F-63C0F9C7C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915848" y="1436909"/>
              <a:ext cx="1080000" cy="843261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0D237AC2-3C94-47DB-AA24-7E75AEC8D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086957" y="1430148"/>
              <a:ext cx="1080000" cy="829733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5955255A-74A0-4E05-932F-0F0DDD3E8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89771" y="2344677"/>
              <a:ext cx="1080000" cy="831214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2B7E2AF1-49C2-46FD-B480-96630230F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560880" y="2338654"/>
              <a:ext cx="1080000" cy="843261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3BAF3259-1FF9-4381-B789-85B0514FA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561983" y="5131349"/>
              <a:ext cx="1078897" cy="842400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67CF1BA4-AAC7-4AEA-90C9-64AF4CF6A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65293" y="5131349"/>
              <a:ext cx="1090625" cy="842400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008A0F5B-46F3-4B42-BF1C-EA2B893A4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086957" y="2338654"/>
              <a:ext cx="1080000" cy="843261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F8B1216A-DE2E-4516-A18D-71323719B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084170" y="4156631"/>
              <a:ext cx="1078897" cy="842400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C26D3ADA-D7F1-42F8-9893-8E7AECBB4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925925" y="4156631"/>
              <a:ext cx="1078897" cy="842400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BB334D4F-649D-4CD6-A8E4-5C255604A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2738585" y="4194423"/>
              <a:ext cx="1106261" cy="842400"/>
            </a:xfrm>
            <a:prstGeom prst="rect">
              <a:avLst/>
            </a:prstGeom>
          </p:spPr>
        </p:pic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CE490497-FD43-4F3E-AAD3-201367362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548129" y="4183661"/>
              <a:ext cx="1078897" cy="842400"/>
            </a:xfrm>
            <a:prstGeom prst="rect">
              <a:avLst/>
            </a:prstGeom>
          </p:spPr>
        </p:pic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D742302A-BAF7-43A2-ADBB-9E54778DE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377021" y="4183661"/>
              <a:ext cx="1078897" cy="842400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099404FD-F825-45CA-9E0C-8AF99651A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5088060" y="3280631"/>
              <a:ext cx="1078897" cy="842400"/>
            </a:xfrm>
            <a:prstGeom prst="rect">
              <a:avLst/>
            </a:prstGeom>
          </p:spPr>
        </p:pic>
        <p:pic>
          <p:nvPicPr>
            <p:cNvPr id="1345" name="그림 1344">
              <a:extLst>
                <a:ext uri="{FF2B5EF4-FFF2-40B4-BE49-F238E27FC236}">
                  <a16:creationId xmlns:a16="http://schemas.microsoft.com/office/drawing/2014/main" id="{B3227611-250F-48B5-8B09-35618CF4D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3918676" y="3280631"/>
              <a:ext cx="1078897" cy="842400"/>
            </a:xfrm>
            <a:prstGeom prst="rect">
              <a:avLst/>
            </a:prstGeom>
          </p:spPr>
        </p:pic>
        <p:pic>
          <p:nvPicPr>
            <p:cNvPr id="1347" name="그림 1346">
              <a:extLst>
                <a:ext uri="{FF2B5EF4-FFF2-40B4-BE49-F238E27FC236}">
                  <a16:creationId xmlns:a16="http://schemas.microsoft.com/office/drawing/2014/main" id="{0D0EC786-95D6-4E86-9C1D-047BAB260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2748352" y="3280631"/>
              <a:ext cx="1096494" cy="842400"/>
            </a:xfrm>
            <a:prstGeom prst="rect">
              <a:avLst/>
            </a:prstGeom>
          </p:spPr>
        </p:pic>
        <p:pic>
          <p:nvPicPr>
            <p:cNvPr id="1349" name="그림 1348">
              <a:extLst>
                <a:ext uri="{FF2B5EF4-FFF2-40B4-BE49-F238E27FC236}">
                  <a16:creationId xmlns:a16="http://schemas.microsoft.com/office/drawing/2014/main" id="{909E6AEF-A4AB-46CA-8307-6B9937F60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1548130" y="3281727"/>
              <a:ext cx="1078897" cy="842400"/>
            </a:xfrm>
            <a:prstGeom prst="rect">
              <a:avLst/>
            </a:prstGeom>
          </p:spPr>
        </p:pic>
        <p:pic>
          <p:nvPicPr>
            <p:cNvPr id="1351" name="그림 1350">
              <a:extLst>
                <a:ext uri="{FF2B5EF4-FFF2-40B4-BE49-F238E27FC236}">
                  <a16:creationId xmlns:a16="http://schemas.microsoft.com/office/drawing/2014/main" id="{450446CE-4BE4-4627-AF4D-8E3CD0E2D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377021" y="3281727"/>
              <a:ext cx="1080000" cy="841304"/>
            </a:xfrm>
            <a:prstGeom prst="rect">
              <a:avLst/>
            </a:prstGeom>
          </p:spPr>
        </p:pic>
      </p:grp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2ACFC5CC-5068-489D-9CCF-6318B7327C4F}"/>
              </a:ext>
            </a:extLst>
          </p:cNvPr>
          <p:cNvSpPr/>
          <p:nvPr/>
        </p:nvSpPr>
        <p:spPr>
          <a:xfrm>
            <a:off x="7722909" y="2361301"/>
            <a:ext cx="4224144" cy="2040137"/>
          </a:xfrm>
          <a:prstGeom prst="roundRect">
            <a:avLst>
              <a:gd name="adj" fmla="val 7445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●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2002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~ 2023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간 전라남도 지역 총 통계연보의 통계량 중 </a:t>
            </a:r>
            <a:r>
              <a:rPr lang="ko-KR" altLang="en-US" b="1" dirty="0">
                <a:solidFill>
                  <a:srgbClr val="03509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연속형 변수 </a:t>
            </a:r>
            <a:r>
              <a:rPr lang="en-US" altLang="ko-KR" b="1" dirty="0">
                <a:solidFill>
                  <a:srgbClr val="03509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104</a:t>
            </a:r>
            <a:r>
              <a:rPr lang="ko-KR" altLang="en-US" b="1" dirty="0">
                <a:solidFill>
                  <a:srgbClr val="03509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개와 </a:t>
            </a:r>
            <a:r>
              <a:rPr lang="en-US" altLang="ko-KR" b="1" dirty="0">
                <a:solidFill>
                  <a:srgbClr val="03509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b="1" dirty="0">
                <a:solidFill>
                  <a:srgbClr val="03509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폐교학교 수</a:t>
            </a:r>
            <a:r>
              <a:rPr lang="en-US" altLang="ko-KR" b="1" dirty="0">
                <a:solidFill>
                  <a:srgbClr val="03509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’ </a:t>
            </a:r>
            <a:r>
              <a:rPr lang="ko-KR" altLang="en-US" b="1" dirty="0">
                <a:solidFill>
                  <a:srgbClr val="03509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간의 상관분석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수행 </a:t>
            </a:r>
            <a:endParaRPr lang="en-US" altLang="ko-KR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● 하지만 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104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개의 통계량 전부 유의수준을 넘었다</a:t>
            </a:r>
            <a:endParaRPr lang="en-US" altLang="ko-KR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p-value &gt;=0.05</a:t>
            </a:r>
          </a:p>
          <a:p>
            <a:endParaRPr lang="en-US" altLang="ko-KR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● 전남 총 통계연보와 폐교학교 간 상관관계가 유의미하지 않다</a:t>
            </a:r>
            <a:r>
              <a:rPr lang="en-US" altLang="ko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따라서 </a:t>
            </a:r>
            <a:r>
              <a:rPr lang="ko-KR" altLang="en-US" b="1" dirty="0">
                <a:solidFill>
                  <a:srgbClr val="03509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근거자료로 채택할 수 없다</a:t>
            </a:r>
            <a:r>
              <a:rPr lang="en-US" altLang="ko-KR" b="1" dirty="0">
                <a:solidFill>
                  <a:srgbClr val="03509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pic>
        <p:nvPicPr>
          <p:cNvPr id="77" name="Google Shape;1355;p35">
            <a:extLst>
              <a:ext uri="{FF2B5EF4-FFF2-40B4-BE49-F238E27FC236}">
                <a16:creationId xmlns:a16="http://schemas.microsoft.com/office/drawing/2014/main" id="{7E2AFBDE-C3BF-480E-9D3A-0F9B9488AB38}"/>
              </a:ext>
            </a:extLst>
          </p:cNvPr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12558609" y="-685295"/>
            <a:ext cx="7624588" cy="4272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4" name="그림 1353">
            <a:extLst>
              <a:ext uri="{FF2B5EF4-FFF2-40B4-BE49-F238E27FC236}">
                <a16:creationId xmlns:a16="http://schemas.microsoft.com/office/drawing/2014/main" id="{964E5BB8-E84A-400B-A6D8-46350004922B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483442" y="1765690"/>
            <a:ext cx="1080000" cy="843261"/>
          </a:xfrm>
          <a:prstGeom prst="rect">
            <a:avLst/>
          </a:prstGeom>
        </p:spPr>
      </p:pic>
      <p:pic>
        <p:nvPicPr>
          <p:cNvPr id="1356" name="그림 1355">
            <a:extLst>
              <a:ext uri="{FF2B5EF4-FFF2-40B4-BE49-F238E27FC236}">
                <a16:creationId xmlns:a16="http://schemas.microsoft.com/office/drawing/2014/main" id="{A7AF92D1-938E-42C9-805D-A02FF938BF40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6483442" y="2680961"/>
            <a:ext cx="1080000" cy="843261"/>
          </a:xfrm>
          <a:prstGeom prst="rect">
            <a:avLst/>
          </a:prstGeom>
        </p:spPr>
      </p:pic>
      <p:pic>
        <p:nvPicPr>
          <p:cNvPr id="1358" name="그림 1357">
            <a:extLst>
              <a:ext uri="{FF2B5EF4-FFF2-40B4-BE49-F238E27FC236}">
                <a16:creationId xmlns:a16="http://schemas.microsoft.com/office/drawing/2014/main" id="{99CCBB77-AC07-432A-B9EC-AE9E92C8BC61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6485950" y="3612469"/>
            <a:ext cx="1077492" cy="841303"/>
          </a:xfrm>
          <a:prstGeom prst="rect">
            <a:avLst/>
          </a:prstGeom>
        </p:spPr>
      </p:pic>
      <p:pic>
        <p:nvPicPr>
          <p:cNvPr id="1360" name="그림 1359">
            <a:extLst>
              <a:ext uri="{FF2B5EF4-FFF2-40B4-BE49-F238E27FC236}">
                <a16:creationId xmlns:a16="http://schemas.microsoft.com/office/drawing/2014/main" id="{82EF8BD8-AC6B-4E86-90AD-CB07F6A8CD02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480052" y="4535869"/>
            <a:ext cx="1080000" cy="843261"/>
          </a:xfrm>
          <a:prstGeom prst="rect">
            <a:avLst/>
          </a:prstGeom>
        </p:spPr>
      </p:pic>
      <p:pic>
        <p:nvPicPr>
          <p:cNvPr id="1365" name="그림 1364">
            <a:extLst>
              <a:ext uri="{FF2B5EF4-FFF2-40B4-BE49-F238E27FC236}">
                <a16:creationId xmlns:a16="http://schemas.microsoft.com/office/drawing/2014/main" id="{E9F109F0-EE91-40B0-B445-CF2E4844BFFD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456561" y="5476732"/>
            <a:ext cx="1106261" cy="832587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332AC181-C194-4796-BF5F-0DB8CE550174}"/>
              </a:ext>
            </a:extLst>
          </p:cNvPr>
          <p:cNvSpPr/>
          <p:nvPr/>
        </p:nvSpPr>
        <p:spPr>
          <a:xfrm>
            <a:off x="7722909" y="1765689"/>
            <a:ext cx="4224144" cy="442879"/>
          </a:xfrm>
          <a:prstGeom prst="rect">
            <a:avLst/>
          </a:prstGeom>
          <a:solidFill>
            <a:srgbClr val="686E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ko-KR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3. 2002</a:t>
            </a:r>
            <a:r>
              <a:rPr lang="ko-KR" altLang="en-US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</a:t>
            </a:r>
            <a:r>
              <a:rPr lang="en-US" altLang="ko-KR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~2023</a:t>
            </a:r>
            <a:r>
              <a:rPr lang="ko-KR" altLang="en-US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년 간 전남 총 통계연보와 폐교학교와의 상관분석을 했으나 근거자료로 채택할 수 없었다</a:t>
            </a:r>
            <a:r>
              <a:rPr lang="en-US" altLang="ko-KR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369" name="그림 1368">
            <a:extLst>
              <a:ext uri="{FF2B5EF4-FFF2-40B4-BE49-F238E27FC236}">
                <a16:creationId xmlns:a16="http://schemas.microsoft.com/office/drawing/2014/main" id="{229BD377-E801-4711-B29D-A1A89EE4F201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7722910" y="4453772"/>
            <a:ext cx="4224144" cy="1276468"/>
          </a:xfrm>
          <a:prstGeom prst="rect">
            <a:avLst/>
          </a:prstGeom>
        </p:spPr>
      </p:pic>
      <p:pic>
        <p:nvPicPr>
          <p:cNvPr id="1371" name="그림 1370">
            <a:extLst>
              <a:ext uri="{FF2B5EF4-FFF2-40B4-BE49-F238E27FC236}">
                <a16:creationId xmlns:a16="http://schemas.microsoft.com/office/drawing/2014/main" id="{1F89B097-15D6-4011-B290-24DE992227E2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7790288" y="5861254"/>
            <a:ext cx="4089386" cy="350141"/>
          </a:xfrm>
          <a:prstGeom prst="rect">
            <a:avLst/>
          </a:prstGeom>
        </p:spPr>
      </p:pic>
      <p:sp>
        <p:nvSpPr>
          <p:cNvPr id="101" name="Google Shape;1362;p41">
            <a:extLst>
              <a:ext uri="{FF2B5EF4-FFF2-40B4-BE49-F238E27FC236}">
                <a16:creationId xmlns:a16="http://schemas.microsoft.com/office/drawing/2014/main" id="{BE613A74-67FF-4458-B611-DCC9CCFBB62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19168" y="903630"/>
            <a:ext cx="2358756" cy="197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ko-KR" dirty="0"/>
              <a:t>6. </a:t>
            </a:r>
            <a:r>
              <a:rPr 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참고자료</a:t>
            </a:r>
            <a:endParaRPr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5" name="Google Shape;1353;p35">
            <a:extLst>
              <a:ext uri="{FF2B5EF4-FFF2-40B4-BE49-F238E27FC236}">
                <a16:creationId xmlns:a16="http://schemas.microsoft.com/office/drawing/2014/main" id="{E8E9BA27-BDB2-4A15-B0E7-7C5B5B7AF890}"/>
              </a:ext>
            </a:extLst>
          </p:cNvPr>
          <p:cNvSpPr txBox="1">
            <a:spLocks/>
          </p:cNvSpPr>
          <p:nvPr/>
        </p:nvSpPr>
        <p:spPr>
          <a:xfrm>
            <a:off x="419168" y="1101574"/>
            <a:ext cx="3031429" cy="29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참고자료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– 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제안배경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상관분석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320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370;p37">
            <a:extLst>
              <a:ext uri="{FF2B5EF4-FFF2-40B4-BE49-F238E27FC236}">
                <a16:creationId xmlns:a16="http://schemas.microsoft.com/office/drawing/2014/main" id="{C4CCB987-0FE0-4BF4-B72A-0F14A1A2095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410" y="7708046"/>
            <a:ext cx="6860542" cy="341775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61;p41">
            <a:extLst>
              <a:ext uri="{FF2B5EF4-FFF2-40B4-BE49-F238E27FC236}">
                <a16:creationId xmlns:a16="http://schemas.microsoft.com/office/drawing/2014/main" id="{60178B59-3694-4296-97DB-E742E7BF1B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9168" y="1101574"/>
            <a:ext cx="4847313" cy="32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참고자료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정량적 기대효과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" name="Google Shape;1362;p41">
            <a:extLst>
              <a:ext uri="{FF2B5EF4-FFF2-40B4-BE49-F238E27FC236}">
                <a16:creationId xmlns:a16="http://schemas.microsoft.com/office/drawing/2014/main" id="{63D9E269-FD0A-454F-8091-384AD78B44E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19168" y="903630"/>
            <a:ext cx="2358756" cy="197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ko-KR" dirty="0"/>
              <a:t>6. </a:t>
            </a:r>
            <a:r>
              <a:rPr 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참고자료</a:t>
            </a:r>
            <a:endParaRPr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9F6FD7B-DC43-4E9A-8E47-1883A379D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945852" y="1276133"/>
            <a:ext cx="8554644" cy="48584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577E964-51B6-4F76-90CF-4B96587FD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981818" y="6184997"/>
            <a:ext cx="8545118" cy="4801270"/>
          </a:xfrm>
          <a:prstGeom prst="rect">
            <a:avLst/>
          </a:prstGeom>
        </p:spPr>
      </p:pic>
      <p:sp>
        <p:nvSpPr>
          <p:cNvPr id="14" name="Google Shape;1361;p41">
            <a:extLst>
              <a:ext uri="{FF2B5EF4-FFF2-40B4-BE49-F238E27FC236}">
                <a16:creationId xmlns:a16="http://schemas.microsoft.com/office/drawing/2014/main" id="{EB74D3A9-2244-4ABB-A27E-B8988285BA41}"/>
              </a:ext>
            </a:extLst>
          </p:cNvPr>
          <p:cNvSpPr txBox="1">
            <a:spLocks/>
          </p:cNvSpPr>
          <p:nvPr/>
        </p:nvSpPr>
        <p:spPr>
          <a:xfrm>
            <a:off x="2479779" y="1392252"/>
            <a:ext cx="6125422" cy="60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en-US" altLang="ko-KR" sz="32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KT </a:t>
            </a:r>
            <a:r>
              <a:rPr lang="ko-KR" altLang="en-US" sz="32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솔루션으로  파격적인 비용 절감  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410F158-4686-425D-86DA-3F7099C17983}"/>
              </a:ext>
            </a:extLst>
          </p:cNvPr>
          <p:cNvSpPr/>
          <p:nvPr/>
        </p:nvSpPr>
        <p:spPr>
          <a:xfrm>
            <a:off x="1066800" y="2445347"/>
            <a:ext cx="2520000" cy="2520000"/>
          </a:xfrm>
          <a:prstGeom prst="ellipse">
            <a:avLst/>
          </a:prstGeom>
          <a:noFill/>
          <a:ln>
            <a:solidFill>
              <a:srgbClr val="F669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rgbClr val="F6691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클라우드 활용</a:t>
            </a:r>
            <a:endParaRPr lang="en-US" altLang="ko-KR" sz="1800" b="1" dirty="0">
              <a:solidFill>
                <a:srgbClr val="F66916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연간 서버 유지보수 비용</a:t>
            </a:r>
            <a:endParaRPr lang="en-US" altLang="ko-KR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en-US" altLang="ko-KR" sz="2800" b="1" dirty="0">
                <a:solidFill>
                  <a:srgbClr val="03509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3600</a:t>
            </a:r>
            <a:r>
              <a:rPr lang="ko-KR" altLang="en-US" sz="2800" b="1" dirty="0">
                <a:solidFill>
                  <a:srgbClr val="03509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만원</a:t>
            </a:r>
            <a:endParaRPr lang="en-US" altLang="ko-KR" sz="2800" b="1" dirty="0">
              <a:solidFill>
                <a:srgbClr val="035096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endParaRPr lang="en-US" altLang="ko-KR" sz="800" b="1" dirty="0">
              <a:solidFill>
                <a:srgbClr val="035096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F6691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절감</a:t>
            </a:r>
            <a:endParaRPr lang="en-US" altLang="ko-KR" sz="2000" dirty="0">
              <a:solidFill>
                <a:srgbClr val="F66916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DB1F349-D26B-40AD-AA09-61B40052AACB}"/>
              </a:ext>
            </a:extLst>
          </p:cNvPr>
          <p:cNvSpPr/>
          <p:nvPr/>
        </p:nvSpPr>
        <p:spPr>
          <a:xfrm>
            <a:off x="4476000" y="2446654"/>
            <a:ext cx="3240000" cy="3240000"/>
          </a:xfrm>
          <a:prstGeom prst="ellipse">
            <a:avLst/>
          </a:prstGeom>
          <a:solidFill>
            <a:srgbClr val="F66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KT </a:t>
            </a:r>
            <a:r>
              <a:rPr lang="ko-KR" altLang="en-US" sz="2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보유 </a:t>
            </a:r>
            <a:r>
              <a:rPr lang="en-US" altLang="ko-KR" sz="2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LMS </a:t>
            </a:r>
            <a:r>
              <a:rPr lang="ko-KR" altLang="en-US" sz="20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활용   </a:t>
            </a:r>
            <a:endParaRPr lang="en-US" altLang="ko-KR" sz="20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en-US" altLang="ko-KR" sz="50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26</a:t>
            </a:r>
            <a:r>
              <a:rPr lang="ko-KR" altLang="en-US" sz="50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억원</a:t>
            </a:r>
            <a:endParaRPr lang="en-US" altLang="ko-KR" sz="5000" dirty="0">
              <a:solidFill>
                <a:schemeClr val="bg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25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구축 비용 절감</a:t>
            </a:r>
            <a:endParaRPr lang="en-US" altLang="ko-KR" sz="25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10E0C72-4A22-4222-9A1E-A796FC62DDA5}"/>
              </a:ext>
            </a:extLst>
          </p:cNvPr>
          <p:cNvSpPr/>
          <p:nvPr/>
        </p:nvSpPr>
        <p:spPr>
          <a:xfrm>
            <a:off x="8605200" y="2445347"/>
            <a:ext cx="2520000" cy="2520000"/>
          </a:xfrm>
          <a:prstGeom prst="ellipse">
            <a:avLst/>
          </a:prstGeom>
          <a:noFill/>
          <a:ln>
            <a:solidFill>
              <a:srgbClr val="F669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rgbClr val="F6691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클라우드 활용</a:t>
            </a:r>
            <a:endParaRPr lang="en-US" altLang="ko-KR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유연한 서버 자동 확장으로</a:t>
            </a:r>
            <a:endParaRPr lang="en-US" altLang="ko-KR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가상화 서버 증설 비용</a:t>
            </a:r>
            <a:endParaRPr lang="en-US" altLang="ko-KR" sz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endParaRPr lang="en-US" altLang="ko-KR" sz="8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3200" b="1" dirty="0">
                <a:solidFill>
                  <a:srgbClr val="03509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3200" b="1" dirty="0">
                <a:solidFill>
                  <a:srgbClr val="03509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</a:t>
            </a:r>
            <a:r>
              <a:rPr lang="ko-KR" altLang="en-US" sz="3200" b="1" dirty="0">
                <a:solidFill>
                  <a:srgbClr val="03509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억원</a:t>
            </a:r>
            <a:endParaRPr lang="en-US" altLang="ko-KR" sz="3200" b="1" dirty="0">
              <a:solidFill>
                <a:srgbClr val="035096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endParaRPr lang="en-US" altLang="ko-KR" sz="800" b="1" dirty="0">
              <a:solidFill>
                <a:srgbClr val="035096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2000" dirty="0">
                <a:solidFill>
                  <a:srgbClr val="F6691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절감</a:t>
            </a:r>
            <a:endParaRPr lang="en-US" altLang="ko-KR" sz="2000" dirty="0">
              <a:solidFill>
                <a:srgbClr val="F66916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41C8B1-CA03-4D85-9F3A-C55B65228811}"/>
              </a:ext>
            </a:extLst>
          </p:cNvPr>
          <p:cNvSpPr/>
          <p:nvPr/>
        </p:nvSpPr>
        <p:spPr>
          <a:xfrm>
            <a:off x="7772400" y="8125836"/>
            <a:ext cx="3352800" cy="2860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코디니</a:t>
            </a:r>
            <a:r>
              <a:rPr lang="ko-KR" altLang="en-US" dirty="0"/>
              <a:t> 구축비용</a:t>
            </a:r>
            <a:r>
              <a:rPr lang="en-US" altLang="ko-KR" dirty="0"/>
              <a:t>(24</a:t>
            </a:r>
            <a:r>
              <a:rPr lang="ko-KR" altLang="en-US" dirty="0"/>
              <a:t>억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+ LMS</a:t>
            </a:r>
            <a:r>
              <a:rPr lang="ko-KR" altLang="en-US" dirty="0"/>
              <a:t> 구축비용</a:t>
            </a:r>
            <a:r>
              <a:rPr lang="en-US" altLang="ko-KR" dirty="0"/>
              <a:t>(2</a:t>
            </a:r>
            <a:r>
              <a:rPr lang="ko-KR" altLang="en-US" dirty="0"/>
              <a:t>억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= </a:t>
            </a:r>
          </a:p>
          <a:p>
            <a:pPr algn="ctr"/>
            <a:r>
              <a:rPr lang="ko-KR" altLang="en-US" dirty="0"/>
              <a:t>통합 </a:t>
            </a:r>
            <a:r>
              <a:rPr lang="en-US" altLang="ko-KR" dirty="0"/>
              <a:t>26</a:t>
            </a:r>
            <a:r>
              <a:rPr lang="ko-KR" altLang="en-US" dirty="0"/>
              <a:t>억원 </a:t>
            </a:r>
            <a:endParaRPr lang="en-US" altLang="ko-KR" dirty="0"/>
          </a:p>
        </p:txBody>
      </p:sp>
      <p:pic>
        <p:nvPicPr>
          <p:cNvPr id="6146" name="Picture 2" descr="카툰 네트워크 엔지니어">
            <a:extLst>
              <a:ext uri="{FF2B5EF4-FFF2-40B4-BE49-F238E27FC236}">
                <a16:creationId xmlns:a16="http://schemas.microsoft.com/office/drawing/2014/main" id="{93417DDD-1160-404B-9788-C9C92D484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831" y="4965347"/>
            <a:ext cx="1775290" cy="177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07B5EFD-E5AA-40B7-A40D-63090C91F2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4349" y="4848972"/>
            <a:ext cx="1924394" cy="1924394"/>
          </a:xfrm>
          <a:prstGeom prst="rect">
            <a:avLst/>
          </a:prstGeom>
        </p:spPr>
      </p:pic>
      <p:pic>
        <p:nvPicPr>
          <p:cNvPr id="6152" name="Picture 8" descr="post-thumbnail">
            <a:extLst>
              <a:ext uri="{FF2B5EF4-FFF2-40B4-BE49-F238E27FC236}">
                <a16:creationId xmlns:a16="http://schemas.microsoft.com/office/drawing/2014/main" id="{6F304DF7-7EEC-4D5B-B450-E2897C9C4D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3" t="29782" r="8196" b="29252"/>
          <a:stretch/>
        </p:blipFill>
        <p:spPr bwMode="auto">
          <a:xfrm>
            <a:off x="3868561" y="5977511"/>
            <a:ext cx="1514996" cy="41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codiny logo">
            <a:extLst>
              <a:ext uri="{FF2B5EF4-FFF2-40B4-BE49-F238E27FC236}">
                <a16:creationId xmlns:a16="http://schemas.microsoft.com/office/drawing/2014/main" id="{0B49DD63-7D90-4C60-986A-02CC91BC2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439" y="6029916"/>
            <a:ext cx="1566714" cy="28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6608C5A9-EBC8-4110-9BD3-55414F356544}"/>
              </a:ext>
            </a:extLst>
          </p:cNvPr>
          <p:cNvSpPr/>
          <p:nvPr/>
        </p:nvSpPr>
        <p:spPr>
          <a:xfrm>
            <a:off x="3063241" y="3054405"/>
            <a:ext cx="805320" cy="1494977"/>
          </a:xfrm>
          <a:prstGeom prst="downArrow">
            <a:avLst/>
          </a:prstGeom>
          <a:solidFill>
            <a:srgbClr val="03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831F17B8-992C-4642-A23B-C5A86172CA93}"/>
              </a:ext>
            </a:extLst>
          </p:cNvPr>
          <p:cNvSpPr/>
          <p:nvPr/>
        </p:nvSpPr>
        <p:spPr>
          <a:xfrm>
            <a:off x="10576561" y="3054295"/>
            <a:ext cx="805320" cy="1494977"/>
          </a:xfrm>
          <a:prstGeom prst="downArrow">
            <a:avLst/>
          </a:prstGeom>
          <a:solidFill>
            <a:srgbClr val="03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B05DC15C-4BBC-4310-A853-7588F67BDD9F}"/>
              </a:ext>
            </a:extLst>
          </p:cNvPr>
          <p:cNvSpPr/>
          <p:nvPr/>
        </p:nvSpPr>
        <p:spPr>
          <a:xfrm>
            <a:off x="6941221" y="3201151"/>
            <a:ext cx="1260359" cy="1911052"/>
          </a:xfrm>
          <a:prstGeom prst="downArrow">
            <a:avLst/>
          </a:prstGeom>
          <a:solidFill>
            <a:srgbClr val="03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C2A0B60F-1953-46D3-9C0C-DE0F0DABA9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8962" y="5122939"/>
            <a:ext cx="1294072" cy="129407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5490DFF-E237-4921-8A48-57D29EE309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2414" y="5733698"/>
            <a:ext cx="733284" cy="73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3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6DA655A3-5118-4CF6-9FDF-F24567F5EF87}"/>
              </a:ext>
            </a:extLst>
          </p:cNvPr>
          <p:cNvSpPr/>
          <p:nvPr/>
        </p:nvSpPr>
        <p:spPr>
          <a:xfrm rot="16200000">
            <a:off x="4951367" y="478062"/>
            <a:ext cx="1227646" cy="7114084"/>
          </a:xfrm>
          <a:prstGeom prst="downArrow">
            <a:avLst/>
          </a:prstGeom>
          <a:solidFill>
            <a:srgbClr val="0350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Google Shape;1370;p37">
            <a:extLst>
              <a:ext uri="{FF2B5EF4-FFF2-40B4-BE49-F238E27FC236}">
                <a16:creationId xmlns:a16="http://schemas.microsoft.com/office/drawing/2014/main" id="{C4CCB987-0FE0-4BF4-B72A-0F14A1A2095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410" y="7708046"/>
            <a:ext cx="6860542" cy="341775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61;p41">
            <a:extLst>
              <a:ext uri="{FF2B5EF4-FFF2-40B4-BE49-F238E27FC236}">
                <a16:creationId xmlns:a16="http://schemas.microsoft.com/office/drawing/2014/main" id="{60178B59-3694-4296-97DB-E742E7BF1B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9168" y="1101574"/>
            <a:ext cx="4847313" cy="32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참고자료 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정량적 기대효과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" name="Google Shape;1362;p41">
            <a:extLst>
              <a:ext uri="{FF2B5EF4-FFF2-40B4-BE49-F238E27FC236}">
                <a16:creationId xmlns:a16="http://schemas.microsoft.com/office/drawing/2014/main" id="{63D9E269-FD0A-454F-8091-384AD78B44E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19168" y="903630"/>
            <a:ext cx="2358756" cy="197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ko-KR" dirty="0"/>
              <a:t>6. </a:t>
            </a:r>
            <a:r>
              <a:rPr 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참고자료</a:t>
            </a:r>
            <a:endParaRPr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4" name="Google Shape;1361;p41">
            <a:extLst>
              <a:ext uri="{FF2B5EF4-FFF2-40B4-BE49-F238E27FC236}">
                <a16:creationId xmlns:a16="http://schemas.microsoft.com/office/drawing/2014/main" id="{EB74D3A9-2244-4ABB-A27E-B8988285BA41}"/>
              </a:ext>
            </a:extLst>
          </p:cNvPr>
          <p:cNvSpPr txBox="1">
            <a:spLocks/>
          </p:cNvSpPr>
          <p:nvPr/>
        </p:nvSpPr>
        <p:spPr>
          <a:xfrm>
            <a:off x="2289760" y="1690271"/>
            <a:ext cx="7554941" cy="60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en-US" altLang="ko-KR" sz="32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AIDLE SCHOOL </a:t>
            </a:r>
            <a:r>
              <a:rPr lang="ko-KR" altLang="en-US" sz="32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교육만족도 </a:t>
            </a:r>
            <a:r>
              <a:rPr lang="en-US" altLang="ko-KR" sz="32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90%</a:t>
            </a:r>
            <a:r>
              <a:rPr lang="ko-KR" altLang="en-US" sz="32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이상</a:t>
            </a:r>
            <a:r>
              <a:rPr lang="en-US" altLang="ko-KR" sz="32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lang="ko-KR" altLang="en-US" sz="32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달성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41C8B1-CA03-4D85-9F3A-C55B65228811}"/>
              </a:ext>
            </a:extLst>
          </p:cNvPr>
          <p:cNvSpPr/>
          <p:nvPr/>
        </p:nvSpPr>
        <p:spPr>
          <a:xfrm>
            <a:off x="10515600" y="8265367"/>
            <a:ext cx="3352800" cy="2860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코디니</a:t>
            </a:r>
            <a:r>
              <a:rPr lang="ko-KR" altLang="en-US" dirty="0"/>
              <a:t> 구축비용</a:t>
            </a:r>
            <a:r>
              <a:rPr lang="en-US" altLang="ko-KR" dirty="0"/>
              <a:t>(24</a:t>
            </a:r>
            <a:r>
              <a:rPr lang="ko-KR" altLang="en-US" dirty="0"/>
              <a:t>억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+ LMS</a:t>
            </a:r>
            <a:r>
              <a:rPr lang="ko-KR" altLang="en-US" dirty="0"/>
              <a:t> 구축비용</a:t>
            </a:r>
            <a:r>
              <a:rPr lang="en-US" altLang="ko-KR" dirty="0"/>
              <a:t>(2</a:t>
            </a:r>
            <a:r>
              <a:rPr lang="ko-KR" altLang="en-US" dirty="0"/>
              <a:t>억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= </a:t>
            </a:r>
          </a:p>
          <a:p>
            <a:pPr algn="ctr"/>
            <a:r>
              <a:rPr lang="ko-KR" altLang="en-US" dirty="0"/>
              <a:t>통합 </a:t>
            </a:r>
            <a:r>
              <a:rPr lang="en-US" altLang="ko-KR" dirty="0"/>
              <a:t>26</a:t>
            </a:r>
            <a:r>
              <a:rPr lang="ko-KR" altLang="en-US" dirty="0"/>
              <a:t>억원 </a:t>
            </a:r>
            <a:endParaRPr lang="en-US" altLang="ko-KR" dirty="0"/>
          </a:p>
          <a:p>
            <a:pPr algn="ctr"/>
            <a:r>
              <a:rPr lang="en-US" altLang="ko-KR" dirty="0"/>
              <a:t>()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E2BA4B-2BC5-4063-9735-3A95BDE58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52" y="2888674"/>
            <a:ext cx="1167591" cy="11675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96CC463-4AFA-4C88-818F-2EC6B9370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22" y="4346363"/>
            <a:ext cx="1167591" cy="116759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07D6D4C-8E82-4C5F-94EB-4F438C1B4B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3029" y="2827130"/>
            <a:ext cx="2513452" cy="251345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8D9502C-48F0-4A91-B39A-B38F7D8F6D2E}"/>
              </a:ext>
            </a:extLst>
          </p:cNvPr>
          <p:cNvSpPr txBox="1"/>
          <p:nvPr/>
        </p:nvSpPr>
        <p:spPr>
          <a:xfrm>
            <a:off x="5565189" y="5690187"/>
            <a:ext cx="51348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수업의 품질을 향상시키기 위해 매주 학생들의 세부적인 교육만족도 조사를 수행 </a:t>
            </a:r>
            <a:endParaRPr lang="en-US" altLang="ko-KR" dirty="0"/>
          </a:p>
          <a:p>
            <a:r>
              <a:rPr lang="en-US" altLang="ko-KR" dirty="0"/>
              <a:t>&gt;&gt; </a:t>
            </a:r>
            <a:r>
              <a:rPr lang="ko-KR" altLang="en-US" dirty="0"/>
              <a:t>수업의 어려운 학습부분을 파악하고 커리큘럼 수정할 예정</a:t>
            </a:r>
          </a:p>
        </p:txBody>
      </p:sp>
      <p:sp>
        <p:nvSpPr>
          <p:cNvPr id="8" name="화살표: 오른쪽으로 구부러짐 7">
            <a:extLst>
              <a:ext uri="{FF2B5EF4-FFF2-40B4-BE49-F238E27FC236}">
                <a16:creationId xmlns:a16="http://schemas.microsoft.com/office/drawing/2014/main" id="{876BCE4B-E8C4-4B89-8A48-302274F56E51}"/>
              </a:ext>
            </a:extLst>
          </p:cNvPr>
          <p:cNvSpPr/>
          <p:nvPr/>
        </p:nvSpPr>
        <p:spPr>
          <a:xfrm rot="19231706" flipH="1">
            <a:off x="7398327" y="2540736"/>
            <a:ext cx="879603" cy="1448316"/>
          </a:xfrm>
          <a:prstGeom prst="curvedRightArrow">
            <a:avLst/>
          </a:prstGeom>
          <a:solidFill>
            <a:srgbClr val="F66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화살표: 오른쪽으로 구부러짐 21">
            <a:extLst>
              <a:ext uri="{FF2B5EF4-FFF2-40B4-BE49-F238E27FC236}">
                <a16:creationId xmlns:a16="http://schemas.microsoft.com/office/drawing/2014/main" id="{CC531A60-664E-416D-9C43-29430DB2BB5E}"/>
              </a:ext>
            </a:extLst>
          </p:cNvPr>
          <p:cNvSpPr/>
          <p:nvPr/>
        </p:nvSpPr>
        <p:spPr>
          <a:xfrm rot="8300871" flipH="1">
            <a:off x="5697672" y="3818846"/>
            <a:ext cx="938030" cy="1448316"/>
          </a:xfrm>
          <a:prstGeom prst="curvedRightArrow">
            <a:avLst/>
          </a:prstGeom>
          <a:solidFill>
            <a:srgbClr val="F669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7A143E4-9DE4-47E6-88FB-F53661773E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9340" y="2335684"/>
            <a:ext cx="1387940" cy="13879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7B0B702-6DF6-4A46-817C-8845D74754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52830" y="2145717"/>
            <a:ext cx="1142749" cy="114274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20D2CB0-C260-446D-A88D-7A2C30E9E5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8413" y="3976721"/>
            <a:ext cx="1387940" cy="138794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FBAC6EB-9185-4B98-85A5-C1AECB00F2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0430" y="2581562"/>
            <a:ext cx="2722292" cy="272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9242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1166</Words>
  <Application>Microsoft Office PowerPoint</Application>
  <PresentationFormat>와이드스크린</PresentationFormat>
  <Paragraphs>148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Pretendard</vt:lpstr>
      <vt:lpstr>Pretendard Black</vt:lpstr>
      <vt:lpstr>Malgun Gothic</vt:lpstr>
      <vt:lpstr>Arial</vt:lpstr>
      <vt:lpstr>Calibri</vt:lpstr>
      <vt:lpstr>Wingdings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양정우</cp:lastModifiedBy>
  <cp:revision>44</cp:revision>
  <dcterms:created xsi:type="dcterms:W3CDTF">2025-01-14T08:34:51Z</dcterms:created>
  <dcterms:modified xsi:type="dcterms:W3CDTF">2025-02-01T16:16:39Z</dcterms:modified>
</cp:coreProperties>
</file>