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95" r:id="rId2"/>
    <p:sldId id="296" r:id="rId3"/>
    <p:sldId id="271" r:id="rId4"/>
    <p:sldId id="293" r:id="rId5"/>
    <p:sldId id="294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84A8904A-8086-488F-B73A-7E42363C3F25}">
          <p14:sldIdLst>
            <p14:sldId id="295"/>
            <p14:sldId id="296"/>
          </p14:sldIdLst>
        </p14:section>
        <p14:section name="실패작들" id="{2F7CF0FD-FF1E-44FB-ADFF-DDE9851D9203}">
          <p14:sldIdLst>
            <p14:sldId id="271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kgY+VFJXQU1EzWKWMc/lu66Dk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916"/>
    <a:srgbClr val="035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0" autoAdjust="0"/>
  </p:normalViewPr>
  <p:slideViewPr>
    <p:cSldViewPr snapToGrid="0">
      <p:cViewPr>
        <p:scale>
          <a:sx n="66" d="100"/>
          <a:sy n="66" d="100"/>
        </p:scale>
        <p:origin x="1301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44" Type="http://customschemas.google.com/relationships/presentationmetadata" Target="metadata"/><Relationship Id="rId4" Type="http://schemas.openxmlformats.org/officeDocument/2006/relationships/slide" Target="slides/slide3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27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341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27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92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 사업수행계획">
  <p:cSld name="3.  사업수행계획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2"/>
          <p:cNvGrpSpPr/>
          <p:nvPr/>
        </p:nvGrpSpPr>
        <p:grpSpPr>
          <a:xfrm>
            <a:off x="-974769" y="-792000"/>
            <a:ext cx="12768000" cy="7290002"/>
            <a:chOff x="-792000" y="-792000"/>
            <a:chExt cx="10374000" cy="7290002"/>
          </a:xfrm>
        </p:grpSpPr>
        <p:sp>
          <p:nvSpPr>
            <p:cNvPr id="83" name="Google Shape;83;p42"/>
            <p:cNvSpPr/>
            <p:nvPr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2"/>
            <p:cNvSpPr/>
            <p:nvPr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2"/>
            <p:cNvSpPr/>
            <p:nvPr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2"/>
            <p:cNvSpPr/>
            <p:nvPr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42"/>
          <p:cNvGrpSpPr/>
          <p:nvPr/>
        </p:nvGrpSpPr>
        <p:grpSpPr>
          <a:xfrm>
            <a:off x="12282092" y="1224000"/>
            <a:ext cx="886154" cy="504000"/>
            <a:chOff x="0" y="1459890"/>
            <a:chExt cx="720000" cy="504000"/>
          </a:xfrm>
        </p:grpSpPr>
        <p:sp>
          <p:nvSpPr>
            <p:cNvPr id="88" name="Google Shape;88;p42"/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2"/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42"/>
          <p:cNvGrpSpPr/>
          <p:nvPr/>
        </p:nvGrpSpPr>
        <p:grpSpPr>
          <a:xfrm>
            <a:off x="12725169" y="1551600"/>
            <a:ext cx="886154" cy="504000"/>
            <a:chOff x="0" y="1459890"/>
            <a:chExt cx="720000" cy="504000"/>
          </a:xfrm>
        </p:grpSpPr>
        <p:sp>
          <p:nvSpPr>
            <p:cNvPr id="91" name="Google Shape;91;p42"/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2"/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42"/>
          <p:cNvGrpSpPr/>
          <p:nvPr/>
        </p:nvGrpSpPr>
        <p:grpSpPr>
          <a:xfrm>
            <a:off x="12282092" y="1713600"/>
            <a:ext cx="886154" cy="504000"/>
            <a:chOff x="0" y="1459890"/>
            <a:chExt cx="720000" cy="504000"/>
          </a:xfrm>
        </p:grpSpPr>
        <p:sp>
          <p:nvSpPr>
            <p:cNvPr id="94" name="Google Shape;94;p42"/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2"/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42"/>
          <p:cNvGrpSpPr/>
          <p:nvPr/>
        </p:nvGrpSpPr>
        <p:grpSpPr>
          <a:xfrm>
            <a:off x="13168246" y="1224000"/>
            <a:ext cx="886151" cy="342000"/>
            <a:chOff x="0" y="1224000"/>
            <a:chExt cx="719998" cy="342000"/>
          </a:xfrm>
        </p:grpSpPr>
        <p:sp>
          <p:nvSpPr>
            <p:cNvPr id="97" name="Google Shape;97;p42"/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2"/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42"/>
          <p:cNvSpPr txBox="1"/>
          <p:nvPr/>
        </p:nvSpPr>
        <p:spPr>
          <a:xfrm>
            <a:off x="11463876" y="144809"/>
            <a:ext cx="44307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844" y="-598660"/>
            <a:ext cx="1048364" cy="45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5165" y="-598660"/>
            <a:ext cx="1048364" cy="45941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body" idx="2"/>
          </p:nvPr>
        </p:nvSpPr>
        <p:spPr>
          <a:xfrm>
            <a:off x="419168" y="917973"/>
            <a:ext cx="487384" cy="1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42"/>
          <p:cNvSpPr/>
          <p:nvPr/>
        </p:nvSpPr>
        <p:spPr>
          <a:xfrm>
            <a:off x="310152" y="917973"/>
            <a:ext cx="45719" cy="482241"/>
          </a:xfrm>
          <a:prstGeom prst="rect">
            <a:avLst/>
          </a:prstGeom>
          <a:solidFill>
            <a:srgbClr val="FF6E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2"/>
          <p:cNvSpPr/>
          <p:nvPr/>
        </p:nvSpPr>
        <p:spPr>
          <a:xfrm>
            <a:off x="1676669" y="180013"/>
            <a:ext cx="139187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  제안개요</a:t>
            </a:r>
            <a:endParaRPr/>
          </a:p>
        </p:txBody>
      </p:sp>
      <p:cxnSp>
        <p:nvCxnSpPr>
          <p:cNvPr id="106" name="Google Shape;106;p42"/>
          <p:cNvCxnSpPr/>
          <p:nvPr/>
        </p:nvCxnSpPr>
        <p:spPr>
          <a:xfrm>
            <a:off x="1676669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42"/>
          <p:cNvCxnSpPr/>
          <p:nvPr/>
        </p:nvCxnSpPr>
        <p:spPr>
          <a:xfrm>
            <a:off x="3263248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42"/>
          <p:cNvCxnSpPr/>
          <p:nvPr/>
        </p:nvCxnSpPr>
        <p:spPr>
          <a:xfrm>
            <a:off x="4851648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FF6E1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42"/>
          <p:cNvCxnSpPr/>
          <p:nvPr/>
        </p:nvCxnSpPr>
        <p:spPr>
          <a:xfrm>
            <a:off x="6439169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42"/>
          <p:cNvCxnSpPr/>
          <p:nvPr/>
        </p:nvCxnSpPr>
        <p:spPr>
          <a:xfrm>
            <a:off x="8048894" y="514918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42"/>
          <p:cNvCxnSpPr/>
          <p:nvPr/>
        </p:nvCxnSpPr>
        <p:spPr>
          <a:xfrm>
            <a:off x="9630044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42"/>
          <p:cNvSpPr/>
          <p:nvPr/>
        </p:nvSpPr>
        <p:spPr>
          <a:xfrm>
            <a:off x="3279008" y="171276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2. 일반 현황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2"/>
          <p:cNvSpPr/>
          <p:nvPr/>
        </p:nvSpPr>
        <p:spPr>
          <a:xfrm>
            <a:off x="6444189" y="171102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4. 기획 및 구성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2"/>
          <p:cNvSpPr/>
          <p:nvPr/>
        </p:nvSpPr>
        <p:spPr>
          <a:xfrm>
            <a:off x="8048894" y="171276"/>
            <a:ext cx="139676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5. 사업 지원 및 관리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2"/>
          <p:cNvSpPr/>
          <p:nvPr/>
        </p:nvSpPr>
        <p:spPr>
          <a:xfrm>
            <a:off x="9653598" y="180013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6. 참고자료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047" y="259037"/>
            <a:ext cx="1104523" cy="34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2"/>
          <p:cNvSpPr/>
          <p:nvPr/>
        </p:nvSpPr>
        <p:spPr>
          <a:xfrm>
            <a:off x="4833363" y="171102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FF6E11"/>
                </a:solidFill>
                <a:latin typeface="Arial"/>
                <a:ea typeface="Arial"/>
                <a:cs typeface="Arial"/>
                <a:sym typeface="Arial"/>
              </a:rPr>
              <a:t>3. 사업수행계획</a:t>
            </a:r>
            <a:endParaRPr sz="900" b="0">
              <a:solidFill>
                <a:srgbClr val="FF6E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커리큘럼: </a:t>
            </a:r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6</a:t>
            </a:r>
            <a:r>
              <a:rPr lang="ko-KR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회차</a:t>
            </a:r>
            <a:endParaRPr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87" name="Google Shape;387;p17"/>
          <p:cNvSpPr txBox="1">
            <a:spLocks noGrp="1"/>
          </p:cNvSpPr>
          <p:nvPr>
            <p:ph type="body" idx="2"/>
          </p:nvPr>
        </p:nvSpPr>
        <p:spPr>
          <a:xfrm>
            <a:off x="419168" y="917973"/>
            <a:ext cx="2254584" cy="18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3. 사업 수행 계획</a:t>
            </a:r>
            <a:endParaRPr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90" name="Google Shape;390;p17"/>
          <p:cNvSpPr/>
          <p:nvPr/>
        </p:nvSpPr>
        <p:spPr>
          <a:xfrm>
            <a:off x="12365725" y="1595272"/>
            <a:ext cx="4513943" cy="116114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ko-KR" altLang="en-US" sz="1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회차</a:t>
            </a:r>
            <a:r>
              <a:rPr lang="ko-KR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강조점</a:t>
            </a:r>
            <a:endParaRPr lang="en-US" altLang="ko-KR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교과목 </a:t>
            </a:r>
            <a:r>
              <a:rPr lang="en-US" altLang="ko-K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기술 </a:t>
            </a:r>
            <a:r>
              <a:rPr lang="en-US" altLang="ko-K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진로융합</a:t>
            </a:r>
            <a:endParaRPr lang="en-US" altLang="ko-KR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질문형 학습 목표</a:t>
            </a:r>
            <a:endParaRPr lang="en-US" altLang="ko-KR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짧은 시간 안에 눈에 보이는 성과 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"/>
          <p:cNvSpPr/>
          <p:nvPr/>
        </p:nvSpPr>
        <p:spPr>
          <a:xfrm>
            <a:off x="12538774" y="3511271"/>
            <a:ext cx="1879600" cy="1778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정우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377;p16">
            <a:extLst>
              <a:ext uri="{FF2B5EF4-FFF2-40B4-BE49-F238E27FC236}">
                <a16:creationId xmlns:a16="http://schemas.microsoft.com/office/drawing/2014/main" id="{A2487309-0B4A-4D01-918E-E3D20BAA7D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344532" y="2802954"/>
            <a:ext cx="7219311" cy="4055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80;p16">
            <a:extLst>
              <a:ext uri="{FF2B5EF4-FFF2-40B4-BE49-F238E27FC236}">
                <a16:creationId xmlns:a16="http://schemas.microsoft.com/office/drawing/2014/main" id="{4770AAF7-B966-4171-92CC-8C87B899BBE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214054" y="-564600"/>
            <a:ext cx="4513942" cy="28783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4E016F8-5B17-48DA-9C24-58B67D5B6995}"/>
              </a:ext>
            </a:extLst>
          </p:cNvPr>
          <p:cNvGrpSpPr/>
          <p:nvPr/>
        </p:nvGrpSpPr>
        <p:grpSpPr>
          <a:xfrm>
            <a:off x="640845" y="1447106"/>
            <a:ext cx="10910310" cy="5151637"/>
            <a:chOff x="640845" y="1447106"/>
            <a:chExt cx="10910310" cy="515163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95AE7A-0CA3-461D-8E66-67D53F7A4053}"/>
                </a:ext>
              </a:extLst>
            </p:cNvPr>
            <p:cNvSpPr/>
            <p:nvPr/>
          </p:nvSpPr>
          <p:spPr>
            <a:xfrm>
              <a:off x="2228311" y="5101658"/>
              <a:ext cx="9322841" cy="149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49D4BB3-C5CB-4947-93C3-61CC08BADFF8}"/>
                </a:ext>
              </a:extLst>
            </p:cNvPr>
            <p:cNvSpPr/>
            <p:nvPr/>
          </p:nvSpPr>
          <p:spPr>
            <a:xfrm>
              <a:off x="641370" y="1447106"/>
              <a:ext cx="1524000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클래스명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42BB760-1769-441D-A9C2-260C6243D39E}"/>
                </a:ext>
              </a:extLst>
            </p:cNvPr>
            <p:cNvSpPr/>
            <p:nvPr/>
          </p:nvSpPr>
          <p:spPr>
            <a:xfrm>
              <a:off x="640846" y="1797551"/>
              <a:ext cx="1524000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교육목표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15A665-FEEF-44CF-A33D-9CAA3B2BC031}"/>
                </a:ext>
              </a:extLst>
            </p:cNvPr>
            <p:cNvSpPr/>
            <p:nvPr/>
          </p:nvSpPr>
          <p:spPr>
            <a:xfrm>
              <a:off x="640846" y="2147996"/>
              <a:ext cx="1524000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교육 컨셉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B7B88A1-96AF-420B-B8DF-B208B840F428}"/>
                </a:ext>
              </a:extLst>
            </p:cNvPr>
            <p:cNvSpPr/>
            <p:nvPr/>
          </p:nvSpPr>
          <p:spPr>
            <a:xfrm>
              <a:off x="640846" y="2498441"/>
              <a:ext cx="1524000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체험과정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BDE91DF-6006-47C3-AFC9-E7C8EF9E9C04}"/>
                </a:ext>
              </a:extLst>
            </p:cNvPr>
            <p:cNvSpPr/>
            <p:nvPr/>
          </p:nvSpPr>
          <p:spPr>
            <a:xfrm>
              <a:off x="640846" y="3186885"/>
              <a:ext cx="1524000" cy="1307251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미니프로젝트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8C38430-366B-4683-80B5-2CF0F8D41E33}"/>
                </a:ext>
              </a:extLst>
            </p:cNvPr>
            <p:cNvSpPr/>
            <p:nvPr/>
          </p:nvSpPr>
          <p:spPr>
            <a:xfrm>
              <a:off x="2228311" y="1447106"/>
              <a:ext cx="9322844" cy="29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미래를 여는 아이들의 융합 코딩 교육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(KT AIDLE SCHOOL)</a:t>
              </a:r>
              <a:endPara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E8587DB-0254-461B-9312-1DEEB5EDE4C7}"/>
                </a:ext>
              </a:extLst>
            </p:cNvPr>
            <p:cNvSpPr/>
            <p:nvPr/>
          </p:nvSpPr>
          <p:spPr>
            <a:xfrm>
              <a:off x="2228311" y="1797551"/>
              <a:ext cx="9322844" cy="29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미래의 직업들은 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 어떻게 적용될까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 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교과목과 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 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기술을 융합하여 학생들이 다양한 진로를 체험 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B1F4170-36B2-4B51-93F7-8B9011365055}"/>
                </a:ext>
              </a:extLst>
            </p:cNvPr>
            <p:cNvSpPr/>
            <p:nvPr/>
          </p:nvSpPr>
          <p:spPr>
            <a:xfrm>
              <a:off x="2228311" y="2149830"/>
              <a:ext cx="9322844" cy="29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매 주 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미니프로젝트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내 눈에 보이는 결과물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성과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만들 수 있는 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 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융합 교육 프로그램 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5561B41-1B0F-4E85-A239-CAEB569D6A79}"/>
                </a:ext>
              </a:extLst>
            </p:cNvPr>
            <p:cNvSpPr/>
            <p:nvPr/>
          </p:nvSpPr>
          <p:spPr>
            <a:xfrm>
              <a:off x="2228311" y="2854607"/>
              <a:ext cx="71806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r>
                <a:rPr lang="ko-KR" altLang="en-US" dirty="0" err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회차</a:t>
              </a:r>
              <a:endPara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1F4CAF-07BF-4FF8-BCC8-6464AA5F13A8}"/>
                </a:ext>
              </a:extLst>
            </p:cNvPr>
            <p:cNvSpPr/>
            <p:nvPr/>
          </p:nvSpPr>
          <p:spPr>
            <a:xfrm>
              <a:off x="640846" y="2842663"/>
              <a:ext cx="1524000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오리엔테이션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EF1CEA-17E6-424B-B19E-BFF99D4F1FB9}"/>
                </a:ext>
              </a:extLst>
            </p:cNvPr>
            <p:cNvSpPr/>
            <p:nvPr/>
          </p:nvSpPr>
          <p:spPr>
            <a:xfrm>
              <a:off x="2228311" y="2498441"/>
              <a:ext cx="718064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회차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2F8091D-B53C-4480-9272-B409D6DB7BAA}"/>
                </a:ext>
              </a:extLst>
            </p:cNvPr>
            <p:cNvSpPr/>
            <p:nvPr/>
          </p:nvSpPr>
          <p:spPr>
            <a:xfrm>
              <a:off x="3009840" y="2498441"/>
              <a:ext cx="1130103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융합 교과목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386CA19-E40A-40C7-9027-DB802A9E4829}"/>
                </a:ext>
              </a:extLst>
            </p:cNvPr>
            <p:cNvSpPr/>
            <p:nvPr/>
          </p:nvSpPr>
          <p:spPr>
            <a:xfrm>
              <a:off x="4203408" y="2498441"/>
              <a:ext cx="2486728" cy="296332"/>
            </a:xfrm>
            <a:prstGeom prst="rect">
              <a:avLst/>
            </a:prstGeom>
            <a:solidFill>
              <a:srgbClr val="F66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질문형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 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학습 목표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78145FD-C8CF-4C03-9AFC-116A4FE0D506}"/>
                </a:ext>
              </a:extLst>
            </p:cNvPr>
            <p:cNvSpPr/>
            <p:nvPr/>
          </p:nvSpPr>
          <p:spPr>
            <a:xfrm>
              <a:off x="6753602" y="2498441"/>
              <a:ext cx="1072897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키워드 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1A42CC-F01B-4A90-9C35-B7072961AAAE}"/>
                </a:ext>
              </a:extLst>
            </p:cNvPr>
            <p:cNvSpPr/>
            <p:nvPr/>
          </p:nvSpPr>
          <p:spPr>
            <a:xfrm>
              <a:off x="7899651" y="2498441"/>
              <a:ext cx="3651504" cy="296332"/>
            </a:xfrm>
            <a:prstGeom prst="rect">
              <a:avLst/>
            </a:prstGeom>
            <a:solidFill>
              <a:srgbClr val="F66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결과물 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(= 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성과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?)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48899D8-161A-499D-9A92-250B06A0E429}"/>
                </a:ext>
              </a:extLst>
            </p:cNvPr>
            <p:cNvSpPr/>
            <p:nvPr/>
          </p:nvSpPr>
          <p:spPr>
            <a:xfrm>
              <a:off x="2228311" y="3182939"/>
              <a:ext cx="71806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r>
                <a:rPr lang="ko-KR" altLang="en-US" dirty="0" err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회차</a:t>
              </a:r>
              <a:endPara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45D59E-A302-4EDA-A1BB-3B2BD29E427E}"/>
                </a:ext>
              </a:extLst>
            </p:cNvPr>
            <p:cNvSpPr/>
            <p:nvPr/>
          </p:nvSpPr>
          <p:spPr>
            <a:xfrm>
              <a:off x="2228311" y="3511271"/>
              <a:ext cx="71806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</a:t>
              </a:r>
              <a:r>
                <a:rPr lang="ko-KR" altLang="en-US" dirty="0" err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회차</a:t>
              </a:r>
              <a:endPara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F383881-59A5-4611-887E-278A4AA45FBF}"/>
                </a:ext>
              </a:extLst>
            </p:cNvPr>
            <p:cNvSpPr/>
            <p:nvPr/>
          </p:nvSpPr>
          <p:spPr>
            <a:xfrm>
              <a:off x="2228311" y="3860999"/>
              <a:ext cx="71806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4</a:t>
              </a:r>
              <a:r>
                <a:rPr lang="ko-KR" altLang="en-US" dirty="0" err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회차</a:t>
              </a:r>
              <a:endPara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0D716A2-0611-4AE5-9DF0-754FC191B356}"/>
                </a:ext>
              </a:extLst>
            </p:cNvPr>
            <p:cNvSpPr/>
            <p:nvPr/>
          </p:nvSpPr>
          <p:spPr>
            <a:xfrm>
              <a:off x="2228311" y="4209748"/>
              <a:ext cx="71806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5</a:t>
              </a:r>
              <a:r>
                <a:rPr lang="ko-KR" altLang="en-US" dirty="0" err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회차</a:t>
              </a:r>
              <a:endPara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B8FF687-EAA0-4BF5-900D-A0A53741893C}"/>
                </a:ext>
              </a:extLst>
            </p:cNvPr>
            <p:cNvSpPr/>
            <p:nvPr/>
          </p:nvSpPr>
          <p:spPr>
            <a:xfrm>
              <a:off x="2228311" y="4548934"/>
              <a:ext cx="718064" cy="480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6</a:t>
              </a:r>
              <a:r>
                <a:rPr lang="ko-KR" altLang="en-US" dirty="0" err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회차</a:t>
              </a:r>
              <a:endPara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635640-2CB3-42C6-95BA-7E4AD91353CA}"/>
                </a:ext>
              </a:extLst>
            </p:cNvPr>
            <p:cNvSpPr/>
            <p:nvPr/>
          </p:nvSpPr>
          <p:spPr>
            <a:xfrm>
              <a:off x="3009021" y="2854607"/>
              <a:ext cx="11301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i="0" u="none" strike="noStrike" dirty="0">
                  <a:solidFill>
                    <a:srgbClr val="00000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 · SW</a:t>
              </a:r>
              <a:endParaRPr lang="en-US" altLang="ko-KR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39F151D-488F-48D5-B5AA-97D1BA63DA77}"/>
                </a:ext>
              </a:extLst>
            </p:cNvPr>
            <p:cNvSpPr/>
            <p:nvPr/>
          </p:nvSpPr>
          <p:spPr>
            <a:xfrm>
              <a:off x="640845" y="4548935"/>
              <a:ext cx="1524000" cy="484497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수료식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E395721-6C82-46C9-9060-E3A602CBAD67}"/>
                </a:ext>
              </a:extLst>
            </p:cNvPr>
            <p:cNvSpPr/>
            <p:nvPr/>
          </p:nvSpPr>
          <p:spPr>
            <a:xfrm>
              <a:off x="3009021" y="3182939"/>
              <a:ext cx="11301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i="0" u="none" strike="noStrike" dirty="0">
                  <a:solidFill>
                    <a:srgbClr val="00000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음악</a:t>
              </a:r>
              <a:endParaRPr lang="ko-KR" altLang="en-US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285DCCD-62C8-4D57-A9AC-3867F29EFC40}"/>
                </a:ext>
              </a:extLst>
            </p:cNvPr>
            <p:cNvSpPr/>
            <p:nvPr/>
          </p:nvSpPr>
          <p:spPr>
            <a:xfrm>
              <a:off x="3009021" y="3515084"/>
              <a:ext cx="11301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5836D3C-BE97-47D3-ABF6-63B6E0369006}"/>
                </a:ext>
              </a:extLst>
            </p:cNvPr>
            <p:cNvSpPr/>
            <p:nvPr/>
          </p:nvSpPr>
          <p:spPr>
            <a:xfrm>
              <a:off x="3009021" y="3860680"/>
              <a:ext cx="11301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실과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17BCB2E-E76B-4F4D-A34D-64F7423B2151}"/>
                </a:ext>
              </a:extLst>
            </p:cNvPr>
            <p:cNvSpPr/>
            <p:nvPr/>
          </p:nvSpPr>
          <p:spPr>
            <a:xfrm>
              <a:off x="3009021" y="4209748"/>
              <a:ext cx="11301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수학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E8CBA8C-FC0C-459E-B155-5F595C3BCD17}"/>
                </a:ext>
              </a:extLst>
            </p:cNvPr>
            <p:cNvSpPr/>
            <p:nvPr/>
          </p:nvSpPr>
          <p:spPr>
            <a:xfrm>
              <a:off x="3009021" y="4545345"/>
              <a:ext cx="1130103" cy="484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도덕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2845AF-F5EA-422B-8BDC-F644A08ECFAC}"/>
                </a:ext>
              </a:extLst>
            </p:cNvPr>
            <p:cNvSpPr/>
            <p:nvPr/>
          </p:nvSpPr>
          <p:spPr>
            <a:xfrm>
              <a:off x="6748212" y="2848635"/>
              <a:ext cx="1072896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rgbClr val="00000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블록 코딩</a:t>
              </a:r>
              <a:endParaRPr lang="en-US" altLang="ko-KR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770C02-59BC-46B3-B116-D489D36C9A98}"/>
                </a:ext>
              </a:extLst>
            </p:cNvPr>
            <p:cNvSpPr/>
            <p:nvPr/>
          </p:nvSpPr>
          <p:spPr>
            <a:xfrm>
              <a:off x="6748211" y="3182939"/>
              <a:ext cx="1072895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 err="1">
                  <a:solidFill>
                    <a:srgbClr val="0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기가지니</a:t>
              </a:r>
              <a:endParaRPr lang="en-US" altLang="ko-KR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FD35503-EB8D-470B-A663-360F11E78827}"/>
                </a:ext>
              </a:extLst>
            </p:cNvPr>
            <p:cNvSpPr/>
            <p:nvPr/>
          </p:nvSpPr>
          <p:spPr>
            <a:xfrm>
              <a:off x="6748211" y="3520376"/>
              <a:ext cx="107289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 err="1">
                  <a:solidFill>
                    <a:srgbClr val="0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원내비</a:t>
              </a:r>
              <a:endParaRPr lang="en-US" altLang="ko-KR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501C6F5-8F59-4915-A3B8-35B4859B7AE0}"/>
                </a:ext>
              </a:extLst>
            </p:cNvPr>
            <p:cNvSpPr/>
            <p:nvPr/>
          </p:nvSpPr>
          <p:spPr>
            <a:xfrm>
              <a:off x="6748211" y="3857814"/>
              <a:ext cx="107289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rgbClr val="0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비지도학습</a:t>
              </a:r>
              <a:endParaRPr lang="en-US" altLang="ko-KR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D717C24-B29E-4252-B3D0-2480D85F91D2}"/>
                </a:ext>
              </a:extLst>
            </p:cNvPr>
            <p:cNvSpPr/>
            <p:nvPr/>
          </p:nvSpPr>
          <p:spPr>
            <a:xfrm>
              <a:off x="6748212" y="4208258"/>
              <a:ext cx="1072892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rgbClr val="0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얼굴 인식</a:t>
              </a:r>
              <a:endParaRPr lang="en-US" altLang="ko-KR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2BB60B4-06A0-415B-B5F5-D50195DA5103}"/>
                </a:ext>
              </a:extLst>
            </p:cNvPr>
            <p:cNvSpPr/>
            <p:nvPr/>
          </p:nvSpPr>
          <p:spPr>
            <a:xfrm>
              <a:off x="6748211" y="4548935"/>
              <a:ext cx="1072891" cy="484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rgbClr val="00000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인공지능 윤리</a:t>
              </a:r>
              <a:endParaRPr lang="en-US" altLang="ko-KR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7E944B0-74E2-4A6E-B65D-B8641484C465}"/>
                </a:ext>
              </a:extLst>
            </p:cNvPr>
            <p:cNvSpPr/>
            <p:nvPr/>
          </p:nvSpPr>
          <p:spPr>
            <a:xfrm>
              <a:off x="4208882" y="2858277"/>
              <a:ext cx="248125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코딩이 레고보다 간단하다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  <a:endParaRPr lang="en-US" altLang="ko-KR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EEEA745-3A2A-4487-B507-1BB978FC9F0A}"/>
                </a:ext>
              </a:extLst>
            </p:cNvPr>
            <p:cNvSpPr/>
            <p:nvPr/>
          </p:nvSpPr>
          <p:spPr>
            <a:xfrm>
              <a:off x="4208882" y="3189877"/>
              <a:ext cx="248125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chemeClr val="tx1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클릭 한번으로 나도 작곡가</a:t>
              </a:r>
              <a:r>
                <a:rPr lang="en-US" altLang="ko-KR" b="0" dirty="0">
                  <a:solidFill>
                    <a:schemeClr val="tx1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1580E8D-DDB3-4411-B218-6A6F319BD743}"/>
                </a:ext>
              </a:extLst>
            </p:cNvPr>
            <p:cNvSpPr/>
            <p:nvPr/>
          </p:nvSpPr>
          <p:spPr>
            <a:xfrm>
              <a:off x="4208882" y="3519257"/>
              <a:ext cx="248125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 err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원네비는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어떻게 길을 찾을까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  <a:endParaRPr lang="en-US" altLang="ko-KR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CF17B3E-3194-42F9-8EF6-F043255DFA55}"/>
                </a:ext>
              </a:extLst>
            </p:cNvPr>
            <p:cNvSpPr/>
            <p:nvPr/>
          </p:nvSpPr>
          <p:spPr>
            <a:xfrm>
              <a:off x="4208882" y="3860999"/>
              <a:ext cx="248125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rgbClr val="00000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나의 취향을 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</a:t>
              </a:r>
              <a:r>
                <a:rPr lang="ko-KR" altLang="en-US" b="0" dirty="0">
                  <a:solidFill>
                    <a:srgbClr val="00000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 잘 </a:t>
              </a:r>
              <a:r>
                <a:rPr lang="ko-KR" altLang="en-US" b="0" dirty="0" err="1">
                  <a:solidFill>
                    <a:srgbClr val="00000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맟출</a:t>
              </a:r>
              <a:r>
                <a:rPr lang="ko-KR" altLang="en-US" dirty="0" err="1">
                  <a:solidFill>
                    <a:srgbClr val="0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까</a:t>
              </a:r>
              <a:r>
                <a:rPr lang="en-US" altLang="ko-KR" dirty="0">
                  <a:solidFill>
                    <a:srgbClr val="0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  <a:endParaRPr lang="en-US" altLang="ko-KR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7CFBD12-A72E-403C-B9A1-3DFF793F7F85}"/>
                </a:ext>
              </a:extLst>
            </p:cNvPr>
            <p:cNvSpPr/>
            <p:nvPr/>
          </p:nvSpPr>
          <p:spPr>
            <a:xfrm>
              <a:off x="4208882" y="4548934"/>
              <a:ext cx="2481254" cy="480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 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마음대로 사용해도 될까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  <a:endParaRPr lang="en-US" altLang="ko-KR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48C089D-BAEF-45EB-A0E4-7EB7A4C6366F}"/>
                </a:ext>
              </a:extLst>
            </p:cNvPr>
            <p:cNvSpPr/>
            <p:nvPr/>
          </p:nvSpPr>
          <p:spPr>
            <a:xfrm>
              <a:off x="4208882" y="4214984"/>
              <a:ext cx="248125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dirty="0">
                  <a:solidFill>
                    <a:schemeClr val="tx1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</a:t>
              </a:r>
              <a:r>
                <a:rPr lang="ko-KR" altLang="en-US" b="0" dirty="0">
                  <a:solidFill>
                    <a:schemeClr val="tx1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는 내 얼굴을 잘 맞출까</a:t>
              </a:r>
              <a:r>
                <a:rPr lang="en-US" altLang="ko-KR" b="0" dirty="0">
                  <a:solidFill>
                    <a:schemeClr val="tx1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B722947-3708-4F4E-80E9-EBC2423C5A59}"/>
                </a:ext>
              </a:extLst>
            </p:cNvPr>
            <p:cNvSpPr/>
            <p:nvPr/>
          </p:nvSpPr>
          <p:spPr>
            <a:xfrm>
              <a:off x="7899650" y="2848635"/>
              <a:ext cx="36515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rgbClr val="0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나만의 특별한</a:t>
              </a:r>
              <a:r>
                <a:rPr lang="ko-KR" altLang="en-US" b="0" dirty="0">
                  <a:solidFill>
                    <a:srgbClr val="00000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계산기</a:t>
              </a:r>
              <a:endParaRPr lang="en-US" altLang="ko-KR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EC3864F-2ADE-40B8-85BA-2728E0848974}"/>
                </a:ext>
              </a:extLst>
            </p:cNvPr>
            <p:cNvSpPr/>
            <p:nvPr/>
          </p:nvSpPr>
          <p:spPr>
            <a:xfrm>
              <a:off x="7899649" y="3182939"/>
              <a:ext cx="36515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로 만든 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AIDLE SCHOOL 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교가 </a:t>
              </a:r>
              <a:endParaRPr lang="en-US" altLang="ko-KR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75C1DA2-9C18-41E8-BD63-7A4D802DA2EB}"/>
                </a:ext>
              </a:extLst>
            </p:cNvPr>
            <p:cNvSpPr/>
            <p:nvPr/>
          </p:nvSpPr>
          <p:spPr>
            <a:xfrm>
              <a:off x="7899649" y="3511271"/>
              <a:ext cx="36515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학교 정문에서 교실까지 최단경로 </a:t>
              </a:r>
              <a:r>
                <a:rPr lang="ko-KR" altLang="en-US" dirty="0" err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알리미</a:t>
              </a:r>
              <a:endParaRPr lang="en-US" altLang="ko-KR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13848E3-3E5C-4086-8406-13E10C5B8E34}"/>
                </a:ext>
              </a:extLst>
            </p:cNvPr>
            <p:cNvSpPr/>
            <p:nvPr/>
          </p:nvSpPr>
          <p:spPr>
            <a:xfrm>
              <a:off x="7899649" y="3855493"/>
              <a:ext cx="36515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rgbClr val="0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 취향 저격 수학여행 코스 추천 프로그램</a:t>
              </a:r>
              <a:endParaRPr lang="en-US" altLang="ko-KR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7794896-D76B-4445-86F4-E595F618AB10}"/>
                </a:ext>
              </a:extLst>
            </p:cNvPr>
            <p:cNvSpPr/>
            <p:nvPr/>
          </p:nvSpPr>
          <p:spPr>
            <a:xfrm>
              <a:off x="7899649" y="4199715"/>
              <a:ext cx="3651503" cy="296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얼굴 인식 자동 출석체크 프로그램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보안</a:t>
              </a:r>
              <a:r>
                <a: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?)</a:t>
              </a:r>
              <a:endParaRPr lang="en-US" altLang="ko-KR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12F16C-F114-4B18-A887-8F28D7738744}"/>
                </a:ext>
              </a:extLst>
            </p:cNvPr>
            <p:cNvSpPr/>
            <p:nvPr/>
          </p:nvSpPr>
          <p:spPr>
            <a:xfrm>
              <a:off x="7899649" y="4545345"/>
              <a:ext cx="3651503" cy="484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rgbClr val="0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인공지능 윤리 주제 토론과 수료증</a:t>
              </a:r>
              <a:endParaRPr lang="en-US" altLang="ko-KR" b="0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CF18E6A-B2D4-4EE1-82BE-230BB86A303D}"/>
                </a:ext>
              </a:extLst>
            </p:cNvPr>
            <p:cNvSpPr/>
            <p:nvPr/>
          </p:nvSpPr>
          <p:spPr>
            <a:xfrm>
              <a:off x="640845" y="5101658"/>
              <a:ext cx="1524000" cy="1497085"/>
            </a:xfrm>
            <a:prstGeom prst="rect">
              <a:avLst/>
            </a:prstGeom>
            <a:solidFill>
              <a:srgbClr val="F66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진로 체험</a:t>
              </a:r>
              <a:endPara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(AI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가 융합된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731953CD-1F36-452F-86D5-C682E27F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1036" y="5169037"/>
              <a:ext cx="1353600" cy="1353600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2D82F1D6-E017-4F28-8B24-7EF7FA2FF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04860" y="5146799"/>
              <a:ext cx="1353186" cy="135318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8B5CD47-1F69-49D4-8D11-DC62490BD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7762" y="5143177"/>
              <a:ext cx="1353600" cy="1353600"/>
            </a:xfrm>
            <a:prstGeom prst="rect">
              <a:avLst/>
            </a:prstGeom>
          </p:spPr>
        </p:pic>
        <p:sp>
          <p:nvSpPr>
            <p:cNvPr id="66" name="더하기 기호 65">
              <a:extLst>
                <a:ext uri="{FF2B5EF4-FFF2-40B4-BE49-F238E27FC236}">
                  <a16:creationId xmlns:a16="http://schemas.microsoft.com/office/drawing/2014/main" id="{9EB52962-B57E-4F4C-8FF1-6DFE747B3C8E}"/>
                </a:ext>
              </a:extLst>
            </p:cNvPr>
            <p:cNvSpPr/>
            <p:nvPr/>
          </p:nvSpPr>
          <p:spPr>
            <a:xfrm>
              <a:off x="3447553" y="5516165"/>
              <a:ext cx="786300" cy="775252"/>
            </a:xfrm>
            <a:prstGeom prst="mathPlus">
              <a:avLst>
                <a:gd name="adj1" fmla="val 13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CCA4CFE-C60E-4477-9A91-0A961B066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78723" y="5169037"/>
              <a:ext cx="1353600" cy="1353600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902844A-DBD9-442C-87E8-23D33316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94043" y="5209469"/>
              <a:ext cx="562644" cy="56393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5AE8344B-BBE3-4050-8435-7C579C7F2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69742" y="5146799"/>
              <a:ext cx="1353600" cy="135360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DB09F1A-4269-4A49-9F02-0D0C59C58811}"/>
              </a:ext>
            </a:extLst>
          </p:cNvPr>
          <p:cNvSpPr txBox="1"/>
          <p:nvPr/>
        </p:nvSpPr>
        <p:spPr>
          <a:xfrm>
            <a:off x="4575184" y="6475828"/>
            <a:ext cx="73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작곡가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A52F0A-5DDD-4B99-BBB2-4EC90C4E8630}"/>
              </a:ext>
            </a:extLst>
          </p:cNvPr>
          <p:cNvSpPr txBox="1"/>
          <p:nvPr/>
        </p:nvSpPr>
        <p:spPr>
          <a:xfrm>
            <a:off x="6206154" y="6503345"/>
            <a:ext cx="202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자율주행 프로그래머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403F1-798E-43F0-98C8-2CC24B24A182}"/>
              </a:ext>
            </a:extLst>
          </p:cNvPr>
          <p:cNvSpPr txBox="1"/>
          <p:nvPr/>
        </p:nvSpPr>
        <p:spPr>
          <a:xfrm>
            <a:off x="10216088" y="6475828"/>
            <a:ext cx="1205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보안 관리자 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BA8C30-AF74-4710-A789-E78D05D64809}"/>
              </a:ext>
            </a:extLst>
          </p:cNvPr>
          <p:cNvSpPr txBox="1"/>
          <p:nvPr/>
        </p:nvSpPr>
        <p:spPr>
          <a:xfrm>
            <a:off x="8625623" y="6522637"/>
            <a:ext cx="78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여행사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75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102ACD-0F94-479C-874B-2951AE409A04}"/>
              </a:ext>
            </a:extLst>
          </p:cNvPr>
          <p:cNvSpPr/>
          <p:nvPr/>
        </p:nvSpPr>
        <p:spPr>
          <a:xfrm>
            <a:off x="2228309" y="4545017"/>
            <a:ext cx="9322841" cy="203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75" name="Google Shape;375;p16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커리큘럼: </a:t>
            </a:r>
            <a:r>
              <a:rPr lang="en-US" altLang="ko-KR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10</a:t>
            </a:r>
            <a:r>
              <a:rPr lang="ko-KR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회차</a:t>
            </a:r>
            <a:endParaRPr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76" name="Google Shape;376;p16"/>
          <p:cNvSpPr txBox="1">
            <a:spLocks noGrp="1"/>
          </p:cNvSpPr>
          <p:nvPr>
            <p:ph type="body" idx="2"/>
          </p:nvPr>
        </p:nvSpPr>
        <p:spPr>
          <a:xfrm>
            <a:off x="419217" y="917975"/>
            <a:ext cx="33963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3. 사업 수행 계획</a:t>
            </a:r>
            <a:endParaRPr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380" name="Google Shape;3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214054" y="-564600"/>
            <a:ext cx="4513942" cy="28783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1C2B0-8130-48DA-B652-E9958564DD85}"/>
              </a:ext>
            </a:extLst>
          </p:cNvPr>
          <p:cNvSpPr/>
          <p:nvPr/>
        </p:nvSpPr>
        <p:spPr>
          <a:xfrm>
            <a:off x="641370" y="1447106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클래스명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3DBB2E-F960-449C-B18E-2BC2D1B3E721}"/>
              </a:ext>
            </a:extLst>
          </p:cNvPr>
          <p:cNvSpPr/>
          <p:nvPr/>
        </p:nvSpPr>
        <p:spPr>
          <a:xfrm>
            <a:off x="640846" y="1797551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교육목표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0A1F53-D8C0-4BA5-808E-7AACF045D9C5}"/>
              </a:ext>
            </a:extLst>
          </p:cNvPr>
          <p:cNvSpPr/>
          <p:nvPr/>
        </p:nvSpPr>
        <p:spPr>
          <a:xfrm>
            <a:off x="640846" y="2147996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 컨셉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01D078-7431-4A53-A351-D640F67682F0}"/>
              </a:ext>
            </a:extLst>
          </p:cNvPr>
          <p:cNvSpPr/>
          <p:nvPr/>
        </p:nvSpPr>
        <p:spPr>
          <a:xfrm>
            <a:off x="640846" y="2498441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체험과정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69BF9B-568C-48E3-9F8E-282E4A206F17}"/>
              </a:ext>
            </a:extLst>
          </p:cNvPr>
          <p:cNvSpPr/>
          <p:nvPr/>
        </p:nvSpPr>
        <p:spPr>
          <a:xfrm>
            <a:off x="640846" y="3186885"/>
            <a:ext cx="1524000" cy="1312488"/>
          </a:xfrm>
          <a:prstGeom prst="rect">
            <a:avLst/>
          </a:prstGeom>
          <a:solidFill>
            <a:srgbClr val="F6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빅프로젝트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EB7C80-1174-4E2C-B81D-25FA83130FD7}"/>
              </a:ext>
            </a:extLst>
          </p:cNvPr>
          <p:cNvSpPr/>
          <p:nvPr/>
        </p:nvSpPr>
        <p:spPr>
          <a:xfrm>
            <a:off x="2228311" y="1447106"/>
            <a:ext cx="9322844" cy="296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미래를 여는 아이들의 융합 코딩 교육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(KT AIDLE SCHOOL)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052C43-0B81-4AFA-A207-E55CABD6B519}"/>
              </a:ext>
            </a:extLst>
          </p:cNvPr>
          <p:cNvSpPr/>
          <p:nvPr/>
        </p:nvSpPr>
        <p:spPr>
          <a:xfrm>
            <a:off x="2228311" y="1797551"/>
            <a:ext cx="9322844" cy="296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미래의 직업들은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어떻게 적용될까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교과목과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기술을 융합하여 학생들이 다양한 진로를 체험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7BD9FA-E09A-455F-A4E6-04F319C01AB3}"/>
              </a:ext>
            </a:extLst>
          </p:cNvPr>
          <p:cNvSpPr/>
          <p:nvPr/>
        </p:nvSpPr>
        <p:spPr>
          <a:xfrm>
            <a:off x="2228311" y="2149830"/>
            <a:ext cx="9322844" cy="296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 주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미니프로젝트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내 눈에 보이는 결과물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성과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이루는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융합 교육 프로그램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7A77C9-4B17-4370-BB54-8B90919DA511}"/>
              </a:ext>
            </a:extLst>
          </p:cNvPr>
          <p:cNvSpPr/>
          <p:nvPr/>
        </p:nvSpPr>
        <p:spPr>
          <a:xfrm>
            <a:off x="2228310" y="2854607"/>
            <a:ext cx="9322841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1-6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회차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상동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F8B031-0920-4EEB-83B2-42608F4101E3}"/>
              </a:ext>
            </a:extLst>
          </p:cNvPr>
          <p:cNvSpPr/>
          <p:nvPr/>
        </p:nvSpPr>
        <p:spPr>
          <a:xfrm>
            <a:off x="640846" y="2842663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오리엔테이션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(?)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D1B1A0-E4F5-4483-BAD0-DEE0665E3556}"/>
              </a:ext>
            </a:extLst>
          </p:cNvPr>
          <p:cNvSpPr/>
          <p:nvPr/>
        </p:nvSpPr>
        <p:spPr>
          <a:xfrm>
            <a:off x="2228310" y="2498441"/>
            <a:ext cx="844073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회차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4B241F-4EBC-4C39-A520-5768D4846310}"/>
              </a:ext>
            </a:extLst>
          </p:cNvPr>
          <p:cNvSpPr/>
          <p:nvPr/>
        </p:nvSpPr>
        <p:spPr>
          <a:xfrm>
            <a:off x="3145536" y="2498441"/>
            <a:ext cx="3544600" cy="284388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질문형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?)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학습 목표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2222FD-1F89-46D6-BE59-0467B2578875}"/>
              </a:ext>
            </a:extLst>
          </p:cNvPr>
          <p:cNvSpPr/>
          <p:nvPr/>
        </p:nvSpPr>
        <p:spPr>
          <a:xfrm>
            <a:off x="6753602" y="2498441"/>
            <a:ext cx="1072897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키워드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2CA679-4A2A-4808-B7FD-8795A739BEDD}"/>
              </a:ext>
            </a:extLst>
          </p:cNvPr>
          <p:cNvSpPr/>
          <p:nvPr/>
        </p:nvSpPr>
        <p:spPr>
          <a:xfrm>
            <a:off x="7899651" y="2498441"/>
            <a:ext cx="3651504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결과물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(=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성과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D0EB52-87FB-4343-978C-1E893A0F1920}"/>
              </a:ext>
            </a:extLst>
          </p:cNvPr>
          <p:cNvSpPr/>
          <p:nvPr/>
        </p:nvSpPr>
        <p:spPr>
          <a:xfrm>
            <a:off x="2228311" y="3182939"/>
            <a:ext cx="83868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회차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5723D4-630B-4FE9-8832-5C2CA73E1CFA}"/>
              </a:ext>
            </a:extLst>
          </p:cNvPr>
          <p:cNvSpPr/>
          <p:nvPr/>
        </p:nvSpPr>
        <p:spPr>
          <a:xfrm>
            <a:off x="2228311" y="3511271"/>
            <a:ext cx="83868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회차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CA38DF-2549-4BBF-BD18-56232D6AA742}"/>
              </a:ext>
            </a:extLst>
          </p:cNvPr>
          <p:cNvSpPr/>
          <p:nvPr/>
        </p:nvSpPr>
        <p:spPr>
          <a:xfrm>
            <a:off x="2228311" y="3860999"/>
            <a:ext cx="83868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회차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549010-9CED-4904-A898-A0807C0C1037}"/>
              </a:ext>
            </a:extLst>
          </p:cNvPr>
          <p:cNvSpPr/>
          <p:nvPr/>
        </p:nvSpPr>
        <p:spPr>
          <a:xfrm>
            <a:off x="2228310" y="4209748"/>
            <a:ext cx="83868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회차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5322BB-17E2-447A-BFBF-8EC4A094F2A2}"/>
              </a:ext>
            </a:extLst>
          </p:cNvPr>
          <p:cNvSpPr/>
          <p:nvPr/>
        </p:nvSpPr>
        <p:spPr>
          <a:xfrm>
            <a:off x="6748212" y="3189877"/>
            <a:ext cx="1072896" cy="1304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</a:t>
            </a:r>
            <a:r>
              <a:rPr lang="ko-KR" altLang="en-US" b="1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주제</a:t>
            </a:r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주변 지역 문제 해결해보기</a:t>
            </a:r>
            <a:endParaRPr lang="en-US" altLang="ko-KR" b="0" dirty="0"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3BF8F3-76FA-4009-A177-353F41D290ED}"/>
              </a:ext>
            </a:extLst>
          </p:cNvPr>
          <p:cNvSpPr/>
          <p:nvPr/>
        </p:nvSpPr>
        <p:spPr>
          <a:xfrm>
            <a:off x="3145536" y="3189877"/>
            <a:ext cx="3544600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우리 근처에 불편한 것이 없을까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</a:t>
            </a:r>
            <a:endParaRPr lang="en-US" altLang="ko-KR" b="0" dirty="0"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F7BBF1-0AD2-4D52-8B6C-8DF6B0EA39A4}"/>
              </a:ext>
            </a:extLst>
          </p:cNvPr>
          <p:cNvSpPr/>
          <p:nvPr/>
        </p:nvSpPr>
        <p:spPr>
          <a:xfrm>
            <a:off x="3145536" y="3519257"/>
            <a:ext cx="3544600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블록 코딩으로 문제를 해결할 수 있을까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</a:t>
            </a:r>
            <a:endParaRPr lang="en-US" altLang="ko-KR" b="0" dirty="0"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0402AE-600C-4686-96C9-520C8DE9B6F5}"/>
              </a:ext>
            </a:extLst>
          </p:cNvPr>
          <p:cNvSpPr/>
          <p:nvPr/>
        </p:nvSpPr>
        <p:spPr>
          <a:xfrm>
            <a:off x="3145536" y="3860999"/>
            <a:ext cx="3544600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우리가 찾은 문제와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해법을 잘 전달하자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</a:t>
            </a:r>
            <a:endParaRPr lang="en-US" altLang="ko-KR" b="0" dirty="0"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92F79-627E-46EE-943F-815C9F735359}"/>
              </a:ext>
            </a:extLst>
          </p:cNvPr>
          <p:cNvSpPr/>
          <p:nvPr/>
        </p:nvSpPr>
        <p:spPr>
          <a:xfrm>
            <a:off x="3145536" y="4214984"/>
            <a:ext cx="3544600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친구들과 성과를 공유해보자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6CE8E2-62F5-4292-A839-0484891E6C4C}"/>
              </a:ext>
            </a:extLst>
          </p:cNvPr>
          <p:cNvSpPr/>
          <p:nvPr/>
        </p:nvSpPr>
        <p:spPr>
          <a:xfrm>
            <a:off x="7899649" y="3182939"/>
            <a:ext cx="36515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빅 프로젝트 주제선정</a:t>
            </a:r>
            <a:endParaRPr lang="en-US" altLang="ko-KR" b="0" dirty="0"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38C3FB-C82F-4A5E-9E16-2114A64A7A4E}"/>
              </a:ext>
            </a:extLst>
          </p:cNvPr>
          <p:cNvSpPr/>
          <p:nvPr/>
        </p:nvSpPr>
        <p:spPr>
          <a:xfrm>
            <a:off x="7899649" y="3511271"/>
            <a:ext cx="36515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블록코딩 구상</a:t>
            </a:r>
            <a:endParaRPr lang="en-US" altLang="ko-KR" b="0" dirty="0"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D0EC3F5-CBF4-49B7-A8C3-6DF7AA258580}"/>
              </a:ext>
            </a:extLst>
          </p:cNvPr>
          <p:cNvSpPr/>
          <p:nvPr/>
        </p:nvSpPr>
        <p:spPr>
          <a:xfrm>
            <a:off x="7899649" y="3855493"/>
            <a:ext cx="36515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발표 자료 </a:t>
            </a:r>
            <a:endParaRPr lang="en-US" altLang="ko-KR" b="0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3A9134-4E99-408A-A7A3-C1D47FA77ABE}"/>
              </a:ext>
            </a:extLst>
          </p:cNvPr>
          <p:cNvSpPr/>
          <p:nvPr/>
        </p:nvSpPr>
        <p:spPr>
          <a:xfrm>
            <a:off x="7899649" y="4199715"/>
            <a:ext cx="3651503" cy="296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최종결과물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수료증 </a:t>
            </a:r>
            <a:endParaRPr lang="en-US" altLang="ko-KR" b="0" dirty="0"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0" name="Google Shape;388;p17">
            <a:extLst>
              <a:ext uri="{FF2B5EF4-FFF2-40B4-BE49-F238E27FC236}">
                <a16:creationId xmlns:a16="http://schemas.microsoft.com/office/drawing/2014/main" id="{3CF4048B-BA3C-4DD9-98EA-BE21055F6E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168618" y="2788831"/>
            <a:ext cx="7237689" cy="399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38B8BE-5DE5-4337-BC20-7B668922C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953" y="4911653"/>
            <a:ext cx="1524000" cy="1524000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8037D03E-3BDB-48C7-BFD0-2BBA1C04F21D}"/>
              </a:ext>
            </a:extLst>
          </p:cNvPr>
          <p:cNvSpPr/>
          <p:nvPr/>
        </p:nvSpPr>
        <p:spPr>
          <a:xfrm>
            <a:off x="640846" y="4547263"/>
            <a:ext cx="1524000" cy="2039055"/>
          </a:xfrm>
          <a:prstGeom prst="rect">
            <a:avLst/>
          </a:prstGeom>
          <a:solidFill>
            <a:srgbClr val="F6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(?)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아이들이 얻을 수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있는것들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3843466-7232-45AB-A5D0-41BACD9EF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238" y="4736776"/>
            <a:ext cx="1684331" cy="168433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C74AAFD-859E-4504-B174-E24895E43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0430" y="4817644"/>
            <a:ext cx="1684331" cy="168433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589B70C-D792-41A3-8521-3478E6482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2047" y="4746497"/>
            <a:ext cx="1826626" cy="182662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DE22BF2-6254-4071-9C37-6944B415D846}"/>
              </a:ext>
            </a:extLst>
          </p:cNvPr>
          <p:cNvSpPr txBox="1"/>
          <p:nvPr/>
        </p:nvSpPr>
        <p:spPr>
          <a:xfrm>
            <a:off x="2542503" y="6501975"/>
            <a:ext cx="192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친구들과 팀워크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52B2E0-63A3-44ED-894B-AD33B5CAEAF3}"/>
              </a:ext>
            </a:extLst>
          </p:cNvPr>
          <p:cNvSpPr txBox="1"/>
          <p:nvPr/>
        </p:nvSpPr>
        <p:spPr>
          <a:xfrm>
            <a:off x="4575184" y="6475828"/>
            <a:ext cx="246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블록코딩 프로그래밍 능력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1419B9-17DA-4BC5-8295-2DDB19323756}"/>
              </a:ext>
            </a:extLst>
          </p:cNvPr>
          <p:cNvSpPr txBox="1"/>
          <p:nvPr/>
        </p:nvSpPr>
        <p:spPr>
          <a:xfrm>
            <a:off x="7106566" y="6499358"/>
            <a:ext cx="246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문제해결 아이디어 발굴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272BC9-F746-4327-A0E5-CD8434D00AAF}"/>
              </a:ext>
            </a:extLst>
          </p:cNvPr>
          <p:cNvSpPr txBox="1"/>
          <p:nvPr/>
        </p:nvSpPr>
        <p:spPr>
          <a:xfrm>
            <a:off x="9918220" y="6479186"/>
            <a:ext cx="1067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수료증</a:t>
            </a:r>
          </a:p>
        </p:txBody>
      </p:sp>
      <p:sp>
        <p:nvSpPr>
          <p:cNvPr id="43" name="Google Shape;391;p17">
            <a:extLst>
              <a:ext uri="{FF2B5EF4-FFF2-40B4-BE49-F238E27FC236}">
                <a16:creationId xmlns:a16="http://schemas.microsoft.com/office/drawing/2014/main" id="{FE8DE3CA-625E-4910-A4EC-7A2113086A0C}"/>
              </a:ext>
            </a:extLst>
          </p:cNvPr>
          <p:cNvSpPr/>
          <p:nvPr/>
        </p:nvSpPr>
        <p:spPr>
          <a:xfrm>
            <a:off x="12192000" y="-330894"/>
            <a:ext cx="1879600" cy="1778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정우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88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/>
              <a:t>커리큘럼: 6회차</a:t>
            </a:r>
            <a:endParaRPr dirty="0"/>
          </a:p>
        </p:txBody>
      </p:sp>
      <p:sp>
        <p:nvSpPr>
          <p:cNvPr id="376" name="Google Shape;376;p16"/>
          <p:cNvSpPr txBox="1">
            <a:spLocks noGrp="1"/>
          </p:cNvSpPr>
          <p:nvPr>
            <p:ph type="body" idx="2"/>
          </p:nvPr>
        </p:nvSpPr>
        <p:spPr>
          <a:xfrm>
            <a:off x="419217" y="917975"/>
            <a:ext cx="33963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/>
              <a:t>3. 사업 수행 계획</a:t>
            </a:r>
            <a:endParaRPr/>
          </a:p>
        </p:txBody>
      </p:sp>
      <p:sp>
        <p:nvSpPr>
          <p:cNvPr id="378" name="Google Shape;378;p16"/>
          <p:cNvSpPr/>
          <p:nvPr/>
        </p:nvSpPr>
        <p:spPr>
          <a:xfrm>
            <a:off x="3591362" y="158521"/>
            <a:ext cx="4513943" cy="116114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예시 포스터 그림용 </a:t>
            </a:r>
            <a:r>
              <a:rPr lang="en-US" altLang="ko-KR" dirty="0"/>
              <a:t>(</a:t>
            </a:r>
            <a:r>
              <a:rPr lang="ko-KR" altLang="en-US" dirty="0"/>
              <a:t>초안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FDAD62-1A3C-49AF-ADC2-C34BD33FD8D9}"/>
              </a:ext>
            </a:extLst>
          </p:cNvPr>
          <p:cNvSpPr/>
          <p:nvPr/>
        </p:nvSpPr>
        <p:spPr>
          <a:xfrm>
            <a:off x="592842" y="5449549"/>
            <a:ext cx="10910309" cy="123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실습 이미지가 들어갈 공간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EB9E5D-0B47-49D7-BCF4-7E7A7AD1144F}"/>
              </a:ext>
            </a:extLst>
          </p:cNvPr>
          <p:cNvSpPr/>
          <p:nvPr/>
        </p:nvSpPr>
        <p:spPr>
          <a:xfrm>
            <a:off x="-1649221" y="2943937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도입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E1C2B0-8130-48DA-B652-E9958564DD85}"/>
              </a:ext>
            </a:extLst>
          </p:cNvPr>
          <p:cNvSpPr/>
          <p:nvPr/>
        </p:nvSpPr>
        <p:spPr>
          <a:xfrm>
            <a:off x="641370" y="1635837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클래스명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3DBB2E-F960-449C-B18E-2BC2D1B3E721}"/>
              </a:ext>
            </a:extLst>
          </p:cNvPr>
          <p:cNvSpPr/>
          <p:nvPr/>
        </p:nvSpPr>
        <p:spPr>
          <a:xfrm>
            <a:off x="640846" y="1986282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교육목표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0A1F53-D8C0-4BA5-808E-7AACF045D9C5}"/>
              </a:ext>
            </a:extLst>
          </p:cNvPr>
          <p:cNvSpPr/>
          <p:nvPr/>
        </p:nvSpPr>
        <p:spPr>
          <a:xfrm>
            <a:off x="640846" y="2336727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교육 컨셉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01D078-7431-4A53-A351-D640F67682F0}"/>
              </a:ext>
            </a:extLst>
          </p:cNvPr>
          <p:cNvSpPr/>
          <p:nvPr/>
        </p:nvSpPr>
        <p:spPr>
          <a:xfrm>
            <a:off x="640846" y="2687172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체험과정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69BF9B-568C-48E3-9F8E-282E4A206F17}"/>
              </a:ext>
            </a:extLst>
          </p:cNvPr>
          <p:cNvSpPr/>
          <p:nvPr/>
        </p:nvSpPr>
        <p:spPr>
          <a:xfrm>
            <a:off x="640846" y="3375616"/>
            <a:ext cx="1524000" cy="1307251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프로젝트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EB7C80-1174-4E2C-B81D-25FA83130FD7}"/>
              </a:ext>
            </a:extLst>
          </p:cNvPr>
          <p:cNvSpPr/>
          <p:nvPr/>
        </p:nvSpPr>
        <p:spPr>
          <a:xfrm>
            <a:off x="2228311" y="1635837"/>
            <a:ext cx="9322844" cy="296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미래를 여는 아이들의 융합 코딩 교육</a:t>
            </a:r>
            <a:r>
              <a:rPr lang="en-US" altLang="ko-KR" dirty="0">
                <a:solidFill>
                  <a:schemeClr val="tx1"/>
                </a:solidFill>
              </a:rPr>
              <a:t>(KT AIDLE SCHOOL)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052C43-0B81-4AFA-A207-E55CABD6B519}"/>
              </a:ext>
            </a:extLst>
          </p:cNvPr>
          <p:cNvSpPr/>
          <p:nvPr/>
        </p:nvSpPr>
        <p:spPr>
          <a:xfrm>
            <a:off x="2228311" y="1986282"/>
            <a:ext cx="9322844" cy="296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AI</a:t>
            </a:r>
            <a:r>
              <a:rPr lang="ko-KR" altLang="en-US" dirty="0">
                <a:solidFill>
                  <a:schemeClr val="tx1"/>
                </a:solidFill>
              </a:rPr>
              <a:t>와 교과목을 융합하여 학생들은 어떤 진로를 설계할 수 있을까요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7BD9FA-E09A-455F-A4E6-04F319C01AB3}"/>
              </a:ext>
            </a:extLst>
          </p:cNvPr>
          <p:cNvSpPr/>
          <p:nvPr/>
        </p:nvSpPr>
        <p:spPr>
          <a:xfrm>
            <a:off x="2228311" y="2338561"/>
            <a:ext cx="9322844" cy="296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 주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미니프로젝트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로 내 눈에 보이는 성과를 이루는 </a:t>
            </a:r>
            <a:r>
              <a:rPr lang="en-US" altLang="ko-KR" dirty="0">
                <a:solidFill>
                  <a:schemeClr val="tx1"/>
                </a:solidFill>
              </a:rPr>
              <a:t>AI </a:t>
            </a:r>
            <a:r>
              <a:rPr lang="ko-KR" altLang="en-US" dirty="0">
                <a:solidFill>
                  <a:schemeClr val="tx1"/>
                </a:solidFill>
              </a:rPr>
              <a:t>융합 교육 프로그램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7A77C9-4B17-4370-BB54-8B90919DA511}"/>
              </a:ext>
            </a:extLst>
          </p:cNvPr>
          <p:cNvSpPr/>
          <p:nvPr/>
        </p:nvSpPr>
        <p:spPr>
          <a:xfrm>
            <a:off x="2228311" y="3043338"/>
            <a:ext cx="718064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F8B031-0920-4EEB-83B2-42608F4101E3}"/>
              </a:ext>
            </a:extLst>
          </p:cNvPr>
          <p:cNvSpPr/>
          <p:nvPr/>
        </p:nvSpPr>
        <p:spPr>
          <a:xfrm>
            <a:off x="640846" y="3031394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D1B1A0-E4F5-4483-BAD0-DEE0665E3556}"/>
              </a:ext>
            </a:extLst>
          </p:cNvPr>
          <p:cNvSpPr/>
          <p:nvPr/>
        </p:nvSpPr>
        <p:spPr>
          <a:xfrm>
            <a:off x="2228311" y="2687172"/>
            <a:ext cx="718064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CB3774-68A3-402D-8A01-67E4B9E034D4}"/>
              </a:ext>
            </a:extLst>
          </p:cNvPr>
          <p:cNvSpPr/>
          <p:nvPr/>
        </p:nvSpPr>
        <p:spPr>
          <a:xfrm>
            <a:off x="3009840" y="2687172"/>
            <a:ext cx="1130103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융합 교과목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4B241F-4EBC-4C39-A520-5768D4846310}"/>
              </a:ext>
            </a:extLst>
          </p:cNvPr>
          <p:cNvSpPr/>
          <p:nvPr/>
        </p:nvSpPr>
        <p:spPr>
          <a:xfrm>
            <a:off x="4203408" y="2687172"/>
            <a:ext cx="2486728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질문형</a:t>
            </a:r>
            <a:r>
              <a:rPr lang="en-US" altLang="ko-KR" dirty="0"/>
              <a:t>) </a:t>
            </a:r>
            <a:r>
              <a:rPr lang="ko-KR" altLang="en-US" dirty="0"/>
              <a:t>학습 목표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2222FD-1F89-46D6-BE59-0467B2578875}"/>
              </a:ext>
            </a:extLst>
          </p:cNvPr>
          <p:cNvSpPr/>
          <p:nvPr/>
        </p:nvSpPr>
        <p:spPr>
          <a:xfrm>
            <a:off x="6753602" y="2687172"/>
            <a:ext cx="1072897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2CA679-4A2A-4808-B7FD-8795A739BEDD}"/>
              </a:ext>
            </a:extLst>
          </p:cNvPr>
          <p:cNvSpPr/>
          <p:nvPr/>
        </p:nvSpPr>
        <p:spPr>
          <a:xfrm>
            <a:off x="7899651" y="2687172"/>
            <a:ext cx="3651504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결과물 </a:t>
            </a:r>
            <a:r>
              <a:rPr lang="en-US" altLang="ko-KR" dirty="0"/>
              <a:t>(= </a:t>
            </a:r>
            <a:r>
              <a:rPr lang="ko-KR" altLang="en-US" dirty="0"/>
              <a:t>성과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D0EB52-87FB-4343-978C-1E893A0F1920}"/>
              </a:ext>
            </a:extLst>
          </p:cNvPr>
          <p:cNvSpPr/>
          <p:nvPr/>
        </p:nvSpPr>
        <p:spPr>
          <a:xfrm>
            <a:off x="2228311" y="3371670"/>
            <a:ext cx="718064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5723D4-630B-4FE9-8832-5C2CA73E1CFA}"/>
              </a:ext>
            </a:extLst>
          </p:cNvPr>
          <p:cNvSpPr/>
          <p:nvPr/>
        </p:nvSpPr>
        <p:spPr>
          <a:xfrm>
            <a:off x="2228311" y="3700002"/>
            <a:ext cx="718064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CA38DF-2549-4BBF-BD18-56232D6AA742}"/>
              </a:ext>
            </a:extLst>
          </p:cNvPr>
          <p:cNvSpPr/>
          <p:nvPr/>
        </p:nvSpPr>
        <p:spPr>
          <a:xfrm>
            <a:off x="2228311" y="4049730"/>
            <a:ext cx="718064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549010-9CED-4904-A898-A0807C0C1037}"/>
              </a:ext>
            </a:extLst>
          </p:cNvPr>
          <p:cNvSpPr/>
          <p:nvPr/>
        </p:nvSpPr>
        <p:spPr>
          <a:xfrm>
            <a:off x="2228311" y="4398479"/>
            <a:ext cx="718064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43523A-051C-4BE3-82FD-150D2E4A791B}"/>
              </a:ext>
            </a:extLst>
          </p:cNvPr>
          <p:cNvSpPr/>
          <p:nvPr/>
        </p:nvSpPr>
        <p:spPr>
          <a:xfrm>
            <a:off x="2228311" y="4737665"/>
            <a:ext cx="718064" cy="480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DA8AA6-2016-4CA5-A765-FEF2908A9EF8}"/>
              </a:ext>
            </a:extLst>
          </p:cNvPr>
          <p:cNvSpPr/>
          <p:nvPr/>
        </p:nvSpPr>
        <p:spPr>
          <a:xfrm>
            <a:off x="3009021" y="3043338"/>
            <a:ext cx="1130103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· SW</a:t>
            </a:r>
            <a:endParaRPr lang="en-US" altLang="ko-KR" b="0" dirty="0">
              <a:effectLst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3539C6-2D31-4DB3-AF08-F440C86F5256}"/>
              </a:ext>
            </a:extLst>
          </p:cNvPr>
          <p:cNvSpPr/>
          <p:nvPr/>
        </p:nvSpPr>
        <p:spPr>
          <a:xfrm>
            <a:off x="640845" y="4737666"/>
            <a:ext cx="1524000" cy="484497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마무리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3D87AD-BD43-4911-A0AC-6C06F84BC512}"/>
              </a:ext>
            </a:extLst>
          </p:cNvPr>
          <p:cNvSpPr/>
          <p:nvPr/>
        </p:nvSpPr>
        <p:spPr>
          <a:xfrm>
            <a:off x="3009021" y="3371670"/>
            <a:ext cx="1130103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음악</a:t>
            </a:r>
            <a:endParaRPr lang="ko-KR" altLang="en-US" b="0" dirty="0">
              <a:effectLst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752B9A-8A48-41C4-9E8E-20556C24AF83}"/>
              </a:ext>
            </a:extLst>
          </p:cNvPr>
          <p:cNvSpPr/>
          <p:nvPr/>
        </p:nvSpPr>
        <p:spPr>
          <a:xfrm>
            <a:off x="3009021" y="3703815"/>
            <a:ext cx="1130103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B5DADB-7DBC-4976-9470-B92CC7F554A5}"/>
              </a:ext>
            </a:extLst>
          </p:cNvPr>
          <p:cNvSpPr/>
          <p:nvPr/>
        </p:nvSpPr>
        <p:spPr>
          <a:xfrm>
            <a:off x="3009021" y="4049411"/>
            <a:ext cx="1130103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452044-6C2D-4AC6-A9C1-F948BCE17CB2}"/>
              </a:ext>
            </a:extLst>
          </p:cNvPr>
          <p:cNvSpPr/>
          <p:nvPr/>
        </p:nvSpPr>
        <p:spPr>
          <a:xfrm>
            <a:off x="3009021" y="4398479"/>
            <a:ext cx="1130103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수학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A7101E-2FE9-429F-A39D-C4B4DB26EEEC}"/>
              </a:ext>
            </a:extLst>
          </p:cNvPr>
          <p:cNvSpPr/>
          <p:nvPr/>
        </p:nvSpPr>
        <p:spPr>
          <a:xfrm>
            <a:off x="3009021" y="4734076"/>
            <a:ext cx="1130103" cy="484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5322BB-17E2-447A-BFBF-8EC4A094F2A2}"/>
              </a:ext>
            </a:extLst>
          </p:cNvPr>
          <p:cNvSpPr/>
          <p:nvPr/>
        </p:nvSpPr>
        <p:spPr>
          <a:xfrm>
            <a:off x="6748212" y="3037366"/>
            <a:ext cx="1072896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코딩</a:t>
            </a:r>
            <a:endParaRPr lang="en-US" altLang="ko-KR" b="0" dirty="0">
              <a:effectLst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0EBABD-3523-4CBE-87EA-6AA312C3CCD8}"/>
              </a:ext>
            </a:extLst>
          </p:cNvPr>
          <p:cNvSpPr/>
          <p:nvPr/>
        </p:nvSpPr>
        <p:spPr>
          <a:xfrm>
            <a:off x="6748211" y="3371670"/>
            <a:ext cx="1072895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기가지니</a:t>
            </a:r>
            <a:endParaRPr lang="en-US" altLang="ko-KR" b="0" dirty="0">
              <a:effectLst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651503-D10E-4FB0-A060-01905271AC36}"/>
              </a:ext>
            </a:extLst>
          </p:cNvPr>
          <p:cNvSpPr/>
          <p:nvPr/>
        </p:nvSpPr>
        <p:spPr>
          <a:xfrm>
            <a:off x="6748211" y="3709107"/>
            <a:ext cx="1072894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원내비</a:t>
            </a:r>
            <a:endParaRPr lang="en-US" altLang="ko-KR" b="0" dirty="0">
              <a:effectLst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6880703-2EB5-4774-AC62-62563FEEF342}"/>
              </a:ext>
            </a:extLst>
          </p:cNvPr>
          <p:cNvSpPr/>
          <p:nvPr/>
        </p:nvSpPr>
        <p:spPr>
          <a:xfrm>
            <a:off x="6748211" y="4046545"/>
            <a:ext cx="1072893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비지도학습</a:t>
            </a:r>
            <a:endParaRPr lang="en-US" altLang="ko-KR" b="0" dirty="0">
              <a:effectLst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F89CD0-E636-4E0E-88F9-42CD6C4C3728}"/>
              </a:ext>
            </a:extLst>
          </p:cNvPr>
          <p:cNvSpPr/>
          <p:nvPr/>
        </p:nvSpPr>
        <p:spPr>
          <a:xfrm>
            <a:off x="6748212" y="4396989"/>
            <a:ext cx="1072892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얼굴 인식</a:t>
            </a:r>
            <a:endParaRPr lang="en-US" altLang="ko-KR" b="0" dirty="0">
              <a:effectLst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7BA004-A553-4DC0-A0FE-285B258FDEF1}"/>
              </a:ext>
            </a:extLst>
          </p:cNvPr>
          <p:cNvSpPr/>
          <p:nvPr/>
        </p:nvSpPr>
        <p:spPr>
          <a:xfrm>
            <a:off x="6748211" y="4737666"/>
            <a:ext cx="1072891" cy="484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인공지능 윤리</a:t>
            </a:r>
            <a:endParaRPr lang="en-US" altLang="ko-KR" b="0" dirty="0">
              <a:effectLst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FA9BF9-2465-48C6-B7D4-5E6683E2D237}"/>
              </a:ext>
            </a:extLst>
          </p:cNvPr>
          <p:cNvSpPr/>
          <p:nvPr/>
        </p:nvSpPr>
        <p:spPr>
          <a:xfrm>
            <a:off x="4208882" y="3047008"/>
            <a:ext cx="2481254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>
                <a:solidFill>
                  <a:schemeClr val="tx1"/>
                </a:solidFill>
                <a:effectLst/>
              </a:rPr>
              <a:t>코딩 학습의 필요성을 이해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3BF8F3-76FA-4009-A177-353F41D290ED}"/>
              </a:ext>
            </a:extLst>
          </p:cNvPr>
          <p:cNvSpPr/>
          <p:nvPr/>
        </p:nvSpPr>
        <p:spPr>
          <a:xfrm>
            <a:off x="4208882" y="3378608"/>
            <a:ext cx="2481254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</a:rPr>
              <a:t>블록코딩의 반복 구조 학습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F7BBF1-0AD2-4D52-8B6C-8DF6B0EA39A4}"/>
              </a:ext>
            </a:extLst>
          </p:cNvPr>
          <p:cNvSpPr/>
          <p:nvPr/>
        </p:nvSpPr>
        <p:spPr>
          <a:xfrm>
            <a:off x="4208882" y="3707988"/>
            <a:ext cx="2481254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</a:rPr>
              <a:t>네비게이션 원리 파악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0402AE-600C-4686-96C9-520C8DE9B6F5}"/>
              </a:ext>
            </a:extLst>
          </p:cNvPr>
          <p:cNvSpPr/>
          <p:nvPr/>
        </p:nvSpPr>
        <p:spPr>
          <a:xfrm>
            <a:off x="4208882" y="4049730"/>
            <a:ext cx="2481254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데이터분석 비지도 학습 이해</a:t>
            </a:r>
            <a:endParaRPr lang="en-US" altLang="ko-KR" b="0" dirty="0">
              <a:effectLst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B64E9B8-4924-4557-983A-D5D520F21BE0}"/>
              </a:ext>
            </a:extLst>
          </p:cNvPr>
          <p:cNvSpPr/>
          <p:nvPr/>
        </p:nvSpPr>
        <p:spPr>
          <a:xfrm>
            <a:off x="4208882" y="4737665"/>
            <a:ext cx="2481254" cy="4809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기술과 인공지능 윤리 함양 </a:t>
            </a:r>
            <a:endParaRPr lang="en-US" altLang="ko-KR" b="0" dirty="0">
              <a:effectLst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92F79-627E-46EE-943F-815C9F735359}"/>
              </a:ext>
            </a:extLst>
          </p:cNvPr>
          <p:cNvSpPr/>
          <p:nvPr/>
        </p:nvSpPr>
        <p:spPr>
          <a:xfrm>
            <a:off x="4208882" y="4403715"/>
            <a:ext cx="2481254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안면 인식 시스템 이해</a:t>
            </a:r>
            <a:endParaRPr lang="en-US" altLang="ko-KR" b="0" dirty="0">
              <a:effectLst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930281C-2D3E-4CC2-87B6-6E80BE7EE393}"/>
              </a:ext>
            </a:extLst>
          </p:cNvPr>
          <p:cNvSpPr/>
          <p:nvPr/>
        </p:nvSpPr>
        <p:spPr>
          <a:xfrm>
            <a:off x="7899650" y="3037366"/>
            <a:ext cx="3651503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나만을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위한 계산기</a:t>
            </a:r>
            <a:endParaRPr lang="en-US" altLang="ko-KR" b="0" dirty="0">
              <a:effectLst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6CE8E2-62F5-4292-A839-0484891E6C4C}"/>
              </a:ext>
            </a:extLst>
          </p:cNvPr>
          <p:cNvSpPr/>
          <p:nvPr/>
        </p:nvSpPr>
        <p:spPr>
          <a:xfrm>
            <a:off x="7899649" y="3371670"/>
            <a:ext cx="3651503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</a:rPr>
              <a:t>AI</a:t>
            </a:r>
            <a:r>
              <a:rPr lang="ko-KR" altLang="en-US" dirty="0">
                <a:solidFill>
                  <a:schemeClr val="tx1"/>
                </a:solidFill>
              </a:rPr>
              <a:t>로 만든 </a:t>
            </a:r>
            <a:r>
              <a:rPr lang="en-US" altLang="ko-KR" dirty="0">
                <a:solidFill>
                  <a:schemeClr val="tx1"/>
                </a:solidFill>
              </a:rPr>
              <a:t>AIDLE SCHOOL </a:t>
            </a:r>
            <a:r>
              <a:rPr lang="ko-KR" altLang="en-US" dirty="0">
                <a:solidFill>
                  <a:schemeClr val="tx1"/>
                </a:solidFill>
              </a:rPr>
              <a:t>교가 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38C3FB-C82F-4A5E-9E16-2114A64A7A4E}"/>
              </a:ext>
            </a:extLst>
          </p:cNvPr>
          <p:cNvSpPr/>
          <p:nvPr/>
        </p:nvSpPr>
        <p:spPr>
          <a:xfrm>
            <a:off x="7899649" y="3700002"/>
            <a:ext cx="3651503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</a:rPr>
              <a:t>학교 정문에서 교실까지 자율주행 미니카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D0EC3F5-CBF4-49B7-A8C3-6DF7AA258580}"/>
              </a:ext>
            </a:extLst>
          </p:cNvPr>
          <p:cNvSpPr/>
          <p:nvPr/>
        </p:nvSpPr>
        <p:spPr>
          <a:xfrm>
            <a:off x="7899649" y="4044224"/>
            <a:ext cx="3651503" cy="284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내 취향 저격 수학여행 코스 추천 </a:t>
            </a:r>
            <a:endParaRPr lang="en-US" altLang="ko-KR" b="0" dirty="0">
              <a:effectLst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3A9134-4E99-408A-A7A3-C1D47FA77ABE}"/>
              </a:ext>
            </a:extLst>
          </p:cNvPr>
          <p:cNvSpPr/>
          <p:nvPr/>
        </p:nvSpPr>
        <p:spPr>
          <a:xfrm>
            <a:off x="7899649" y="4388446"/>
            <a:ext cx="3651503" cy="296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</a:rPr>
              <a:t>선생님 대신 출석을 체크할 영상 인식 모델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525C749-5D85-4D44-B14C-5801B2E93C5E}"/>
              </a:ext>
            </a:extLst>
          </p:cNvPr>
          <p:cNvSpPr/>
          <p:nvPr/>
        </p:nvSpPr>
        <p:spPr>
          <a:xfrm>
            <a:off x="7899649" y="4734076"/>
            <a:ext cx="3651503" cy="484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인공지능 윤리 주제 토론과 수료증</a:t>
            </a:r>
            <a:endParaRPr lang="en-US" altLang="ko-KR" b="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/>
              <a:t>커리큘럼: 6회차</a:t>
            </a:r>
            <a:endParaRPr dirty="0"/>
          </a:p>
        </p:txBody>
      </p:sp>
      <p:sp>
        <p:nvSpPr>
          <p:cNvPr id="376" name="Google Shape;376;p16"/>
          <p:cNvSpPr txBox="1">
            <a:spLocks noGrp="1"/>
          </p:cNvSpPr>
          <p:nvPr>
            <p:ph type="body" idx="2"/>
          </p:nvPr>
        </p:nvSpPr>
        <p:spPr>
          <a:xfrm>
            <a:off x="419217" y="917975"/>
            <a:ext cx="33963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/>
              <a:t>3. 사업 수행 계획</a:t>
            </a:r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E1C2B0-8130-48DA-B652-E9958564DD85}"/>
              </a:ext>
            </a:extLst>
          </p:cNvPr>
          <p:cNvSpPr/>
          <p:nvPr/>
        </p:nvSpPr>
        <p:spPr>
          <a:xfrm>
            <a:off x="641370" y="1447106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클래스명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3DBB2E-F960-449C-B18E-2BC2D1B3E721}"/>
              </a:ext>
            </a:extLst>
          </p:cNvPr>
          <p:cNvSpPr/>
          <p:nvPr/>
        </p:nvSpPr>
        <p:spPr>
          <a:xfrm>
            <a:off x="640846" y="1797551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교육목표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0A1F53-D8C0-4BA5-808E-7AACF045D9C5}"/>
              </a:ext>
            </a:extLst>
          </p:cNvPr>
          <p:cNvSpPr/>
          <p:nvPr/>
        </p:nvSpPr>
        <p:spPr>
          <a:xfrm>
            <a:off x="640846" y="2147996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교육 컨셉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01D078-7431-4A53-A351-D640F67682F0}"/>
              </a:ext>
            </a:extLst>
          </p:cNvPr>
          <p:cNvSpPr/>
          <p:nvPr/>
        </p:nvSpPr>
        <p:spPr>
          <a:xfrm>
            <a:off x="640846" y="2498441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체험과정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69BF9B-568C-48E3-9F8E-282E4A206F17}"/>
              </a:ext>
            </a:extLst>
          </p:cNvPr>
          <p:cNvSpPr/>
          <p:nvPr/>
        </p:nvSpPr>
        <p:spPr>
          <a:xfrm>
            <a:off x="640846" y="3186885"/>
            <a:ext cx="1524000" cy="1307251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미니프로젝트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1EB7C80-1174-4E2C-B81D-25FA83130FD7}"/>
              </a:ext>
            </a:extLst>
          </p:cNvPr>
          <p:cNvSpPr/>
          <p:nvPr/>
        </p:nvSpPr>
        <p:spPr>
          <a:xfrm>
            <a:off x="2228311" y="1447106"/>
            <a:ext cx="9322844" cy="296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미래를 여는 아이들의 융합 코딩 교육</a:t>
            </a:r>
            <a:r>
              <a:rPr lang="en-US" altLang="ko-KR" dirty="0">
                <a:solidFill>
                  <a:schemeClr val="tx1"/>
                </a:solidFill>
              </a:rPr>
              <a:t>(KT AIDLE SCHOOL)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052C43-0B81-4AFA-A207-E55CABD6B519}"/>
              </a:ext>
            </a:extLst>
          </p:cNvPr>
          <p:cNvSpPr/>
          <p:nvPr/>
        </p:nvSpPr>
        <p:spPr>
          <a:xfrm>
            <a:off x="2228311" y="1797551"/>
            <a:ext cx="9322844" cy="296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미래의 직업들은 </a:t>
            </a:r>
            <a:r>
              <a:rPr lang="en-US" altLang="ko-KR" dirty="0">
                <a:solidFill>
                  <a:schemeClr val="tx1"/>
                </a:solidFill>
              </a:rPr>
              <a:t>AI</a:t>
            </a:r>
            <a:r>
              <a:rPr lang="ko-KR" altLang="en-US" dirty="0">
                <a:solidFill>
                  <a:schemeClr val="tx1"/>
                </a:solidFill>
              </a:rPr>
              <a:t>가 어떻게 적용될까</a:t>
            </a:r>
            <a:r>
              <a:rPr lang="en-US" altLang="ko-KR" dirty="0">
                <a:solidFill>
                  <a:schemeClr val="tx1"/>
                </a:solidFill>
              </a:rPr>
              <a:t>? </a:t>
            </a:r>
            <a:r>
              <a:rPr lang="ko-KR" altLang="en-US" dirty="0">
                <a:solidFill>
                  <a:schemeClr val="tx1"/>
                </a:solidFill>
              </a:rPr>
              <a:t>교과목과 </a:t>
            </a:r>
            <a:r>
              <a:rPr lang="en-US" altLang="ko-KR" dirty="0">
                <a:solidFill>
                  <a:schemeClr val="tx1"/>
                </a:solidFill>
              </a:rPr>
              <a:t>AI </a:t>
            </a:r>
            <a:r>
              <a:rPr lang="ko-KR" altLang="en-US" dirty="0">
                <a:solidFill>
                  <a:schemeClr val="tx1"/>
                </a:solidFill>
              </a:rPr>
              <a:t>기술을 융합하여 학생들이 다양한 진로를 체험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7BD9FA-E09A-455F-A4E6-04F319C01AB3}"/>
              </a:ext>
            </a:extLst>
          </p:cNvPr>
          <p:cNvSpPr/>
          <p:nvPr/>
        </p:nvSpPr>
        <p:spPr>
          <a:xfrm>
            <a:off x="2228311" y="2149830"/>
            <a:ext cx="9322844" cy="296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 주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미니프로젝트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로 내 눈에 보이는 결과물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성과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를 이루는 </a:t>
            </a:r>
            <a:r>
              <a:rPr lang="en-US" altLang="ko-KR" dirty="0">
                <a:solidFill>
                  <a:schemeClr val="tx1"/>
                </a:solidFill>
              </a:rPr>
              <a:t>AI </a:t>
            </a:r>
            <a:r>
              <a:rPr lang="ko-KR" altLang="en-US" dirty="0">
                <a:solidFill>
                  <a:schemeClr val="tx1"/>
                </a:solidFill>
              </a:rPr>
              <a:t>융합 교육 프로그램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7A77C9-4B17-4370-BB54-8B90919DA511}"/>
              </a:ext>
            </a:extLst>
          </p:cNvPr>
          <p:cNvSpPr/>
          <p:nvPr/>
        </p:nvSpPr>
        <p:spPr>
          <a:xfrm>
            <a:off x="2228311" y="2854607"/>
            <a:ext cx="71806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F8B031-0920-4EEB-83B2-42608F4101E3}"/>
              </a:ext>
            </a:extLst>
          </p:cNvPr>
          <p:cNvSpPr/>
          <p:nvPr/>
        </p:nvSpPr>
        <p:spPr>
          <a:xfrm>
            <a:off x="640846" y="2842663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오리엔테이션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D1B1A0-E4F5-4483-BAD0-DEE0665E3556}"/>
              </a:ext>
            </a:extLst>
          </p:cNvPr>
          <p:cNvSpPr/>
          <p:nvPr/>
        </p:nvSpPr>
        <p:spPr>
          <a:xfrm>
            <a:off x="2228311" y="2498441"/>
            <a:ext cx="718064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2CB3774-68A3-402D-8A01-67E4B9E034D4}"/>
              </a:ext>
            </a:extLst>
          </p:cNvPr>
          <p:cNvSpPr/>
          <p:nvPr/>
        </p:nvSpPr>
        <p:spPr>
          <a:xfrm>
            <a:off x="3009840" y="2498441"/>
            <a:ext cx="1130103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융합 교과목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4B241F-4EBC-4C39-A520-5768D4846310}"/>
              </a:ext>
            </a:extLst>
          </p:cNvPr>
          <p:cNvSpPr/>
          <p:nvPr/>
        </p:nvSpPr>
        <p:spPr>
          <a:xfrm>
            <a:off x="4203408" y="2498441"/>
            <a:ext cx="2486728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목표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2222FD-1F89-46D6-BE59-0467B2578875}"/>
              </a:ext>
            </a:extLst>
          </p:cNvPr>
          <p:cNvSpPr/>
          <p:nvPr/>
        </p:nvSpPr>
        <p:spPr>
          <a:xfrm>
            <a:off x="6753602" y="2498441"/>
            <a:ext cx="1072897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키워드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2CA679-4A2A-4808-B7FD-8795A739BEDD}"/>
              </a:ext>
            </a:extLst>
          </p:cNvPr>
          <p:cNvSpPr/>
          <p:nvPr/>
        </p:nvSpPr>
        <p:spPr>
          <a:xfrm>
            <a:off x="7899651" y="2498441"/>
            <a:ext cx="3651504" cy="296332"/>
          </a:xfrm>
          <a:prstGeom prst="rect">
            <a:avLst/>
          </a:prstGeom>
          <a:solidFill>
            <a:srgbClr val="F6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결과물 </a:t>
            </a:r>
            <a:r>
              <a:rPr lang="en-US" altLang="ko-KR" dirty="0"/>
              <a:t>(= </a:t>
            </a:r>
            <a:r>
              <a:rPr lang="ko-KR" altLang="en-US" dirty="0"/>
              <a:t>성과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D0EB52-87FB-4343-978C-1E893A0F1920}"/>
              </a:ext>
            </a:extLst>
          </p:cNvPr>
          <p:cNvSpPr/>
          <p:nvPr/>
        </p:nvSpPr>
        <p:spPr>
          <a:xfrm>
            <a:off x="2228311" y="3182939"/>
            <a:ext cx="71806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5723D4-630B-4FE9-8832-5C2CA73E1CFA}"/>
              </a:ext>
            </a:extLst>
          </p:cNvPr>
          <p:cNvSpPr/>
          <p:nvPr/>
        </p:nvSpPr>
        <p:spPr>
          <a:xfrm>
            <a:off x="2228311" y="3511271"/>
            <a:ext cx="71806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CA38DF-2549-4BBF-BD18-56232D6AA742}"/>
              </a:ext>
            </a:extLst>
          </p:cNvPr>
          <p:cNvSpPr/>
          <p:nvPr/>
        </p:nvSpPr>
        <p:spPr>
          <a:xfrm>
            <a:off x="2228311" y="3860999"/>
            <a:ext cx="71806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549010-9CED-4904-A898-A0807C0C1037}"/>
              </a:ext>
            </a:extLst>
          </p:cNvPr>
          <p:cNvSpPr/>
          <p:nvPr/>
        </p:nvSpPr>
        <p:spPr>
          <a:xfrm>
            <a:off x="2228311" y="4209748"/>
            <a:ext cx="71806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43523A-051C-4BE3-82FD-150D2E4A791B}"/>
              </a:ext>
            </a:extLst>
          </p:cNvPr>
          <p:cNvSpPr/>
          <p:nvPr/>
        </p:nvSpPr>
        <p:spPr>
          <a:xfrm>
            <a:off x="2228311" y="4548934"/>
            <a:ext cx="718064" cy="480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 err="1">
                <a:solidFill>
                  <a:schemeClr val="tx1"/>
                </a:solidFill>
              </a:rPr>
              <a:t>회차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DA8AA6-2016-4CA5-A765-FEF2908A9EF8}"/>
              </a:ext>
            </a:extLst>
          </p:cNvPr>
          <p:cNvSpPr/>
          <p:nvPr/>
        </p:nvSpPr>
        <p:spPr>
          <a:xfrm>
            <a:off x="3009021" y="2854607"/>
            <a:ext cx="11301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· SW</a:t>
            </a:r>
            <a:endParaRPr lang="en-US" altLang="ko-KR" b="0" dirty="0">
              <a:effectLst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3539C6-2D31-4DB3-AF08-F440C86F5256}"/>
              </a:ext>
            </a:extLst>
          </p:cNvPr>
          <p:cNvSpPr/>
          <p:nvPr/>
        </p:nvSpPr>
        <p:spPr>
          <a:xfrm>
            <a:off x="640845" y="4548935"/>
            <a:ext cx="1524000" cy="484497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수료식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A3D87AD-BD43-4911-A0AC-6C06F84BC512}"/>
              </a:ext>
            </a:extLst>
          </p:cNvPr>
          <p:cNvSpPr/>
          <p:nvPr/>
        </p:nvSpPr>
        <p:spPr>
          <a:xfrm>
            <a:off x="3009021" y="3182939"/>
            <a:ext cx="11301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음악</a:t>
            </a:r>
            <a:endParaRPr lang="ko-KR" altLang="en-US" b="0" dirty="0">
              <a:effectLst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5752B9A-8A48-41C4-9E8E-20556C24AF83}"/>
              </a:ext>
            </a:extLst>
          </p:cNvPr>
          <p:cNvSpPr/>
          <p:nvPr/>
        </p:nvSpPr>
        <p:spPr>
          <a:xfrm>
            <a:off x="3009021" y="3515084"/>
            <a:ext cx="11301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DB5DADB-7DBC-4976-9470-B92CC7F554A5}"/>
              </a:ext>
            </a:extLst>
          </p:cNvPr>
          <p:cNvSpPr/>
          <p:nvPr/>
        </p:nvSpPr>
        <p:spPr>
          <a:xfrm>
            <a:off x="3009021" y="3860680"/>
            <a:ext cx="11301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452044-6C2D-4AC6-A9C1-F948BCE17CB2}"/>
              </a:ext>
            </a:extLst>
          </p:cNvPr>
          <p:cNvSpPr/>
          <p:nvPr/>
        </p:nvSpPr>
        <p:spPr>
          <a:xfrm>
            <a:off x="3009021" y="4209748"/>
            <a:ext cx="11301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수학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A7101E-2FE9-429F-A39D-C4B4DB26EEEC}"/>
              </a:ext>
            </a:extLst>
          </p:cNvPr>
          <p:cNvSpPr/>
          <p:nvPr/>
        </p:nvSpPr>
        <p:spPr>
          <a:xfrm>
            <a:off x="3009021" y="4545345"/>
            <a:ext cx="1130103" cy="484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도덕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5322BB-17E2-447A-BFBF-8EC4A094F2A2}"/>
              </a:ext>
            </a:extLst>
          </p:cNvPr>
          <p:cNvSpPr/>
          <p:nvPr/>
        </p:nvSpPr>
        <p:spPr>
          <a:xfrm>
            <a:off x="6748212" y="2848635"/>
            <a:ext cx="1072896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블록 코딩</a:t>
            </a:r>
            <a:endParaRPr lang="en-US" altLang="ko-KR" b="0" dirty="0">
              <a:effectLst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0EBABD-3523-4CBE-87EA-6AA312C3CCD8}"/>
              </a:ext>
            </a:extLst>
          </p:cNvPr>
          <p:cNvSpPr/>
          <p:nvPr/>
        </p:nvSpPr>
        <p:spPr>
          <a:xfrm>
            <a:off x="6748211" y="3182939"/>
            <a:ext cx="1072895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기가지니</a:t>
            </a:r>
            <a:endParaRPr lang="en-US" altLang="ko-KR" b="0" dirty="0">
              <a:effectLst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651503-D10E-4FB0-A060-01905271AC36}"/>
              </a:ext>
            </a:extLst>
          </p:cNvPr>
          <p:cNvSpPr/>
          <p:nvPr/>
        </p:nvSpPr>
        <p:spPr>
          <a:xfrm>
            <a:off x="6748211" y="3520376"/>
            <a:ext cx="107289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원내비</a:t>
            </a:r>
            <a:endParaRPr lang="en-US" altLang="ko-KR" b="0" dirty="0">
              <a:effectLst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6880703-2EB5-4774-AC62-62563FEEF342}"/>
              </a:ext>
            </a:extLst>
          </p:cNvPr>
          <p:cNvSpPr/>
          <p:nvPr/>
        </p:nvSpPr>
        <p:spPr>
          <a:xfrm>
            <a:off x="6748211" y="3857814"/>
            <a:ext cx="107289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비지도학습</a:t>
            </a:r>
            <a:endParaRPr lang="en-US" altLang="ko-KR" b="0" dirty="0">
              <a:effectLst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F89CD0-E636-4E0E-88F9-42CD6C4C3728}"/>
              </a:ext>
            </a:extLst>
          </p:cNvPr>
          <p:cNvSpPr/>
          <p:nvPr/>
        </p:nvSpPr>
        <p:spPr>
          <a:xfrm>
            <a:off x="6748212" y="4208258"/>
            <a:ext cx="1072892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얼굴 인식</a:t>
            </a:r>
            <a:endParaRPr lang="en-US" altLang="ko-KR" b="0" dirty="0">
              <a:effectLst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7BA004-A553-4DC0-A0FE-285B258FDEF1}"/>
              </a:ext>
            </a:extLst>
          </p:cNvPr>
          <p:cNvSpPr/>
          <p:nvPr/>
        </p:nvSpPr>
        <p:spPr>
          <a:xfrm>
            <a:off x="6748211" y="4548935"/>
            <a:ext cx="1072891" cy="484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인공지능 윤리</a:t>
            </a:r>
            <a:endParaRPr lang="en-US" altLang="ko-KR" b="0" dirty="0">
              <a:effectLst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FA9BF9-2465-48C6-B7D4-5E6683E2D237}"/>
              </a:ext>
            </a:extLst>
          </p:cNvPr>
          <p:cNvSpPr/>
          <p:nvPr/>
        </p:nvSpPr>
        <p:spPr>
          <a:xfrm>
            <a:off x="4208882" y="2858277"/>
            <a:ext cx="248125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>
                <a:solidFill>
                  <a:schemeClr val="tx1"/>
                </a:solidFill>
                <a:effectLst/>
              </a:rPr>
              <a:t>코딩 학습의 필요성을 이해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3BF8F3-76FA-4009-A177-353F41D290ED}"/>
              </a:ext>
            </a:extLst>
          </p:cNvPr>
          <p:cNvSpPr/>
          <p:nvPr/>
        </p:nvSpPr>
        <p:spPr>
          <a:xfrm>
            <a:off x="4208882" y="3189877"/>
            <a:ext cx="248125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</a:rPr>
              <a:t>블록코딩의 반복 구조 학습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F7BBF1-0AD2-4D52-8B6C-8DF6B0EA39A4}"/>
              </a:ext>
            </a:extLst>
          </p:cNvPr>
          <p:cNvSpPr/>
          <p:nvPr/>
        </p:nvSpPr>
        <p:spPr>
          <a:xfrm>
            <a:off x="4208882" y="3519257"/>
            <a:ext cx="248125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</a:rPr>
              <a:t>네비게이션 원리 파악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0402AE-600C-4686-96C9-520C8DE9B6F5}"/>
              </a:ext>
            </a:extLst>
          </p:cNvPr>
          <p:cNvSpPr/>
          <p:nvPr/>
        </p:nvSpPr>
        <p:spPr>
          <a:xfrm>
            <a:off x="4208882" y="3860999"/>
            <a:ext cx="248125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데이터분석 비지도 학습 이해</a:t>
            </a:r>
            <a:endParaRPr lang="en-US" altLang="ko-KR" b="0" dirty="0">
              <a:effectLst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B64E9B8-4924-4557-983A-D5D520F21BE0}"/>
              </a:ext>
            </a:extLst>
          </p:cNvPr>
          <p:cNvSpPr/>
          <p:nvPr/>
        </p:nvSpPr>
        <p:spPr>
          <a:xfrm>
            <a:off x="4208882" y="4548934"/>
            <a:ext cx="2481254" cy="480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기술과 인공지능 윤리 함양 </a:t>
            </a:r>
            <a:endParaRPr lang="en-US" altLang="ko-KR" b="0" dirty="0">
              <a:effectLst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EF92F79-627E-46EE-943F-815C9F735359}"/>
              </a:ext>
            </a:extLst>
          </p:cNvPr>
          <p:cNvSpPr/>
          <p:nvPr/>
        </p:nvSpPr>
        <p:spPr>
          <a:xfrm>
            <a:off x="4208882" y="4214984"/>
            <a:ext cx="2481254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안면 인식 시스템 이해</a:t>
            </a:r>
            <a:endParaRPr lang="en-US" altLang="ko-KR" b="0" dirty="0">
              <a:effectLst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930281C-2D3E-4CC2-87B6-6E80BE7EE393}"/>
              </a:ext>
            </a:extLst>
          </p:cNvPr>
          <p:cNvSpPr/>
          <p:nvPr/>
        </p:nvSpPr>
        <p:spPr>
          <a:xfrm>
            <a:off x="7899650" y="2848635"/>
            <a:ext cx="36515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나만의 특별한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계산기</a:t>
            </a:r>
            <a:endParaRPr lang="en-US" altLang="ko-KR" b="0" dirty="0">
              <a:effectLst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6CE8E2-62F5-4292-A839-0484891E6C4C}"/>
              </a:ext>
            </a:extLst>
          </p:cNvPr>
          <p:cNvSpPr/>
          <p:nvPr/>
        </p:nvSpPr>
        <p:spPr>
          <a:xfrm>
            <a:off x="7899649" y="3182939"/>
            <a:ext cx="36515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chemeClr val="tx1"/>
                </a:solidFill>
              </a:rPr>
              <a:t>AI</a:t>
            </a:r>
            <a:r>
              <a:rPr lang="ko-KR" altLang="en-US" dirty="0">
                <a:solidFill>
                  <a:schemeClr val="tx1"/>
                </a:solidFill>
              </a:rPr>
              <a:t>로 만든 </a:t>
            </a:r>
            <a:r>
              <a:rPr lang="en-US" altLang="ko-KR" dirty="0">
                <a:solidFill>
                  <a:schemeClr val="tx1"/>
                </a:solidFill>
              </a:rPr>
              <a:t>AIDLE SCHOOL </a:t>
            </a:r>
            <a:r>
              <a:rPr lang="ko-KR" altLang="en-US" dirty="0">
                <a:solidFill>
                  <a:schemeClr val="tx1"/>
                </a:solidFill>
              </a:rPr>
              <a:t>교가 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938C3FB-C82F-4A5E-9E16-2114A64A7A4E}"/>
              </a:ext>
            </a:extLst>
          </p:cNvPr>
          <p:cNvSpPr/>
          <p:nvPr/>
        </p:nvSpPr>
        <p:spPr>
          <a:xfrm>
            <a:off x="7899649" y="3511271"/>
            <a:ext cx="36515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</a:rPr>
              <a:t>학교 정문에서 교실까지 자율주행 미니카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D0EC3F5-CBF4-49B7-A8C3-6DF7AA258580}"/>
              </a:ext>
            </a:extLst>
          </p:cNvPr>
          <p:cNvSpPr/>
          <p:nvPr/>
        </p:nvSpPr>
        <p:spPr>
          <a:xfrm>
            <a:off x="7899649" y="3855493"/>
            <a:ext cx="3651503" cy="28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내 취향 저격 수학여행 코스 추천 프로그램</a:t>
            </a:r>
            <a:endParaRPr lang="en-US" altLang="ko-KR" b="0" dirty="0">
              <a:effectLst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83A9134-4E99-408A-A7A3-C1D47FA77ABE}"/>
              </a:ext>
            </a:extLst>
          </p:cNvPr>
          <p:cNvSpPr/>
          <p:nvPr/>
        </p:nvSpPr>
        <p:spPr>
          <a:xfrm>
            <a:off x="7899649" y="4199715"/>
            <a:ext cx="3651503" cy="296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</a:rPr>
              <a:t>선생님 대신 출석을 체크할 영상 인식 모델</a:t>
            </a:r>
            <a:endParaRPr lang="en-US" altLang="ko-KR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525C749-5D85-4D44-B14C-5801B2E93C5E}"/>
              </a:ext>
            </a:extLst>
          </p:cNvPr>
          <p:cNvSpPr/>
          <p:nvPr/>
        </p:nvSpPr>
        <p:spPr>
          <a:xfrm>
            <a:off x="7899649" y="4545345"/>
            <a:ext cx="3651503" cy="48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인공지능 윤리 주제 토론과 수료증</a:t>
            </a:r>
            <a:endParaRPr lang="en-US" altLang="ko-KR" b="0" dirty="0">
              <a:effectLst/>
            </a:endParaRPr>
          </a:p>
        </p:txBody>
      </p:sp>
      <p:sp>
        <p:nvSpPr>
          <p:cNvPr id="58" name="Google Shape;378;p16">
            <a:extLst>
              <a:ext uri="{FF2B5EF4-FFF2-40B4-BE49-F238E27FC236}">
                <a16:creationId xmlns:a16="http://schemas.microsoft.com/office/drawing/2014/main" id="{F252FDBE-2B1E-4375-B8F0-C63BC6EE262D}"/>
              </a:ext>
            </a:extLst>
          </p:cNvPr>
          <p:cNvSpPr/>
          <p:nvPr/>
        </p:nvSpPr>
        <p:spPr>
          <a:xfrm>
            <a:off x="3591362" y="158521"/>
            <a:ext cx="4513943" cy="116114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예시 포스터 그림용 </a:t>
            </a:r>
            <a:r>
              <a:rPr lang="en-US" altLang="ko-KR" dirty="0"/>
              <a:t>(</a:t>
            </a:r>
            <a:r>
              <a:rPr lang="ko-KR" altLang="en-US" dirty="0"/>
              <a:t>성과 강조용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79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/>
              <a:t>커리큘럼: 6회차</a:t>
            </a:r>
            <a:endParaRPr dirty="0"/>
          </a:p>
        </p:txBody>
      </p:sp>
      <p:sp>
        <p:nvSpPr>
          <p:cNvPr id="376" name="Google Shape;376;p16"/>
          <p:cNvSpPr txBox="1">
            <a:spLocks noGrp="1"/>
          </p:cNvSpPr>
          <p:nvPr>
            <p:ph type="body" idx="2"/>
          </p:nvPr>
        </p:nvSpPr>
        <p:spPr>
          <a:xfrm>
            <a:off x="419217" y="917975"/>
            <a:ext cx="3396300" cy="1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/>
              <a:t>3. 사업 수행 계획</a:t>
            </a:r>
            <a:endParaRPr/>
          </a:p>
        </p:txBody>
      </p:sp>
      <p:pic>
        <p:nvPicPr>
          <p:cNvPr id="377" name="Google Shape;3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344532" y="2802954"/>
            <a:ext cx="7219311" cy="4055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214054" y="-564600"/>
            <a:ext cx="4513942" cy="287834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EB9E5D-0B47-49D7-BCF4-7E7A7AD1144F}"/>
              </a:ext>
            </a:extLst>
          </p:cNvPr>
          <p:cNvSpPr/>
          <p:nvPr/>
        </p:nvSpPr>
        <p:spPr>
          <a:xfrm>
            <a:off x="-1649221" y="2943937"/>
            <a:ext cx="1524000" cy="296332"/>
          </a:xfrm>
          <a:prstGeom prst="rect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도입</a:t>
            </a:r>
          </a:p>
        </p:txBody>
      </p:sp>
      <p:sp>
        <p:nvSpPr>
          <p:cNvPr id="67" name="Google Shape;378;p16">
            <a:extLst>
              <a:ext uri="{FF2B5EF4-FFF2-40B4-BE49-F238E27FC236}">
                <a16:creationId xmlns:a16="http://schemas.microsoft.com/office/drawing/2014/main" id="{07BF5EE0-E8EC-40F2-9A50-8BB54F84757D}"/>
              </a:ext>
            </a:extLst>
          </p:cNvPr>
          <p:cNvSpPr/>
          <p:nvPr/>
        </p:nvSpPr>
        <p:spPr>
          <a:xfrm>
            <a:off x="4632759" y="33621"/>
            <a:ext cx="4513943" cy="116114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예시 포스터 그림용 </a:t>
            </a:r>
            <a:r>
              <a:rPr lang="en-US" altLang="ko-KR" dirty="0"/>
              <a:t>(</a:t>
            </a:r>
            <a:r>
              <a:rPr lang="ko-KR" altLang="en-US" dirty="0"/>
              <a:t>질문형 학습목표 </a:t>
            </a:r>
            <a:r>
              <a:rPr lang="en-US" altLang="ko-KR" dirty="0"/>
              <a:t>+ </a:t>
            </a:r>
            <a:r>
              <a:rPr lang="ko-KR" altLang="en-US" dirty="0"/>
              <a:t>성과 </a:t>
            </a:r>
            <a:r>
              <a:rPr lang="en-US" altLang="ko-KR" dirty="0"/>
              <a:t>+ </a:t>
            </a:r>
            <a:r>
              <a:rPr lang="ko-KR" altLang="en-US" dirty="0"/>
              <a:t>진로</a:t>
            </a:r>
            <a:r>
              <a:rPr lang="en-US" altLang="ko-KR" dirty="0"/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강조할 부분은 </a:t>
            </a:r>
            <a:r>
              <a:rPr lang="en-US" altLang="ko-KR" dirty="0" err="1"/>
              <a:t>HotOrange</a:t>
            </a:r>
            <a:r>
              <a:rPr lang="ko-KR" altLang="en-US" dirty="0"/>
              <a:t>로 색칠</a:t>
            </a:r>
            <a:endParaRPr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2DE2FC0-EB73-4DAA-AF1C-3B442A48185C}"/>
              </a:ext>
            </a:extLst>
          </p:cNvPr>
          <p:cNvGrpSpPr/>
          <p:nvPr/>
        </p:nvGrpSpPr>
        <p:grpSpPr>
          <a:xfrm>
            <a:off x="640845" y="1447106"/>
            <a:ext cx="10910310" cy="5151637"/>
            <a:chOff x="640845" y="1447106"/>
            <a:chExt cx="10910310" cy="515163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E2BEE91-9265-42D6-8E46-4FFDFAACC66E}"/>
                </a:ext>
              </a:extLst>
            </p:cNvPr>
            <p:cNvSpPr/>
            <p:nvPr/>
          </p:nvSpPr>
          <p:spPr>
            <a:xfrm>
              <a:off x="2228311" y="5101658"/>
              <a:ext cx="9322841" cy="1493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E1C2B0-8130-48DA-B652-E9958564DD85}"/>
                </a:ext>
              </a:extLst>
            </p:cNvPr>
            <p:cNvSpPr/>
            <p:nvPr/>
          </p:nvSpPr>
          <p:spPr>
            <a:xfrm>
              <a:off x="641370" y="1447106"/>
              <a:ext cx="1524000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클래스명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3DBB2E-F960-449C-B18E-2BC2D1B3E721}"/>
                </a:ext>
              </a:extLst>
            </p:cNvPr>
            <p:cNvSpPr/>
            <p:nvPr/>
          </p:nvSpPr>
          <p:spPr>
            <a:xfrm>
              <a:off x="640846" y="1797551"/>
              <a:ext cx="1524000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교육목표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0A1F53-D8C0-4BA5-808E-7AACF045D9C5}"/>
                </a:ext>
              </a:extLst>
            </p:cNvPr>
            <p:cNvSpPr/>
            <p:nvPr/>
          </p:nvSpPr>
          <p:spPr>
            <a:xfrm>
              <a:off x="640846" y="2147996"/>
              <a:ext cx="1524000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교육 컨셉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01D078-7431-4A53-A351-D640F67682F0}"/>
                </a:ext>
              </a:extLst>
            </p:cNvPr>
            <p:cNvSpPr/>
            <p:nvPr/>
          </p:nvSpPr>
          <p:spPr>
            <a:xfrm>
              <a:off x="640846" y="2498441"/>
              <a:ext cx="1524000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체험과정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69BF9B-568C-48E3-9F8E-282E4A206F17}"/>
                </a:ext>
              </a:extLst>
            </p:cNvPr>
            <p:cNvSpPr/>
            <p:nvPr/>
          </p:nvSpPr>
          <p:spPr>
            <a:xfrm>
              <a:off x="640846" y="3186885"/>
              <a:ext cx="1524000" cy="1307251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미니프로젝트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1EB7C80-1174-4E2C-B81D-25FA83130FD7}"/>
                </a:ext>
              </a:extLst>
            </p:cNvPr>
            <p:cNvSpPr/>
            <p:nvPr/>
          </p:nvSpPr>
          <p:spPr>
            <a:xfrm>
              <a:off x="2228311" y="1447106"/>
              <a:ext cx="9322844" cy="29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미래를 여는 아이들의 융합 코딩 교육</a:t>
              </a:r>
              <a:r>
                <a:rPr lang="en-US" altLang="ko-KR" dirty="0">
                  <a:solidFill>
                    <a:schemeClr val="tx1"/>
                  </a:solidFill>
                </a:rPr>
                <a:t>(KT AIDLE SCHOOL)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52C43-0B81-4AFA-A207-E55CABD6B519}"/>
                </a:ext>
              </a:extLst>
            </p:cNvPr>
            <p:cNvSpPr/>
            <p:nvPr/>
          </p:nvSpPr>
          <p:spPr>
            <a:xfrm>
              <a:off x="2228311" y="1797551"/>
              <a:ext cx="9322844" cy="29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미래의 직업들은 </a:t>
              </a:r>
              <a:r>
                <a:rPr lang="en-US" altLang="ko-KR" dirty="0">
                  <a:solidFill>
                    <a:schemeClr val="tx1"/>
                  </a:solidFill>
                </a:rPr>
                <a:t>AI</a:t>
              </a:r>
              <a:r>
                <a:rPr lang="ko-KR" altLang="en-US" dirty="0">
                  <a:solidFill>
                    <a:schemeClr val="tx1"/>
                  </a:solidFill>
                </a:rPr>
                <a:t>가 어떻게 적용될까</a:t>
              </a:r>
              <a:r>
                <a:rPr lang="en-US" altLang="ko-KR" dirty="0">
                  <a:solidFill>
                    <a:schemeClr val="tx1"/>
                  </a:solidFill>
                </a:rPr>
                <a:t>? </a:t>
              </a:r>
              <a:r>
                <a:rPr lang="ko-KR" altLang="en-US" dirty="0">
                  <a:solidFill>
                    <a:schemeClr val="tx1"/>
                  </a:solidFill>
                </a:rPr>
                <a:t>교과목과 </a:t>
              </a:r>
              <a:r>
                <a:rPr lang="en-US" altLang="ko-KR" dirty="0">
                  <a:solidFill>
                    <a:schemeClr val="tx1"/>
                  </a:solidFill>
                </a:rPr>
                <a:t>AI </a:t>
              </a:r>
              <a:r>
                <a:rPr lang="ko-KR" altLang="en-US" dirty="0">
                  <a:solidFill>
                    <a:schemeClr val="tx1"/>
                  </a:solidFill>
                </a:rPr>
                <a:t>기술을 융합하여 학생들이 다양한 진로를 체험 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C7BD9FA-E09A-455F-A4E6-04F319C01AB3}"/>
                </a:ext>
              </a:extLst>
            </p:cNvPr>
            <p:cNvSpPr/>
            <p:nvPr/>
          </p:nvSpPr>
          <p:spPr>
            <a:xfrm>
              <a:off x="2228311" y="2149830"/>
              <a:ext cx="9322844" cy="296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매 주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미니프로젝트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로 내 눈에 보이는 결과물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성과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를 이루는 </a:t>
              </a:r>
              <a:r>
                <a:rPr lang="en-US" altLang="ko-KR" dirty="0">
                  <a:solidFill>
                    <a:schemeClr val="tx1"/>
                  </a:solidFill>
                </a:rPr>
                <a:t>AI </a:t>
              </a:r>
              <a:r>
                <a:rPr lang="ko-KR" altLang="en-US" dirty="0">
                  <a:solidFill>
                    <a:schemeClr val="tx1"/>
                  </a:solidFill>
                </a:rPr>
                <a:t>융합 교육 프로그램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7A77C9-4B17-4370-BB54-8B90919DA511}"/>
                </a:ext>
              </a:extLst>
            </p:cNvPr>
            <p:cNvSpPr/>
            <p:nvPr/>
          </p:nvSpPr>
          <p:spPr>
            <a:xfrm>
              <a:off x="2228311" y="2854607"/>
              <a:ext cx="71806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 err="1">
                  <a:solidFill>
                    <a:schemeClr val="tx1"/>
                  </a:solidFill>
                </a:rPr>
                <a:t>회차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F8B031-0920-4EEB-83B2-42608F4101E3}"/>
                </a:ext>
              </a:extLst>
            </p:cNvPr>
            <p:cNvSpPr/>
            <p:nvPr/>
          </p:nvSpPr>
          <p:spPr>
            <a:xfrm>
              <a:off x="640846" y="2842663"/>
              <a:ext cx="1524000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오리엔테이션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9D1B1A0-E4F5-4483-BAD0-DEE0665E3556}"/>
                </a:ext>
              </a:extLst>
            </p:cNvPr>
            <p:cNvSpPr/>
            <p:nvPr/>
          </p:nvSpPr>
          <p:spPr>
            <a:xfrm>
              <a:off x="2228311" y="2498441"/>
              <a:ext cx="718064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회차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CB3774-68A3-402D-8A01-67E4B9E034D4}"/>
                </a:ext>
              </a:extLst>
            </p:cNvPr>
            <p:cNvSpPr/>
            <p:nvPr/>
          </p:nvSpPr>
          <p:spPr>
            <a:xfrm>
              <a:off x="3009840" y="2498441"/>
              <a:ext cx="1130103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융합 교과목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F4B241F-4EBC-4C39-A520-5768D4846310}"/>
                </a:ext>
              </a:extLst>
            </p:cNvPr>
            <p:cNvSpPr/>
            <p:nvPr/>
          </p:nvSpPr>
          <p:spPr>
            <a:xfrm>
              <a:off x="4203408" y="2498441"/>
              <a:ext cx="2486728" cy="296332"/>
            </a:xfrm>
            <a:prstGeom prst="rect">
              <a:avLst/>
            </a:prstGeom>
            <a:solidFill>
              <a:srgbClr val="F66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질문형</a:t>
              </a:r>
              <a:r>
                <a:rPr lang="en-US" altLang="ko-KR" dirty="0"/>
                <a:t>) </a:t>
              </a:r>
              <a:r>
                <a:rPr lang="ko-KR" altLang="en-US" dirty="0"/>
                <a:t>학습 목표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2222FD-1F89-46D6-BE59-0467B2578875}"/>
                </a:ext>
              </a:extLst>
            </p:cNvPr>
            <p:cNvSpPr/>
            <p:nvPr/>
          </p:nvSpPr>
          <p:spPr>
            <a:xfrm>
              <a:off x="6753602" y="2498441"/>
              <a:ext cx="1072897" cy="296332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키워드 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B2CA679-4A2A-4808-B7FD-8795A739BEDD}"/>
                </a:ext>
              </a:extLst>
            </p:cNvPr>
            <p:cNvSpPr/>
            <p:nvPr/>
          </p:nvSpPr>
          <p:spPr>
            <a:xfrm>
              <a:off x="7899651" y="2498441"/>
              <a:ext cx="3651504" cy="296332"/>
            </a:xfrm>
            <a:prstGeom prst="rect">
              <a:avLst/>
            </a:prstGeom>
            <a:solidFill>
              <a:srgbClr val="F66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결과물 </a:t>
              </a:r>
              <a:r>
                <a:rPr lang="en-US" altLang="ko-KR" dirty="0"/>
                <a:t>(= </a:t>
              </a:r>
              <a:r>
                <a:rPr lang="ko-KR" altLang="en-US" dirty="0"/>
                <a:t>성과</a:t>
              </a:r>
              <a:r>
                <a:rPr lang="en-US" altLang="ko-KR" dirty="0"/>
                <a:t>?)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DD0EB52-87FB-4343-978C-1E893A0F1920}"/>
                </a:ext>
              </a:extLst>
            </p:cNvPr>
            <p:cNvSpPr/>
            <p:nvPr/>
          </p:nvSpPr>
          <p:spPr>
            <a:xfrm>
              <a:off x="2228311" y="3182939"/>
              <a:ext cx="71806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 err="1">
                  <a:solidFill>
                    <a:schemeClr val="tx1"/>
                  </a:solidFill>
                </a:rPr>
                <a:t>회차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5723D4-630B-4FE9-8832-5C2CA73E1CFA}"/>
                </a:ext>
              </a:extLst>
            </p:cNvPr>
            <p:cNvSpPr/>
            <p:nvPr/>
          </p:nvSpPr>
          <p:spPr>
            <a:xfrm>
              <a:off x="2228311" y="3511271"/>
              <a:ext cx="71806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 err="1">
                  <a:solidFill>
                    <a:schemeClr val="tx1"/>
                  </a:solidFill>
                </a:rPr>
                <a:t>회차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A38DF-2549-4BBF-BD18-56232D6AA742}"/>
                </a:ext>
              </a:extLst>
            </p:cNvPr>
            <p:cNvSpPr/>
            <p:nvPr/>
          </p:nvSpPr>
          <p:spPr>
            <a:xfrm>
              <a:off x="2228311" y="3860999"/>
              <a:ext cx="71806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r>
                <a:rPr lang="ko-KR" altLang="en-US" dirty="0" err="1">
                  <a:solidFill>
                    <a:schemeClr val="tx1"/>
                  </a:solidFill>
                </a:rPr>
                <a:t>회차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1549010-9CED-4904-A898-A0807C0C1037}"/>
                </a:ext>
              </a:extLst>
            </p:cNvPr>
            <p:cNvSpPr/>
            <p:nvPr/>
          </p:nvSpPr>
          <p:spPr>
            <a:xfrm>
              <a:off x="2228311" y="4209748"/>
              <a:ext cx="71806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r>
                <a:rPr lang="ko-KR" altLang="en-US" dirty="0" err="1">
                  <a:solidFill>
                    <a:schemeClr val="tx1"/>
                  </a:solidFill>
                </a:rPr>
                <a:t>회차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543523A-051C-4BE3-82FD-150D2E4A791B}"/>
                </a:ext>
              </a:extLst>
            </p:cNvPr>
            <p:cNvSpPr/>
            <p:nvPr/>
          </p:nvSpPr>
          <p:spPr>
            <a:xfrm>
              <a:off x="2228311" y="4548934"/>
              <a:ext cx="718064" cy="480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r>
                <a:rPr lang="ko-KR" altLang="en-US" dirty="0" err="1">
                  <a:solidFill>
                    <a:schemeClr val="tx1"/>
                  </a:solidFill>
                </a:rPr>
                <a:t>회차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EDA8AA6-2016-4CA5-A765-FEF2908A9EF8}"/>
                </a:ext>
              </a:extLst>
            </p:cNvPr>
            <p:cNvSpPr/>
            <p:nvPr/>
          </p:nvSpPr>
          <p:spPr>
            <a:xfrm>
              <a:off x="3009021" y="2854607"/>
              <a:ext cx="11301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AI · SW</a:t>
              </a:r>
              <a:endParaRPr lang="en-US" altLang="ko-KR" b="0" dirty="0">
                <a:effectLst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13539C6-2D31-4DB3-AF08-F440C86F5256}"/>
                </a:ext>
              </a:extLst>
            </p:cNvPr>
            <p:cNvSpPr/>
            <p:nvPr/>
          </p:nvSpPr>
          <p:spPr>
            <a:xfrm>
              <a:off x="640845" y="4548935"/>
              <a:ext cx="1524000" cy="484497"/>
            </a:xfrm>
            <a:prstGeom prst="rect">
              <a:avLst/>
            </a:prstGeom>
            <a:solidFill>
              <a:srgbClr val="0350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수료식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A3D87AD-BD43-4911-A0AC-6C06F84BC512}"/>
                </a:ext>
              </a:extLst>
            </p:cNvPr>
            <p:cNvSpPr/>
            <p:nvPr/>
          </p:nvSpPr>
          <p:spPr>
            <a:xfrm>
              <a:off x="3009021" y="3182939"/>
              <a:ext cx="11301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음악</a:t>
              </a:r>
              <a:endParaRPr lang="ko-KR" altLang="en-US" b="0" dirty="0">
                <a:effectLst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5752B9A-8A48-41C4-9E8E-20556C24AF83}"/>
                </a:ext>
              </a:extLst>
            </p:cNvPr>
            <p:cNvSpPr/>
            <p:nvPr/>
          </p:nvSpPr>
          <p:spPr>
            <a:xfrm>
              <a:off x="3009021" y="3515084"/>
              <a:ext cx="11301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사회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DB5DADB-7DBC-4976-9470-B92CC7F554A5}"/>
                </a:ext>
              </a:extLst>
            </p:cNvPr>
            <p:cNvSpPr/>
            <p:nvPr/>
          </p:nvSpPr>
          <p:spPr>
            <a:xfrm>
              <a:off x="3009021" y="3860680"/>
              <a:ext cx="11301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실과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452044-6C2D-4AC6-A9C1-F948BCE17CB2}"/>
                </a:ext>
              </a:extLst>
            </p:cNvPr>
            <p:cNvSpPr/>
            <p:nvPr/>
          </p:nvSpPr>
          <p:spPr>
            <a:xfrm>
              <a:off x="3009021" y="4209748"/>
              <a:ext cx="11301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수학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A7101E-2FE9-429F-A39D-C4B4DB26EEEC}"/>
                </a:ext>
              </a:extLst>
            </p:cNvPr>
            <p:cNvSpPr/>
            <p:nvPr/>
          </p:nvSpPr>
          <p:spPr>
            <a:xfrm>
              <a:off x="3009021" y="4545345"/>
              <a:ext cx="1130103" cy="484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도덕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15322BB-17E2-447A-BFBF-8EC4A094F2A2}"/>
                </a:ext>
              </a:extLst>
            </p:cNvPr>
            <p:cNvSpPr/>
            <p:nvPr/>
          </p:nvSpPr>
          <p:spPr>
            <a:xfrm>
              <a:off x="6748212" y="2848635"/>
              <a:ext cx="1072896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블록 코딩</a:t>
              </a:r>
              <a:endParaRPr lang="en-US" altLang="ko-KR" b="0" dirty="0">
                <a:effectLst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50EBABD-3523-4CBE-87EA-6AA312C3CCD8}"/>
                </a:ext>
              </a:extLst>
            </p:cNvPr>
            <p:cNvSpPr/>
            <p:nvPr/>
          </p:nvSpPr>
          <p:spPr>
            <a:xfrm>
              <a:off x="6748211" y="3182939"/>
              <a:ext cx="1072895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기가지니</a:t>
              </a:r>
              <a:endParaRPr lang="en-US" altLang="ko-KR" b="0" dirty="0">
                <a:effectLst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0651503-D10E-4FB0-A060-01905271AC36}"/>
                </a:ext>
              </a:extLst>
            </p:cNvPr>
            <p:cNvSpPr/>
            <p:nvPr/>
          </p:nvSpPr>
          <p:spPr>
            <a:xfrm>
              <a:off x="6748211" y="3520376"/>
              <a:ext cx="107289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원내비</a:t>
              </a:r>
              <a:endParaRPr lang="en-US" altLang="ko-KR" b="0" dirty="0">
                <a:effectLst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6880703-2EB5-4774-AC62-62563FEEF342}"/>
                </a:ext>
              </a:extLst>
            </p:cNvPr>
            <p:cNvSpPr/>
            <p:nvPr/>
          </p:nvSpPr>
          <p:spPr>
            <a:xfrm>
              <a:off x="6748211" y="3857814"/>
              <a:ext cx="107289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비지도학습</a:t>
              </a:r>
              <a:endParaRPr lang="en-US" altLang="ko-KR" b="0" dirty="0">
                <a:effectLst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8F89CD0-E636-4E0E-88F9-42CD6C4C3728}"/>
                </a:ext>
              </a:extLst>
            </p:cNvPr>
            <p:cNvSpPr/>
            <p:nvPr/>
          </p:nvSpPr>
          <p:spPr>
            <a:xfrm>
              <a:off x="6748212" y="4208258"/>
              <a:ext cx="1072892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얼굴 인식</a:t>
              </a:r>
              <a:endParaRPr lang="en-US" altLang="ko-KR" b="0" dirty="0">
                <a:effectLst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7BA004-A553-4DC0-A0FE-285B258FDEF1}"/>
                </a:ext>
              </a:extLst>
            </p:cNvPr>
            <p:cNvSpPr/>
            <p:nvPr/>
          </p:nvSpPr>
          <p:spPr>
            <a:xfrm>
              <a:off x="6748211" y="4548935"/>
              <a:ext cx="1072891" cy="484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인공지능 윤리</a:t>
              </a:r>
              <a:endParaRPr lang="en-US" altLang="ko-KR" b="0" dirty="0">
                <a:effectLst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4FA9BF9-2465-48C6-B7D4-5E6683E2D237}"/>
                </a:ext>
              </a:extLst>
            </p:cNvPr>
            <p:cNvSpPr/>
            <p:nvPr/>
          </p:nvSpPr>
          <p:spPr>
            <a:xfrm>
              <a:off x="4208882" y="2858277"/>
              <a:ext cx="248125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chemeClr val="tx1"/>
                  </a:solidFill>
                </a:rPr>
                <a:t>코딩이 레고보다 간단하다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en-US" altLang="ko-KR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23BF8F3-76FA-4009-A177-353F41D290ED}"/>
                </a:ext>
              </a:extLst>
            </p:cNvPr>
            <p:cNvSpPr/>
            <p:nvPr/>
          </p:nvSpPr>
          <p:spPr>
            <a:xfrm>
              <a:off x="4208882" y="3189877"/>
              <a:ext cx="248125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chemeClr val="tx1"/>
                  </a:solidFill>
                  <a:effectLst/>
                </a:rPr>
                <a:t>클릭 한번으로 나도 작곡가</a:t>
              </a:r>
              <a:r>
                <a:rPr lang="en-US" altLang="ko-KR" b="0" dirty="0">
                  <a:solidFill>
                    <a:schemeClr val="tx1"/>
                  </a:solidFill>
                  <a:effectLst/>
                </a:rPr>
                <a:t>?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9F7BBF1-0AD2-4D52-8B6C-8DF6B0EA39A4}"/>
                </a:ext>
              </a:extLst>
            </p:cNvPr>
            <p:cNvSpPr/>
            <p:nvPr/>
          </p:nvSpPr>
          <p:spPr>
            <a:xfrm>
              <a:off x="4208882" y="3519257"/>
              <a:ext cx="248125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 err="1">
                  <a:solidFill>
                    <a:schemeClr val="tx1"/>
                  </a:solidFill>
                </a:rPr>
                <a:t>원네비는</a:t>
              </a:r>
              <a:r>
                <a:rPr lang="ko-KR" altLang="en-US" dirty="0">
                  <a:solidFill>
                    <a:schemeClr val="tx1"/>
                  </a:solidFill>
                </a:rPr>
                <a:t> 어떻게 길을 찾을까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en-US" altLang="ko-KR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0402AE-600C-4686-96C9-520C8DE9B6F5}"/>
                </a:ext>
              </a:extLst>
            </p:cNvPr>
            <p:cNvSpPr/>
            <p:nvPr/>
          </p:nvSpPr>
          <p:spPr>
            <a:xfrm>
              <a:off x="4208882" y="3860999"/>
              <a:ext cx="248125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b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나의 취향을 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AI</a:t>
              </a:r>
              <a:r>
                <a:rPr lang="ko-KR" altLang="en-US" b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가 잘 </a:t>
              </a:r>
              <a:r>
                <a:rPr lang="ko-KR" altLang="en-US" b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맟출</a:t>
              </a:r>
              <a:r>
                <a:rPr lang="ko-KR" altLang="en-US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까</a:t>
              </a:r>
              <a:r>
                <a:rPr lang="en-US" altLang="ko-KR" dirty="0">
                  <a:solidFill>
                    <a:srgbClr val="000000"/>
                  </a:solidFill>
                  <a:latin typeface="Arial" panose="020B0604020202020204" pitchFamily="34" charset="0"/>
                </a:rPr>
                <a:t>?</a:t>
              </a:r>
              <a:endParaRPr lang="en-US" altLang="ko-KR" b="0" dirty="0">
                <a:effectLst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B64E9B8-4924-4557-983A-D5D520F21BE0}"/>
                </a:ext>
              </a:extLst>
            </p:cNvPr>
            <p:cNvSpPr/>
            <p:nvPr/>
          </p:nvSpPr>
          <p:spPr>
            <a:xfrm>
              <a:off x="4208882" y="4548934"/>
              <a:ext cx="2481254" cy="480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solidFill>
                    <a:schemeClr val="tx1"/>
                  </a:solidFill>
                </a:rPr>
                <a:t>AI </a:t>
              </a:r>
              <a:r>
                <a:rPr lang="ko-KR" altLang="en-US" dirty="0">
                  <a:solidFill>
                    <a:schemeClr val="tx1"/>
                  </a:solidFill>
                </a:rPr>
                <a:t>마음대로 사용해도 될까</a:t>
              </a:r>
              <a:r>
                <a:rPr lang="en-US" altLang="ko-KR" dirty="0">
                  <a:solidFill>
                    <a:schemeClr val="tx1"/>
                  </a:solidFill>
                </a:rPr>
                <a:t>?</a:t>
              </a:r>
              <a:endParaRPr lang="en-US" altLang="ko-KR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F92F79-627E-46EE-943F-815C9F735359}"/>
                </a:ext>
              </a:extLst>
            </p:cNvPr>
            <p:cNvSpPr/>
            <p:nvPr/>
          </p:nvSpPr>
          <p:spPr>
            <a:xfrm>
              <a:off x="4208882" y="4214984"/>
              <a:ext cx="2481254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b="0" dirty="0">
                  <a:solidFill>
                    <a:schemeClr val="tx1"/>
                  </a:solidFill>
                  <a:effectLst/>
                </a:rPr>
                <a:t>AI</a:t>
              </a:r>
              <a:r>
                <a:rPr lang="ko-KR" altLang="en-US" b="0" dirty="0">
                  <a:solidFill>
                    <a:schemeClr val="tx1"/>
                  </a:solidFill>
                  <a:effectLst/>
                </a:rPr>
                <a:t>는 내 얼굴을 잘 맞출까</a:t>
              </a:r>
              <a:r>
                <a:rPr lang="en-US" altLang="ko-KR" b="0" dirty="0">
                  <a:solidFill>
                    <a:schemeClr val="tx1"/>
                  </a:solidFill>
                  <a:effectLst/>
                </a:rPr>
                <a:t>?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30281C-2D3E-4CC2-87B6-6E80BE7EE393}"/>
                </a:ext>
              </a:extLst>
            </p:cNvPr>
            <p:cNvSpPr/>
            <p:nvPr/>
          </p:nvSpPr>
          <p:spPr>
            <a:xfrm>
              <a:off x="7899650" y="2848635"/>
              <a:ext cx="36515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나만의 특별한</a:t>
              </a:r>
              <a:r>
                <a:rPr lang="ko-KR" altLang="en-US" b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계산기</a:t>
              </a:r>
              <a:endParaRPr lang="en-US" altLang="ko-KR" b="0" dirty="0">
                <a:effectLst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76CE8E2-62F5-4292-A839-0484891E6C4C}"/>
                </a:ext>
              </a:extLst>
            </p:cNvPr>
            <p:cNvSpPr/>
            <p:nvPr/>
          </p:nvSpPr>
          <p:spPr>
            <a:xfrm>
              <a:off x="7899649" y="3182939"/>
              <a:ext cx="36515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dirty="0">
                  <a:solidFill>
                    <a:schemeClr val="tx1"/>
                  </a:solidFill>
                </a:rPr>
                <a:t>AI</a:t>
              </a:r>
              <a:r>
                <a:rPr lang="ko-KR" altLang="en-US" dirty="0">
                  <a:solidFill>
                    <a:schemeClr val="tx1"/>
                  </a:solidFill>
                </a:rPr>
                <a:t>로 만든 </a:t>
              </a:r>
              <a:r>
                <a:rPr lang="en-US" altLang="ko-KR" dirty="0">
                  <a:solidFill>
                    <a:schemeClr val="tx1"/>
                  </a:solidFill>
                </a:rPr>
                <a:t>AIDLE SCHOOL </a:t>
              </a:r>
              <a:r>
                <a:rPr lang="ko-KR" altLang="en-US" dirty="0">
                  <a:solidFill>
                    <a:schemeClr val="tx1"/>
                  </a:solidFill>
                </a:rPr>
                <a:t>교가 </a:t>
              </a:r>
              <a:endParaRPr lang="en-US" altLang="ko-KR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938C3FB-C82F-4A5E-9E16-2114A64A7A4E}"/>
                </a:ext>
              </a:extLst>
            </p:cNvPr>
            <p:cNvSpPr/>
            <p:nvPr/>
          </p:nvSpPr>
          <p:spPr>
            <a:xfrm>
              <a:off x="7899649" y="3511271"/>
              <a:ext cx="36515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chemeClr val="tx1"/>
                  </a:solidFill>
                </a:rPr>
                <a:t>학교 정문에서 교실까지 자율주행 미니카</a:t>
              </a:r>
              <a:endParaRPr lang="en-US" altLang="ko-KR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D0EC3F5-CBF4-49B7-A8C3-6DF7AA258580}"/>
                </a:ext>
              </a:extLst>
            </p:cNvPr>
            <p:cNvSpPr/>
            <p:nvPr/>
          </p:nvSpPr>
          <p:spPr>
            <a:xfrm>
              <a:off x="7899649" y="3855493"/>
              <a:ext cx="3651503" cy="284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내 취향 저격 수학여행 코스 추천 프로그램</a:t>
              </a:r>
              <a:endParaRPr lang="en-US" altLang="ko-KR" b="0" dirty="0">
                <a:effectLst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83A9134-4E99-408A-A7A3-C1D47FA77ABE}"/>
                </a:ext>
              </a:extLst>
            </p:cNvPr>
            <p:cNvSpPr/>
            <p:nvPr/>
          </p:nvSpPr>
          <p:spPr>
            <a:xfrm>
              <a:off x="7899649" y="4199715"/>
              <a:ext cx="3651503" cy="296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chemeClr val="tx1"/>
                  </a:solidFill>
                </a:rPr>
                <a:t>얼굴 인식 자동 출석체크 프로그램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보안</a:t>
              </a:r>
              <a:r>
                <a:rPr lang="en-US" altLang="ko-KR" dirty="0">
                  <a:solidFill>
                    <a:schemeClr val="tx1"/>
                  </a:solidFill>
                </a:rPr>
                <a:t>?)</a:t>
              </a:r>
              <a:endParaRPr lang="en-US" altLang="ko-KR" b="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525C749-5D85-4D44-B14C-5801B2E93C5E}"/>
                </a:ext>
              </a:extLst>
            </p:cNvPr>
            <p:cNvSpPr/>
            <p:nvPr/>
          </p:nvSpPr>
          <p:spPr>
            <a:xfrm>
              <a:off x="7899649" y="4545345"/>
              <a:ext cx="3651503" cy="4844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인공지능 윤리 주제 토론과 수료증</a:t>
              </a:r>
              <a:endParaRPr lang="en-US" altLang="ko-KR" b="0" dirty="0">
                <a:effectLst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5CE54B6-F7AF-4412-A294-C03697040E68}"/>
                </a:ext>
              </a:extLst>
            </p:cNvPr>
            <p:cNvSpPr/>
            <p:nvPr/>
          </p:nvSpPr>
          <p:spPr>
            <a:xfrm>
              <a:off x="640845" y="5101658"/>
              <a:ext cx="1524000" cy="1497085"/>
            </a:xfrm>
            <a:prstGeom prst="rect">
              <a:avLst/>
            </a:prstGeom>
            <a:solidFill>
              <a:srgbClr val="F66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진로 체험</a:t>
              </a:r>
              <a:endParaRPr lang="en-US" altLang="ko-KR" dirty="0"/>
            </a:p>
            <a:p>
              <a:pPr algn="ctr"/>
              <a:r>
                <a:rPr lang="en-US" altLang="ko-KR" dirty="0"/>
                <a:t>(AI</a:t>
              </a:r>
              <a:r>
                <a:rPr lang="ko-KR" altLang="en-US" dirty="0"/>
                <a:t> 가 융합된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EBA896C-47FF-4367-AE8C-11859C7CA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1036" y="5169037"/>
              <a:ext cx="1353600" cy="13536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DB2BF7E-B612-48A4-96D5-870147B4E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04860" y="5146799"/>
              <a:ext cx="1353186" cy="135318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F9355F3-4776-4D25-BD06-8B51E9BA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7762" y="5143177"/>
              <a:ext cx="1353600" cy="1353600"/>
            </a:xfrm>
            <a:prstGeom prst="rect">
              <a:avLst/>
            </a:prstGeom>
          </p:spPr>
        </p:pic>
        <p:sp>
          <p:nvSpPr>
            <p:cNvPr id="21" name="더하기 기호 20">
              <a:extLst>
                <a:ext uri="{FF2B5EF4-FFF2-40B4-BE49-F238E27FC236}">
                  <a16:creationId xmlns:a16="http://schemas.microsoft.com/office/drawing/2014/main" id="{A5CB7E31-574E-4A65-BCFB-4AAE4FBF38FA}"/>
                </a:ext>
              </a:extLst>
            </p:cNvPr>
            <p:cNvSpPr/>
            <p:nvPr/>
          </p:nvSpPr>
          <p:spPr>
            <a:xfrm>
              <a:off x="3447553" y="5516165"/>
              <a:ext cx="786300" cy="775252"/>
            </a:xfrm>
            <a:prstGeom prst="mathPlus">
              <a:avLst>
                <a:gd name="adj1" fmla="val 132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BF94C02-5227-49D5-8F40-0F56B5C45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78723" y="5169037"/>
              <a:ext cx="1353600" cy="13536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A3D5076-9485-49B2-BCD5-247CC8DC4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94043" y="5209469"/>
              <a:ext cx="562644" cy="56393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22A3FD3-461B-4A4D-8E84-8E4B35100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69742" y="5146799"/>
              <a:ext cx="1353600" cy="13536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E6DDB66-0520-4B55-A8B2-5E5EB230FF9C}"/>
              </a:ext>
            </a:extLst>
          </p:cNvPr>
          <p:cNvSpPr txBox="1"/>
          <p:nvPr/>
        </p:nvSpPr>
        <p:spPr>
          <a:xfrm>
            <a:off x="4371036" y="6532576"/>
            <a:ext cx="96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작곡가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42C2B1-1C20-498B-BC8B-936A747405EA}"/>
              </a:ext>
            </a:extLst>
          </p:cNvPr>
          <p:cNvSpPr txBox="1"/>
          <p:nvPr/>
        </p:nvSpPr>
        <p:spPr>
          <a:xfrm>
            <a:off x="5980176" y="6550223"/>
            <a:ext cx="235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자율주행</a:t>
            </a:r>
            <a:r>
              <a:rPr lang="en-US" altLang="ko-KR" dirty="0"/>
              <a:t>)</a:t>
            </a:r>
            <a:r>
              <a:rPr lang="ko-KR" altLang="en-US" dirty="0"/>
              <a:t>프로그래머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52266CB-E5CD-44C9-848B-5B528A49AE82}"/>
              </a:ext>
            </a:extLst>
          </p:cNvPr>
          <p:cNvSpPr txBox="1"/>
          <p:nvPr/>
        </p:nvSpPr>
        <p:spPr>
          <a:xfrm>
            <a:off x="8249947" y="6544224"/>
            <a:ext cx="1713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여행사 컨설턴트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11015E-061F-486C-AFFD-DF96CD34390E}"/>
              </a:ext>
            </a:extLst>
          </p:cNvPr>
          <p:cNvSpPr txBox="1"/>
          <p:nvPr/>
        </p:nvSpPr>
        <p:spPr>
          <a:xfrm>
            <a:off x="10103232" y="6563952"/>
            <a:ext cx="160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 관리자</a:t>
            </a:r>
          </a:p>
        </p:txBody>
      </p:sp>
    </p:spTree>
    <p:extLst>
      <p:ext uri="{BB962C8B-B14F-4D97-AF65-F5344CB8AC3E}">
        <p14:creationId xmlns:p14="http://schemas.microsoft.com/office/powerpoint/2010/main" val="163476282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879</Words>
  <Application>Microsoft Office PowerPoint</Application>
  <PresentationFormat>와이드스크린</PresentationFormat>
  <Paragraphs>248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Pretendard</vt:lpstr>
      <vt:lpstr>Pretendard Black</vt:lpstr>
      <vt:lpstr>Pretendard Light</vt:lpstr>
      <vt:lpstr>Arial</vt:lpstr>
      <vt:lpstr>Calibri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29</cp:revision>
  <dcterms:created xsi:type="dcterms:W3CDTF">2025-01-14T08:34:51Z</dcterms:created>
  <dcterms:modified xsi:type="dcterms:W3CDTF">2025-01-28T10:28:39Z</dcterms:modified>
</cp:coreProperties>
</file>