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4"/>
  </p:notesMasterIdLst>
  <p:handoutMasterIdLst>
    <p:handoutMasterId r:id="rId15"/>
  </p:handoutMasterIdLst>
  <p:sldIdLst>
    <p:sldId id="3516" r:id="rId5"/>
    <p:sldId id="3562" r:id="rId6"/>
    <p:sldId id="3564" r:id="rId7"/>
    <p:sldId id="3567" r:id="rId8"/>
    <p:sldId id="3565" r:id="rId9"/>
    <p:sldId id="3570" r:id="rId10"/>
    <p:sldId id="3572" r:id="rId11"/>
    <p:sldId id="3571" r:id="rId12"/>
    <p:sldId id="354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62"/>
            <p14:sldId id="3564"/>
            <p14:sldId id="3567"/>
            <p14:sldId id="3565"/>
            <p14:sldId id="3570"/>
            <p14:sldId id="3572"/>
            <p14:sldId id="3571"/>
          </p14:sldIdLst>
        </p14:section>
        <p14:section name="제목 없는 구역" id="{AA423445-CF8D-4C9F-BE21-FB9C7DC69DC6}">
          <p14:sldIdLst>
            <p14:sldId id="3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2750-B8AB-424B-8708-DD4EB77ECD3B}" v="14" dt="2024-09-23T23:58:16.144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3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91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49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79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35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505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35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774082" y="2208710"/>
            <a:ext cx="10751168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6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주차 문제 풀이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구현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,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투 포인터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,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힙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문제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복기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E498A-9A78-4D0F-A996-2FCA7D13C1AD}"/>
              </a:ext>
            </a:extLst>
          </p:cNvPr>
          <p:cNvSpPr txBox="1"/>
          <p:nvPr/>
        </p:nvSpPr>
        <p:spPr>
          <a:xfrm>
            <a:off x="485775" y="1600200"/>
            <a:ext cx="10829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/>
              <a:t>연속 펄스 부분 수열의 합</a:t>
            </a:r>
            <a:r>
              <a:rPr lang="en-US" altLang="ko-KR" sz="3600" dirty="0"/>
              <a:t>(</a:t>
            </a:r>
            <a:r>
              <a:rPr lang="ko-KR" altLang="en-US" sz="3600" dirty="0" err="1"/>
              <a:t>브루트포스</a:t>
            </a:r>
            <a:r>
              <a:rPr lang="en-US" altLang="ko-KR" sz="3600" dirty="0"/>
              <a:t>)</a:t>
            </a:r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r>
              <a:rPr lang="ko-KR" altLang="en-US" sz="3600" dirty="0"/>
              <a:t>부대복귀</a:t>
            </a:r>
            <a:r>
              <a:rPr lang="en-US" altLang="ko-KR" sz="3600" dirty="0"/>
              <a:t>(BFS)</a:t>
            </a:r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r>
              <a:rPr lang="ko-KR" altLang="en-US" sz="3600" dirty="0"/>
              <a:t>디스크 컨트롤러</a:t>
            </a:r>
            <a:r>
              <a:rPr lang="en-US" altLang="ko-KR" sz="3600" dirty="0"/>
              <a:t>(</a:t>
            </a:r>
            <a:r>
              <a:rPr lang="ko-KR" altLang="en-US" sz="3600" dirty="0" err="1"/>
              <a:t>힙</a:t>
            </a:r>
            <a:r>
              <a:rPr lang="en-US" altLang="ko-KR" sz="3600" dirty="0"/>
              <a:t>+ </a:t>
            </a:r>
            <a:r>
              <a:rPr lang="ko-KR" altLang="en-US" sz="3600" dirty="0" err="1"/>
              <a:t>그리디</a:t>
            </a:r>
            <a:r>
              <a:rPr lang="ko-KR" altLang="en-US" sz="3600" dirty="0"/>
              <a:t> </a:t>
            </a:r>
            <a:r>
              <a:rPr lang="en-US" altLang="ko-KR" sz="3600" dirty="0"/>
              <a:t>(Short job first) ) 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290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03" y="294730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연속 펄스 부분 수열의 합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C9E2B7-139F-41FC-BF2E-7B9432E4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6" y="1386839"/>
            <a:ext cx="5401735" cy="48615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404EF4A-97FC-4C34-8958-43BDFA240264}"/>
              </a:ext>
            </a:extLst>
          </p:cNvPr>
          <p:cNvSpPr/>
          <p:nvPr/>
        </p:nvSpPr>
        <p:spPr>
          <a:xfrm>
            <a:off x="647700" y="1733550"/>
            <a:ext cx="5114925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7ABF7E-13B7-4326-B389-8BE1D025C6CF}"/>
              </a:ext>
            </a:extLst>
          </p:cNvPr>
          <p:cNvSpPr/>
          <p:nvPr/>
        </p:nvSpPr>
        <p:spPr>
          <a:xfrm>
            <a:off x="1066800" y="5943600"/>
            <a:ext cx="48577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62712-2F43-49C6-874A-05005E01C82E}"/>
              </a:ext>
            </a:extLst>
          </p:cNvPr>
          <p:cNvSpPr txBox="1"/>
          <p:nvPr/>
        </p:nvSpPr>
        <p:spPr>
          <a:xfrm>
            <a:off x="6209741" y="1581150"/>
            <a:ext cx="5629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문제접근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SIUUU = [(1 or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-1) </a:t>
            </a:r>
            <a:r>
              <a:rPr lang="ko-KR" altLang="en-US" dirty="0" err="1">
                <a:highlight>
                  <a:srgbClr val="FFFF00"/>
                </a:highlight>
              </a:rPr>
              <a:t>번갈아가며</a:t>
            </a:r>
            <a:r>
              <a:rPr lang="ko-KR" altLang="en-US" dirty="0">
                <a:highlight>
                  <a:srgbClr val="FFFF00"/>
                </a:highlight>
              </a:rPr>
              <a:t> 반복되는 수열</a:t>
            </a:r>
            <a:r>
              <a:rPr lang="en-US" altLang="ko-KR" dirty="0">
                <a:highlight>
                  <a:srgbClr val="FFFF00"/>
                </a:highlight>
              </a:rPr>
              <a:t>]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Sequence * SIUUU  </a:t>
            </a:r>
            <a:r>
              <a:rPr lang="ko-KR" altLang="en-US" dirty="0">
                <a:highlight>
                  <a:srgbClr val="FFFF00"/>
                </a:highlight>
              </a:rPr>
              <a:t>가</a:t>
            </a:r>
            <a:r>
              <a:rPr lang="en-US" altLang="ko-KR" dirty="0">
                <a:highlight>
                  <a:srgbClr val="FFFF00"/>
                </a:highlight>
              </a:rPr>
              <a:t>  </a:t>
            </a:r>
            <a:r>
              <a:rPr lang="ko-KR" altLang="en-US" dirty="0">
                <a:highlight>
                  <a:srgbClr val="FFFF00"/>
                </a:highlight>
              </a:rPr>
              <a:t>최대값이 </a:t>
            </a:r>
            <a:r>
              <a:rPr lang="ko-KR" altLang="en-US" dirty="0" err="1">
                <a:highlight>
                  <a:srgbClr val="FFFF00"/>
                </a:highlight>
              </a:rPr>
              <a:t>되야함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Sequence </a:t>
            </a:r>
            <a:r>
              <a:rPr lang="ko-KR" altLang="en-US" dirty="0">
                <a:highlight>
                  <a:srgbClr val="FFFF00"/>
                </a:highlight>
              </a:rPr>
              <a:t>는 최대 </a:t>
            </a:r>
            <a:r>
              <a:rPr lang="en-US" altLang="ko-KR" dirty="0">
                <a:highlight>
                  <a:srgbClr val="FFFF00"/>
                </a:highlight>
              </a:rPr>
              <a:t>500,000 &lt;&lt; </a:t>
            </a:r>
            <a:r>
              <a:rPr lang="ko-KR" altLang="en-US" dirty="0">
                <a:highlight>
                  <a:srgbClr val="FFFF00"/>
                </a:highlight>
              </a:rPr>
              <a:t>완전탐색 해도 되겠네</a:t>
            </a:r>
            <a:r>
              <a:rPr lang="en-US" altLang="ko-KR" dirty="0">
                <a:highlight>
                  <a:srgbClr val="FFFF00"/>
                </a:highlight>
              </a:rPr>
              <a:t>? (</a:t>
            </a:r>
            <a:r>
              <a:rPr lang="ko-KR" altLang="en-US" dirty="0" err="1">
                <a:highlight>
                  <a:srgbClr val="FFFF00"/>
                </a:highlight>
              </a:rPr>
              <a:t>누적합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C0C2E-67C9-4C57-9442-7A4C029A604B}"/>
              </a:ext>
            </a:extLst>
          </p:cNvPr>
          <p:cNvSpPr/>
          <p:nvPr/>
        </p:nvSpPr>
        <p:spPr>
          <a:xfrm>
            <a:off x="723930" y="4171950"/>
            <a:ext cx="5114925" cy="895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20B8AC-0597-4CAB-8ED7-7CE902AA0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535" y="3429000"/>
            <a:ext cx="4858428" cy="26292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A7CA269-40E6-487E-8E9E-88415303EEB1}"/>
              </a:ext>
            </a:extLst>
          </p:cNvPr>
          <p:cNvSpPr/>
          <p:nvPr/>
        </p:nvSpPr>
        <p:spPr>
          <a:xfrm>
            <a:off x="6470832" y="4314824"/>
            <a:ext cx="4759143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5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부대복귀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B5CC62-EE43-4567-A149-7E92E4C04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25" y="1285156"/>
            <a:ext cx="5596425" cy="50619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99F8E35-45D0-4298-8444-81F42B4184B9}"/>
              </a:ext>
            </a:extLst>
          </p:cNvPr>
          <p:cNvSpPr/>
          <p:nvPr/>
        </p:nvSpPr>
        <p:spPr>
          <a:xfrm>
            <a:off x="366225" y="2400300"/>
            <a:ext cx="5520225" cy="895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F105EF-8E86-4CB9-B31B-3418C6C46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984" y="1352219"/>
            <a:ext cx="3991532" cy="47441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71F3E4-C118-4D5D-924B-3F43304BCAA5}"/>
              </a:ext>
            </a:extLst>
          </p:cNvPr>
          <p:cNvSpPr/>
          <p:nvPr/>
        </p:nvSpPr>
        <p:spPr>
          <a:xfrm>
            <a:off x="1971675" y="1731608"/>
            <a:ext cx="3038475" cy="22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0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C897F15-A6D8-4931-AE95-8A38868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56" y="348941"/>
            <a:ext cx="10821346" cy="59035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디스크 컨트롤러</a:t>
            </a:r>
            <a:r>
              <a:rPr lang="en-US" altLang="ko-KR" dirty="0"/>
              <a:t>(</a:t>
            </a:r>
            <a:r>
              <a:rPr lang="ko-KR" altLang="en-US" dirty="0" err="1"/>
              <a:t>힙</a:t>
            </a:r>
            <a:r>
              <a:rPr lang="en-US" altLang="ko-KR" dirty="0"/>
              <a:t>+ </a:t>
            </a:r>
            <a:r>
              <a:rPr lang="ko-KR" altLang="en-US" dirty="0" err="1"/>
              <a:t>그리디</a:t>
            </a:r>
            <a:r>
              <a:rPr lang="en-US" altLang="ko-KR" dirty="0"/>
              <a:t>?) 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0A7D21-0BEA-43F4-826D-43D71E5DA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6" y="1364222"/>
            <a:ext cx="4834423" cy="4649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FFDD0-B350-4792-8F09-3534062C1C1C}"/>
              </a:ext>
            </a:extLst>
          </p:cNvPr>
          <p:cNvSpPr txBox="1"/>
          <p:nvPr/>
        </p:nvSpPr>
        <p:spPr>
          <a:xfrm>
            <a:off x="6096000" y="3853931"/>
            <a:ext cx="49439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핵심 아이디어</a:t>
            </a:r>
            <a:endParaRPr lang="en-US" altLang="ko-KR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 코드는 요청 시간 기준으로 작업을 순차적으로 선택하며</a:t>
            </a:r>
            <a:r>
              <a:rPr lang="en-US" altLang="ko-KR" dirty="0"/>
              <a:t>, </a:t>
            </a:r>
            <a:r>
              <a:rPr lang="ko-KR" altLang="en-US" b="1" dirty="0">
                <a:highlight>
                  <a:srgbClr val="FFFF00"/>
                </a:highlight>
              </a:rPr>
              <a:t>짧은 소요 시간 작업을 우선 선택하는 방식</a:t>
            </a:r>
            <a:r>
              <a:rPr lang="ko-KR" altLang="en-US" dirty="0"/>
              <a:t>으로 평균 대기 시간을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  <a:p>
            <a:pPr lvl="1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EADBBA-5DAA-4EDE-B33F-DF820B61D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026" y="1364222"/>
            <a:ext cx="5743405" cy="20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디스크 컨트롤러</a:t>
            </a:r>
            <a:r>
              <a:rPr lang="en-US" altLang="ko-KR" dirty="0"/>
              <a:t>(</a:t>
            </a:r>
            <a:r>
              <a:rPr lang="ko-KR" altLang="en-US" dirty="0" err="1"/>
              <a:t>힙</a:t>
            </a:r>
            <a:r>
              <a:rPr lang="en-US" altLang="ko-KR" dirty="0"/>
              <a:t>+</a:t>
            </a:r>
            <a:r>
              <a:rPr lang="ko-KR" altLang="en-US" dirty="0" err="1"/>
              <a:t>그리디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01A28-2FEF-41E2-AC6D-E83F3AF22051}"/>
              </a:ext>
            </a:extLst>
          </p:cNvPr>
          <p:cNvSpPr txBox="1"/>
          <p:nvPr/>
        </p:nvSpPr>
        <p:spPr>
          <a:xfrm>
            <a:off x="3043238" y="-3398877"/>
            <a:ext cx="610552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비교 결과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duration(A)&lt;duration(B)\text{duration}(A) &lt; \text{duration}(B)duration(A)&lt;duration(B)</a:t>
            </a:r>
            <a:r>
              <a:rPr lang="ko-KR" altLang="en-US" dirty="0"/>
              <a:t>이므로</a:t>
            </a:r>
            <a:r>
              <a:rPr lang="en-US" altLang="ko-KR" dirty="0"/>
              <a:t>, SJF </a:t>
            </a:r>
            <a:r>
              <a:rPr lang="ko-KR" altLang="en-US" dirty="0"/>
              <a:t>방식이 가정한 방식보다 대기 시간이 항상 더 적거나 같음을 알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짧은 작업을 먼저 수행하는 </a:t>
            </a:r>
            <a:r>
              <a:rPr lang="en-US" altLang="ko-KR" dirty="0"/>
              <a:t>SJF </a:t>
            </a:r>
            <a:r>
              <a:rPr lang="ko-KR" altLang="en-US" dirty="0"/>
              <a:t>방식이 항상 평균 대기 시간을 최소화합니다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결론</a:t>
            </a:r>
          </a:p>
          <a:p>
            <a:r>
              <a:rPr lang="ko-KR" altLang="en-US" dirty="0"/>
              <a:t>이와 같은 논리로</a:t>
            </a:r>
            <a:r>
              <a:rPr lang="en-US" altLang="ko-KR" dirty="0"/>
              <a:t>, </a:t>
            </a:r>
            <a:r>
              <a:rPr lang="ko-KR" altLang="en-US" b="1" dirty="0"/>
              <a:t>매번 가장 짧은 소요 시간 작업을 선택</a:t>
            </a:r>
            <a:r>
              <a:rPr lang="ko-KR" altLang="en-US" dirty="0"/>
              <a:t>하는 방식</a:t>
            </a:r>
            <a:r>
              <a:rPr lang="en-US" altLang="ko-KR" dirty="0"/>
              <a:t>(SJF)</a:t>
            </a:r>
            <a:r>
              <a:rPr lang="ko-KR" altLang="en-US" dirty="0"/>
              <a:t>이 최적임을 증명할 수 있습니다</a:t>
            </a:r>
            <a:r>
              <a:rPr lang="en-US" altLang="ko-KR" dirty="0"/>
              <a:t>. </a:t>
            </a:r>
            <a:r>
              <a:rPr lang="ko-KR" altLang="en-US" dirty="0"/>
              <a:t>이는 대기 시간을 줄이는 가장 효과적인 방법이며</a:t>
            </a:r>
            <a:r>
              <a:rPr lang="en-US" altLang="ko-KR" dirty="0"/>
              <a:t>, </a:t>
            </a:r>
            <a:r>
              <a:rPr lang="ko-KR" altLang="en-US" dirty="0"/>
              <a:t>반대로 다른 순서로 선택하는 경우 항상 더 긴 대기 시간이 발생하게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SJF</a:t>
            </a:r>
            <a:r>
              <a:rPr lang="ko-KR" altLang="en-US" dirty="0"/>
              <a:t>는 이 문제에서 최적의 결과를 보장합니다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83C60-5663-4823-AD17-312EC335B26A}"/>
              </a:ext>
            </a:extLst>
          </p:cNvPr>
          <p:cNvSpPr txBox="1"/>
          <p:nvPr/>
        </p:nvSpPr>
        <p:spPr>
          <a:xfrm>
            <a:off x="4338638" y="2853118"/>
            <a:ext cx="61055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 문제는 </a:t>
            </a:r>
            <a:r>
              <a:rPr lang="en-US" altLang="ko-KR" b="1" dirty="0"/>
              <a:t>Shortest Job Next (SJN)</a:t>
            </a:r>
            <a:r>
              <a:rPr lang="ko-KR" altLang="en-US" dirty="0"/>
              <a:t> 혹은 </a:t>
            </a:r>
            <a:r>
              <a:rPr lang="en-US" altLang="ko-KR" b="1" dirty="0">
                <a:highlight>
                  <a:srgbClr val="FFFF00"/>
                </a:highlight>
              </a:rPr>
              <a:t>Shortest Job First (SJF)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/>
              <a:t>스케줄링 알고리즘을 사용해 평균 대기 시간을 최소화하는 문제입니다</a:t>
            </a:r>
            <a:r>
              <a:rPr lang="en-US" altLang="ko-KR" dirty="0"/>
              <a:t>. SJF </a:t>
            </a:r>
            <a:r>
              <a:rPr lang="ko-KR" altLang="en-US" dirty="0"/>
              <a:t>알고리즘이 최적의 결과를 가져오는 이유는 수학적으로도 증명할 수 있으며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b="1" dirty="0" err="1">
                <a:highlight>
                  <a:srgbClr val="FFFF00"/>
                </a:highlight>
              </a:rPr>
              <a:t>그리디</a:t>
            </a:r>
            <a:r>
              <a:rPr lang="ko-KR" altLang="en-US" b="1" dirty="0">
                <a:highlight>
                  <a:srgbClr val="FFFF00"/>
                </a:highlight>
              </a:rPr>
              <a:t> 알고리즘</a:t>
            </a:r>
            <a:r>
              <a:rPr lang="ko-KR" altLang="en-US" dirty="0"/>
              <a:t>의 특성에 기반합니다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운영체제 때 배운 </a:t>
            </a:r>
            <a:r>
              <a:rPr lang="en-US" altLang="ko-KR" dirty="0"/>
              <a:t>SJF &lt;&lt; </a:t>
            </a:r>
            <a:r>
              <a:rPr lang="ko-KR" altLang="en-US" dirty="0"/>
              <a:t>과제로 계산해보니까 가장 적음 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증명 완료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b="1" dirty="0"/>
              <a:t>디스크 컨트롤러 같은 최소대기시간 을 찾는 문제는 </a:t>
            </a:r>
            <a:r>
              <a:rPr lang="ko-KR" altLang="en-US" b="1" dirty="0" err="1"/>
              <a:t>그리디</a:t>
            </a:r>
            <a:r>
              <a:rPr lang="ko-KR" altLang="en-US" b="1" dirty="0"/>
              <a:t> </a:t>
            </a:r>
            <a:r>
              <a:rPr lang="en-US" altLang="ko-KR" b="1" dirty="0"/>
              <a:t>(SJF) </a:t>
            </a:r>
            <a:r>
              <a:rPr lang="ko-KR" altLang="en-US" b="1" dirty="0"/>
              <a:t>문제 이므로 </a:t>
            </a:r>
            <a:r>
              <a:rPr lang="ko-KR" altLang="en-US" b="1" dirty="0" err="1"/>
              <a:t>힙을</a:t>
            </a:r>
            <a:r>
              <a:rPr lang="ko-KR" altLang="en-US" b="1" dirty="0"/>
              <a:t> 사용하자 </a:t>
            </a:r>
            <a:r>
              <a:rPr lang="en-US" altLang="ko-KR" b="1" dirty="0"/>
              <a:t> </a:t>
            </a:r>
          </a:p>
        </p:txBody>
      </p:sp>
      <p:sp>
        <p:nvSpPr>
          <p:cNvPr id="15" name="실행 단추: 도움말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B3E405-32EB-4EB7-AF42-31715A481962}"/>
              </a:ext>
            </a:extLst>
          </p:cNvPr>
          <p:cNvSpPr/>
          <p:nvPr/>
        </p:nvSpPr>
        <p:spPr>
          <a:xfrm>
            <a:off x="866775" y="1686972"/>
            <a:ext cx="3057525" cy="3838575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573FA1-628C-4156-AC5C-1F6B1DB0EAE3}"/>
              </a:ext>
            </a:extLst>
          </p:cNvPr>
          <p:cNvSpPr txBox="1"/>
          <p:nvPr/>
        </p:nvSpPr>
        <p:spPr>
          <a:xfrm>
            <a:off x="4338638" y="1846362"/>
            <a:ext cx="6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매 순간 짧은 소요 시간 작업을 우선 선택하는 방식이 최적해를 보장해</a:t>
            </a:r>
            <a:r>
              <a:rPr lang="en-US" altLang="ko-KR" b="1" dirty="0">
                <a:highlight>
                  <a:srgbClr val="FFFF00"/>
                </a:highlight>
              </a:rPr>
              <a:t>?</a:t>
            </a:r>
          </a:p>
          <a:p>
            <a:endParaRPr lang="en-US" altLang="ko-KR" b="1" dirty="0">
              <a:highlight>
                <a:srgbClr val="FFFF00"/>
              </a:highlight>
            </a:endParaRPr>
          </a:p>
          <a:p>
            <a:r>
              <a:rPr lang="ko-KR" altLang="en-US" b="1" dirty="0">
                <a:highlight>
                  <a:srgbClr val="FFFF00"/>
                </a:highlight>
              </a:rPr>
              <a:t>너 </a:t>
            </a:r>
            <a:r>
              <a:rPr lang="ko-KR" altLang="en-US" b="1" dirty="0" err="1">
                <a:highlight>
                  <a:srgbClr val="FFFF00"/>
                </a:highlight>
              </a:rPr>
              <a:t>그리디</a:t>
            </a:r>
            <a:r>
              <a:rPr lang="ko-KR" altLang="en-US" b="1" dirty="0">
                <a:highlight>
                  <a:srgbClr val="FFFF00"/>
                </a:highlight>
              </a:rPr>
              <a:t> 맞아</a:t>
            </a:r>
            <a:r>
              <a:rPr lang="en-US" altLang="ko-KR" b="1" dirty="0">
                <a:highlight>
                  <a:srgbClr val="FFFF00"/>
                </a:highlight>
              </a:rPr>
              <a:t>??&gt;&gt; chat GPT</a:t>
            </a:r>
            <a:r>
              <a:rPr lang="ko-KR" altLang="en-US" b="1" dirty="0">
                <a:highlight>
                  <a:srgbClr val="FFFF00"/>
                </a:highlight>
              </a:rPr>
              <a:t>에 질문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42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C897F15-A6D8-4931-AE95-8A38868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56" y="348941"/>
            <a:ext cx="10821346" cy="59035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디스크 컨트롤러</a:t>
            </a:r>
            <a:r>
              <a:rPr lang="en-US" altLang="ko-KR" dirty="0"/>
              <a:t>(</a:t>
            </a:r>
            <a:r>
              <a:rPr lang="ko-KR" altLang="en-US" dirty="0" err="1"/>
              <a:t>힙</a:t>
            </a:r>
            <a:r>
              <a:rPr lang="en-US" altLang="ko-KR" dirty="0"/>
              <a:t>+ </a:t>
            </a:r>
            <a:r>
              <a:rPr lang="ko-KR" altLang="en-US" dirty="0" err="1"/>
              <a:t>그리디</a:t>
            </a:r>
            <a:r>
              <a:rPr lang="en-US" altLang="ko-KR" dirty="0"/>
              <a:t>?) 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A9371-9E67-4C65-A8AC-E80C4A1AFE45}"/>
              </a:ext>
            </a:extLst>
          </p:cNvPr>
          <p:cNvSpPr txBox="1"/>
          <p:nvPr/>
        </p:nvSpPr>
        <p:spPr>
          <a:xfrm>
            <a:off x="6958013" y="1982450"/>
            <a:ext cx="4900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슈도 코드 </a:t>
            </a:r>
            <a:endParaRPr lang="en-US" altLang="ko-KR" dirty="0"/>
          </a:p>
          <a:p>
            <a:r>
              <a:rPr lang="en-US" altLang="ko-KR" dirty="0"/>
              <a:t>While(jobs):</a:t>
            </a:r>
          </a:p>
          <a:p>
            <a:pPr lvl="1"/>
            <a:r>
              <a:rPr lang="en-US" altLang="ko-KR" dirty="0"/>
              <a:t>   1. </a:t>
            </a:r>
            <a:r>
              <a:rPr lang="ko-KR" altLang="en-US" dirty="0"/>
              <a:t>지금 </a:t>
            </a:r>
            <a:r>
              <a:rPr lang="ko-KR" altLang="en-US" dirty="0" err="1"/>
              <a:t>바뻐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다른일</a:t>
            </a:r>
            <a:r>
              <a:rPr lang="ko-KR" altLang="en-US" dirty="0"/>
              <a:t> </a:t>
            </a:r>
            <a:r>
              <a:rPr lang="ko-KR" altLang="en-US" dirty="0" err="1"/>
              <a:t>처리중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>
                <a:highlight>
                  <a:srgbClr val="FFFF00"/>
                </a:highlight>
              </a:rPr>
              <a:t>힙에</a:t>
            </a:r>
            <a:r>
              <a:rPr lang="ko-KR" altLang="en-US" dirty="0">
                <a:highlight>
                  <a:srgbClr val="FFFF00"/>
                </a:highlight>
              </a:rPr>
              <a:t> 짧은 시간 소요되는 </a:t>
            </a:r>
            <a:r>
              <a:rPr lang="ko-KR" altLang="en-US" dirty="0"/>
              <a:t>작업순으로 넣음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2. </a:t>
            </a:r>
            <a:r>
              <a:rPr lang="ko-KR" altLang="en-US" dirty="0"/>
              <a:t>숨돌리기 </a:t>
            </a:r>
            <a:r>
              <a:rPr lang="en-US" altLang="ko-KR" dirty="0"/>
              <a:t>(</a:t>
            </a:r>
            <a:r>
              <a:rPr lang="ko-KR" altLang="en-US" dirty="0" err="1"/>
              <a:t>힙에</a:t>
            </a:r>
            <a:r>
              <a:rPr lang="ko-KR" altLang="en-US" dirty="0"/>
              <a:t> </a:t>
            </a:r>
            <a:r>
              <a:rPr lang="ko-KR" altLang="en-US" dirty="0" err="1"/>
              <a:t>있는거</a:t>
            </a:r>
            <a:r>
              <a:rPr lang="ko-KR" altLang="en-US" dirty="0"/>
              <a:t> 우선으로 처리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/>
              <a:t>힙에서</a:t>
            </a:r>
            <a:r>
              <a:rPr lang="ko-KR" altLang="en-US" dirty="0"/>
              <a:t> 꺼내고 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현재시간 </a:t>
            </a:r>
            <a:r>
              <a:rPr lang="en-US" altLang="ko-KR" dirty="0"/>
              <a:t>+= </a:t>
            </a:r>
            <a:r>
              <a:rPr lang="ko-KR" altLang="en-US" dirty="0"/>
              <a:t>작업시간   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요청으로 부터 대시기간 </a:t>
            </a:r>
            <a:r>
              <a:rPr lang="en-US" altLang="ko-KR" dirty="0"/>
              <a:t>= </a:t>
            </a:r>
            <a:r>
              <a:rPr lang="ko-KR" altLang="en-US" dirty="0"/>
              <a:t>현재시간 </a:t>
            </a:r>
            <a:r>
              <a:rPr lang="en-US" altLang="ko-KR" dirty="0"/>
              <a:t>– </a:t>
            </a:r>
            <a:r>
              <a:rPr lang="ko-KR" altLang="en-US" dirty="0"/>
              <a:t>요청시간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_____________________</a:t>
            </a:r>
            <a:r>
              <a:rPr lang="ko-KR" altLang="en-US" dirty="0" err="1"/>
              <a:t>이겨야한다</a:t>
            </a:r>
            <a:r>
              <a:rPr lang="en-US" altLang="ko-KR" dirty="0"/>
              <a:t>________________</a:t>
            </a:r>
          </a:p>
          <a:p>
            <a:pPr lvl="1"/>
            <a:r>
              <a:rPr lang="en-US" altLang="ko-KR" dirty="0"/>
              <a:t>    </a:t>
            </a:r>
          </a:p>
          <a:p>
            <a:pPr lvl="1"/>
            <a:r>
              <a:rPr lang="en-US" altLang="ko-KR" dirty="0"/>
              <a:t>   3. </a:t>
            </a:r>
            <a:r>
              <a:rPr lang="ko-KR" altLang="en-US" dirty="0"/>
              <a:t>일없음</a:t>
            </a:r>
            <a:r>
              <a:rPr lang="en-US" altLang="ko-KR" dirty="0"/>
              <a:t>( </a:t>
            </a:r>
            <a:r>
              <a:rPr lang="ko-KR" altLang="en-US" dirty="0"/>
              <a:t>아직 일이 들어오지 않은 상태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현재시간 갱신 </a:t>
            </a:r>
            <a:r>
              <a:rPr lang="en-US" altLang="ko-KR" dirty="0"/>
              <a:t>(1ms</a:t>
            </a:r>
            <a:r>
              <a:rPr lang="ko-KR" altLang="en-US" dirty="0"/>
              <a:t>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now +=1</a:t>
            </a:r>
          </a:p>
          <a:p>
            <a:pPr lvl="1"/>
            <a:r>
              <a:rPr lang="en-US" altLang="ko-KR" dirty="0"/>
              <a:t>______________________</a:t>
            </a:r>
            <a:r>
              <a:rPr lang="ko-KR" altLang="en-US" dirty="0"/>
              <a:t>딸각</a:t>
            </a:r>
            <a:r>
              <a:rPr lang="en-US" altLang="ko-KR" dirty="0"/>
              <a:t>______________________</a:t>
            </a:r>
          </a:p>
          <a:p>
            <a:pPr lvl="1"/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return answer // </a:t>
            </a:r>
            <a:r>
              <a:rPr lang="en-US" altLang="ko-KR" dirty="0" err="1"/>
              <a:t>len</a:t>
            </a:r>
            <a:r>
              <a:rPr lang="en-US" altLang="ko-KR" dirty="0"/>
              <a:t>(jobs)(</a:t>
            </a:r>
            <a:r>
              <a:rPr lang="ko-KR" altLang="en-US" dirty="0"/>
              <a:t>평균 대기시간 반환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F42D77-E940-4638-8872-F8543C91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6" y="1709394"/>
            <a:ext cx="6151785" cy="43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1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디스크 컨트롤러</a:t>
            </a:r>
            <a:r>
              <a:rPr lang="en-US" altLang="ko-KR" dirty="0"/>
              <a:t>(</a:t>
            </a:r>
            <a:r>
              <a:rPr lang="ko-KR" altLang="en-US" dirty="0" err="1"/>
              <a:t>힙</a:t>
            </a:r>
            <a:r>
              <a:rPr lang="en-US" altLang="ko-KR" dirty="0"/>
              <a:t>+ </a:t>
            </a:r>
            <a:r>
              <a:rPr lang="ko-KR" altLang="en-US" dirty="0" err="1"/>
              <a:t>그리디</a:t>
            </a:r>
            <a:r>
              <a:rPr lang="en-US" altLang="ko-KR" dirty="0"/>
              <a:t>?) </a:t>
            </a:r>
            <a:endParaRPr lang="ko-KR" altLang="en-US" dirty="0"/>
          </a:p>
        </p:txBody>
      </p:sp>
      <p:pic>
        <p:nvPicPr>
          <p:cNvPr id="3" name="Picture 2" descr="T1 vs 젠지 2세트 요약짤 - 롤: 리그 오브 레전드 - 에펨코리아">
            <a:extLst>
              <a:ext uri="{FF2B5EF4-FFF2-40B4-BE49-F238E27FC236}">
                <a16:creationId xmlns:a16="http://schemas.microsoft.com/office/drawing/2014/main" id="{C3C19668-733A-4ED6-B4A5-3C552ACA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5" y="1642416"/>
            <a:ext cx="6086475" cy="46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BEADE8-2821-4AF1-872D-7C8A0A98E536}"/>
              </a:ext>
            </a:extLst>
          </p:cNvPr>
          <p:cNvSpPr/>
          <p:nvPr/>
        </p:nvSpPr>
        <p:spPr>
          <a:xfrm>
            <a:off x="532456" y="1677025"/>
            <a:ext cx="2772719" cy="523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F0605-6869-46D7-AC8A-BB8C1FBA0DF5}"/>
              </a:ext>
            </a:extLst>
          </p:cNvPr>
          <p:cNvSpPr/>
          <p:nvPr/>
        </p:nvSpPr>
        <p:spPr>
          <a:xfrm>
            <a:off x="902136" y="1714812"/>
            <a:ext cx="40092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98D35-26E0-403F-AB22-FD8335A27BA4}"/>
              </a:ext>
            </a:extLst>
          </p:cNvPr>
          <p:cNvSpPr/>
          <p:nvPr/>
        </p:nvSpPr>
        <p:spPr>
          <a:xfrm>
            <a:off x="1387838" y="1735941"/>
            <a:ext cx="7636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02AC88-0D93-4D0D-ADEE-11B65BB8AB89}"/>
              </a:ext>
            </a:extLst>
          </p:cNvPr>
          <p:cNvSpPr/>
          <p:nvPr/>
        </p:nvSpPr>
        <p:spPr>
          <a:xfrm>
            <a:off x="2211353" y="1696399"/>
            <a:ext cx="1001349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5B22A-994F-48BA-AA89-7E7F55C1B9D5}"/>
              </a:ext>
            </a:extLst>
          </p:cNvPr>
          <p:cNvSpPr txBox="1"/>
          <p:nvPr/>
        </p:nvSpPr>
        <p:spPr>
          <a:xfrm>
            <a:off x="974144" y="1334639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</a:t>
            </a:r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10DCDF-08A1-4C72-B487-637FDE4ADAA3}"/>
              </a:ext>
            </a:extLst>
          </p:cNvPr>
          <p:cNvSpPr/>
          <p:nvPr/>
        </p:nvSpPr>
        <p:spPr>
          <a:xfrm>
            <a:off x="3755371" y="1696399"/>
            <a:ext cx="2772719" cy="503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Empty</a:t>
            </a:r>
            <a:r>
              <a:rPr lang="en-US" altLang="ko-KR" dirty="0" err="1"/>
              <a:t>TY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E4C97-9EE3-4DC4-B5E9-5432F9AAFF25}"/>
              </a:ext>
            </a:extLst>
          </p:cNvPr>
          <p:cNvSpPr txBox="1"/>
          <p:nvPr/>
        </p:nvSpPr>
        <p:spPr>
          <a:xfrm>
            <a:off x="3736654" y="1334639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</a:t>
            </a:r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18290-C857-4CB0-93AF-8D559D0A4A06}"/>
              </a:ext>
            </a:extLst>
          </p:cNvPr>
          <p:cNvSpPr txBox="1"/>
          <p:nvPr/>
        </p:nvSpPr>
        <p:spPr>
          <a:xfrm>
            <a:off x="4003094" y="4503837"/>
            <a:ext cx="101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Now + 1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25212-E30F-435B-9D7B-DAED43C79451}"/>
              </a:ext>
            </a:extLst>
          </p:cNvPr>
          <p:cNvSpPr txBox="1"/>
          <p:nvPr/>
        </p:nvSpPr>
        <p:spPr>
          <a:xfrm>
            <a:off x="300228" y="5295900"/>
            <a:ext cx="2772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Jobs</a:t>
            </a:r>
            <a:r>
              <a:rPr lang="ko-KR" altLang="en-US" dirty="0"/>
              <a:t> </a:t>
            </a:r>
            <a:r>
              <a:rPr lang="ko-KR" altLang="en-US" dirty="0" err="1"/>
              <a:t>힙에</a:t>
            </a:r>
            <a:r>
              <a:rPr lang="ko-KR" altLang="en-US" dirty="0"/>
              <a:t> 넣기</a:t>
            </a:r>
            <a:r>
              <a:rPr lang="en-US" altLang="ko-KR" dirty="0"/>
              <a:t> &amp;</a:t>
            </a:r>
          </a:p>
          <a:p>
            <a:r>
              <a:rPr lang="ko-KR" altLang="en-US" dirty="0" err="1"/>
              <a:t>힙</a:t>
            </a:r>
            <a:r>
              <a:rPr lang="ko-KR" altLang="en-US" dirty="0"/>
              <a:t> 우선으로 처리</a:t>
            </a:r>
            <a:r>
              <a:rPr lang="en-US" altLang="ko-KR" dirty="0"/>
              <a:t> &amp;</a:t>
            </a:r>
            <a:r>
              <a:rPr lang="ko-KR" altLang="en-US" dirty="0"/>
              <a:t>시간 계산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BD74B4-2940-4225-8818-2BBF6AB78270}"/>
              </a:ext>
            </a:extLst>
          </p:cNvPr>
          <p:cNvSpPr/>
          <p:nvPr/>
        </p:nvSpPr>
        <p:spPr>
          <a:xfrm>
            <a:off x="606280" y="1696399"/>
            <a:ext cx="222033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ACF49D-BEAD-487B-85FE-AE8850E4A5AE}"/>
              </a:ext>
            </a:extLst>
          </p:cNvPr>
          <p:cNvSpPr txBox="1"/>
          <p:nvPr/>
        </p:nvSpPr>
        <p:spPr>
          <a:xfrm>
            <a:off x="6958013" y="1982450"/>
            <a:ext cx="4900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슈도 코드 </a:t>
            </a:r>
            <a:endParaRPr lang="en-US" altLang="ko-KR" dirty="0"/>
          </a:p>
          <a:p>
            <a:r>
              <a:rPr lang="en-US" altLang="ko-KR" dirty="0"/>
              <a:t>While(jobs):</a:t>
            </a:r>
          </a:p>
          <a:p>
            <a:pPr lvl="1"/>
            <a:r>
              <a:rPr lang="en-US" altLang="ko-KR" dirty="0"/>
              <a:t>   1. </a:t>
            </a:r>
            <a:r>
              <a:rPr lang="ko-KR" altLang="en-US" dirty="0"/>
              <a:t>지금 </a:t>
            </a:r>
            <a:r>
              <a:rPr lang="ko-KR" altLang="en-US" dirty="0" err="1"/>
              <a:t>바뻐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다른일</a:t>
            </a:r>
            <a:r>
              <a:rPr lang="ko-KR" altLang="en-US" dirty="0"/>
              <a:t> </a:t>
            </a:r>
            <a:r>
              <a:rPr lang="ko-KR" altLang="en-US" dirty="0" err="1"/>
              <a:t>처리중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>
                <a:highlight>
                  <a:srgbClr val="FFFF00"/>
                </a:highlight>
              </a:rPr>
              <a:t>힙에</a:t>
            </a:r>
            <a:r>
              <a:rPr lang="ko-KR" altLang="en-US" dirty="0">
                <a:highlight>
                  <a:srgbClr val="FFFF00"/>
                </a:highlight>
              </a:rPr>
              <a:t> 짧은 시간 소요되는 </a:t>
            </a:r>
            <a:r>
              <a:rPr lang="ko-KR" altLang="en-US" dirty="0"/>
              <a:t>작업순으로 넣음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2. </a:t>
            </a:r>
            <a:r>
              <a:rPr lang="ko-KR" altLang="en-US" dirty="0"/>
              <a:t>숨돌리기 </a:t>
            </a:r>
            <a:r>
              <a:rPr lang="en-US" altLang="ko-KR" dirty="0"/>
              <a:t>(</a:t>
            </a:r>
            <a:r>
              <a:rPr lang="ko-KR" altLang="en-US" dirty="0" err="1"/>
              <a:t>힙에</a:t>
            </a:r>
            <a:r>
              <a:rPr lang="ko-KR" altLang="en-US" dirty="0"/>
              <a:t> </a:t>
            </a:r>
            <a:r>
              <a:rPr lang="ko-KR" altLang="en-US" dirty="0" err="1"/>
              <a:t>있는거</a:t>
            </a:r>
            <a:r>
              <a:rPr lang="ko-KR" altLang="en-US" dirty="0"/>
              <a:t> 우선으로 처리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/>
              <a:t>힙에서</a:t>
            </a:r>
            <a:r>
              <a:rPr lang="ko-KR" altLang="en-US" dirty="0"/>
              <a:t> 꺼내고 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현재시간 </a:t>
            </a:r>
            <a:r>
              <a:rPr lang="en-US" altLang="ko-KR" dirty="0"/>
              <a:t>+= </a:t>
            </a:r>
            <a:r>
              <a:rPr lang="ko-KR" altLang="en-US" dirty="0"/>
              <a:t>작업시간   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요청으로 부터 대시기간 </a:t>
            </a:r>
            <a:r>
              <a:rPr lang="en-US" altLang="ko-KR" dirty="0"/>
              <a:t>= </a:t>
            </a:r>
            <a:r>
              <a:rPr lang="ko-KR" altLang="en-US" dirty="0"/>
              <a:t>현재시간 </a:t>
            </a:r>
            <a:r>
              <a:rPr lang="en-US" altLang="ko-KR" dirty="0"/>
              <a:t>– </a:t>
            </a:r>
            <a:r>
              <a:rPr lang="ko-KR" altLang="en-US" dirty="0"/>
              <a:t>요청시간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_____________________</a:t>
            </a:r>
            <a:r>
              <a:rPr lang="ko-KR" altLang="en-US" dirty="0" err="1"/>
              <a:t>이겨야한다</a:t>
            </a:r>
            <a:r>
              <a:rPr lang="en-US" altLang="ko-KR" dirty="0"/>
              <a:t>________________</a:t>
            </a:r>
          </a:p>
          <a:p>
            <a:pPr lvl="1"/>
            <a:r>
              <a:rPr lang="en-US" altLang="ko-KR" dirty="0"/>
              <a:t>    </a:t>
            </a:r>
          </a:p>
          <a:p>
            <a:pPr lvl="1"/>
            <a:r>
              <a:rPr lang="en-US" altLang="ko-KR" dirty="0"/>
              <a:t>   3. </a:t>
            </a:r>
            <a:r>
              <a:rPr lang="ko-KR" altLang="en-US" dirty="0"/>
              <a:t>일없음</a:t>
            </a:r>
            <a:r>
              <a:rPr lang="en-US" altLang="ko-KR" dirty="0"/>
              <a:t>( </a:t>
            </a:r>
            <a:r>
              <a:rPr lang="ko-KR" altLang="en-US" dirty="0"/>
              <a:t>아직 일이 들어오지 않은 상태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현재시간 갱신 </a:t>
            </a:r>
            <a:r>
              <a:rPr lang="en-US" altLang="ko-KR" dirty="0"/>
              <a:t>(1ms</a:t>
            </a:r>
            <a:r>
              <a:rPr lang="ko-KR" altLang="en-US" dirty="0"/>
              <a:t>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now +=1</a:t>
            </a:r>
          </a:p>
          <a:p>
            <a:pPr lvl="1"/>
            <a:r>
              <a:rPr lang="en-US" altLang="ko-KR" dirty="0"/>
              <a:t>______________________</a:t>
            </a:r>
            <a:r>
              <a:rPr lang="ko-KR" altLang="en-US" dirty="0"/>
              <a:t>딸각</a:t>
            </a:r>
            <a:r>
              <a:rPr lang="en-US" altLang="ko-KR" dirty="0"/>
              <a:t>______________________</a:t>
            </a:r>
          </a:p>
          <a:p>
            <a:pPr lvl="1"/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return answer // </a:t>
            </a:r>
            <a:r>
              <a:rPr lang="en-US" altLang="ko-KR" dirty="0" err="1"/>
              <a:t>len</a:t>
            </a:r>
            <a:r>
              <a:rPr lang="en-US" altLang="ko-KR" dirty="0"/>
              <a:t>(jobs)(</a:t>
            </a:r>
            <a:r>
              <a:rPr lang="ko-KR" altLang="en-US" dirty="0"/>
              <a:t>평균 대기시간 반환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0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7954</TotalTime>
  <Words>557</Words>
  <Application>Microsoft Office PowerPoint</Application>
  <PresentationFormat>와이드스크린</PresentationFormat>
  <Paragraphs>95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Noto Sans Symbols</vt:lpstr>
      <vt:lpstr>나눔스퀘어 네오 ExtraBold</vt:lpstr>
      <vt:lpstr>나눔스퀘어 네오 Heavy</vt:lpstr>
      <vt:lpstr>나눔스퀘어 네오 Regular</vt:lpstr>
      <vt:lpstr>맑은 고딕</vt:lpstr>
      <vt:lpstr>맑은 고딕</vt:lpstr>
      <vt:lpstr>Arial</vt:lpstr>
      <vt:lpstr>Calibri</vt:lpstr>
      <vt:lpstr>Office 테마</vt:lpstr>
      <vt:lpstr>PowerPoint 프레젠테이션</vt:lpstr>
      <vt:lpstr>문제(복기)</vt:lpstr>
      <vt:lpstr>1. 연속 펄스 부분 수열의 합  </vt:lpstr>
      <vt:lpstr>2. 부대복귀</vt:lpstr>
      <vt:lpstr>3. 디스크 컨트롤러(힙+ 그리디?)  </vt:lpstr>
      <vt:lpstr>3. 디스크 컨트롤러(힙+그리디)</vt:lpstr>
      <vt:lpstr>3. 디스크 컨트롤러(힙+ 그리디?)  </vt:lpstr>
      <vt:lpstr>3. 디스크 컨트롤러(힙+ 그리디?)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398</cp:revision>
  <dcterms:modified xsi:type="dcterms:W3CDTF">2025-01-11T02:09:20Z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