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3"/>
  </p:notesMasterIdLst>
  <p:handoutMasterIdLst>
    <p:handoutMasterId r:id="rId14"/>
  </p:handoutMasterIdLst>
  <p:sldIdLst>
    <p:sldId id="3516" r:id="rId5"/>
    <p:sldId id="3562" r:id="rId6"/>
    <p:sldId id="3564" r:id="rId7"/>
    <p:sldId id="3567" r:id="rId8"/>
    <p:sldId id="3565" r:id="rId9"/>
    <p:sldId id="3571" r:id="rId10"/>
    <p:sldId id="3570" r:id="rId11"/>
    <p:sldId id="354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E01BE995-BFC2-4ED8-A89B-DF4717FF67A0}">
          <p14:sldIdLst>
            <p14:sldId id="3516"/>
            <p14:sldId id="3562"/>
            <p14:sldId id="3564"/>
            <p14:sldId id="3567"/>
            <p14:sldId id="3565"/>
            <p14:sldId id="3571"/>
            <p14:sldId id="3570"/>
          </p14:sldIdLst>
        </p14:section>
        <p14:section name="제목 없는 구역" id="{AA423445-CF8D-4C9F-BE21-FB9C7DC69DC6}">
          <p14:sldIdLst>
            <p14:sldId id="35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302750-B8AB-424B-8708-DD4EB77ECD3B}" v="14" dt="2024-09-23T23:58:16.144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4" autoAdjust="0"/>
    <p:restoredTop sz="95153" autoAdjust="0"/>
  </p:normalViewPr>
  <p:slideViewPr>
    <p:cSldViewPr snapToGrid="0">
      <p:cViewPr varScale="1">
        <p:scale>
          <a:sx n="80" d="100"/>
          <a:sy n="80" d="100"/>
        </p:scale>
        <p:origin x="749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9432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5915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0494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9794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9354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6359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08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774082" y="2208710"/>
            <a:ext cx="10751168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0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취뽀하자</a:t>
            </a: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! </a:t>
            </a:r>
          </a:p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6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주차 문제 풀이 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(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구현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,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투 포인터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,</a:t>
            </a:r>
            <a:r>
              <a:rPr lang="ko-KR" altLang="en-US" sz="4400" b="1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힙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)</a:t>
            </a: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문제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CE498A-9A78-4D0F-A996-2FCA7D13C1AD}"/>
              </a:ext>
            </a:extLst>
          </p:cNvPr>
          <p:cNvSpPr txBox="1"/>
          <p:nvPr/>
        </p:nvSpPr>
        <p:spPr>
          <a:xfrm>
            <a:off x="485775" y="1600200"/>
            <a:ext cx="108299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400" dirty="0"/>
              <a:t>셔틀버스</a:t>
            </a:r>
            <a:r>
              <a:rPr lang="en-US" altLang="ko-KR" sz="4400" dirty="0"/>
              <a:t>(</a:t>
            </a:r>
            <a:r>
              <a:rPr lang="ko-KR" altLang="en-US" sz="4400" dirty="0"/>
              <a:t>구현</a:t>
            </a:r>
            <a:r>
              <a:rPr lang="en-US" altLang="ko-KR" sz="4400" dirty="0"/>
              <a:t>)</a:t>
            </a:r>
          </a:p>
          <a:p>
            <a:pPr marL="342900" indent="-342900">
              <a:buAutoNum type="arabicPeriod"/>
            </a:pPr>
            <a:endParaRPr lang="en-US" altLang="ko-KR" sz="4400" dirty="0"/>
          </a:p>
          <a:p>
            <a:pPr marL="342900" indent="-342900">
              <a:buAutoNum type="arabicPeriod"/>
            </a:pPr>
            <a:r>
              <a:rPr lang="ko-KR" altLang="en-US" sz="4400" dirty="0"/>
              <a:t>가장 긴 </a:t>
            </a:r>
            <a:r>
              <a:rPr lang="ko-KR" altLang="en-US" sz="4400" dirty="0" err="1"/>
              <a:t>팰린드롭</a:t>
            </a:r>
            <a:r>
              <a:rPr lang="en-US" altLang="ko-KR" sz="4400" dirty="0"/>
              <a:t>(</a:t>
            </a:r>
            <a:r>
              <a:rPr lang="ko-KR" altLang="en-US" sz="4400" dirty="0"/>
              <a:t>두 포인터</a:t>
            </a:r>
            <a:r>
              <a:rPr lang="en-US" altLang="ko-KR" sz="4400" dirty="0"/>
              <a:t>)</a:t>
            </a:r>
          </a:p>
          <a:p>
            <a:pPr marL="342900" indent="-342900">
              <a:buAutoNum type="arabicPeriod"/>
            </a:pPr>
            <a:endParaRPr lang="en-US" altLang="ko-KR" sz="4400" dirty="0"/>
          </a:p>
          <a:p>
            <a:pPr marL="342900" indent="-342900">
              <a:buAutoNum type="arabicPeriod"/>
            </a:pPr>
            <a:r>
              <a:rPr lang="ko-KR" altLang="en-US" sz="4400" dirty="0"/>
              <a:t>디스크 컨트롤러</a:t>
            </a:r>
            <a:r>
              <a:rPr lang="en-US" altLang="ko-KR" sz="4400" dirty="0"/>
              <a:t>(</a:t>
            </a:r>
            <a:r>
              <a:rPr lang="ko-KR" altLang="en-US" sz="4400" dirty="0" err="1"/>
              <a:t>힙</a:t>
            </a:r>
            <a:r>
              <a:rPr lang="en-US" altLang="ko-KR" sz="4400" dirty="0"/>
              <a:t>) 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2908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1.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셔틀버스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1C232-0B45-4069-8428-B16AC24B8C2D}"/>
              </a:ext>
            </a:extLst>
          </p:cNvPr>
          <p:cNvSpPr txBox="1"/>
          <p:nvPr/>
        </p:nvSpPr>
        <p:spPr>
          <a:xfrm>
            <a:off x="7200900" y="1905000"/>
            <a:ext cx="42195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접근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HH:MM &gt;&gt; N</a:t>
            </a:r>
            <a:r>
              <a:rPr lang="ko-KR" altLang="en-US" dirty="0"/>
              <a:t> 분으로 </a:t>
            </a:r>
            <a:r>
              <a:rPr lang="ko-KR" altLang="en-US" dirty="0" err="1"/>
              <a:t>치환하는게</a:t>
            </a:r>
            <a:r>
              <a:rPr lang="ko-KR" altLang="en-US" dirty="0"/>
              <a:t> 필요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버스 도착시간</a:t>
            </a:r>
            <a:r>
              <a:rPr lang="en-US" altLang="ko-KR" dirty="0"/>
              <a:t>HH &gt;</a:t>
            </a:r>
            <a:r>
              <a:rPr lang="ko-KR" altLang="en-US" dirty="0"/>
              <a:t> 역시 </a:t>
            </a:r>
            <a:r>
              <a:rPr lang="en-US" altLang="ko-KR" dirty="0"/>
              <a:t>N</a:t>
            </a:r>
            <a:r>
              <a:rPr lang="ko-KR" altLang="en-US" dirty="0"/>
              <a:t>분으로 변환 필요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현재 버스에 탈 수 있는 크루 </a:t>
            </a:r>
            <a:r>
              <a:rPr lang="en-US" altLang="ko-KR" dirty="0"/>
              <a:t>= I </a:t>
            </a:r>
          </a:p>
          <a:p>
            <a:pPr marL="342900" indent="-342900">
              <a:buAutoNum type="arabicPeriod"/>
            </a:pP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while </a:t>
            </a:r>
            <a:r>
              <a:rPr lang="ko-KR" altLang="en-US" dirty="0">
                <a:highlight>
                  <a:srgbClr val="FFFF00"/>
                </a:highlight>
              </a:rPr>
              <a:t>버스 탑승 조건</a:t>
            </a:r>
            <a:endParaRPr lang="en-US" altLang="ko-KR" dirty="0">
              <a:highlight>
                <a:srgbClr val="FFFF00"/>
              </a:highlight>
            </a:endParaRPr>
          </a:p>
          <a:p>
            <a:pPr lvl="2"/>
            <a:r>
              <a:rPr lang="en-US" altLang="ko-KR" dirty="0">
                <a:highlight>
                  <a:srgbClr val="FFFF00"/>
                </a:highlight>
              </a:rPr>
              <a:t>	1. </a:t>
            </a:r>
            <a:r>
              <a:rPr lang="ko-KR" altLang="en-US" dirty="0">
                <a:highlight>
                  <a:srgbClr val="FFFF00"/>
                </a:highlight>
              </a:rPr>
              <a:t>현재 탑승한 크루 수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en-US" altLang="ko-KR" dirty="0" err="1">
                <a:highlight>
                  <a:srgbClr val="FFFF00"/>
                </a:highlight>
              </a:rPr>
              <a:t>cnt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&lt; </a:t>
            </a:r>
            <a:r>
              <a:rPr lang="ko-KR" altLang="en-US" dirty="0">
                <a:highlight>
                  <a:srgbClr val="FFFF00"/>
                </a:highlight>
              </a:rPr>
              <a:t>최대 </a:t>
            </a:r>
            <a:r>
              <a:rPr lang="en-US" altLang="ko-KR" dirty="0">
                <a:highlight>
                  <a:srgbClr val="FFFF00"/>
                </a:highlight>
              </a:rPr>
              <a:t>m	2. I </a:t>
            </a:r>
            <a:r>
              <a:rPr lang="ko-KR" altLang="en-US" dirty="0">
                <a:highlight>
                  <a:srgbClr val="FFFF00"/>
                </a:highlight>
              </a:rPr>
              <a:t>인덱스가 </a:t>
            </a:r>
            <a:r>
              <a:rPr lang="en-US" altLang="ko-KR" dirty="0" err="1">
                <a:highlight>
                  <a:srgbClr val="FFFF00"/>
                </a:highlight>
              </a:rPr>
              <a:t>len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버스 리스트 이하</a:t>
            </a:r>
            <a:r>
              <a:rPr lang="en-US" altLang="ko-KR" dirty="0">
                <a:highlight>
                  <a:srgbClr val="FFFF00"/>
                </a:highlight>
              </a:rPr>
              <a:t>)	3. </a:t>
            </a:r>
            <a:r>
              <a:rPr lang="ko-KR" altLang="en-US" dirty="0">
                <a:highlight>
                  <a:srgbClr val="FFFF00"/>
                </a:highlight>
              </a:rPr>
              <a:t>버스타임 이전</a:t>
            </a:r>
            <a:r>
              <a:rPr lang="en-US" altLang="ko-KR" dirty="0">
                <a:highlight>
                  <a:srgbClr val="FFFF00"/>
                </a:highlight>
              </a:rPr>
              <a:t>+</a:t>
            </a:r>
            <a:r>
              <a:rPr lang="ko-KR" altLang="en-US" dirty="0">
                <a:highlight>
                  <a:srgbClr val="FFFF00"/>
                </a:highlight>
              </a:rPr>
              <a:t>당시 에는 도착 </a:t>
            </a:r>
            <a:endParaRPr lang="en-US" altLang="ko-KR" dirty="0">
              <a:highlight>
                <a:srgbClr val="FFFF00"/>
              </a:highlight>
            </a:endParaRPr>
          </a:p>
          <a:p>
            <a:pPr lvl="2"/>
            <a:endParaRPr lang="en-US" altLang="ko-KR" dirty="0">
              <a:highlight>
                <a:srgbClr val="FFFF00"/>
              </a:highlight>
            </a:endParaRPr>
          </a:p>
          <a:p>
            <a:pPr lvl="2"/>
            <a:r>
              <a:rPr lang="en-US" altLang="ko-KR" dirty="0">
                <a:highlight>
                  <a:srgbClr val="FFFF00"/>
                </a:highlight>
              </a:rPr>
              <a:t>	</a:t>
            </a:r>
            <a:r>
              <a:rPr lang="ko-KR" altLang="en-US" dirty="0">
                <a:highlight>
                  <a:srgbClr val="FFFF00"/>
                </a:highlight>
              </a:rPr>
              <a:t>상황</a:t>
            </a:r>
            <a:endParaRPr lang="en-US" altLang="ko-KR" dirty="0">
              <a:highlight>
                <a:srgbClr val="FFFF00"/>
              </a:highlight>
            </a:endParaRPr>
          </a:p>
          <a:p>
            <a:pPr lvl="2"/>
            <a:r>
              <a:rPr lang="en-US" altLang="ko-KR" dirty="0">
                <a:highlight>
                  <a:srgbClr val="FFFF00"/>
                </a:highlight>
              </a:rPr>
              <a:t>	1. </a:t>
            </a:r>
            <a:r>
              <a:rPr lang="ko-KR" altLang="en-US" dirty="0">
                <a:highlight>
                  <a:srgbClr val="FFFF00"/>
                </a:highlight>
              </a:rPr>
              <a:t>버스에 탑승 가능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en-US" altLang="ko-KR" dirty="0" err="1">
                <a:highlight>
                  <a:srgbClr val="FFFF00"/>
                </a:highlight>
              </a:rPr>
              <a:t>cnt</a:t>
            </a:r>
            <a:r>
              <a:rPr lang="en-US" altLang="ko-KR" dirty="0">
                <a:highlight>
                  <a:srgbClr val="FFFF00"/>
                </a:highlight>
              </a:rPr>
              <a:t>  &lt; m)</a:t>
            </a:r>
          </a:p>
          <a:p>
            <a:pPr lvl="2"/>
            <a:r>
              <a:rPr lang="en-US" altLang="ko-KR" dirty="0">
                <a:highlight>
                  <a:srgbClr val="FFFF00"/>
                </a:highlight>
              </a:rPr>
              <a:t>	     answer = </a:t>
            </a:r>
            <a:r>
              <a:rPr lang="en-US" altLang="ko-KR" dirty="0" err="1">
                <a:highlight>
                  <a:srgbClr val="FFFF00"/>
                </a:highlight>
              </a:rPr>
              <a:t>bt</a:t>
            </a:r>
            <a:r>
              <a:rPr lang="en-US" altLang="ko-KR" dirty="0">
                <a:highlight>
                  <a:srgbClr val="FFFF00"/>
                </a:highlight>
              </a:rPr>
              <a:t> 	</a:t>
            </a:r>
          </a:p>
          <a:p>
            <a:pPr lvl="2"/>
            <a:r>
              <a:rPr lang="en-US" altLang="ko-KR" dirty="0">
                <a:highlight>
                  <a:srgbClr val="FFFF00"/>
                </a:highlight>
              </a:rPr>
              <a:t>	2. </a:t>
            </a:r>
            <a:r>
              <a:rPr lang="ko-KR" altLang="en-US" dirty="0">
                <a:highlight>
                  <a:srgbClr val="FFFF00"/>
                </a:highlight>
              </a:rPr>
              <a:t>버스에 탑승 못해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가장 </a:t>
            </a:r>
            <a:r>
              <a:rPr lang="ko-KR" altLang="en-US" dirty="0" err="1">
                <a:highlight>
                  <a:srgbClr val="FFFF00"/>
                </a:highlight>
              </a:rPr>
              <a:t>이전꺼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-1</a:t>
            </a:r>
            <a:r>
              <a:rPr lang="ko-KR" altLang="en-US" dirty="0">
                <a:highlight>
                  <a:srgbClr val="FFFF00"/>
                </a:highlight>
              </a:rPr>
              <a:t>분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pPr lvl="2"/>
            <a:r>
              <a:rPr lang="en-US" altLang="ko-KR" dirty="0">
                <a:highlight>
                  <a:srgbClr val="FFFF00"/>
                </a:highlight>
              </a:rPr>
              <a:t>	     answer = timetable[i-1] -1 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5. </a:t>
            </a:r>
            <a:r>
              <a:rPr lang="ko-KR" altLang="en-US" dirty="0"/>
              <a:t>출력 형식 </a:t>
            </a:r>
            <a:r>
              <a:rPr lang="en-US" altLang="ko-KR" dirty="0"/>
              <a:t>N &gt;&gt; HH:MM</a:t>
            </a:r>
            <a:r>
              <a:rPr lang="ko-KR" altLang="en-US" dirty="0"/>
              <a:t>으로 변환 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str(answer//60).</a:t>
            </a:r>
            <a:r>
              <a:rPr lang="en-US" altLang="ko-KR" dirty="0" err="1">
                <a:solidFill>
                  <a:srgbClr val="FF0000"/>
                </a:solidFill>
              </a:rPr>
              <a:t>zfill</a:t>
            </a:r>
            <a:r>
              <a:rPr lang="en-US" altLang="ko-KR" dirty="0">
                <a:solidFill>
                  <a:srgbClr val="FF0000"/>
                </a:solidFill>
              </a:rPr>
              <a:t>(2)+":"+str(answer%60).</a:t>
            </a:r>
            <a:r>
              <a:rPr lang="en-US" altLang="ko-KR" dirty="0" err="1">
                <a:solidFill>
                  <a:srgbClr val="FF0000"/>
                </a:solidFill>
              </a:rPr>
              <a:t>zfill</a:t>
            </a:r>
            <a:r>
              <a:rPr lang="en-US" altLang="ko-KR" dirty="0">
                <a:solidFill>
                  <a:srgbClr val="FF0000"/>
                </a:solidFill>
              </a:rPr>
              <a:t>(2)</a:t>
            </a:r>
          </a:p>
          <a:p>
            <a:pPr lvl="2"/>
            <a:r>
              <a:rPr lang="en-US" altLang="ko-KR" dirty="0"/>
              <a:t>	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82DD38-AA31-4107-AA05-9FE92B99A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06" y="1362988"/>
            <a:ext cx="5444037" cy="488586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AED6F3B-C067-4BE6-8875-DD1161332BBD}"/>
              </a:ext>
            </a:extLst>
          </p:cNvPr>
          <p:cNvSpPr/>
          <p:nvPr/>
        </p:nvSpPr>
        <p:spPr>
          <a:xfrm>
            <a:off x="1019175" y="2962275"/>
            <a:ext cx="5372100" cy="352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5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5A633E4-E679-4DAD-9717-147A8E3D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가장 긴 </a:t>
            </a:r>
            <a:r>
              <a:rPr lang="ko-KR" altLang="en-US" dirty="0" err="1"/>
              <a:t>팰린드롭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투 포인터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01E27C-3EA2-44DD-A663-ECA6D33A7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56" y="1403311"/>
            <a:ext cx="5286795" cy="49438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A9F26D-3C6D-4124-A5A2-B24A76630D9A}"/>
              </a:ext>
            </a:extLst>
          </p:cNvPr>
          <p:cNvSpPr/>
          <p:nvPr/>
        </p:nvSpPr>
        <p:spPr>
          <a:xfrm>
            <a:off x="532456" y="5943600"/>
            <a:ext cx="4763444" cy="403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1F469-5EF0-4F27-BF32-FF7A37DF6EA5}"/>
              </a:ext>
            </a:extLst>
          </p:cNvPr>
          <p:cNvSpPr txBox="1"/>
          <p:nvPr/>
        </p:nvSpPr>
        <p:spPr>
          <a:xfrm>
            <a:off x="6353175" y="1590675"/>
            <a:ext cx="528679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접근 </a:t>
            </a:r>
            <a:r>
              <a:rPr lang="en-US" altLang="ko-KR" dirty="0"/>
              <a:t>1(</a:t>
            </a:r>
            <a:r>
              <a:rPr lang="ko-KR" altLang="en-US" dirty="0"/>
              <a:t>오답 </a:t>
            </a:r>
            <a:r>
              <a:rPr lang="en-US" altLang="ko-KR" dirty="0"/>
              <a:t>: </a:t>
            </a:r>
            <a:r>
              <a:rPr lang="ko-KR" altLang="en-US" dirty="0"/>
              <a:t>효율성 테스트 탈락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문자열길이 </a:t>
            </a:r>
            <a:r>
              <a:rPr lang="en-US" altLang="ko-KR" dirty="0"/>
              <a:t>2500</a:t>
            </a:r>
            <a:r>
              <a:rPr lang="ko-KR" altLang="en-US" dirty="0"/>
              <a:t>이하 </a:t>
            </a:r>
            <a:r>
              <a:rPr lang="en-US" altLang="ko-KR" dirty="0"/>
              <a:t>&gt;   O(N**2) </a:t>
            </a:r>
            <a:r>
              <a:rPr lang="ko-KR" altLang="en-US" dirty="0"/>
              <a:t>해도 문제없음 </a:t>
            </a:r>
            <a:r>
              <a:rPr lang="en-US" altLang="ko-KR" dirty="0"/>
              <a:t>(</a:t>
            </a:r>
            <a:r>
              <a:rPr lang="ko-KR" altLang="en-US" dirty="0"/>
              <a:t>완전탐색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for</a:t>
            </a:r>
            <a:r>
              <a:rPr lang="ko-KR" altLang="en-US" dirty="0"/>
              <a:t> </a:t>
            </a:r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(for j 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if s[</a:t>
            </a:r>
            <a:r>
              <a:rPr lang="en-US" altLang="ko-KR" dirty="0" err="1"/>
              <a:t>i:j</a:t>
            </a:r>
            <a:r>
              <a:rPr lang="en-US" altLang="ko-KR" dirty="0"/>
              <a:t>] == s[</a:t>
            </a:r>
            <a:r>
              <a:rPr lang="en-US" altLang="ko-KR" dirty="0" err="1"/>
              <a:t>i:j</a:t>
            </a:r>
            <a:r>
              <a:rPr lang="en-US" altLang="ko-KR" dirty="0"/>
              <a:t>][::-1]: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       answer = max(answer, </a:t>
            </a:r>
            <a:r>
              <a:rPr lang="en-US" altLang="ko-KR" dirty="0" err="1"/>
              <a:t>len</a:t>
            </a:r>
            <a:r>
              <a:rPr lang="en-US" altLang="ko-KR" dirty="0"/>
              <a:t>(s[</a:t>
            </a:r>
            <a:r>
              <a:rPr lang="en-US" altLang="ko-KR" dirty="0" err="1"/>
              <a:t>i:j</a:t>
            </a:r>
            <a:r>
              <a:rPr lang="en-US" altLang="ko-KR" dirty="0"/>
              <a:t>]))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 접근 </a:t>
            </a:r>
            <a:r>
              <a:rPr lang="en-US" altLang="ko-KR" dirty="0"/>
              <a:t>2(</a:t>
            </a:r>
            <a:r>
              <a:rPr lang="ko-KR" altLang="en-US" dirty="0"/>
              <a:t>투 포인터</a:t>
            </a:r>
            <a:r>
              <a:rPr lang="en-US" altLang="ko-KR" dirty="0"/>
              <a:t>)  O(N/2)</a:t>
            </a:r>
          </a:p>
          <a:p>
            <a:r>
              <a:rPr lang="en-US" altLang="ko-KR" dirty="0"/>
              <a:t> start = 0</a:t>
            </a:r>
          </a:p>
          <a:p>
            <a:r>
              <a:rPr lang="en-US" altLang="ko-KR" dirty="0"/>
              <a:t> end = </a:t>
            </a:r>
            <a:r>
              <a:rPr lang="en-US" altLang="ko-KR" dirty="0" err="1"/>
              <a:t>len</a:t>
            </a:r>
            <a:r>
              <a:rPr lang="en-US" altLang="ko-KR" dirty="0"/>
              <a:t>(s) -1 </a:t>
            </a:r>
          </a:p>
          <a:p>
            <a:r>
              <a:rPr lang="en-US" altLang="ko-KR" dirty="0"/>
              <a:t> for I in range(</a:t>
            </a:r>
            <a:r>
              <a:rPr lang="en-US" altLang="ko-KR" dirty="0" err="1"/>
              <a:t>len</a:t>
            </a:r>
            <a:r>
              <a:rPr lang="en-US" altLang="ko-KR" dirty="0"/>
              <a:t>(n)//2 +1 )</a:t>
            </a:r>
          </a:p>
          <a:p>
            <a:r>
              <a:rPr lang="en-US" altLang="ko-KR" dirty="0"/>
              <a:t>   </a:t>
            </a:r>
            <a:r>
              <a:rPr lang="en-US" altLang="ko-KR" dirty="0">
                <a:highlight>
                  <a:srgbClr val="FFFF00"/>
                </a:highlight>
              </a:rPr>
              <a:t>if s[</a:t>
            </a:r>
            <a:r>
              <a:rPr lang="en-US" altLang="ko-KR" dirty="0" err="1">
                <a:highlight>
                  <a:srgbClr val="FFFF00"/>
                </a:highlight>
              </a:rPr>
              <a:t>start+i</a:t>
            </a:r>
            <a:r>
              <a:rPr lang="en-US" altLang="ko-KR" dirty="0">
                <a:highlight>
                  <a:srgbClr val="FFFF00"/>
                </a:highlight>
              </a:rPr>
              <a:t>] != s[end - </a:t>
            </a:r>
            <a:r>
              <a:rPr lang="en-US" altLang="ko-KR" dirty="0" err="1">
                <a:highlight>
                  <a:srgbClr val="FFFF00"/>
                </a:highlight>
              </a:rPr>
              <a:t>i</a:t>
            </a:r>
            <a:r>
              <a:rPr lang="en-US" altLang="ko-KR" dirty="0">
                <a:highlight>
                  <a:srgbClr val="FFFF00"/>
                </a:highlight>
              </a:rPr>
              <a:t>]: # </a:t>
            </a:r>
            <a:r>
              <a:rPr lang="ko-KR" altLang="en-US" dirty="0">
                <a:highlight>
                  <a:srgbClr val="FFFF00"/>
                </a:highlight>
              </a:rPr>
              <a:t>투 포인터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시작과 끝에서 하나씩 비교</a:t>
            </a:r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>
                <a:highlight>
                  <a:srgbClr val="FFFF00"/>
                </a:highlight>
              </a:rPr>
              <a:t>Is True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670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C897F15-A6D8-4931-AE95-8A38868B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56" y="348941"/>
            <a:ext cx="10821346" cy="59035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디스크 컨트롤러</a:t>
            </a:r>
            <a:r>
              <a:rPr lang="en-US" altLang="ko-KR" dirty="0"/>
              <a:t>(</a:t>
            </a:r>
            <a:r>
              <a:rPr lang="ko-KR" altLang="en-US" dirty="0" err="1"/>
              <a:t>힙</a:t>
            </a:r>
            <a:r>
              <a:rPr lang="en-US" altLang="ko-KR" dirty="0"/>
              <a:t>+ </a:t>
            </a:r>
            <a:r>
              <a:rPr lang="ko-KR" altLang="en-US" dirty="0" err="1"/>
              <a:t>그리디</a:t>
            </a:r>
            <a:r>
              <a:rPr lang="en-US" altLang="ko-KR" dirty="0"/>
              <a:t>?) 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0A7D21-0BEA-43F4-826D-43D71E5DA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26" y="1364222"/>
            <a:ext cx="4834423" cy="46492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7FFDD0-B350-4792-8F09-3534062C1C1C}"/>
              </a:ext>
            </a:extLst>
          </p:cNvPr>
          <p:cNvSpPr txBox="1"/>
          <p:nvPr/>
        </p:nvSpPr>
        <p:spPr>
          <a:xfrm>
            <a:off x="6096000" y="3853931"/>
            <a:ext cx="494394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핵심 아이디어</a:t>
            </a:r>
            <a:endParaRPr lang="en-US" altLang="ko-KR" b="1" dirty="0"/>
          </a:p>
          <a:p>
            <a:endParaRPr lang="ko-KR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 코드는 요청 시간 기준으로 작업을 순차적으로 선택하며</a:t>
            </a:r>
            <a:r>
              <a:rPr lang="en-US" altLang="ko-KR" dirty="0"/>
              <a:t>, </a:t>
            </a:r>
            <a:r>
              <a:rPr lang="ko-KR" altLang="en-US" b="1" dirty="0">
                <a:highlight>
                  <a:srgbClr val="FFFF00"/>
                </a:highlight>
              </a:rPr>
              <a:t>짧은 소요 시간 작업을 우선 선택하는 방식</a:t>
            </a:r>
            <a:r>
              <a:rPr lang="ko-KR" altLang="en-US" dirty="0"/>
              <a:t>으로 평균 대기 시간을 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	</a:t>
            </a:r>
          </a:p>
          <a:p>
            <a:pPr lvl="1"/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FEADBBA-5DAA-4EDE-B33F-DF820B61D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026" y="1364222"/>
            <a:ext cx="5743405" cy="206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38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5A633E4-E679-4DAD-9717-147A8E3D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디스크 컨트롤러</a:t>
            </a:r>
            <a:r>
              <a:rPr lang="en-US" altLang="ko-KR" dirty="0"/>
              <a:t>(</a:t>
            </a:r>
            <a:r>
              <a:rPr lang="ko-KR" altLang="en-US" dirty="0" err="1"/>
              <a:t>힙</a:t>
            </a:r>
            <a:r>
              <a:rPr lang="en-US" altLang="ko-KR" dirty="0"/>
              <a:t>+ </a:t>
            </a:r>
            <a:r>
              <a:rPr lang="ko-KR" altLang="en-US" dirty="0" err="1"/>
              <a:t>그리디</a:t>
            </a:r>
            <a:r>
              <a:rPr lang="en-US" altLang="ko-KR" dirty="0"/>
              <a:t>?) </a:t>
            </a:r>
            <a:endParaRPr lang="ko-KR" altLang="en-US" dirty="0"/>
          </a:p>
        </p:txBody>
      </p:sp>
      <p:pic>
        <p:nvPicPr>
          <p:cNvPr id="3" name="Picture 2" descr="T1 vs 젠지 2세트 요약짤 - 롤: 리그 오브 레전드 - 에펨코리아">
            <a:extLst>
              <a:ext uri="{FF2B5EF4-FFF2-40B4-BE49-F238E27FC236}">
                <a16:creationId xmlns:a16="http://schemas.microsoft.com/office/drawing/2014/main" id="{C3C19668-733A-4ED6-B4A5-3C552ACA9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35" y="1642416"/>
            <a:ext cx="6086475" cy="463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6A4F44-4386-427A-A9CF-AF9D1AF13FD5}"/>
              </a:ext>
            </a:extLst>
          </p:cNvPr>
          <p:cNvSpPr txBox="1"/>
          <p:nvPr/>
        </p:nvSpPr>
        <p:spPr>
          <a:xfrm>
            <a:off x="6958013" y="1982450"/>
            <a:ext cx="490061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While(jobs):</a:t>
            </a:r>
          </a:p>
          <a:p>
            <a:pPr lvl="1"/>
            <a:r>
              <a:rPr lang="en-US" altLang="ko-KR" dirty="0"/>
              <a:t>   1. </a:t>
            </a:r>
            <a:r>
              <a:rPr lang="ko-KR" altLang="en-US" dirty="0"/>
              <a:t>지금 </a:t>
            </a:r>
            <a:r>
              <a:rPr lang="ko-KR" altLang="en-US" dirty="0" err="1"/>
              <a:t>바뻐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다른일</a:t>
            </a:r>
            <a:r>
              <a:rPr lang="ko-KR" altLang="en-US" dirty="0"/>
              <a:t> </a:t>
            </a:r>
            <a:r>
              <a:rPr lang="ko-KR" altLang="en-US" dirty="0" err="1"/>
              <a:t>처리중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 err="1">
                <a:highlight>
                  <a:srgbClr val="FFFF00"/>
                </a:highlight>
              </a:rPr>
              <a:t>힙에</a:t>
            </a:r>
            <a:r>
              <a:rPr lang="ko-KR" altLang="en-US" dirty="0">
                <a:highlight>
                  <a:srgbClr val="FFFF00"/>
                </a:highlight>
              </a:rPr>
              <a:t> 짧은 시간 소요되는 </a:t>
            </a:r>
            <a:r>
              <a:rPr lang="ko-KR" altLang="en-US" dirty="0"/>
              <a:t>작업순으로 넣음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  2. </a:t>
            </a:r>
            <a:r>
              <a:rPr lang="ko-KR" altLang="en-US" dirty="0"/>
              <a:t>숨돌리기 </a:t>
            </a:r>
            <a:r>
              <a:rPr lang="en-US" altLang="ko-KR" dirty="0"/>
              <a:t>(</a:t>
            </a:r>
            <a:r>
              <a:rPr lang="ko-KR" altLang="en-US" dirty="0" err="1"/>
              <a:t>힙에</a:t>
            </a:r>
            <a:r>
              <a:rPr lang="ko-KR" altLang="en-US" dirty="0"/>
              <a:t> </a:t>
            </a:r>
            <a:r>
              <a:rPr lang="ko-KR" altLang="en-US" dirty="0" err="1"/>
              <a:t>있는거</a:t>
            </a:r>
            <a:r>
              <a:rPr lang="ko-KR" altLang="en-US" dirty="0"/>
              <a:t> 우선으로 처리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 err="1"/>
              <a:t>힙에서</a:t>
            </a:r>
            <a:r>
              <a:rPr lang="ko-KR" altLang="en-US" dirty="0"/>
              <a:t> 꺼내고 </a:t>
            </a:r>
            <a:endParaRPr lang="en-US" altLang="ko-KR" dirty="0"/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현재시간 </a:t>
            </a:r>
            <a:r>
              <a:rPr lang="en-US" altLang="ko-KR" dirty="0"/>
              <a:t>+= </a:t>
            </a:r>
            <a:r>
              <a:rPr lang="ko-KR" altLang="en-US" dirty="0"/>
              <a:t>작업시간   </a:t>
            </a:r>
            <a:endParaRPr lang="en-US" altLang="ko-KR" dirty="0"/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요청으로 부터 대시기간 </a:t>
            </a:r>
            <a:r>
              <a:rPr lang="en-US" altLang="ko-KR" dirty="0"/>
              <a:t>= </a:t>
            </a:r>
            <a:r>
              <a:rPr lang="ko-KR" altLang="en-US" dirty="0"/>
              <a:t>현재시간 </a:t>
            </a:r>
            <a:r>
              <a:rPr lang="en-US" altLang="ko-KR" dirty="0"/>
              <a:t>– </a:t>
            </a:r>
            <a:r>
              <a:rPr lang="ko-KR" altLang="en-US" dirty="0"/>
              <a:t>요청시간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_____________________</a:t>
            </a:r>
            <a:r>
              <a:rPr lang="ko-KR" altLang="en-US" dirty="0" err="1"/>
              <a:t>이겨야한다</a:t>
            </a:r>
            <a:r>
              <a:rPr lang="en-US" altLang="ko-KR" dirty="0"/>
              <a:t>________________</a:t>
            </a:r>
          </a:p>
          <a:p>
            <a:pPr lvl="1"/>
            <a:r>
              <a:rPr lang="en-US" altLang="ko-KR" dirty="0"/>
              <a:t>    </a:t>
            </a:r>
          </a:p>
          <a:p>
            <a:pPr lvl="1"/>
            <a:r>
              <a:rPr lang="en-US" altLang="ko-KR" dirty="0"/>
              <a:t>   3. </a:t>
            </a:r>
            <a:r>
              <a:rPr lang="ko-KR" altLang="en-US" dirty="0"/>
              <a:t>일없음</a:t>
            </a:r>
            <a:r>
              <a:rPr lang="en-US" altLang="ko-KR" dirty="0"/>
              <a:t>( </a:t>
            </a:r>
            <a:r>
              <a:rPr lang="ko-KR" altLang="en-US" dirty="0"/>
              <a:t>아직 일이 들어오지 않은 상태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현재시간 갱신 </a:t>
            </a:r>
            <a:r>
              <a:rPr lang="en-US" altLang="ko-KR" dirty="0"/>
              <a:t>(1ms</a:t>
            </a:r>
            <a:r>
              <a:rPr lang="ko-KR" altLang="en-US" dirty="0"/>
              <a:t>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now +=1</a:t>
            </a:r>
          </a:p>
          <a:p>
            <a:pPr lvl="1"/>
            <a:r>
              <a:rPr lang="en-US" altLang="ko-KR" dirty="0"/>
              <a:t>______________________</a:t>
            </a:r>
            <a:r>
              <a:rPr lang="ko-KR" altLang="en-US" dirty="0"/>
              <a:t>딸각</a:t>
            </a:r>
            <a:r>
              <a:rPr lang="en-US" altLang="ko-KR" dirty="0"/>
              <a:t>______________________</a:t>
            </a:r>
          </a:p>
          <a:p>
            <a:pPr lvl="1"/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return answer // </a:t>
            </a:r>
            <a:r>
              <a:rPr lang="en-US" altLang="ko-KR" dirty="0" err="1"/>
              <a:t>len</a:t>
            </a:r>
            <a:r>
              <a:rPr lang="en-US" altLang="ko-KR" dirty="0"/>
              <a:t>(jobs)(</a:t>
            </a:r>
            <a:r>
              <a:rPr lang="ko-KR" altLang="en-US" dirty="0"/>
              <a:t>평균 대기시간 반환</a:t>
            </a:r>
            <a:r>
              <a:rPr lang="en-US" altLang="ko-KR" dirty="0"/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BEADE8-2821-4AF1-872D-7C8A0A98E536}"/>
              </a:ext>
            </a:extLst>
          </p:cNvPr>
          <p:cNvSpPr/>
          <p:nvPr/>
        </p:nvSpPr>
        <p:spPr>
          <a:xfrm>
            <a:off x="532456" y="1677025"/>
            <a:ext cx="2772719" cy="523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1F0605-6869-46D7-AC8A-BB8C1FBA0DF5}"/>
              </a:ext>
            </a:extLst>
          </p:cNvPr>
          <p:cNvSpPr/>
          <p:nvPr/>
        </p:nvSpPr>
        <p:spPr>
          <a:xfrm>
            <a:off x="932485" y="1724499"/>
            <a:ext cx="400922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C98D35-26E0-403F-AB22-FD8335A27BA4}"/>
              </a:ext>
            </a:extLst>
          </p:cNvPr>
          <p:cNvSpPr/>
          <p:nvPr/>
        </p:nvSpPr>
        <p:spPr>
          <a:xfrm>
            <a:off x="1391028" y="1724499"/>
            <a:ext cx="76365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02AC88-0D93-4D0D-ADEE-11B65BB8AB89}"/>
              </a:ext>
            </a:extLst>
          </p:cNvPr>
          <p:cNvSpPr/>
          <p:nvPr/>
        </p:nvSpPr>
        <p:spPr>
          <a:xfrm>
            <a:off x="2202518" y="1735941"/>
            <a:ext cx="1001349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25B22A-994F-48BA-AA89-7E7F55C1B9D5}"/>
              </a:ext>
            </a:extLst>
          </p:cNvPr>
          <p:cNvSpPr txBox="1"/>
          <p:nvPr/>
        </p:nvSpPr>
        <p:spPr>
          <a:xfrm>
            <a:off x="974144" y="1334639"/>
            <a:ext cx="2047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최소 </a:t>
            </a:r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10DCDF-08A1-4C72-B487-637FDE4ADAA3}"/>
              </a:ext>
            </a:extLst>
          </p:cNvPr>
          <p:cNvSpPr/>
          <p:nvPr/>
        </p:nvSpPr>
        <p:spPr>
          <a:xfrm>
            <a:off x="3755371" y="1696399"/>
            <a:ext cx="2772719" cy="503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Empty</a:t>
            </a:r>
            <a:r>
              <a:rPr lang="en-US" altLang="ko-KR" dirty="0" err="1"/>
              <a:t>TY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0E4C97-9EE3-4DC4-B5E9-5432F9AAFF25}"/>
              </a:ext>
            </a:extLst>
          </p:cNvPr>
          <p:cNvSpPr txBox="1"/>
          <p:nvPr/>
        </p:nvSpPr>
        <p:spPr>
          <a:xfrm>
            <a:off x="3736654" y="1334639"/>
            <a:ext cx="2047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최소 </a:t>
            </a:r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18290-C857-4CB0-93AF-8D559D0A4A06}"/>
              </a:ext>
            </a:extLst>
          </p:cNvPr>
          <p:cNvSpPr txBox="1"/>
          <p:nvPr/>
        </p:nvSpPr>
        <p:spPr>
          <a:xfrm>
            <a:off x="4003094" y="4503837"/>
            <a:ext cx="101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Now + 1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825212-E30F-435B-9D7B-DAED43C79451}"/>
              </a:ext>
            </a:extLst>
          </p:cNvPr>
          <p:cNvSpPr txBox="1"/>
          <p:nvPr/>
        </p:nvSpPr>
        <p:spPr>
          <a:xfrm>
            <a:off x="300228" y="5295900"/>
            <a:ext cx="27727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Jobs</a:t>
            </a:r>
            <a:r>
              <a:rPr lang="ko-KR" altLang="en-US" dirty="0"/>
              <a:t> </a:t>
            </a:r>
            <a:r>
              <a:rPr lang="ko-KR" altLang="en-US" dirty="0" err="1"/>
              <a:t>힙에</a:t>
            </a:r>
            <a:r>
              <a:rPr lang="ko-KR" altLang="en-US" dirty="0"/>
              <a:t> 넣기</a:t>
            </a:r>
            <a:r>
              <a:rPr lang="en-US" altLang="ko-KR" dirty="0"/>
              <a:t> &amp;</a:t>
            </a:r>
          </a:p>
          <a:p>
            <a:r>
              <a:rPr lang="ko-KR" altLang="en-US" dirty="0" err="1"/>
              <a:t>힙</a:t>
            </a:r>
            <a:r>
              <a:rPr lang="ko-KR" altLang="en-US" dirty="0"/>
              <a:t> 우선으로 처리</a:t>
            </a:r>
            <a:r>
              <a:rPr lang="en-US" altLang="ko-KR" dirty="0"/>
              <a:t> &amp;</a:t>
            </a:r>
            <a:r>
              <a:rPr lang="ko-KR" altLang="en-US" dirty="0"/>
              <a:t>시간 계산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BD74B4-2940-4225-8818-2BBF6AB78270}"/>
              </a:ext>
            </a:extLst>
          </p:cNvPr>
          <p:cNvSpPr/>
          <p:nvPr/>
        </p:nvSpPr>
        <p:spPr>
          <a:xfrm>
            <a:off x="596834" y="1714812"/>
            <a:ext cx="222033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5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5A633E4-E679-4DAD-9717-147A8E3D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디스크 컨트롤러</a:t>
            </a:r>
            <a:r>
              <a:rPr lang="en-US" altLang="ko-KR" dirty="0"/>
              <a:t>(</a:t>
            </a:r>
            <a:r>
              <a:rPr lang="ko-KR" altLang="en-US" dirty="0" err="1"/>
              <a:t>힙</a:t>
            </a:r>
            <a:r>
              <a:rPr lang="en-US" altLang="ko-KR" dirty="0"/>
              <a:t>+</a:t>
            </a:r>
            <a:r>
              <a:rPr lang="ko-KR" altLang="en-US" dirty="0" err="1"/>
              <a:t>그리디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01A28-2FEF-41E2-AC6D-E83F3AF22051}"/>
              </a:ext>
            </a:extLst>
          </p:cNvPr>
          <p:cNvSpPr txBox="1"/>
          <p:nvPr/>
        </p:nvSpPr>
        <p:spPr>
          <a:xfrm>
            <a:off x="3043238" y="-3398877"/>
            <a:ext cx="610552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1" dirty="0"/>
              <a:t>비교 결과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/>
              <a:t>duration(A)&lt;duration(B)\text{duration}(A) &lt; \text{duration}(B)duration(A)&lt;duration(B)</a:t>
            </a:r>
            <a:r>
              <a:rPr lang="ko-KR" altLang="en-US" dirty="0"/>
              <a:t>이므로</a:t>
            </a:r>
            <a:r>
              <a:rPr lang="en-US" altLang="ko-KR" dirty="0"/>
              <a:t>, SJF </a:t>
            </a:r>
            <a:r>
              <a:rPr lang="ko-KR" altLang="en-US" dirty="0"/>
              <a:t>방식이 가정한 방식보다 대기 시간이 항상 더 적거나 같음을 알 수 있습니다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짧은 작업을 먼저 수행하는 </a:t>
            </a:r>
            <a:r>
              <a:rPr lang="en-US" altLang="ko-KR" dirty="0"/>
              <a:t>SJF </a:t>
            </a:r>
            <a:r>
              <a:rPr lang="ko-KR" altLang="en-US" dirty="0"/>
              <a:t>방식이 항상 평균 대기 시간을 최소화합니다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결론</a:t>
            </a:r>
          </a:p>
          <a:p>
            <a:r>
              <a:rPr lang="ko-KR" altLang="en-US" dirty="0"/>
              <a:t>이와 같은 논리로</a:t>
            </a:r>
            <a:r>
              <a:rPr lang="en-US" altLang="ko-KR" dirty="0"/>
              <a:t>, </a:t>
            </a:r>
            <a:r>
              <a:rPr lang="ko-KR" altLang="en-US" b="1" dirty="0"/>
              <a:t>매번 가장 짧은 소요 시간 작업을 선택</a:t>
            </a:r>
            <a:r>
              <a:rPr lang="ko-KR" altLang="en-US" dirty="0"/>
              <a:t>하는 방식</a:t>
            </a:r>
            <a:r>
              <a:rPr lang="en-US" altLang="ko-KR" dirty="0"/>
              <a:t>(SJF)</a:t>
            </a:r>
            <a:r>
              <a:rPr lang="ko-KR" altLang="en-US" dirty="0"/>
              <a:t>이 최적임을 증명할 수 있습니다</a:t>
            </a:r>
            <a:r>
              <a:rPr lang="en-US" altLang="ko-KR" dirty="0"/>
              <a:t>. </a:t>
            </a:r>
            <a:r>
              <a:rPr lang="ko-KR" altLang="en-US" dirty="0"/>
              <a:t>이는 대기 시간을 줄이는 가장 효과적인 방법이며</a:t>
            </a:r>
            <a:r>
              <a:rPr lang="en-US" altLang="ko-KR" dirty="0"/>
              <a:t>, </a:t>
            </a:r>
            <a:r>
              <a:rPr lang="ko-KR" altLang="en-US" dirty="0"/>
              <a:t>반대로 다른 순서로 선택하는 경우 항상 더 긴 대기 시간이 발생하게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SJF</a:t>
            </a:r>
            <a:r>
              <a:rPr lang="ko-KR" altLang="en-US" dirty="0"/>
              <a:t>는 이 문제에서 최적의 결과를 보장합니다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B83C60-5663-4823-AD17-312EC335B26A}"/>
              </a:ext>
            </a:extLst>
          </p:cNvPr>
          <p:cNvSpPr txBox="1"/>
          <p:nvPr/>
        </p:nvSpPr>
        <p:spPr>
          <a:xfrm>
            <a:off x="4338638" y="2853118"/>
            <a:ext cx="61055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 문제는 </a:t>
            </a:r>
            <a:r>
              <a:rPr lang="en-US" altLang="ko-KR" b="1" dirty="0"/>
              <a:t>Shortest Job Next (SJN)</a:t>
            </a:r>
            <a:r>
              <a:rPr lang="ko-KR" altLang="en-US" dirty="0"/>
              <a:t> 혹은 </a:t>
            </a:r>
            <a:r>
              <a:rPr lang="en-US" altLang="ko-KR" b="1" dirty="0">
                <a:highlight>
                  <a:srgbClr val="FFFF00"/>
                </a:highlight>
              </a:rPr>
              <a:t>Shortest Job First (SJF)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ko-KR" altLang="en-US" dirty="0"/>
              <a:t>스케줄링 알고리즘을 사용해 평균 대기 시간을 최소화하는 문제입니다</a:t>
            </a:r>
            <a:r>
              <a:rPr lang="en-US" altLang="ko-KR" dirty="0"/>
              <a:t>. SJF </a:t>
            </a:r>
            <a:r>
              <a:rPr lang="ko-KR" altLang="en-US" dirty="0"/>
              <a:t>알고리즘이 최적의 결과를 가져오는 이유는 수학적으로도 증명할 수 있으며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ko-KR" altLang="en-US" b="1" dirty="0" err="1">
                <a:highlight>
                  <a:srgbClr val="FFFF00"/>
                </a:highlight>
              </a:rPr>
              <a:t>그리디</a:t>
            </a:r>
            <a:r>
              <a:rPr lang="ko-KR" altLang="en-US" b="1" dirty="0">
                <a:highlight>
                  <a:srgbClr val="FFFF00"/>
                </a:highlight>
              </a:rPr>
              <a:t> 알고리즘</a:t>
            </a:r>
            <a:r>
              <a:rPr lang="ko-KR" altLang="en-US" dirty="0"/>
              <a:t>의 특성에 기반합니다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운영체제 때 배운 </a:t>
            </a:r>
            <a:r>
              <a:rPr lang="en-US" altLang="ko-KR" dirty="0"/>
              <a:t>SJF &lt;&lt; </a:t>
            </a:r>
            <a:r>
              <a:rPr lang="ko-KR" altLang="en-US" dirty="0"/>
              <a:t>과제로 계산해보니까 가장 적음 </a:t>
            </a:r>
            <a:r>
              <a:rPr lang="en-US" altLang="ko-KR" dirty="0"/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증명 완료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b="1" dirty="0"/>
              <a:t>디스크 컨트롤러 같은 최소대기시간 을 찾는 문제는 </a:t>
            </a:r>
            <a:r>
              <a:rPr lang="ko-KR" altLang="en-US" b="1" dirty="0" err="1"/>
              <a:t>그리디</a:t>
            </a:r>
            <a:r>
              <a:rPr lang="ko-KR" altLang="en-US" b="1" dirty="0"/>
              <a:t> </a:t>
            </a:r>
            <a:r>
              <a:rPr lang="en-US" altLang="ko-KR" b="1" dirty="0"/>
              <a:t>(SJF) </a:t>
            </a:r>
            <a:r>
              <a:rPr lang="ko-KR" altLang="en-US" b="1" dirty="0"/>
              <a:t>문제 이므로 </a:t>
            </a:r>
            <a:r>
              <a:rPr lang="ko-KR" altLang="en-US" b="1" dirty="0" err="1"/>
              <a:t>힙을</a:t>
            </a:r>
            <a:r>
              <a:rPr lang="ko-KR" altLang="en-US" b="1" dirty="0"/>
              <a:t> 사용하자 </a:t>
            </a:r>
            <a:r>
              <a:rPr lang="en-US" altLang="ko-KR" b="1" dirty="0"/>
              <a:t> </a:t>
            </a:r>
          </a:p>
        </p:txBody>
      </p:sp>
      <p:sp>
        <p:nvSpPr>
          <p:cNvPr id="15" name="실행 단추: 도움말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EB3E405-32EB-4EB7-AF42-31715A481962}"/>
              </a:ext>
            </a:extLst>
          </p:cNvPr>
          <p:cNvSpPr/>
          <p:nvPr/>
        </p:nvSpPr>
        <p:spPr>
          <a:xfrm>
            <a:off x="866775" y="1686972"/>
            <a:ext cx="3057525" cy="3838575"/>
          </a:xfrm>
          <a:prstGeom prst="actionButtonHel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573FA1-628C-4156-AC5C-1F6B1DB0EAE3}"/>
              </a:ext>
            </a:extLst>
          </p:cNvPr>
          <p:cNvSpPr txBox="1"/>
          <p:nvPr/>
        </p:nvSpPr>
        <p:spPr>
          <a:xfrm>
            <a:off x="4338638" y="1846362"/>
            <a:ext cx="61055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매 순간 짧은 소요 시간 작업을 우선 선택하는 방식이 최적해를 보장해</a:t>
            </a:r>
            <a:r>
              <a:rPr lang="en-US" altLang="ko-KR" b="1" dirty="0">
                <a:highlight>
                  <a:srgbClr val="FFFF00"/>
                </a:highlight>
              </a:rPr>
              <a:t>?</a:t>
            </a:r>
          </a:p>
          <a:p>
            <a:endParaRPr lang="en-US" altLang="ko-KR" b="1" dirty="0">
              <a:highlight>
                <a:srgbClr val="FFFF00"/>
              </a:highlight>
            </a:endParaRPr>
          </a:p>
          <a:p>
            <a:r>
              <a:rPr lang="ko-KR" altLang="en-US" b="1" dirty="0">
                <a:highlight>
                  <a:srgbClr val="FFFF00"/>
                </a:highlight>
              </a:rPr>
              <a:t>너 </a:t>
            </a:r>
            <a:r>
              <a:rPr lang="ko-KR" altLang="en-US" b="1" dirty="0" err="1">
                <a:highlight>
                  <a:srgbClr val="FFFF00"/>
                </a:highlight>
              </a:rPr>
              <a:t>그리디</a:t>
            </a:r>
            <a:r>
              <a:rPr lang="ko-KR" altLang="en-US" b="1" dirty="0">
                <a:highlight>
                  <a:srgbClr val="FFFF00"/>
                </a:highlight>
              </a:rPr>
              <a:t> 맞아</a:t>
            </a:r>
            <a:r>
              <a:rPr lang="en-US" altLang="ko-KR" b="1" dirty="0">
                <a:highlight>
                  <a:srgbClr val="FFFF00"/>
                </a:highlight>
              </a:rPr>
              <a:t>??&gt;&gt; chat GPT</a:t>
            </a:r>
            <a:r>
              <a:rPr lang="ko-KR" altLang="en-US" b="1" dirty="0">
                <a:highlight>
                  <a:srgbClr val="FFFF00"/>
                </a:highlight>
              </a:rPr>
              <a:t>에 질문 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742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55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</ds:schemaRefs>
</ds:datastoreItem>
</file>

<file path=customXml/itemProps2.xml><?xml version="1.0" encoding="utf-8"?>
<ds:datastoreItem xmlns:ds="http://schemas.openxmlformats.org/officeDocument/2006/customXml" ds:itemID="{E29138D2-7D62-4711-8DD2-E2A210C09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7766</TotalTime>
  <Words>680</Words>
  <Application>Microsoft Office PowerPoint</Application>
  <PresentationFormat>와이드스크린</PresentationFormat>
  <Paragraphs>97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Noto Sans Symbols</vt:lpstr>
      <vt:lpstr>나눔스퀘어 네오 ExtraBold</vt:lpstr>
      <vt:lpstr>나눔스퀘어 네오 Heavy</vt:lpstr>
      <vt:lpstr>나눔스퀘어 네오 Regular</vt:lpstr>
      <vt:lpstr>Malgun Gothic</vt:lpstr>
      <vt:lpstr>Malgun Gothic</vt:lpstr>
      <vt:lpstr>Arial</vt:lpstr>
      <vt:lpstr>Calibri</vt:lpstr>
      <vt:lpstr>Office 테마</vt:lpstr>
      <vt:lpstr>PowerPoint 프레젠테이션</vt:lpstr>
      <vt:lpstr>문제</vt:lpstr>
      <vt:lpstr>1. 셔틀버스 </vt:lpstr>
      <vt:lpstr>2. 가장 긴 팰린드롭 (투 포인터 )</vt:lpstr>
      <vt:lpstr>3. 디스크 컨트롤러(힙+ 그리디?)  </vt:lpstr>
      <vt:lpstr>3. 디스크 컨트롤러(힙+ 그리디?) </vt:lpstr>
      <vt:lpstr>3. 디스크 컨트롤러(힙+그리디 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양정우</cp:lastModifiedBy>
  <cp:revision>386</cp:revision>
  <dcterms:modified xsi:type="dcterms:W3CDTF">2024-11-09T01:25:46Z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  <property fmtid="{D5CDD505-2E9C-101B-9397-08002B2CF9AE}" pid="10" name="MediaServiceImageTags">
    <vt:lpwstr/>
  </property>
</Properties>
</file>