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4"/>
  </p:sldMasterIdLst>
  <p:notesMasterIdLst>
    <p:notesMasterId r:id="rId11"/>
  </p:notesMasterIdLst>
  <p:handoutMasterIdLst>
    <p:handoutMasterId r:id="rId12"/>
  </p:handoutMasterIdLst>
  <p:sldIdLst>
    <p:sldId id="3516" r:id="rId5"/>
    <p:sldId id="3570" r:id="rId6"/>
    <p:sldId id="3584" r:id="rId7"/>
    <p:sldId id="3585" r:id="rId8"/>
    <p:sldId id="3583" r:id="rId9"/>
    <p:sldId id="3581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기본 구역" id="{E01BE995-BFC2-4ED8-A89B-DF4717FF67A0}">
          <p14:sldIdLst>
            <p14:sldId id="3516"/>
            <p14:sldId id="3570"/>
            <p14:sldId id="3584"/>
            <p14:sldId id="3585"/>
            <p14:sldId id="3583"/>
            <p14:sldId id="35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EDEA"/>
    <a:srgbClr val="1F6765"/>
    <a:srgbClr val="FF6600"/>
    <a:srgbClr val="D8ECEB"/>
    <a:srgbClr val="418587"/>
    <a:srgbClr val="C9FAFC"/>
    <a:srgbClr val="A5D2D3"/>
    <a:srgbClr val="71C1B3"/>
    <a:srgbClr val="B5DBD3"/>
    <a:srgbClr val="CAE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739C91-EA2B-441A-B1FC-6100ADDC1FEA}">
  <a:tblStyle styleId="{A4739C91-EA2B-441A-B1FC-6100ADDC1F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84" autoAdjust="0"/>
    <p:restoredTop sz="95153" autoAdjust="0"/>
  </p:normalViewPr>
  <p:slideViewPr>
    <p:cSldViewPr snapToGrid="0">
      <p:cViewPr varScale="1">
        <p:scale>
          <a:sx n="80" d="100"/>
          <a:sy n="80" d="100"/>
        </p:scale>
        <p:origin x="749" y="6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D5EE2-0F71-437D-9438-13CCE6E2D3A4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F53A9-D8CC-4D53-A6BF-2C0C2798EC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9014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10300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7675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3660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4717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2546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7" name="Google Shape;18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5837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C7CF2056-2E41-4C40-AE19-A9A1125F85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5" b="21945"/>
          <a:stretch/>
        </p:blipFill>
        <p:spPr>
          <a:xfrm>
            <a:off x="0" y="3596531"/>
            <a:ext cx="12192000" cy="285905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EA947DF-4474-4457-99B3-14ADC3E382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52" b="21945"/>
          <a:stretch/>
        </p:blipFill>
        <p:spPr>
          <a:xfrm>
            <a:off x="0" y="0"/>
            <a:ext cx="12192000" cy="360059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30C2DB1-E1BF-4A77-BBF7-D6BABA4974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5" b="21945"/>
          <a:stretch/>
        </p:blipFill>
        <p:spPr>
          <a:xfrm>
            <a:off x="0" y="6148873"/>
            <a:ext cx="12192000" cy="709127"/>
          </a:xfrm>
          <a:prstGeom prst="rect">
            <a:avLst/>
          </a:prstGeom>
        </p:spPr>
      </p:pic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532456" y="510866"/>
            <a:ext cx="10821346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3446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 dirty="0"/>
          </a:p>
        </p:txBody>
      </p:sp>
      <p:cxnSp>
        <p:nvCxnSpPr>
          <p:cNvPr id="18" name="Google Shape;18;p3"/>
          <p:cNvCxnSpPr>
            <a:cxnSpLocks/>
            <a:stCxn id="22" idx="1"/>
            <a:endCxn id="22" idx="3"/>
          </p:cNvCxnSpPr>
          <p:nvPr/>
        </p:nvCxnSpPr>
        <p:spPr>
          <a:xfrm>
            <a:off x="0" y="650343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" name="Google Shape;19;p3"/>
          <p:cNvSpPr txBox="1"/>
          <p:nvPr/>
        </p:nvSpPr>
        <p:spPr>
          <a:xfrm>
            <a:off x="11266756" y="6559088"/>
            <a:ext cx="755737" cy="15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31"/>
              <a:buFont typeface="Arial"/>
              <a:buNone/>
            </a:pPr>
            <a:fld id="{00000000-1234-1234-1234-123412341234}" type="slidenum">
              <a:rPr lang="en-US" altLang="ko-KR" sz="102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831"/>
                <a:buFont typeface="Arial"/>
                <a:buNone/>
              </a:pPr>
              <a:t>‹#›</a:t>
            </a:fld>
            <a:endParaRPr sz="1023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210470" y="6559088"/>
            <a:ext cx="3556571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92" b="1" i="0" u="none" strike="noStrike" cap="none" dirty="0">
                <a:solidFill>
                  <a:srgbClr val="34AEAA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Arial"/>
                <a:sym typeface="Arial"/>
              </a:rPr>
              <a:t>KT AIVLE School</a:t>
            </a:r>
            <a:endParaRPr sz="1723" dirty="0">
              <a:solidFill>
                <a:srgbClr val="34AEAA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553369" y="1338454"/>
            <a:ext cx="10757098" cy="655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562722" marR="0" lvl="0" indent="-468935" algn="l" rtl="0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954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25444" marR="0" lvl="1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88165" marR="0" lvl="2" indent="-40641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9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50887" marR="0" lvl="3" indent="-390779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7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13609" marR="0" lvl="4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76331" marR="0" lvl="5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39052" marR="0" lvl="6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1774" marR="0" lvl="7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4496" marR="0" lvl="8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DB33C9-9F17-4570-866B-17EF57204CD7}"/>
              </a:ext>
            </a:extLst>
          </p:cNvPr>
          <p:cNvSpPr/>
          <p:nvPr userDrawn="1"/>
        </p:nvSpPr>
        <p:spPr>
          <a:xfrm>
            <a:off x="169507" y="1142862"/>
            <a:ext cx="11852986" cy="5274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Google Shape;12;p40">
            <a:extLst>
              <a:ext uri="{FF2B5EF4-FFF2-40B4-BE49-F238E27FC236}">
                <a16:creationId xmlns:a16="http://schemas.microsoft.com/office/drawing/2014/main" id="{101F6C97-5613-4029-91DD-AB91A50C6258}"/>
              </a:ext>
            </a:extLst>
          </p:cNvPr>
          <p:cNvCxnSpPr/>
          <p:nvPr userDrawn="1"/>
        </p:nvCxnSpPr>
        <p:spPr>
          <a:xfrm rot="10800000">
            <a:off x="-5" y="1046297"/>
            <a:ext cx="12192005" cy="20820"/>
          </a:xfrm>
          <a:prstGeom prst="straightConnector1">
            <a:avLst/>
          </a:prstGeom>
          <a:noFill/>
          <a:ln w="28575" cap="flat" cmpd="thickThin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4" name="Google Shape;39;p42">
            <a:extLst>
              <a:ext uri="{FF2B5EF4-FFF2-40B4-BE49-F238E27FC236}">
                <a16:creationId xmlns:a16="http://schemas.microsoft.com/office/drawing/2014/main" id="{CD0CE241-17D8-47FB-BD1F-FE7D316AC62A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0954455" y="126128"/>
            <a:ext cx="1068038" cy="243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">
  <p:cSld name="End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37679" y="404873"/>
            <a:ext cx="1314508" cy="24324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/>
          <p:nvPr/>
        </p:nvSpPr>
        <p:spPr>
          <a:xfrm>
            <a:off x="7873572" y="3492799"/>
            <a:ext cx="2741372" cy="24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969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Make it possible</a:t>
            </a:r>
            <a:endParaRPr sz="1723" dirty="0"/>
          </a:p>
        </p:txBody>
      </p:sp>
      <p:pic>
        <p:nvPicPr>
          <p:cNvPr id="31" name="Google Shape;31;p5" descr="텍스트, 클립아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52094" y="2907769"/>
            <a:ext cx="2372373" cy="496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14CD8E5-A4BC-4AC3-9C10-5483E0D95A4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24561"/>
            <a:ext cx="12192000" cy="75027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269241" y="1189178"/>
            <a:ext cx="11653522" cy="689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562722" marR="0" lvl="0" indent="-484566" algn="l" rtl="0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✔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125444" marR="0" lvl="1" indent="-433765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688165" marR="0" lvl="2" indent="-416804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733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50887" marR="0" lvl="3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813609" marR="0" lvl="4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376331" marR="0" lvl="5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39052" marR="0" lvl="6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1774" marR="0" lvl="7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4496" marR="0" lvl="8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3692308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541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56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562722" marR="0" lvl="0" indent="-456586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42"/>
              <a:buFont typeface="Arial"/>
              <a:buChar char="•"/>
              <a:defRPr sz="27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25444" marR="0" lvl="1" indent="-43376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88165" marR="0" lvl="2" indent="-418524" algn="l" rtl="0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755"/>
              <a:buFont typeface="Arial"/>
              <a:buChar char="•"/>
              <a:defRPr sz="21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50887" marR="0" lvl="3" indent="-403284" algn="l" rtl="0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–"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13609" marR="0" lvl="4" indent="-403284" algn="l" rtl="0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»"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76331" marR="0" lvl="5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39052" marR="0" lvl="6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01774" marR="0" lvl="7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064496" marR="0" lvl="8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269241" y="2084172"/>
            <a:ext cx="11653522" cy="1162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35"/>
              <a:buFont typeface="Calibri"/>
              <a:buNone/>
              <a:defRPr sz="70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1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9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1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9EA2-55BD-42D9-A3B3-20D6D22715F0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2FEC-B71F-4637-BA7F-AE62DE34B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045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  <p:sldLayoutId id="2147483655" r:id="rId5"/>
    <p:sldLayoutId id="214748365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783B93C-511C-42EC-BD84-5B9B054FB2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0" name="Google Shape;39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9613" y="402965"/>
            <a:ext cx="1068038" cy="24324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40;p42"/>
          <p:cNvSpPr/>
          <p:nvPr/>
        </p:nvSpPr>
        <p:spPr>
          <a:xfrm>
            <a:off x="9765915" y="6335312"/>
            <a:ext cx="222736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Make it possible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41;p42" descr="텍스트, 클립아트이(가) 표시된 사진&#10;&#10;자동 생성된 설명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910964" y="5829300"/>
            <a:ext cx="1927553" cy="4176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" name="Google Shape;43;p42"/>
          <p:cNvCxnSpPr>
            <a:cxnSpLocks/>
          </p:cNvCxnSpPr>
          <p:nvPr/>
        </p:nvCxnSpPr>
        <p:spPr>
          <a:xfrm>
            <a:off x="862205" y="2286000"/>
            <a:ext cx="0" cy="1069750"/>
          </a:xfrm>
          <a:prstGeom prst="straightConnector1">
            <a:avLst/>
          </a:prstGeom>
          <a:noFill/>
          <a:ln w="57150" cap="flat" cmpd="sng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5" name="Google Shape;57;p11"/>
          <p:cNvSpPr txBox="1">
            <a:spLocks/>
          </p:cNvSpPr>
          <p:nvPr/>
        </p:nvSpPr>
        <p:spPr>
          <a:xfrm>
            <a:off x="983631" y="2223951"/>
            <a:ext cx="9770093" cy="120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ko-KR" altLang="en-US" sz="2000" spc="-100" dirty="0" err="1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취뽀하자</a:t>
            </a:r>
            <a:r>
              <a:rPr lang="en-US" altLang="ko-KR" sz="20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! </a:t>
            </a:r>
          </a:p>
          <a:p>
            <a:pPr algn="l"/>
            <a:endParaRPr lang="en-US" altLang="ko-KR" sz="1000" spc="-100" dirty="0">
              <a:ln w="3175">
                <a:solidFill>
                  <a:schemeClr val="tx1">
                    <a:alpha val="30000"/>
                  </a:schemeClr>
                </a:solidFill>
              </a:ln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algn="l"/>
            <a:r>
              <a:rPr lang="ko-KR" altLang="en-US" sz="4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코딩 </a:t>
            </a:r>
            <a:r>
              <a:rPr lang="ko-KR" altLang="en-US" sz="4400" b="1" spc="-100" dirty="0" err="1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마스터즈</a:t>
            </a:r>
            <a:r>
              <a:rPr lang="ko-KR" altLang="en-US" sz="4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 문제 리뷰 </a:t>
            </a:r>
            <a:r>
              <a:rPr lang="en-US" altLang="ko-KR" sz="4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(</a:t>
            </a:r>
            <a:r>
              <a:rPr lang="ko-KR" altLang="en-US" sz="4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양정우</a:t>
            </a:r>
            <a:r>
              <a:rPr lang="en-US" altLang="ko-KR" sz="4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)</a:t>
            </a:r>
          </a:p>
        </p:txBody>
      </p:sp>
      <p:sp>
        <p:nvSpPr>
          <p:cNvPr id="9" name="Google Shape;57;p11">
            <a:extLst>
              <a:ext uri="{FF2B5EF4-FFF2-40B4-BE49-F238E27FC236}">
                <a16:creationId xmlns:a16="http://schemas.microsoft.com/office/drawing/2014/main" id="{E3927A6B-D301-419B-A687-5B81C9865C94}"/>
              </a:ext>
            </a:extLst>
          </p:cNvPr>
          <p:cNvSpPr txBox="1">
            <a:spLocks/>
          </p:cNvSpPr>
          <p:nvPr/>
        </p:nvSpPr>
        <p:spPr>
          <a:xfrm>
            <a:off x="983632" y="3444241"/>
            <a:ext cx="4202322" cy="644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endParaRPr lang="en-US" altLang="ko-KR" sz="3200" b="1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1F6765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5561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10876190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3200" dirty="0">
                <a:latin typeface="system-ui"/>
              </a:rPr>
              <a:t>부가가치세</a:t>
            </a:r>
            <a:r>
              <a:rPr lang="en-US" altLang="ko-KR" sz="3200" dirty="0">
                <a:latin typeface="system-ui"/>
              </a:rPr>
              <a:t>(</a:t>
            </a:r>
            <a:r>
              <a:rPr lang="ko-KR" altLang="en-US" sz="3200" dirty="0">
                <a:latin typeface="system-ui"/>
              </a:rPr>
              <a:t>중급</a:t>
            </a:r>
            <a:r>
              <a:rPr lang="en-US" altLang="ko-KR" sz="3200" dirty="0">
                <a:latin typeface="system-ui"/>
              </a:rPr>
              <a:t>)</a:t>
            </a:r>
            <a:br>
              <a:rPr lang="ko-KR" altLang="en-US" sz="1400" b="1" i="0" dirty="0">
                <a:effectLst/>
                <a:latin typeface="system-ui"/>
              </a:rPr>
            </a:br>
            <a:endParaRPr lang="ko-KR" altLang="en-US"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648C74-1001-4405-87AA-B305EA333B31}"/>
              </a:ext>
            </a:extLst>
          </p:cNvPr>
          <p:cNvSpPr txBox="1"/>
          <p:nvPr/>
        </p:nvSpPr>
        <p:spPr>
          <a:xfrm>
            <a:off x="4866018" y="2717414"/>
            <a:ext cx="599634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[</a:t>
            </a:r>
            <a:r>
              <a:rPr lang="ko-KR" altLang="en-US" dirty="0"/>
              <a:t>문제 파악</a:t>
            </a:r>
            <a:r>
              <a:rPr lang="en-US" altLang="ko-KR" dirty="0"/>
              <a:t>]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입력 </a:t>
            </a:r>
            <a:r>
              <a:rPr lang="en-US" altLang="ko-KR" dirty="0"/>
              <a:t>N   (10&lt;=N&lt;= </a:t>
            </a:r>
            <a:r>
              <a:rPr lang="en-US" altLang="ko-KR" dirty="0">
                <a:highlight>
                  <a:srgbClr val="FFFF00"/>
                </a:highlight>
              </a:rPr>
              <a:t>10**12</a:t>
            </a:r>
            <a:r>
              <a:rPr lang="en-US" altLang="ko-KR" dirty="0"/>
              <a:t>)    #   </a:t>
            </a:r>
            <a:r>
              <a:rPr lang="ko-KR" altLang="en-US" dirty="0"/>
              <a:t>문제 오타인가</a:t>
            </a:r>
            <a:r>
              <a:rPr lang="en-US" altLang="ko-KR" dirty="0"/>
              <a:t>?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10</a:t>
            </a:r>
            <a:r>
              <a:rPr lang="ko-KR" altLang="en-US" dirty="0"/>
              <a:t>억 </a:t>
            </a:r>
            <a:r>
              <a:rPr lang="en-US" altLang="ko-KR" dirty="0"/>
              <a:t>/  1.1  </a:t>
            </a:r>
            <a:r>
              <a:rPr lang="ko-KR" altLang="en-US" dirty="0"/>
              <a:t>의 </a:t>
            </a:r>
            <a:r>
              <a:rPr lang="ko-KR" altLang="en-US" dirty="0" err="1">
                <a:highlight>
                  <a:srgbClr val="FFFF00"/>
                </a:highlight>
              </a:rPr>
              <a:t>시간복잡도는</a:t>
            </a:r>
            <a:r>
              <a:rPr lang="ko-KR" altLang="en-US" dirty="0">
                <a:highlight>
                  <a:srgbClr val="FFFF00"/>
                </a:highlight>
              </a:rPr>
              <a:t> </a:t>
            </a:r>
            <a:r>
              <a:rPr lang="en-US" altLang="ko-KR" dirty="0">
                <a:highlight>
                  <a:srgbClr val="FFFF00"/>
                </a:highlight>
              </a:rPr>
              <a:t>O(1)  </a:t>
            </a:r>
            <a:r>
              <a:rPr lang="en-US" altLang="ko-KR" dirty="0"/>
              <a:t>,</a:t>
            </a:r>
            <a:r>
              <a:rPr lang="ko-KR" altLang="en-US" dirty="0"/>
              <a:t> 시간초과 걱정하지 말자</a:t>
            </a:r>
            <a:r>
              <a:rPr lang="en-US" altLang="ko-KR" dirty="0"/>
              <a:t>!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일단 만들어보자</a:t>
            </a:r>
            <a:r>
              <a:rPr lang="en-US" altLang="ko-KR" dirty="0"/>
              <a:t>! </a:t>
            </a:r>
          </a:p>
          <a:p>
            <a:pPr marL="342900" indent="-342900">
              <a:buAutoNum type="arabicPeriod"/>
            </a:pPr>
            <a:endParaRPr lang="en-US" altLang="ko-KR" dirty="0">
              <a:highlight>
                <a:srgbClr val="FFFF00"/>
              </a:highlight>
            </a:endParaRPr>
          </a:p>
          <a:p>
            <a:pPr marL="342900" indent="-342900">
              <a:buAutoNum type="arabicPeriod"/>
            </a:pPr>
            <a:endParaRPr lang="en-US" altLang="ko-KR" dirty="0">
              <a:highlight>
                <a:srgbClr val="FFFF00"/>
              </a:highlight>
            </a:endParaRPr>
          </a:p>
          <a:p>
            <a:pPr marL="342900" indent="-342900">
              <a:buAutoNum type="arabicPeriod"/>
            </a:pPr>
            <a:endParaRPr lang="en-US" altLang="ko-KR" dirty="0">
              <a:highlight>
                <a:srgbClr val="FFFF00"/>
              </a:highlight>
            </a:endParaRPr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921715C-A307-4E7C-86C8-FCFAD648E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685" y="1400456"/>
            <a:ext cx="3811472" cy="490753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55C3E7C-5C87-4CD8-9242-F84BD8B9EB93}"/>
              </a:ext>
            </a:extLst>
          </p:cNvPr>
          <p:cNvSpPr/>
          <p:nvPr/>
        </p:nvSpPr>
        <p:spPr>
          <a:xfrm>
            <a:off x="315685" y="4382530"/>
            <a:ext cx="2839407" cy="4036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7FE87B3-F4E2-4A83-8388-EB5DCC635AE9}"/>
              </a:ext>
            </a:extLst>
          </p:cNvPr>
          <p:cNvSpPr/>
          <p:nvPr/>
        </p:nvSpPr>
        <p:spPr>
          <a:xfrm>
            <a:off x="315685" y="5725298"/>
            <a:ext cx="2995714" cy="490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EC3D2CC-6E65-4688-8773-7E176B98DD8F}"/>
              </a:ext>
            </a:extLst>
          </p:cNvPr>
          <p:cNvSpPr/>
          <p:nvPr/>
        </p:nvSpPr>
        <p:spPr>
          <a:xfrm>
            <a:off x="315684" y="2549611"/>
            <a:ext cx="3811472" cy="490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003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10876190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3200" dirty="0">
                <a:latin typeface="system-ui"/>
              </a:rPr>
              <a:t>나의 접근</a:t>
            </a:r>
            <a:endParaRPr lang="ko-KR" altLang="en-US"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F4300AB-C060-4CA0-B008-8C9378408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094" y="1603608"/>
            <a:ext cx="1974748" cy="19747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A84E1B-BEE0-4D23-9ED6-A12FCF1BD62B}"/>
              </a:ext>
            </a:extLst>
          </p:cNvPr>
          <p:cNvSpPr txBox="1"/>
          <p:nvPr/>
        </p:nvSpPr>
        <p:spPr>
          <a:xfrm>
            <a:off x="1240207" y="3690770"/>
            <a:ext cx="1238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총액</a:t>
            </a:r>
            <a:r>
              <a:rPr lang="en-US" altLang="ko-KR" b="1" dirty="0"/>
              <a:t>: 29900</a:t>
            </a:r>
            <a:endParaRPr lang="ko-KR" altLang="en-US" b="1" dirty="0"/>
          </a:p>
        </p:txBody>
      </p:sp>
      <p:sp>
        <p:nvSpPr>
          <p:cNvPr id="5" name="같음 기호 4">
            <a:extLst>
              <a:ext uri="{FF2B5EF4-FFF2-40B4-BE49-F238E27FC236}">
                <a16:creationId xmlns:a16="http://schemas.microsoft.com/office/drawing/2014/main" id="{ACBC676C-232A-4AF8-94C3-D3D4778EA16A}"/>
              </a:ext>
            </a:extLst>
          </p:cNvPr>
          <p:cNvSpPr/>
          <p:nvPr/>
        </p:nvSpPr>
        <p:spPr>
          <a:xfrm>
            <a:off x="3380512" y="2262311"/>
            <a:ext cx="1383957" cy="733167"/>
          </a:xfrm>
          <a:prstGeom prst="mathEqual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9E7AAB-0EE3-4B9C-8DF1-76FFDAB74286}"/>
              </a:ext>
            </a:extLst>
          </p:cNvPr>
          <p:cNvSpPr txBox="1"/>
          <p:nvPr/>
        </p:nvSpPr>
        <p:spPr>
          <a:xfrm>
            <a:off x="5110842" y="6200759"/>
            <a:ext cx="1408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총액</a:t>
            </a:r>
            <a:r>
              <a:rPr lang="en-US" altLang="ko-KR" b="1" dirty="0"/>
              <a:t>: 29900</a:t>
            </a:r>
            <a:endParaRPr lang="ko-KR" alt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C9D0E3-5F06-4442-B6CC-E2216D179670}"/>
              </a:ext>
            </a:extLst>
          </p:cNvPr>
          <p:cNvSpPr txBox="1"/>
          <p:nvPr/>
        </p:nvSpPr>
        <p:spPr>
          <a:xfrm>
            <a:off x="7933426" y="3690769"/>
            <a:ext cx="3151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부가가치세</a:t>
            </a:r>
            <a:r>
              <a:rPr lang="en-US" altLang="ko-KR" b="1" dirty="0"/>
              <a:t>= </a:t>
            </a:r>
            <a:r>
              <a:rPr lang="ko-KR" altLang="en-US" b="1" dirty="0"/>
              <a:t>공급가액의 </a:t>
            </a:r>
            <a:r>
              <a:rPr lang="en-US" altLang="ko-KR" b="1" dirty="0"/>
              <a:t>10% = 0.1X</a:t>
            </a:r>
            <a:endParaRPr lang="ko-KR" altLang="en-US" b="1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06CF1D1-3B40-4CB1-B957-3A9FDA18E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3426" y="2539316"/>
            <a:ext cx="1039040" cy="103904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C1C0322-0B68-48E0-9F05-F163406C0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0842" y="1603608"/>
            <a:ext cx="1974748" cy="1974748"/>
          </a:xfrm>
          <a:prstGeom prst="rect">
            <a:avLst/>
          </a:prstGeom>
        </p:spPr>
      </p:pic>
      <p:sp>
        <p:nvSpPr>
          <p:cNvPr id="7" name="더하기 기호 6">
            <a:extLst>
              <a:ext uri="{FF2B5EF4-FFF2-40B4-BE49-F238E27FC236}">
                <a16:creationId xmlns:a16="http://schemas.microsoft.com/office/drawing/2014/main" id="{C4DC01BE-A640-46B0-BC5D-9DE056274B9F}"/>
              </a:ext>
            </a:extLst>
          </p:cNvPr>
          <p:cNvSpPr/>
          <p:nvPr/>
        </p:nvSpPr>
        <p:spPr>
          <a:xfrm>
            <a:off x="7222166" y="2388093"/>
            <a:ext cx="628650" cy="628844"/>
          </a:xfrm>
          <a:prstGeom prst="mathPlus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BB8DC3-4E2D-43B8-8779-F0AA1A96FE81}"/>
              </a:ext>
            </a:extLst>
          </p:cNvPr>
          <p:cNvSpPr txBox="1"/>
          <p:nvPr/>
        </p:nvSpPr>
        <p:spPr>
          <a:xfrm>
            <a:off x="5002841" y="1088251"/>
            <a:ext cx="3476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1.1 * X </a:t>
            </a:r>
            <a:endParaRPr lang="ko-KR" altLang="en-US" sz="20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7B42E75-5B0F-4D21-9944-292155656A31}"/>
              </a:ext>
            </a:extLst>
          </p:cNvPr>
          <p:cNvSpPr/>
          <p:nvPr/>
        </p:nvSpPr>
        <p:spPr>
          <a:xfrm>
            <a:off x="5002841" y="1491194"/>
            <a:ext cx="4286250" cy="21995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00680A67-FA00-40E5-8F49-EAFD6C44C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872" y="4274391"/>
            <a:ext cx="1974748" cy="197474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74E0768-DBD1-4147-A82D-A74688BAB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406" y="4274391"/>
            <a:ext cx="1974748" cy="1974748"/>
          </a:xfrm>
          <a:prstGeom prst="rect">
            <a:avLst/>
          </a:prstGeom>
        </p:spPr>
      </p:pic>
      <p:sp>
        <p:nvSpPr>
          <p:cNvPr id="24" name="같음 기호 23">
            <a:extLst>
              <a:ext uri="{FF2B5EF4-FFF2-40B4-BE49-F238E27FC236}">
                <a16:creationId xmlns:a16="http://schemas.microsoft.com/office/drawing/2014/main" id="{F0C40028-87BB-4498-B7A7-A6C9B0F2C994}"/>
              </a:ext>
            </a:extLst>
          </p:cNvPr>
          <p:cNvSpPr/>
          <p:nvPr/>
        </p:nvSpPr>
        <p:spPr>
          <a:xfrm>
            <a:off x="3378296" y="4817693"/>
            <a:ext cx="1383957" cy="733167"/>
          </a:xfrm>
          <a:prstGeom prst="mathEqual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나누기 기호 24">
            <a:extLst>
              <a:ext uri="{FF2B5EF4-FFF2-40B4-BE49-F238E27FC236}">
                <a16:creationId xmlns:a16="http://schemas.microsoft.com/office/drawing/2014/main" id="{9FDBFD11-19EA-497A-A7AF-217A6067EB91}"/>
              </a:ext>
            </a:extLst>
          </p:cNvPr>
          <p:cNvSpPr/>
          <p:nvPr/>
        </p:nvSpPr>
        <p:spPr>
          <a:xfrm>
            <a:off x="6745307" y="4477817"/>
            <a:ext cx="1570018" cy="1383536"/>
          </a:xfrm>
          <a:prstGeom prst="mathDivid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A5C6D21-F4DB-49A2-B95D-0BCFB74D7F57}"/>
              </a:ext>
            </a:extLst>
          </p:cNvPr>
          <p:cNvSpPr txBox="1"/>
          <p:nvPr/>
        </p:nvSpPr>
        <p:spPr>
          <a:xfrm>
            <a:off x="8213647" y="4569420"/>
            <a:ext cx="2978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/>
              <a:t>1.1</a:t>
            </a:r>
            <a:endParaRPr lang="ko-KR" altLang="en-US" sz="7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A20644-23AC-4CE8-94A1-61B4AD7B5D41}"/>
              </a:ext>
            </a:extLst>
          </p:cNvPr>
          <p:cNvSpPr txBox="1"/>
          <p:nvPr/>
        </p:nvSpPr>
        <p:spPr>
          <a:xfrm>
            <a:off x="1240207" y="6223306"/>
            <a:ext cx="1408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공급가액</a:t>
            </a:r>
            <a:r>
              <a:rPr lang="en-US" altLang="ko-KR" dirty="0"/>
              <a:t>: X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F565B4-D571-4ECF-A93F-B96FCF6F70B6}"/>
              </a:ext>
            </a:extLst>
          </p:cNvPr>
          <p:cNvSpPr txBox="1"/>
          <p:nvPr/>
        </p:nvSpPr>
        <p:spPr>
          <a:xfrm>
            <a:off x="5591768" y="3649294"/>
            <a:ext cx="1408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공급가액</a:t>
            </a:r>
            <a:r>
              <a:rPr lang="en-US" altLang="ko-KR" b="1" dirty="0"/>
              <a:t>: X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542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10876190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3200" dirty="0">
                <a:latin typeface="system-ui"/>
              </a:rPr>
              <a:t>나의 접근</a:t>
            </a:r>
            <a:endParaRPr lang="ko-KR" altLang="en-US"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A84E1B-BEE0-4D23-9ED6-A12FCF1BD62B}"/>
              </a:ext>
            </a:extLst>
          </p:cNvPr>
          <p:cNvSpPr txBox="1"/>
          <p:nvPr/>
        </p:nvSpPr>
        <p:spPr>
          <a:xfrm>
            <a:off x="1325000" y="3548914"/>
            <a:ext cx="1238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총액</a:t>
            </a:r>
            <a:r>
              <a:rPr lang="en-US" altLang="ko-KR" b="1" dirty="0"/>
              <a:t>: 29900</a:t>
            </a:r>
            <a:endParaRPr lang="ko-KR" altLang="en-US" b="1" dirty="0"/>
          </a:p>
        </p:txBody>
      </p:sp>
      <p:sp>
        <p:nvSpPr>
          <p:cNvPr id="5" name="같음 기호 4">
            <a:extLst>
              <a:ext uri="{FF2B5EF4-FFF2-40B4-BE49-F238E27FC236}">
                <a16:creationId xmlns:a16="http://schemas.microsoft.com/office/drawing/2014/main" id="{ACBC676C-232A-4AF8-94C3-D3D4778EA16A}"/>
              </a:ext>
            </a:extLst>
          </p:cNvPr>
          <p:cNvSpPr/>
          <p:nvPr/>
        </p:nvSpPr>
        <p:spPr>
          <a:xfrm>
            <a:off x="4214398" y="2241128"/>
            <a:ext cx="1383957" cy="733167"/>
          </a:xfrm>
          <a:prstGeom prst="mathEqual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00680A67-FA00-40E5-8F49-EAFD6C44C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881" y="1567878"/>
            <a:ext cx="1974748" cy="197474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74E0768-DBD1-4147-A82D-A74688BAB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509" y="1542886"/>
            <a:ext cx="2073008" cy="2073008"/>
          </a:xfrm>
          <a:prstGeom prst="rect">
            <a:avLst/>
          </a:prstGeom>
        </p:spPr>
      </p:pic>
      <p:sp>
        <p:nvSpPr>
          <p:cNvPr id="24" name="같음 기호 23">
            <a:extLst>
              <a:ext uri="{FF2B5EF4-FFF2-40B4-BE49-F238E27FC236}">
                <a16:creationId xmlns:a16="http://schemas.microsoft.com/office/drawing/2014/main" id="{F0C40028-87BB-4498-B7A7-A6C9B0F2C994}"/>
              </a:ext>
            </a:extLst>
          </p:cNvPr>
          <p:cNvSpPr/>
          <p:nvPr/>
        </p:nvSpPr>
        <p:spPr>
          <a:xfrm>
            <a:off x="2931629" y="2241128"/>
            <a:ext cx="1383957" cy="733167"/>
          </a:xfrm>
          <a:prstGeom prst="mathEqual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A20644-23AC-4CE8-94A1-61B4AD7B5D41}"/>
              </a:ext>
            </a:extLst>
          </p:cNvPr>
          <p:cNvSpPr txBox="1"/>
          <p:nvPr/>
        </p:nvSpPr>
        <p:spPr>
          <a:xfrm>
            <a:off x="6033965" y="3702802"/>
            <a:ext cx="1408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공급가액</a:t>
            </a:r>
            <a:r>
              <a:rPr lang="en-US" altLang="ko-KR" dirty="0"/>
              <a:t>: X</a:t>
            </a:r>
            <a:endParaRPr lang="ko-KR" altLang="en-US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167BD5C7-2E65-46A9-B55B-138BDBDCF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9625" y="2530548"/>
            <a:ext cx="1039040" cy="103904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1EE93A2-863E-423A-924F-97C7A6CDBC91}"/>
              </a:ext>
            </a:extLst>
          </p:cNvPr>
          <p:cNvSpPr txBox="1"/>
          <p:nvPr/>
        </p:nvSpPr>
        <p:spPr>
          <a:xfrm>
            <a:off x="8659625" y="3700379"/>
            <a:ext cx="1408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 = X //10</a:t>
            </a:r>
            <a:endParaRPr lang="ko-KR" altLang="en-US" dirty="0"/>
          </a:p>
        </p:txBody>
      </p:sp>
      <p:sp>
        <p:nvSpPr>
          <p:cNvPr id="31" name="더하기 기호 30">
            <a:extLst>
              <a:ext uri="{FF2B5EF4-FFF2-40B4-BE49-F238E27FC236}">
                <a16:creationId xmlns:a16="http://schemas.microsoft.com/office/drawing/2014/main" id="{8CF8D35A-6814-46BA-AF0B-171C4D35B579}"/>
              </a:ext>
            </a:extLst>
          </p:cNvPr>
          <p:cNvSpPr/>
          <p:nvPr/>
        </p:nvSpPr>
        <p:spPr>
          <a:xfrm>
            <a:off x="7890812" y="2530548"/>
            <a:ext cx="628650" cy="628844"/>
          </a:xfrm>
          <a:prstGeom prst="mathPlus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1A4F98-2423-484E-98F9-BA4D4AFCD1E7}"/>
              </a:ext>
            </a:extLst>
          </p:cNvPr>
          <p:cNvSpPr txBox="1"/>
          <p:nvPr/>
        </p:nvSpPr>
        <p:spPr>
          <a:xfrm>
            <a:off x="1047750" y="4194277"/>
            <a:ext cx="60293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If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일치하면</a:t>
            </a:r>
            <a:r>
              <a:rPr lang="en-US" altLang="ko-KR" sz="1800" b="1" dirty="0"/>
              <a:t>)</a:t>
            </a:r>
            <a:r>
              <a:rPr lang="ko-KR" altLang="en-US" sz="1800" b="1" dirty="0"/>
              <a:t>   </a:t>
            </a:r>
            <a:endParaRPr lang="en-US" altLang="ko-KR" sz="1800" b="1" dirty="0"/>
          </a:p>
          <a:p>
            <a:r>
              <a:rPr lang="en-US" altLang="ko-KR" sz="1800" b="1" dirty="0"/>
              <a:t>   print(X , Y)</a:t>
            </a:r>
          </a:p>
          <a:p>
            <a:endParaRPr lang="en-US" altLang="ko-KR" sz="1800" b="1" dirty="0"/>
          </a:p>
          <a:p>
            <a:endParaRPr lang="en-US" altLang="ko-KR" sz="1800" b="1" dirty="0"/>
          </a:p>
          <a:p>
            <a:r>
              <a:rPr lang="en-US" altLang="ko-KR" sz="1800" b="1" dirty="0"/>
              <a:t>Else: </a:t>
            </a:r>
            <a:r>
              <a:rPr lang="ko-KR" altLang="en-US" sz="1800" b="1" dirty="0"/>
              <a:t>일치하지 않으면 </a:t>
            </a:r>
            <a:endParaRPr lang="en-US" altLang="ko-KR" sz="1800" b="1" dirty="0"/>
          </a:p>
          <a:p>
            <a:r>
              <a:rPr lang="en-US" altLang="ko-KR" sz="1800" b="1" dirty="0"/>
              <a:t>     print(-1)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799128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10876190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3200" dirty="0">
                <a:latin typeface="system-ui"/>
              </a:rPr>
              <a:t>소스코드 </a:t>
            </a:r>
            <a:br>
              <a:rPr lang="ko-KR" altLang="en-US" sz="1400" b="1" i="0" dirty="0">
                <a:effectLst/>
                <a:latin typeface="system-ui"/>
              </a:rPr>
            </a:br>
            <a:endParaRPr lang="ko-KR" altLang="en-US"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C43D5B9-7ECF-45AE-BDF0-6507BDB0D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673" y="1500557"/>
            <a:ext cx="6282960" cy="243758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3A01BDA-D971-47FC-8772-F2C133CF24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673" y="4138653"/>
            <a:ext cx="8783276" cy="216247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E047C79-2FE5-4E21-9D93-19AA2B6037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1633" y="1371386"/>
            <a:ext cx="2544100" cy="276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214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6857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114dcef-bd0d-459c-b9d7-fc63398cdbee" xsi:nil="true"/>
    <lcf76f155ced4ddcb4097134ff3c332f xmlns="1857a468-9f2d-455b-8425-136ceb0ac253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61AA2C327A4324587CA5B8F932705FD" ma:contentTypeVersion="16" ma:contentTypeDescription="새 문서를 만듭니다." ma:contentTypeScope="" ma:versionID="e9974894dc087bc702e39d51fac416ef">
  <xsd:schema xmlns:xsd="http://www.w3.org/2001/XMLSchema" xmlns:xs="http://www.w3.org/2001/XMLSchema" xmlns:p="http://schemas.microsoft.com/office/2006/metadata/properties" xmlns:ns2="1857a468-9f2d-455b-8425-136ceb0ac253" xmlns:ns3="9114dcef-bd0d-459c-b9d7-fc63398cdbee" targetNamespace="http://schemas.microsoft.com/office/2006/metadata/properties" ma:root="true" ma:fieldsID="41cd493e84cfcb347ae251f59b06abf5" ns2:_="" ns3:_="">
    <xsd:import namespace="1857a468-9f2d-455b-8425-136ceb0ac253"/>
    <xsd:import namespace="9114dcef-bd0d-459c-b9d7-fc63398cdbe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57a468-9f2d-455b-8425-136ceb0ac2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1fa32a7-7a11-4d23-adca-71b1597c766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14dcef-bd0d-459c-b9d7-fc63398cdbee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54c65a67-eaa7-4f9d-a1f2-c1ec469a375d}" ma:internalName="TaxCatchAll" ma:showField="CatchAllData" ma:web="9114dcef-bd0d-459c-b9d7-fc63398cdbe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474F5F0-E47C-4CD4-9BF1-D80ACD90DC05}">
  <ds:schemaRefs>
    <ds:schemaRef ds:uri="http://purl.org/dc/dcmitype/"/>
    <ds:schemaRef ds:uri="http://schemas.microsoft.com/office/2006/documentManagement/types"/>
    <ds:schemaRef ds:uri="9114dcef-bd0d-459c-b9d7-fc63398cdbee"/>
    <ds:schemaRef ds:uri="http://www.w3.org/XML/1998/namespace"/>
    <ds:schemaRef ds:uri="http://purl.org/dc/elements/1.1/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1857a468-9f2d-455b-8425-136ceb0ac253"/>
  </ds:schemaRefs>
</ds:datastoreItem>
</file>

<file path=customXml/itemProps2.xml><?xml version="1.0" encoding="utf-8"?>
<ds:datastoreItem xmlns:ds="http://schemas.openxmlformats.org/officeDocument/2006/customXml" ds:itemID="{EB6E4AB4-6812-4825-A477-08F4E47042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29138D2-7D62-4711-8DD2-E2A210C093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857a468-9f2d-455b-8425-136ceb0ac253"/>
    <ds:schemaRef ds:uri="9114dcef-bd0d-459c-b9d7-fc63398cdb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8147</TotalTime>
  <Words>115</Words>
  <Application>Microsoft Office PowerPoint</Application>
  <PresentationFormat>와이드스크린</PresentationFormat>
  <Paragraphs>34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6" baseType="lpstr">
      <vt:lpstr>Noto Sans Symbols</vt:lpstr>
      <vt:lpstr>system-ui</vt:lpstr>
      <vt:lpstr>나눔스퀘어 네오 ExtraBold</vt:lpstr>
      <vt:lpstr>나눔스퀘어 네오 Heavy</vt:lpstr>
      <vt:lpstr>나눔스퀘어 네오 Regular</vt:lpstr>
      <vt:lpstr>Malgun Gothic</vt:lpstr>
      <vt:lpstr>Malgun Gothic</vt:lpstr>
      <vt:lpstr>Arial</vt:lpstr>
      <vt:lpstr>Calibri</vt:lpstr>
      <vt:lpstr>Office 테마</vt:lpstr>
      <vt:lpstr>PowerPoint 프레젠테이션</vt:lpstr>
      <vt:lpstr>부가가치세(중급) </vt:lpstr>
      <vt:lpstr>나의 접근</vt:lpstr>
      <vt:lpstr>나의 접근</vt:lpstr>
      <vt:lpstr>소스코드 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양정우</cp:lastModifiedBy>
  <cp:revision>415</cp:revision>
  <dcterms:modified xsi:type="dcterms:W3CDTF">2024-12-05T12:06:37Z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6c548c-0cd3-4220-987a-a58bfd9a89d4_Enabled">
    <vt:lpwstr>true</vt:lpwstr>
  </property>
  <property fmtid="{D5CDD505-2E9C-101B-9397-08002B2CF9AE}" pid="3" name="MSIP_Label_b16c548c-0cd3-4220-987a-a58bfd9a89d4_SetDate">
    <vt:lpwstr>2022-01-28T12:25:58Z</vt:lpwstr>
  </property>
  <property fmtid="{D5CDD505-2E9C-101B-9397-08002B2CF9AE}" pid="4" name="MSIP_Label_b16c548c-0cd3-4220-987a-a58bfd9a89d4_Method">
    <vt:lpwstr>Privileged</vt:lpwstr>
  </property>
  <property fmtid="{D5CDD505-2E9C-101B-9397-08002B2CF9AE}" pid="5" name="MSIP_Label_b16c548c-0cd3-4220-987a-a58bfd9a89d4_Name">
    <vt:lpwstr>b16c548c-0cd3-4220-987a-a58bfd9a89d4</vt:lpwstr>
  </property>
  <property fmtid="{D5CDD505-2E9C-101B-9397-08002B2CF9AE}" pid="6" name="MSIP_Label_b16c548c-0cd3-4220-987a-a58bfd9a89d4_SiteId">
    <vt:lpwstr>522a0f89-ae58-43b6-821b-2b06cecc7d8a</vt:lpwstr>
  </property>
  <property fmtid="{D5CDD505-2E9C-101B-9397-08002B2CF9AE}" pid="7" name="MSIP_Label_b16c548c-0cd3-4220-987a-a58bfd9a89d4_ActionId">
    <vt:lpwstr>0e831c6a-4daf-459e-a66c-38ad3bcc73cf</vt:lpwstr>
  </property>
  <property fmtid="{D5CDD505-2E9C-101B-9397-08002B2CF9AE}" pid="8" name="MSIP_Label_b16c548c-0cd3-4220-987a-a58bfd9a89d4_ContentBits">
    <vt:lpwstr>0</vt:lpwstr>
  </property>
  <property fmtid="{D5CDD505-2E9C-101B-9397-08002B2CF9AE}" pid="9" name="ContentTypeId">
    <vt:lpwstr>0x010100661AA2C327A4324587CA5B8F932705FD</vt:lpwstr>
  </property>
  <property fmtid="{D5CDD505-2E9C-101B-9397-08002B2CF9AE}" pid="10" name="MediaServiceImageTags">
    <vt:lpwstr/>
  </property>
</Properties>
</file>