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14acda21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4" name="Google Shape;84;g3014acda21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14acda21d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7" name="Google Shape;97;g3014acda21d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1"/>
              <a:buFont typeface="Arial"/>
              <a:buNone/>
              <a:defRPr b="0" i="0" sz="18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21944" l="0" r="0" t="6771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21944" l="0" r="0" t="25551"/>
          <a:stretch/>
        </p:blipFill>
        <p:spPr>
          <a:xfrm>
            <a:off x="0" y="0"/>
            <a:ext cx="12192000" cy="36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1944" l="0" r="0" t="6771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34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1" name="Google Shape;21;p3"/>
          <p:cNvCxnSpPr>
            <a:stCxn id="19" idx="1"/>
            <a:endCxn id="19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102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22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b="1" i="0" lang="ko-KR" sz="1292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b="0" i="0" sz="1723" u="none" cap="none" strike="noStrik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9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221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72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/>
          <p:nvPr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3"/>
          <p:cNvCxnSpPr/>
          <p:nvPr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9"/>
              <a:buFont typeface="Arial"/>
              <a:buNone/>
            </a:pPr>
            <a:r>
              <a:rPr b="0" i="0" lang="ko-KR" sz="196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b="0" i="0" sz="17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4561"/>
            <a:ext cx="12192000" cy="750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54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7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21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70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49" name="Google Shape;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8"/>
          <p:cNvCxnSpPr/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cap="flat" cmpd="sng" w="57150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8"/>
          <p:cNvSpPr txBox="1"/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DX컨설턴트 트랙 미니프로젝트  </a:t>
            </a:r>
            <a:r>
              <a:rPr lang="ko-KR" sz="2000"/>
              <a:t>3</a:t>
            </a: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조별 발표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DX </a:t>
            </a:r>
            <a:r>
              <a:rPr b="1" lang="ko-KR" sz="3200">
                <a:solidFill>
                  <a:srgbClr val="1F6765"/>
                </a:solidFill>
              </a:rPr>
              <a:t>4</a:t>
            </a:r>
            <a:r>
              <a:rPr b="1" i="0" lang="ko-KR" sz="3200" u="none" cap="none" strike="noStrik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3200">
                <a:solidFill>
                  <a:srgbClr val="1F6765"/>
                </a:solidFill>
              </a:rPr>
              <a:t>11</a:t>
            </a:r>
            <a:r>
              <a:rPr b="1" i="0" lang="ko-KR" sz="3200" u="none" cap="none" strike="noStrik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b="1" i="0" sz="3200" u="none" cap="none" strike="noStrike">
              <a:solidFill>
                <a:srgbClr val="1F67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983625" y="4088675"/>
            <a:ext cx="491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김상아  양정우  박소언  이찬울  진대규  윤성호  박슬기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처리 및 분석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750125" y="2070625"/>
            <a:ext cx="50796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lang="ko-KR" sz="2000"/>
              <a:t>Logistic Regression </a:t>
            </a:r>
            <a:r>
              <a:rPr lang="ko-KR" sz="2000">
                <a:solidFill>
                  <a:schemeClr val="dk1"/>
                </a:solidFill>
              </a:rPr>
              <a:t>최고 정확도 : 98%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6812511" y="2070626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lang="ko-KR" sz="2000"/>
              <a:t>SVM  </a:t>
            </a:r>
            <a:r>
              <a:rPr lang="ko-KR" sz="2000">
                <a:solidFill>
                  <a:schemeClr val="dk1"/>
                </a:solidFill>
              </a:rPr>
              <a:t>최고 정확도 : 99%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750136" y="4369302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lang="ko-KR" sz="2000"/>
              <a:t>KNN  </a:t>
            </a:r>
            <a:r>
              <a:rPr lang="ko-KR" sz="2000">
                <a:solidFill>
                  <a:schemeClr val="dk1"/>
                </a:solidFill>
              </a:rPr>
              <a:t>최고 정확도 : 98%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6812511" y="4369301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b="1" lang="ko-KR" sz="2000"/>
              <a:t>LightGBM  </a:t>
            </a:r>
            <a:r>
              <a:rPr lang="ko-KR" sz="2000">
                <a:solidFill>
                  <a:schemeClr val="dk1"/>
                </a:solidFill>
              </a:rPr>
              <a:t>최고 정확도 : 98%</a:t>
            </a:r>
            <a:endParaRPr b="1" i="0" sz="2000" u="none" cap="none" strike="noStrike">
              <a:solidFill>
                <a:srgbClr val="000000"/>
              </a:solidFill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11" y="1299652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/>
              <a:t>[앙상블모델에 선정한 모델]</a:t>
            </a:r>
            <a:endParaRPr b="1"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081575" y="2539825"/>
            <a:ext cx="4606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params =  { 'C': 10, </a:t>
            </a:r>
            <a:endParaRPr sz="2000"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'penalty': 'l2', </a:t>
            </a:r>
            <a:endParaRPr sz="2000"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'solver': 'newton-cg' , </a:t>
            </a:r>
            <a:endParaRPr sz="2000"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max_iter = 100}</a:t>
            </a:r>
            <a:endParaRPr sz="2000"/>
          </a:p>
        </p:txBody>
      </p:sp>
      <p:sp>
        <p:nvSpPr>
          <p:cNvPr id="65" name="Google Shape;65;p9"/>
          <p:cNvSpPr/>
          <p:nvPr/>
        </p:nvSpPr>
        <p:spPr>
          <a:xfrm>
            <a:off x="7175200" y="2548863"/>
            <a:ext cx="46062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params =  {	'C': 3 ,</a:t>
            </a:r>
            <a:endParaRPr sz="2000"/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'kernel': 'linear'}</a:t>
            </a:r>
            <a:endParaRPr sz="2000"/>
          </a:p>
        </p:txBody>
      </p:sp>
      <p:sp>
        <p:nvSpPr>
          <p:cNvPr id="66" name="Google Shape;66;p9"/>
          <p:cNvSpPr/>
          <p:nvPr/>
        </p:nvSpPr>
        <p:spPr>
          <a:xfrm>
            <a:off x="1057975" y="4856725"/>
            <a:ext cx="46062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params =: { 'metric': 'manhattan', </a:t>
            </a:r>
            <a:br>
              <a:rPr lang="ko-KR" sz="2000"/>
            </a:br>
            <a:r>
              <a:rPr lang="ko-KR" sz="2000"/>
              <a:t>			n_neighbors': 3, </a:t>
            </a:r>
            <a:br>
              <a:rPr lang="ko-KR" sz="2000"/>
            </a:br>
            <a:r>
              <a:rPr lang="ko-KR" sz="2000"/>
              <a:t>			'weights': 'distance'}</a:t>
            </a:r>
            <a:endParaRPr sz="2000"/>
          </a:p>
        </p:txBody>
      </p:sp>
      <p:sp>
        <p:nvSpPr>
          <p:cNvPr id="67" name="Google Shape;67;p9"/>
          <p:cNvSpPr/>
          <p:nvPr/>
        </p:nvSpPr>
        <p:spPr>
          <a:xfrm>
            <a:off x="7117300" y="4847525"/>
            <a:ext cx="47220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param = {'n_estimators' : 260, </a:t>
            </a:r>
            <a:endParaRPr sz="20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 'learning_rate':0.422  }</a:t>
            </a:r>
            <a:endParaRPr sz="2000"/>
          </a:p>
        </p:txBody>
      </p:sp>
      <p:sp>
        <p:nvSpPr>
          <p:cNvPr id="68" name="Google Shape;68;p9"/>
          <p:cNvSpPr txBox="1"/>
          <p:nvPr/>
        </p:nvSpPr>
        <p:spPr>
          <a:xfrm>
            <a:off x="8129800" y="347900"/>
            <a:ext cx="40890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머신러닝 모델링 (앙상블 모델)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227650" y="1116650"/>
            <a:ext cx="5603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/>
              <a:t>[</a:t>
            </a:r>
            <a:r>
              <a:rPr b="1" lang="ko-KR" sz="1900"/>
              <a:t>Soft </a:t>
            </a:r>
            <a:r>
              <a:rPr b="1" lang="ko-KR" sz="1900"/>
              <a:t>Voting]</a:t>
            </a:r>
            <a:endParaRPr b="1" sz="19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KNN1 + KNN2 + Logistic Regression+ LightGBM</a:t>
            </a:r>
            <a:endParaRPr sz="1800"/>
          </a:p>
        </p:txBody>
      </p:sp>
      <p:sp>
        <p:nvSpPr>
          <p:cNvPr id="75" name="Google Shape;75;p10"/>
          <p:cNvSpPr/>
          <p:nvPr/>
        </p:nvSpPr>
        <p:spPr>
          <a:xfrm>
            <a:off x="5754500" y="1040450"/>
            <a:ext cx="62610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/>
              <a:t>[Stacking]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4가지 모델(KNN, SVM, Logistic Regression, LightGBM)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+ Random Forest Classifier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/>
              <a:t>+ n_estimators=50, max_depth=10, random_state=1, cv=5</a:t>
            </a:r>
            <a:endParaRPr sz="1800"/>
          </a:p>
        </p:txBody>
      </p:sp>
      <p:grpSp>
        <p:nvGrpSpPr>
          <p:cNvPr id="76" name="Google Shape;76;p10"/>
          <p:cNvGrpSpPr/>
          <p:nvPr/>
        </p:nvGrpSpPr>
        <p:grpSpPr>
          <a:xfrm>
            <a:off x="601575" y="2016350"/>
            <a:ext cx="4368800" cy="4351475"/>
            <a:chOff x="601575" y="2092550"/>
            <a:chExt cx="4368800" cy="4351475"/>
          </a:xfrm>
        </p:grpSpPr>
        <p:pic>
          <p:nvPicPr>
            <p:cNvPr id="77" name="Google Shape;77;p10"/>
            <p:cNvPicPr preferRelativeResize="0"/>
            <p:nvPr/>
          </p:nvPicPr>
          <p:blipFill rotWithShape="1">
            <a:blip r:embed="rId3">
              <a:alphaModFix/>
            </a:blip>
            <a:srcRect b="0" l="2969" r="0" t="0"/>
            <a:stretch/>
          </p:blipFill>
          <p:spPr>
            <a:xfrm>
              <a:off x="601575" y="2092550"/>
              <a:ext cx="4368800" cy="4351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0"/>
            <p:cNvSpPr/>
            <p:nvPr/>
          </p:nvSpPr>
          <p:spPr>
            <a:xfrm>
              <a:off x="611000" y="6213025"/>
              <a:ext cx="1333500" cy="231000"/>
            </a:xfrm>
            <a:prstGeom prst="rect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0"/>
          <p:cNvGrpSpPr/>
          <p:nvPr/>
        </p:nvGrpSpPr>
        <p:grpSpPr>
          <a:xfrm>
            <a:off x="6485700" y="2319125"/>
            <a:ext cx="4368800" cy="4066275"/>
            <a:chOff x="6529200" y="2362625"/>
            <a:chExt cx="4368800" cy="4066275"/>
          </a:xfrm>
        </p:grpSpPr>
        <p:pic>
          <p:nvPicPr>
            <p:cNvPr id="80" name="Google Shape;80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29200" y="2363750"/>
              <a:ext cx="4368800" cy="4065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0"/>
            <p:cNvSpPr/>
            <p:nvPr/>
          </p:nvSpPr>
          <p:spPr>
            <a:xfrm>
              <a:off x="6529200" y="2362625"/>
              <a:ext cx="2374800" cy="231000"/>
            </a:xfrm>
            <a:prstGeom prst="rect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머신러닝 모델링 </a:t>
            </a:r>
            <a:r>
              <a:rPr lang="ko-KR" sz="2800">
                <a:latin typeface="Arial"/>
                <a:ea typeface="Arial"/>
                <a:cs typeface="Arial"/>
                <a:sym typeface="Arial"/>
              </a:rPr>
              <a:t>(앙상블 모델)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233900" y="1168850"/>
            <a:ext cx="59793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/>
              <a:t>[Stacking]</a:t>
            </a:r>
            <a:endParaRPr b="1" i="0" sz="1900" u="none" cap="none" strike="noStrike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4가지 모델(KNN, SVM, Logistic Regression, LightGBM)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</a:rPr>
              <a:t>+ LightGBM + cv=5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11"/>
          <p:cNvSpPr/>
          <p:nvPr/>
        </p:nvSpPr>
        <p:spPr>
          <a:xfrm>
            <a:off x="6061300" y="1147675"/>
            <a:ext cx="6267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900">
                <a:solidFill>
                  <a:schemeClr val="dk1"/>
                </a:solidFill>
              </a:rPr>
              <a:t>[Stacking</a:t>
            </a:r>
            <a:r>
              <a:rPr b="1" lang="ko-KR" sz="1900">
                <a:solidFill>
                  <a:schemeClr val="dk1"/>
                </a:solidFill>
              </a:rPr>
              <a:t>]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4가지 모델(KNN, SVM, Logistic Regression, LightGBM)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+ Logistic Regression + cv=5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89" name="Google Shape;89;p11"/>
          <p:cNvGrpSpPr/>
          <p:nvPr/>
        </p:nvGrpSpPr>
        <p:grpSpPr>
          <a:xfrm>
            <a:off x="901355" y="2101432"/>
            <a:ext cx="4141699" cy="4340379"/>
            <a:chOff x="838200" y="2050302"/>
            <a:chExt cx="4305300" cy="4591050"/>
          </a:xfrm>
        </p:grpSpPr>
        <p:pic>
          <p:nvPicPr>
            <p:cNvPr id="90" name="Google Shape;90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8200" y="2050302"/>
              <a:ext cx="4305300" cy="4591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1"/>
            <p:cNvSpPr/>
            <p:nvPr/>
          </p:nvSpPr>
          <p:spPr>
            <a:xfrm>
              <a:off x="838200" y="6354650"/>
              <a:ext cx="1333500" cy="231000"/>
            </a:xfrm>
            <a:prstGeom prst="rect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1"/>
          <p:cNvGrpSpPr/>
          <p:nvPr/>
        </p:nvGrpSpPr>
        <p:grpSpPr>
          <a:xfrm>
            <a:off x="6833563" y="2050209"/>
            <a:ext cx="4141801" cy="4340245"/>
            <a:chOff x="4921483" y="1934302"/>
            <a:chExt cx="4314825" cy="44958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1483" y="1934302"/>
              <a:ext cx="4314825" cy="449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1"/>
            <p:cNvSpPr/>
            <p:nvPr/>
          </p:nvSpPr>
          <p:spPr>
            <a:xfrm>
              <a:off x="4921483" y="6199100"/>
              <a:ext cx="1333500" cy="231000"/>
            </a:xfrm>
            <a:prstGeom prst="rect">
              <a:avLst/>
            </a:prstGeom>
            <a:noFill/>
            <a:ln cap="flat" cmpd="sng" w="3810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종합 결과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566136" y="2427177"/>
            <a:ext cx="46062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620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>
                <a:solidFill>
                  <a:schemeClr val="dk1"/>
                </a:solidFill>
              </a:rPr>
              <a:t>Accuracy가 가장 높은 모델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=&gt; VotingClassifier_soft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		(Accuracy : 99.8%)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642325" y="4135245"/>
            <a:ext cx="46062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추가 탐색이 필요한 부분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중요 변수 탐색 및 선정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과적합 예상(561개 독립변수)</a:t>
            </a:r>
            <a:endParaRPr sz="2000"/>
          </a:p>
        </p:txBody>
      </p:sp>
      <p:sp>
        <p:nvSpPr>
          <p:cNvPr id="102" name="Google Shape;102;p12"/>
          <p:cNvSpPr/>
          <p:nvPr/>
        </p:nvSpPr>
        <p:spPr>
          <a:xfrm>
            <a:off x="-3" y="1528250"/>
            <a:ext cx="5854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/>
              <a:t>[앙상블모델</a:t>
            </a:r>
            <a:r>
              <a:rPr b="1" lang="ko-KR" sz="2200"/>
              <a:t>을 기반으로한 인사이트</a:t>
            </a:r>
            <a:r>
              <a:rPr b="1" lang="ko-KR" sz="2200"/>
              <a:t>]</a:t>
            </a:r>
            <a:endParaRPr b="1"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5790700" y="2207475"/>
            <a:ext cx="5945100" cy="3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Soft Voting(최대 : 99.77%) 방식이 Stacking 방식보다 높은 정확도를 보인다.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갤럭시 워치 S3에 사용될 분류 모델은 </a:t>
            </a:r>
            <a:r>
              <a:rPr lang="ko-KR" sz="2000">
                <a:solidFill>
                  <a:schemeClr val="dk1"/>
                </a:solidFill>
              </a:rPr>
              <a:t>Soft Voting</a:t>
            </a:r>
            <a:r>
              <a:rPr lang="ko-KR" sz="2000"/>
              <a:t>(</a:t>
            </a:r>
            <a:r>
              <a:rPr lang="ko-KR" sz="2000">
                <a:solidFill>
                  <a:schemeClr val="dk1"/>
                </a:solidFill>
              </a:rPr>
              <a:t>KNN1 + KNN2 + Logistic Regression+ LightGBM</a:t>
            </a:r>
            <a:r>
              <a:rPr lang="ko-KR" sz="2000"/>
              <a:t>) 로 구성하고 개발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ko-KR" sz="2000"/>
              <a:t>결론: 머신러닝 엔지니어(KNN전문가) 추가 채용 및 원할한 추가 분석을 위한 예산 충당(</a:t>
            </a:r>
            <a:r>
              <a:rPr b="1" lang="ko-KR" sz="2000">
                <a:solidFill>
                  <a:srgbClr val="FF0000"/>
                </a:solidFill>
              </a:rPr>
              <a:t>고성능 컴퓨터-CPU Core 4개 이상</a:t>
            </a:r>
            <a:r>
              <a:rPr lang="ko-KR" sz="2000"/>
              <a:t>) 필요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