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3516" r:id="rId5"/>
    <p:sldId id="3571" r:id="rId6"/>
    <p:sldId id="3562" r:id="rId7"/>
    <p:sldId id="3564" r:id="rId8"/>
    <p:sldId id="3572" r:id="rId9"/>
    <p:sldId id="3573" r:id="rId10"/>
    <p:sldId id="3578" r:id="rId11"/>
    <p:sldId id="3581" r:id="rId12"/>
    <p:sldId id="3544" r:id="rId13"/>
    <p:sldId id="3582" r:id="rId14"/>
    <p:sldId id="3574" r:id="rId15"/>
    <p:sldId id="3575" r:id="rId16"/>
    <p:sldId id="3579" r:id="rId17"/>
    <p:sldId id="35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1"/>
            <p14:sldId id="3562"/>
            <p14:sldId id="3564"/>
            <p14:sldId id="3572"/>
            <p14:sldId id="3573"/>
            <p14:sldId id="3578"/>
            <p14:sldId id="3581"/>
            <p14:sldId id="3544"/>
          </p14:sldIdLst>
        </p14:section>
        <p14:section name="paln B" id="{AA423445-CF8D-4C9F-BE21-FB9C7DC69DC6}">
          <p14:sldIdLst>
            <p14:sldId id="3582"/>
            <p14:sldId id="3574"/>
            <p14:sldId id="3575"/>
            <p14:sldId id="3579"/>
            <p14:sldId id="3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2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23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85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52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6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8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1" y="2208710"/>
            <a:ext cx="992977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보험사 고객 유치 전략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다변량분석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기반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9DE7AA01-A20D-4AC7-96D4-BF9821C25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155" y="1675852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은메달리스트</a:t>
            </a: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플랜 </a:t>
            </a: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B)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E0E87D-6EC1-4207-9816-EF0807C2C329}"/>
              </a:ext>
            </a:extLst>
          </p:cNvPr>
          <p:cNvSpPr/>
          <p:nvPr/>
        </p:nvSpPr>
        <p:spPr>
          <a:xfrm>
            <a:off x="6720869" y="1462014"/>
            <a:ext cx="5154706" cy="489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연속형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5405718" y="2701888"/>
            <a:ext cx="5947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월 납입액 </a:t>
            </a:r>
            <a:r>
              <a:rPr lang="en-US" altLang="ko-KR" dirty="0"/>
              <a:t>&lt;&gt; </a:t>
            </a:r>
            <a:r>
              <a:rPr lang="ko-KR" altLang="en-US" dirty="0"/>
              <a:t>총지불금액</a:t>
            </a:r>
            <a:r>
              <a:rPr lang="en-US" altLang="ko-KR" dirty="0"/>
              <a:t>: </a:t>
            </a:r>
            <a:r>
              <a:rPr lang="ko-KR" altLang="en-US" dirty="0"/>
              <a:t>양의 상관관계</a:t>
            </a:r>
            <a:r>
              <a:rPr lang="en-US" altLang="ko-KR" dirty="0"/>
              <a:t>(0.63)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1) </a:t>
            </a:r>
            <a:r>
              <a:rPr lang="ko-KR" altLang="en-US" b="1" dirty="0"/>
              <a:t>매달 보험료를 지불금액이 많을 수록 치료비 지급이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Willingness to Pay/Stay </a:t>
            </a:r>
            <a:r>
              <a:rPr lang="ko-KR" altLang="en-US" dirty="0"/>
              <a:t> </a:t>
            </a:r>
            <a:r>
              <a:rPr lang="en-US" altLang="ko-KR" dirty="0"/>
              <a:t>-[</a:t>
            </a:r>
            <a:r>
              <a:rPr lang="ko-KR" altLang="en-US" dirty="0"/>
              <a:t>월 납입액 </a:t>
            </a:r>
            <a:r>
              <a:rPr lang="en-US" altLang="ko-KR" dirty="0"/>
              <a:t>, </a:t>
            </a:r>
            <a:r>
              <a:rPr lang="ko-KR" altLang="en-US" dirty="0"/>
              <a:t>총 지불금액</a:t>
            </a:r>
            <a:r>
              <a:rPr lang="en-US" altLang="ko-KR" dirty="0"/>
              <a:t>]</a:t>
            </a:r>
            <a:r>
              <a:rPr lang="ko-KR" altLang="en-US" dirty="0"/>
              <a:t>양의 상관관계 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b="1" dirty="0"/>
              <a:t>    1) </a:t>
            </a:r>
            <a:r>
              <a:rPr lang="ko-KR" altLang="en-US" b="1" dirty="0"/>
              <a:t>매달 </a:t>
            </a:r>
            <a:r>
              <a:rPr lang="en-US" altLang="ko-KR" b="1" dirty="0"/>
              <a:t>, </a:t>
            </a:r>
            <a:r>
              <a:rPr lang="ko-KR" altLang="en-US" b="1" dirty="0"/>
              <a:t>총 지불 보험계약금이 높을수록 계약 유지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    2) </a:t>
            </a:r>
            <a:r>
              <a:rPr lang="ko-KR" altLang="en-US" b="1" dirty="0"/>
              <a:t>치료비 또는 지원비를 많이 받은 고객일수록 계약을 유지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3. </a:t>
            </a:r>
            <a:r>
              <a:rPr lang="ko-KR" altLang="en-US" dirty="0"/>
              <a:t>소득 </a:t>
            </a:r>
            <a:r>
              <a:rPr lang="en-US" altLang="ko-KR" dirty="0"/>
              <a:t>- </a:t>
            </a:r>
            <a:r>
              <a:rPr lang="ko-KR" altLang="en-US" dirty="0"/>
              <a:t>치료비 지급액은 음의 상관관계가 있음 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월급을 많이 받는 사람들은 보험 치료비를 많이 받지 않음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월급이 많으니까 고액의 치료비를 지급하는 보험에 가입하지 않음</a:t>
            </a:r>
            <a:r>
              <a:rPr lang="en-US" altLang="ko-KR" dirty="0"/>
              <a:t>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5627592" y="1547447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3CE52-00A6-4EF9-98D8-3B64DA3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3" y="1292705"/>
            <a:ext cx="4335474" cy="49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범주형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CB43E-4CBB-4E4C-BE0E-174A1FD7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267598"/>
            <a:ext cx="5649293" cy="5076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6813176" y="2798622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상품을 구매한 고객 </a:t>
            </a:r>
            <a:r>
              <a:rPr lang="en-US" altLang="ko-KR" dirty="0"/>
              <a:t>&gt;&gt; </a:t>
            </a:r>
            <a:r>
              <a:rPr lang="ko-KR" altLang="en-US" dirty="0"/>
              <a:t>중급 </a:t>
            </a:r>
            <a:r>
              <a:rPr lang="en-US" altLang="ko-KR" dirty="0"/>
              <a:t>, </a:t>
            </a:r>
            <a:r>
              <a:rPr lang="ko-KR" altLang="en-US" dirty="0"/>
              <a:t>고급 상품을 구매하도록 보험상품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D4E4-9B8D-4DAB-B521-C68C2E7B487F}"/>
              </a:ext>
            </a:extLst>
          </p:cNvPr>
          <p:cNvSpPr txBox="1"/>
          <p:nvPr/>
        </p:nvSpPr>
        <p:spPr>
          <a:xfrm>
            <a:off x="6702646" y="1488092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불만접수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(VOC)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연장하지 않는 고객이 많은데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불만접수는 </a:t>
            </a:r>
            <a:r>
              <a:rPr lang="en-US" altLang="ko-KR" dirty="0"/>
              <a:t>0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고객불만이 없는게 아니라 마음이 완전 떠나 무관심하기 때문에 </a:t>
            </a:r>
            <a:r>
              <a:rPr lang="en-US" altLang="ko-KR" dirty="0"/>
              <a:t>0</a:t>
            </a:r>
            <a:r>
              <a:rPr lang="ko-KR" altLang="en-US" dirty="0"/>
              <a:t>이 가장 </a:t>
            </a:r>
            <a:r>
              <a:rPr lang="ko-KR" altLang="en-US" dirty="0" err="1"/>
              <a:t>많이나온것</a:t>
            </a:r>
            <a:r>
              <a:rPr lang="ko-KR" altLang="en-US" dirty="0"/>
              <a:t> 같음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B8444-F0A2-45F3-8817-26E0F9A1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393215"/>
            <a:ext cx="6572658" cy="2649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F08F1-6477-4F80-BB0A-CE6BBC40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" y="4112332"/>
            <a:ext cx="6572658" cy="2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갱신인센티브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매출액이 줄어들었다면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할인 인센티브로 수익을 내지 못했다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F55A-0A88-452B-BA3A-AFA99C80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9" y="1803886"/>
            <a:ext cx="56395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 정의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D9EE9-B913-40BC-B3F9-9E69149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36" y="2026024"/>
            <a:ext cx="4617944" cy="3078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44556-137F-47B6-98EB-F4960C89EEAC}"/>
              </a:ext>
            </a:extLst>
          </p:cNvPr>
          <p:cNvSpPr txBox="1"/>
          <p:nvPr/>
        </p:nvSpPr>
        <p:spPr>
          <a:xfrm>
            <a:off x="9382125" y="2441954"/>
            <a:ext cx="241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이번 분기 매출이 떨어진 상황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특히 보험을 더 이상 갱신하지 않는 고객이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이탈하는 고객의 특징을 찾아 분석하고 맞는 보험상품을 구상하자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3E84D-7F0F-48C0-9EDF-BBA80CAA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" y="2026024"/>
            <a:ext cx="4095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주요 변수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(11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251B5-FC7D-49F2-BAB0-924ABC91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23" y="1061980"/>
            <a:ext cx="9054353" cy="53167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94EF08-15FC-40F2-BF15-9F7C5226B174}"/>
              </a:ext>
            </a:extLst>
          </p:cNvPr>
          <p:cNvGrpSpPr/>
          <p:nvPr/>
        </p:nvGrpSpPr>
        <p:grpSpPr>
          <a:xfrm>
            <a:off x="3541059" y="2257247"/>
            <a:ext cx="6911782" cy="3114471"/>
            <a:chOff x="2097742" y="2257247"/>
            <a:chExt cx="6911782" cy="31144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7087E8-F573-4652-9D38-EE36C95D48D4}"/>
                </a:ext>
              </a:extLst>
            </p:cNvPr>
            <p:cNvSpPr/>
            <p:nvPr/>
          </p:nvSpPr>
          <p:spPr>
            <a:xfrm>
              <a:off x="2097742" y="2438400"/>
              <a:ext cx="3729318" cy="5289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345E89-76F7-4E61-B176-17896CA31716}"/>
                </a:ext>
              </a:extLst>
            </p:cNvPr>
            <p:cNvSpPr/>
            <p:nvPr/>
          </p:nvSpPr>
          <p:spPr>
            <a:xfrm>
              <a:off x="6499409" y="225724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755AFD-A7FB-481E-946A-8C6BCCD6F5D8}"/>
                </a:ext>
              </a:extLst>
            </p:cNvPr>
            <p:cNvSpPr/>
            <p:nvPr/>
          </p:nvSpPr>
          <p:spPr>
            <a:xfrm>
              <a:off x="6535265" y="380737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718DCE-DEF6-4C88-BE1B-6CDE99FD59D9}"/>
                </a:ext>
              </a:extLst>
            </p:cNvPr>
            <p:cNvSpPr/>
            <p:nvPr/>
          </p:nvSpPr>
          <p:spPr>
            <a:xfrm>
              <a:off x="6499410" y="4842800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CA6BA9-1C34-4EB3-B1C2-B5FCE8A5F741}"/>
                </a:ext>
              </a:extLst>
            </p:cNvPr>
            <p:cNvSpPr/>
            <p:nvPr/>
          </p:nvSpPr>
          <p:spPr>
            <a:xfrm>
              <a:off x="2097742" y="3984812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00DB98-97B3-4E41-A771-6DE81C2825BA}"/>
                </a:ext>
              </a:extLst>
            </p:cNvPr>
            <p:cNvSpPr/>
            <p:nvPr/>
          </p:nvSpPr>
          <p:spPr>
            <a:xfrm>
              <a:off x="2097742" y="3455894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A668C7-33A3-4A16-AF1C-3F987B403BFA}"/>
                </a:ext>
              </a:extLst>
            </p:cNvPr>
            <p:cNvSpPr/>
            <p:nvPr/>
          </p:nvSpPr>
          <p:spPr>
            <a:xfrm>
              <a:off x="2097742" y="4545106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FEAC0-8720-41E0-A889-3212AFAD440D}"/>
              </a:ext>
            </a:extLst>
          </p:cNvPr>
          <p:cNvSpPr/>
          <p:nvPr/>
        </p:nvSpPr>
        <p:spPr>
          <a:xfrm>
            <a:off x="315685" y="2388711"/>
            <a:ext cx="383561" cy="462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DA761-A6B6-4393-9F5F-53CB02F00646}"/>
              </a:ext>
            </a:extLst>
          </p:cNvPr>
          <p:cNvSpPr/>
          <p:nvPr/>
        </p:nvSpPr>
        <p:spPr>
          <a:xfrm>
            <a:off x="315685" y="3343835"/>
            <a:ext cx="403411" cy="4706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A2D2F-EEC4-4E23-9096-21D634D3BDB5}"/>
              </a:ext>
            </a:extLst>
          </p:cNvPr>
          <p:cNvSpPr txBox="1"/>
          <p:nvPr/>
        </p:nvSpPr>
        <p:spPr>
          <a:xfrm>
            <a:off x="748552" y="2392926"/>
            <a:ext cx="11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 유지 지표</a:t>
            </a:r>
            <a:r>
              <a:rPr lang="en-US" altLang="ko-KR" dirty="0"/>
              <a:t>(target)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64D08-4796-46DE-9671-ECD9FB5D9F47}"/>
              </a:ext>
            </a:extLst>
          </p:cNvPr>
          <p:cNvSpPr txBox="1"/>
          <p:nvPr/>
        </p:nvSpPr>
        <p:spPr>
          <a:xfrm>
            <a:off x="735107" y="3246148"/>
            <a:ext cx="96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유의미한 요인 </a:t>
            </a:r>
            <a:endParaRPr lang="en-US" altLang="ko-KR" dirty="0"/>
          </a:p>
          <a:p>
            <a:r>
              <a:rPr lang="en-US" altLang="ko-KR" dirty="0"/>
              <a:t>(Feature)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1389-D837-4BCD-AE1A-188FC61DC0F8}"/>
              </a:ext>
            </a:extLst>
          </p:cNvPr>
          <p:cNvSpPr txBox="1"/>
          <p:nvPr/>
        </p:nvSpPr>
        <p:spPr>
          <a:xfrm>
            <a:off x="107583" y="4226590"/>
            <a:ext cx="3083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유의미함 기준</a:t>
            </a:r>
            <a:r>
              <a:rPr lang="en-US" altLang="ko-KR" b="1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)F-</a:t>
            </a:r>
            <a:r>
              <a:rPr lang="ko-KR" altLang="en-US" b="1" dirty="0"/>
              <a:t>통계량 </a:t>
            </a:r>
            <a:r>
              <a:rPr lang="en-US" altLang="ko-KR" b="1" dirty="0"/>
              <a:t>&gt;</a:t>
            </a:r>
            <a:r>
              <a:rPr lang="ko-KR" altLang="en-US" b="1" dirty="0"/>
              <a:t>자유도 </a:t>
            </a:r>
            <a:r>
              <a:rPr lang="en-US" altLang="ko-KR" b="1" dirty="0"/>
              <a:t>* 5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연속형</a:t>
            </a:r>
            <a:r>
              <a:rPr lang="en-US" altLang="ko-KR" b="1" dirty="0"/>
              <a:t>)0.2</a:t>
            </a:r>
            <a:r>
              <a:rPr lang="ko-KR" altLang="en-US" b="1" dirty="0"/>
              <a:t>이상 상관계수</a:t>
            </a:r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임시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2A5B03-864D-49B2-B9D7-0FF6C5A0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5" y="2688427"/>
            <a:ext cx="5851641" cy="20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다이렉트 자동차보험 비교 견적, 할인 특약 10가지! - 캐롯">
            <a:extLst>
              <a:ext uri="{FF2B5EF4-FFF2-40B4-BE49-F238E27FC236}">
                <a16:creationId xmlns:a16="http://schemas.microsoft.com/office/drawing/2014/main" id="{2A9C2AA1-7531-4BCA-86D5-B82605FA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8" y="1470755"/>
            <a:ext cx="4731737" cy="3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451AF-256C-4687-8113-6377DBF9F9B3}"/>
              </a:ext>
            </a:extLst>
          </p:cNvPr>
          <p:cNvSpPr txBox="1"/>
          <p:nvPr/>
        </p:nvSpPr>
        <p:spPr>
          <a:xfrm>
            <a:off x="540015" y="4928616"/>
            <a:ext cx="545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패키지형 보험 상품 </a:t>
            </a:r>
            <a:r>
              <a:rPr lang="en-US" altLang="ko-KR" dirty="0"/>
              <a:t>(2~3</a:t>
            </a:r>
            <a:r>
              <a:rPr lang="ko-KR" altLang="en-US" dirty="0"/>
              <a:t>개 이상 묶음 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4035-B00C-488E-A6C4-B2C190B2A576}"/>
              </a:ext>
            </a:extLst>
          </p:cNvPr>
          <p:cNvSpPr txBox="1"/>
          <p:nvPr/>
        </p:nvSpPr>
        <p:spPr>
          <a:xfrm>
            <a:off x="7248663" y="5387245"/>
            <a:ext cx="46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일반세단</a:t>
            </a:r>
            <a:r>
              <a:rPr lang="en-US" altLang="ko-KR" dirty="0"/>
              <a:t>, </a:t>
            </a:r>
            <a:r>
              <a:rPr lang="ko-KR" altLang="en-US" dirty="0" err="1"/>
              <a:t>컴택트카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/>
              <a:t>경차</a:t>
            </a:r>
            <a:r>
              <a:rPr lang="en-US" altLang="ko-KR" dirty="0"/>
              <a:t>)</a:t>
            </a:r>
            <a:r>
              <a:rPr lang="ko-KR" altLang="en-US" dirty="0"/>
              <a:t> 보험 상품 </a:t>
            </a:r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패키지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B5E2B-FB56-49F5-A569-C8C1B83E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1" y="1330010"/>
            <a:ext cx="5599748" cy="4844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보험상품을 </a:t>
            </a:r>
            <a:r>
              <a:rPr lang="en-US" altLang="ko-KR" dirty="0"/>
              <a:t>1</a:t>
            </a:r>
            <a:r>
              <a:rPr lang="ko-KR" altLang="en-US" dirty="0"/>
              <a:t>개만 가입한 고객은</a:t>
            </a:r>
            <a:r>
              <a:rPr lang="en-US" altLang="ko-KR" dirty="0"/>
              <a:t> </a:t>
            </a:r>
            <a:r>
              <a:rPr lang="ko-KR" altLang="en-US" dirty="0"/>
              <a:t>이탈할 가능성이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보험 가입시 함께 가입하면 혜택을 더 많이 주도록 패키지</a:t>
            </a:r>
            <a:r>
              <a:rPr lang="en-US" altLang="ko-KR" dirty="0"/>
              <a:t>(2~3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보험을 추천해줘야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B0515-EEB5-421A-938A-69526FDF022B}"/>
              </a:ext>
            </a:extLst>
          </p:cNvPr>
          <p:cNvSpPr txBox="1"/>
          <p:nvPr/>
        </p:nvSpPr>
        <p:spPr>
          <a:xfrm>
            <a:off x="6933780" y="4342359"/>
            <a:ext cx="445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highlight>
                  <a:srgbClr val="FFFF00"/>
                </a:highlight>
              </a:rPr>
              <a:t>올인원</a:t>
            </a:r>
            <a:r>
              <a:rPr lang="ko-KR" altLang="en-US" b="1" dirty="0">
                <a:highlight>
                  <a:srgbClr val="FFFF00"/>
                </a:highlight>
              </a:rPr>
              <a:t> 패키지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연관 상품도 함께 추천 </a:t>
            </a:r>
          </a:p>
        </p:txBody>
      </p:sp>
    </p:spTree>
    <p:extLst>
      <p:ext uri="{BB962C8B-B14F-4D97-AF65-F5344CB8AC3E}">
        <p14:creationId xmlns:p14="http://schemas.microsoft.com/office/powerpoint/2010/main" val="22583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경차 보험 상품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고급차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스포츠카 </a:t>
            </a:r>
            <a:r>
              <a:rPr lang="en-US" altLang="ko-KR" dirty="0"/>
              <a:t>, SUV </a:t>
            </a:r>
            <a:r>
              <a:rPr lang="ko-KR" altLang="en-US" dirty="0"/>
              <a:t>소유 고객에 비해 일반 세단</a:t>
            </a:r>
            <a:r>
              <a:rPr lang="en-US" altLang="ko-KR" dirty="0"/>
              <a:t>, </a:t>
            </a:r>
            <a:r>
              <a:rPr lang="ko-KR" altLang="en-US" dirty="0" err="1"/>
              <a:t>컴팩트카</a:t>
            </a:r>
            <a:r>
              <a:rPr lang="ko-KR" altLang="en-US" dirty="0"/>
              <a:t> 소유 고객의 </a:t>
            </a:r>
            <a:r>
              <a:rPr lang="ko-KR" altLang="en-US" dirty="0" err="1"/>
              <a:t>이탈률이</a:t>
            </a:r>
            <a:r>
              <a:rPr lang="ko-KR" altLang="en-US" dirty="0"/>
              <a:t> 더 </a:t>
            </a:r>
            <a:r>
              <a:rPr lang="ko-KR" altLang="en-US" dirty="0" err="1"/>
              <a:t>높을것으로</a:t>
            </a:r>
            <a:r>
              <a:rPr lang="ko-KR" altLang="en-US" dirty="0"/>
              <a:t> 예상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경차 보험상품을 제안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FD709-A93F-405B-84F2-253FE5C8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8" y="1245938"/>
            <a:ext cx="5461908" cy="498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C962B-85C0-4289-9443-AA5A957ED1CF}"/>
              </a:ext>
            </a:extLst>
          </p:cNvPr>
          <p:cNvSpPr txBox="1"/>
          <p:nvPr/>
        </p:nvSpPr>
        <p:spPr>
          <a:xfrm>
            <a:off x="6909545" y="4173083"/>
            <a:ext cx="6104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운전자 보험 상품</a:t>
            </a:r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92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2030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타겟 보험 상품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702646" y="1584080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964F8-44B4-4B09-A27F-3A46EDC6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53023"/>
            <a:ext cx="601111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D7C8-C49A-437A-927C-08CA0D45B14D}"/>
              </a:ext>
            </a:extLst>
          </p:cNvPr>
          <p:cNvSpPr txBox="1"/>
          <p:nvPr/>
        </p:nvSpPr>
        <p:spPr>
          <a:xfrm>
            <a:off x="6813176" y="2798622"/>
            <a:ext cx="5042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 이하 고객들의 이탈 가능성이 높음 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상품 제안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20 ~ 40</a:t>
            </a:r>
            <a:r>
              <a:rPr lang="ko-KR" altLang="en-US" dirty="0"/>
              <a:t>이 관심 </a:t>
            </a:r>
            <a:r>
              <a:rPr lang="ko-KR" altLang="en-US" dirty="0" err="1"/>
              <a:t>있을만한</a:t>
            </a:r>
            <a:r>
              <a:rPr lang="ko-KR" altLang="en-US" dirty="0"/>
              <a:t> 보험상품들 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해외 여행 보험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적금형 </a:t>
            </a:r>
            <a:r>
              <a:rPr lang="ko-KR" altLang="en-US" dirty="0" err="1"/>
              <a:t>내맘대로</a:t>
            </a:r>
            <a:r>
              <a:rPr lang="ko-KR" altLang="en-US" dirty="0"/>
              <a:t> 해지 가능한 보험 </a:t>
            </a:r>
            <a:r>
              <a:rPr lang="en-US" altLang="ko-KR" dirty="0"/>
              <a:t>(</a:t>
            </a:r>
            <a:r>
              <a:rPr lang="ko-KR" altLang="en-US" dirty="0"/>
              <a:t>단 수수료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ex) </a:t>
            </a:r>
            <a:r>
              <a:rPr lang="ko-KR" altLang="en-US" dirty="0"/>
              <a:t>사회초년생 운전자 보험 </a:t>
            </a:r>
            <a:endParaRPr lang="en-US" altLang="ko-KR" dirty="0"/>
          </a:p>
          <a:p>
            <a:r>
              <a:rPr lang="en-US" altLang="ko-KR" dirty="0"/>
              <a:t>       1. </a:t>
            </a:r>
            <a:r>
              <a:rPr lang="ko-KR" altLang="en-US" dirty="0"/>
              <a:t>고장 캐어 서비스 </a:t>
            </a:r>
            <a:endParaRPr lang="en-US" altLang="ko-KR" dirty="0"/>
          </a:p>
          <a:p>
            <a:r>
              <a:rPr lang="en-US" altLang="ko-KR" dirty="0"/>
              <a:t>       2. </a:t>
            </a:r>
            <a:r>
              <a:rPr lang="ko-KR" altLang="en-US" dirty="0"/>
              <a:t>고용보험 </a:t>
            </a:r>
            <a:r>
              <a:rPr lang="en-US" altLang="ko-KR" dirty="0"/>
              <a:t>(</a:t>
            </a:r>
            <a:r>
              <a:rPr lang="ko-KR" altLang="en-US" dirty="0"/>
              <a:t>추가혜택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3. </a:t>
            </a:r>
            <a:r>
              <a:rPr lang="ko-KR" altLang="en-US" dirty="0"/>
              <a:t>미용 보험</a:t>
            </a:r>
            <a:r>
              <a:rPr lang="en-US" altLang="ko-KR" dirty="0"/>
              <a:t>( </a:t>
            </a:r>
            <a:r>
              <a:rPr lang="ko-KR" altLang="en-US" dirty="0"/>
              <a:t>치아 보험 </a:t>
            </a:r>
            <a:r>
              <a:rPr lang="en-US" altLang="ko-KR" dirty="0"/>
              <a:t>, </a:t>
            </a:r>
            <a:r>
              <a:rPr lang="ko-KR" altLang="en-US" dirty="0"/>
              <a:t>성형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4. </a:t>
            </a:r>
            <a:r>
              <a:rPr lang="ko-KR" altLang="en-US" dirty="0"/>
              <a:t>장기계약을 하도록</a:t>
            </a:r>
            <a:r>
              <a:rPr lang="en-US" altLang="ko-KR" dirty="0"/>
              <a:t>(</a:t>
            </a:r>
            <a:r>
              <a:rPr lang="ko-KR" altLang="en-US" dirty="0"/>
              <a:t>주택청약 연계</a:t>
            </a:r>
            <a:r>
              <a:rPr lang="en-US" altLang="ko-KR" dirty="0"/>
              <a:t>, </a:t>
            </a:r>
            <a:r>
              <a:rPr lang="ko-KR" altLang="en-US" dirty="0"/>
              <a:t>사기보증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ex) 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63A04-4F80-4974-8D6E-D4CE9F165D52}"/>
              </a:ext>
            </a:extLst>
          </p:cNvPr>
          <p:cNvSpPr/>
          <p:nvPr/>
        </p:nvSpPr>
        <p:spPr>
          <a:xfrm>
            <a:off x="1093694" y="1999130"/>
            <a:ext cx="2438400" cy="36058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3F3BE-8333-43D2-B56F-B78F21C46637}"/>
              </a:ext>
            </a:extLst>
          </p:cNvPr>
          <p:cNvSpPr/>
          <p:nvPr/>
        </p:nvSpPr>
        <p:spPr>
          <a:xfrm>
            <a:off x="3684494" y="1999131"/>
            <a:ext cx="2294965" cy="3605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E123-64FB-492A-899D-30E11EC478FB}"/>
              </a:ext>
            </a:extLst>
          </p:cNvPr>
          <p:cNvSpPr txBox="1"/>
          <p:nvPr/>
        </p:nvSpPr>
        <p:spPr>
          <a:xfrm>
            <a:off x="1326776" y="2330824"/>
            <a:ext cx="17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20~40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9A9BB-E4A6-4894-8C8D-42291BB15196}"/>
              </a:ext>
            </a:extLst>
          </p:cNvPr>
          <p:cNvSpPr txBox="1"/>
          <p:nvPr/>
        </p:nvSpPr>
        <p:spPr>
          <a:xfrm>
            <a:off x="3910809" y="2329335"/>
            <a:ext cx="9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50~70</a:t>
            </a:r>
            <a:r>
              <a:rPr lang="ko-KR" altLang="en-US" dirty="0"/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601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고령 인구의 경우 인터넷 </a:t>
            </a:r>
            <a:r>
              <a:rPr lang="en-US" altLang="ko-KR" dirty="0"/>
              <a:t>, </a:t>
            </a:r>
            <a:r>
              <a:rPr lang="ko-KR" altLang="en-US" dirty="0"/>
              <a:t>콜센터</a:t>
            </a:r>
            <a:r>
              <a:rPr lang="en-US" altLang="ko-KR" dirty="0"/>
              <a:t>(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  <a:r>
              <a:rPr lang="ko-KR" altLang="en-US" dirty="0"/>
              <a:t>서비스를 사용하지 </a:t>
            </a:r>
            <a:r>
              <a:rPr lang="ko-KR" altLang="en-US" dirty="0" err="1"/>
              <a:t>않을것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(</a:t>
            </a:r>
            <a:r>
              <a:rPr lang="ko-KR" altLang="en-US" dirty="0"/>
              <a:t>추가자료</a:t>
            </a:r>
            <a:r>
              <a:rPr lang="en-US" altLang="ko-KR" dirty="0"/>
              <a:t>) </a:t>
            </a:r>
            <a:r>
              <a:rPr lang="ko-KR" altLang="en-US" dirty="0"/>
              <a:t>보험사는 디지털화가 어려움 </a:t>
            </a:r>
            <a:r>
              <a:rPr lang="en-US" altLang="ko-KR" dirty="0"/>
              <a:t>&gt; </a:t>
            </a:r>
            <a:r>
              <a:rPr lang="ko-KR" altLang="en-US" dirty="0"/>
              <a:t>보험상품 플랫폼 디지털 전환 계획 추진 </a:t>
            </a:r>
            <a:endParaRPr lang="en-US" altLang="ko-KR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highlight>
                  <a:srgbClr val="FFFF00"/>
                </a:highlight>
              </a:rPr>
              <a:t>숨어있는 고령인구의 매출을 끌어올릴 수 </a:t>
            </a:r>
            <a:r>
              <a:rPr lang="ko-KR" altLang="en-US" b="1" dirty="0" err="1">
                <a:highlight>
                  <a:srgbClr val="FFFF00"/>
                </a:highlight>
              </a:rPr>
              <a:t>있을것이라</a:t>
            </a:r>
            <a:r>
              <a:rPr lang="ko-KR" altLang="en-US" b="1" dirty="0">
                <a:highlight>
                  <a:srgbClr val="FFFF00"/>
                </a:highlight>
              </a:rPr>
              <a:t> 예상됨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6AE74-D441-4259-8507-7A0AB28C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42" y="1881549"/>
            <a:ext cx="5420481" cy="3562847"/>
          </a:xfrm>
          <a:prstGeom prst="rect">
            <a:avLst/>
          </a:prstGeom>
        </p:spPr>
      </p:pic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플랫폼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DX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전환 사업 제안 </a:t>
            </a:r>
          </a:p>
        </p:txBody>
      </p:sp>
    </p:spTree>
    <p:extLst>
      <p:ext uri="{BB962C8B-B14F-4D97-AF65-F5344CB8AC3E}">
        <p14:creationId xmlns:p14="http://schemas.microsoft.com/office/powerpoint/2010/main" val="6044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7822</TotalTime>
  <Words>600</Words>
  <Application>Microsoft Office PowerPoint</Application>
  <PresentationFormat>와이드스크린</PresentationFormat>
  <Paragraphs>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Arial Black</vt:lpstr>
      <vt:lpstr>Calibri</vt:lpstr>
      <vt:lpstr>Wingdings</vt:lpstr>
      <vt:lpstr>Office 테마</vt:lpstr>
      <vt:lpstr>PowerPoint 프레젠테이션</vt:lpstr>
      <vt:lpstr>문제 정의</vt:lpstr>
      <vt:lpstr>주요 변수(11개) </vt:lpstr>
      <vt:lpstr>보험 상품 제안(임시) </vt:lpstr>
      <vt:lpstr>보험 상품 제안 – 보험 패키지 </vt:lpstr>
      <vt:lpstr>보험 상품 제안 – 경차 보험 상품  </vt:lpstr>
      <vt:lpstr>보험상품 제안 – 2030 타겟 보험 상품</vt:lpstr>
      <vt:lpstr>PowerPoint 프레젠테이션</vt:lpstr>
      <vt:lpstr>PowerPoint 프레젠테이션</vt:lpstr>
      <vt:lpstr>은메달리스트  (플랜 B) </vt:lpstr>
      <vt:lpstr>(번외) 다변량 분석 – 연속형 변수</vt:lpstr>
      <vt:lpstr>(번외) 다변량 분석 – 범주형 변수</vt:lpstr>
      <vt:lpstr>(의견) 불만접수 (VOC)</vt:lpstr>
      <vt:lpstr>(의견) 갱신인센티브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399</cp:revision>
  <dcterms:modified xsi:type="dcterms:W3CDTF">2024-10-28T07:32:22Z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