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3516" r:id="rId5"/>
    <p:sldId id="3570" r:id="rId6"/>
    <p:sldId id="3583" r:id="rId7"/>
    <p:sldId id="3584" r:id="rId8"/>
    <p:sldId id="3585" r:id="rId9"/>
    <p:sldId id="358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4"/>
            <p14:sldId id="3585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84" d="100"/>
          <a:sy n="84" d="100"/>
        </p:scale>
        <p:origin x="619" y="8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541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4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D7BEF3-4DC7-453E-9329-EB8E2E59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" y="1227647"/>
            <a:ext cx="3385915" cy="5220778"/>
          </a:xfrm>
          <a:prstGeom prst="rect">
            <a:avLst/>
          </a:prstGeom>
        </p:spPr>
      </p:pic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주사위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고급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1F67ACC-8B18-4B77-8CC9-9101145E685E}"/>
              </a:ext>
            </a:extLst>
          </p:cNvPr>
          <p:cNvCxnSpPr>
            <a:cxnSpLocks/>
          </p:cNvCxnSpPr>
          <p:nvPr/>
        </p:nvCxnSpPr>
        <p:spPr>
          <a:xfrm>
            <a:off x="764628" y="6315075"/>
            <a:ext cx="23405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5325453" y="1659285"/>
            <a:ext cx="59963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ko-KR" altLang="en-US" sz="1800" b="1" dirty="0">
                <a:highlight>
                  <a:srgbClr val="FFFF00"/>
                </a:highlight>
              </a:rPr>
              <a:t>주사위 눈금의 합이 </a:t>
            </a:r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 err="1">
                <a:highlight>
                  <a:srgbClr val="FFFF00"/>
                </a:highlight>
              </a:rPr>
              <a:t>이되는</a:t>
            </a:r>
            <a:r>
              <a:rPr lang="ko-KR" altLang="en-US" sz="1800" b="1" dirty="0">
                <a:highlight>
                  <a:srgbClr val="FFFF00"/>
                </a:highlight>
              </a:rPr>
              <a:t> 경우의 수</a:t>
            </a:r>
            <a:r>
              <a:rPr lang="en-US" altLang="ko-KR" sz="1800" b="1" dirty="0">
                <a:highlight>
                  <a:srgbClr val="FFFF00"/>
                </a:highlight>
              </a:rPr>
              <a:t>&gt; DP? </a:t>
            </a:r>
          </a:p>
          <a:p>
            <a:pPr marL="342900" indent="-342900">
              <a:buAutoNum type="arabicPeriod"/>
            </a:pPr>
            <a:endParaRPr lang="en-US" altLang="ko-KR" sz="18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sz="1800" b="1" dirty="0">
                <a:highlight>
                  <a:srgbClr val="FFFF00"/>
                </a:highlight>
              </a:rPr>
              <a:t>주사위 눈</a:t>
            </a:r>
            <a:r>
              <a:rPr lang="en-US" altLang="ko-KR" sz="1800" b="1" dirty="0">
                <a:highlight>
                  <a:srgbClr val="FFFF00"/>
                </a:highlight>
              </a:rPr>
              <a:t>: [1,2,3,4] 4</a:t>
            </a:r>
            <a:r>
              <a:rPr lang="ko-KR" altLang="en-US" sz="1800" b="1" dirty="0">
                <a:highlight>
                  <a:srgbClr val="FFFF00"/>
                </a:highlight>
              </a:rPr>
              <a:t>가지</a:t>
            </a:r>
            <a:r>
              <a:rPr lang="en-US" altLang="ko-KR" sz="1800" b="1" dirty="0">
                <a:highlight>
                  <a:srgbClr val="FFFF00"/>
                </a:highlight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800" b="1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en-US" altLang="ko-KR" sz="1800" b="1" dirty="0"/>
              <a:t>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=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0:</a:t>
            </a:r>
            <a:r>
              <a:rPr lang="ko-KR" altLang="en-US" sz="1800" b="1" dirty="0"/>
              <a:t> 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/>
              <a:t>N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= 1:</a:t>
            </a:r>
            <a:r>
              <a:rPr lang="ko-KR" altLang="en-US" sz="1800" b="1" dirty="0"/>
              <a:t>  </a:t>
            </a:r>
            <a:r>
              <a:rPr lang="en-US" altLang="ko-KR" sz="1800" b="1" dirty="0"/>
              <a:t>1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/>
              <a:t>N = 2 : 2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/>
              <a:t>N = 3 : 4</a:t>
            </a:r>
            <a:r>
              <a:rPr lang="ko-KR" altLang="en-US" sz="1800" b="1" dirty="0"/>
              <a:t>개</a:t>
            </a:r>
            <a:endParaRPr lang="en-US" altLang="ko-KR" sz="1800" b="1" dirty="0"/>
          </a:p>
          <a:p>
            <a:pPr marL="342900" indent="-342900">
              <a:buAutoNum type="arabicPeriod"/>
            </a:pPr>
            <a:r>
              <a:rPr lang="en-US" altLang="ko-KR" sz="1800" b="1" dirty="0"/>
              <a:t>N = ??   </a:t>
            </a: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10^12</a:t>
            </a:r>
            <a:r>
              <a:rPr lang="en-US" altLang="ko-KR" sz="1800" b="1" dirty="0"/>
              <a:t>    &gt;    O(N)</a:t>
            </a:r>
            <a:r>
              <a:rPr lang="ko-KR" altLang="en-US" sz="1800" b="1" dirty="0"/>
              <a:t>로 해결 불가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완전탐색 </a:t>
            </a:r>
            <a:r>
              <a:rPr lang="en-US" altLang="ko-KR" sz="1800" b="1" dirty="0"/>
              <a:t>X)</a:t>
            </a:r>
          </a:p>
          <a:p>
            <a:r>
              <a:rPr lang="en-US" altLang="ko-KR" sz="1800" b="1" dirty="0"/>
              <a:t>	               &gt;    </a:t>
            </a:r>
            <a:r>
              <a:rPr lang="en-US" altLang="ko-KR" sz="1800" b="1" dirty="0">
                <a:highlight>
                  <a:srgbClr val="FFFF00"/>
                </a:highlight>
              </a:rPr>
              <a:t>O(</a:t>
            </a:r>
            <a:r>
              <a:rPr lang="en-US" altLang="ko-KR" sz="1800" b="1" dirty="0" err="1">
                <a:highlight>
                  <a:srgbClr val="FFFF00"/>
                </a:highlight>
              </a:rPr>
              <a:t>logN</a:t>
            </a:r>
            <a:r>
              <a:rPr lang="en-US" altLang="ko-KR" sz="1800" b="1" dirty="0">
                <a:highlight>
                  <a:srgbClr val="FFFF00"/>
                </a:highlight>
              </a:rPr>
              <a:t>)</a:t>
            </a:r>
            <a:r>
              <a:rPr lang="ko-KR" altLang="en-US" sz="1800" b="1" dirty="0">
                <a:highlight>
                  <a:srgbClr val="FFFF00"/>
                </a:highlight>
              </a:rPr>
              <a:t>이내로 해결</a:t>
            </a:r>
            <a:r>
              <a:rPr lang="ko-KR" altLang="en-US" sz="1800" b="1" dirty="0"/>
              <a:t>해야 함 </a:t>
            </a:r>
            <a:endParaRPr lang="en-US" altLang="ko-KR" sz="1800" b="1" dirty="0"/>
          </a:p>
          <a:p>
            <a:r>
              <a:rPr lang="en-US" altLang="ko-KR" sz="1800" b="1" dirty="0"/>
              <a:t>		(</a:t>
            </a:r>
            <a:r>
              <a:rPr lang="ko-KR" altLang="en-US" sz="1800" b="1" dirty="0"/>
              <a:t>투</a:t>
            </a:r>
            <a:r>
              <a:rPr lang="en-US" altLang="ko-KR" sz="1800" b="1" dirty="0"/>
              <a:t>-</a:t>
            </a:r>
            <a:r>
              <a:rPr lang="ko-KR" altLang="en-US" sz="1800" b="1" dirty="0"/>
              <a:t>포인터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이분탐색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분할정복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</a:p>
          <a:p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F48082-24FF-406B-B794-1DBA92E24BA7}"/>
              </a:ext>
            </a:extLst>
          </p:cNvPr>
          <p:cNvCxnSpPr>
            <a:cxnSpLocks/>
          </p:cNvCxnSpPr>
          <p:nvPr/>
        </p:nvCxnSpPr>
        <p:spPr>
          <a:xfrm>
            <a:off x="1417023" y="3122503"/>
            <a:ext cx="15452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75B22F-D409-4A1A-AEC8-BE13884E1A9F}"/>
              </a:ext>
            </a:extLst>
          </p:cNvPr>
          <p:cNvSpPr/>
          <p:nvPr/>
        </p:nvSpPr>
        <p:spPr>
          <a:xfrm>
            <a:off x="645498" y="3462563"/>
            <a:ext cx="3385915" cy="9514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F4B0926-637B-41BE-B3F2-9F9035E3E48F}"/>
              </a:ext>
            </a:extLst>
          </p:cNvPr>
          <p:cNvSpPr/>
          <p:nvPr/>
        </p:nvSpPr>
        <p:spPr>
          <a:xfrm>
            <a:off x="7218421" y="1173272"/>
            <a:ext cx="4621150" cy="5111401"/>
          </a:xfrm>
          <a:prstGeom prst="roundRect">
            <a:avLst>
              <a:gd name="adj" fmla="val 425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85" y="193830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피보나치 수열 </a:t>
            </a:r>
            <a:r>
              <a:rPr lang="en-US" altLang="ko-KR" sz="3200" dirty="0">
                <a:latin typeface="system-ui"/>
              </a:rPr>
              <a:t>(4</a:t>
            </a:r>
            <a:r>
              <a:rPr lang="ko-KR" altLang="en-US" sz="3200" dirty="0">
                <a:latin typeface="system-ui"/>
              </a:rPr>
              <a:t>항</a:t>
            </a:r>
            <a:r>
              <a:rPr lang="en-US" altLang="ko-KR" sz="3200" dirty="0">
                <a:latin typeface="system-ui"/>
              </a:rPr>
              <a:t>)</a:t>
            </a:r>
            <a:r>
              <a:rPr lang="ko-KR" altLang="en-US" sz="3200" dirty="0">
                <a:latin typeface="system-ui"/>
              </a:rPr>
              <a:t> </a:t>
            </a:r>
            <a:r>
              <a:rPr lang="en-US" altLang="ko-KR" sz="3200" dirty="0">
                <a:latin typeface="system-ui"/>
              </a:rPr>
              <a:t>– </a:t>
            </a:r>
            <a:r>
              <a:rPr lang="ko-KR" altLang="en-US" sz="3200" dirty="0" err="1">
                <a:latin typeface="system-ui"/>
              </a:rPr>
              <a:t>테트라보나치</a:t>
            </a:r>
            <a:r>
              <a:rPr lang="ko-KR" altLang="en-US" sz="3200" dirty="0">
                <a:latin typeface="system-ui"/>
              </a:rPr>
              <a:t> 수열</a:t>
            </a:r>
            <a:r>
              <a:rPr lang="en-US" altLang="ko-KR" sz="3200" dirty="0">
                <a:latin typeface="system-ui"/>
              </a:rPr>
              <a:t>)</a:t>
            </a:r>
            <a:r>
              <a:rPr lang="ko-KR" altLang="en-US" sz="3200" dirty="0">
                <a:latin typeface="system-ui"/>
              </a:rPr>
              <a:t> 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63FB65-8727-42C8-AF5A-16D90E0D8148}"/>
              </a:ext>
            </a:extLst>
          </p:cNvPr>
          <p:cNvCxnSpPr>
            <a:cxnSpLocks/>
          </p:cNvCxnSpPr>
          <p:nvPr/>
        </p:nvCxnSpPr>
        <p:spPr>
          <a:xfrm>
            <a:off x="6689217" y="5252292"/>
            <a:ext cx="0" cy="1172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32A55EA-BF56-48E6-8ED0-AD4723BB289E}"/>
              </a:ext>
            </a:extLst>
          </p:cNvPr>
          <p:cNvSpPr txBox="1"/>
          <p:nvPr/>
        </p:nvSpPr>
        <p:spPr>
          <a:xfrm>
            <a:off x="7313763" y="1180121"/>
            <a:ext cx="1514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 = 5</a:t>
            </a:r>
            <a:endParaRPr lang="ko-KR" altLang="en-US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172AB1-F08D-4194-959C-F221BFB5FC96}"/>
              </a:ext>
            </a:extLst>
          </p:cNvPr>
          <p:cNvGrpSpPr/>
          <p:nvPr/>
        </p:nvGrpSpPr>
        <p:grpSpPr>
          <a:xfrm>
            <a:off x="2563169" y="2290220"/>
            <a:ext cx="2013222" cy="2487878"/>
            <a:chOff x="3439204" y="3802106"/>
            <a:chExt cx="2656794" cy="2487878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1A4A65AF-29C3-4EED-801D-470BE3167715}"/>
                </a:ext>
              </a:extLst>
            </p:cNvPr>
            <p:cNvSpPr/>
            <p:nvPr/>
          </p:nvSpPr>
          <p:spPr>
            <a:xfrm>
              <a:off x="3439204" y="3802106"/>
              <a:ext cx="2656794" cy="248787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F4A74A-D82E-4E82-B51B-9E39D42E6BA3}"/>
                </a:ext>
              </a:extLst>
            </p:cNvPr>
            <p:cNvSpPr txBox="1"/>
            <p:nvPr/>
          </p:nvSpPr>
          <p:spPr>
            <a:xfrm>
              <a:off x="3663380" y="3819120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4 </a:t>
              </a:r>
              <a:endParaRPr lang="ko-KR" altLang="en-US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B5044D-0F55-465E-A85F-A19D65767EA0}"/>
              </a:ext>
            </a:extLst>
          </p:cNvPr>
          <p:cNvGrpSpPr/>
          <p:nvPr/>
        </p:nvGrpSpPr>
        <p:grpSpPr>
          <a:xfrm>
            <a:off x="486145" y="1190047"/>
            <a:ext cx="1382551" cy="829377"/>
            <a:chOff x="421310" y="1151823"/>
            <a:chExt cx="2664789" cy="244862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70AF763-FA93-4C81-AA27-EB92699FF04B}"/>
                </a:ext>
              </a:extLst>
            </p:cNvPr>
            <p:cNvSpPr/>
            <p:nvPr/>
          </p:nvSpPr>
          <p:spPr>
            <a:xfrm>
              <a:off x="421310" y="1151823"/>
              <a:ext cx="2664789" cy="2448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96FC11-AB6A-48F2-964B-FAE2F3D3B59A}"/>
                </a:ext>
              </a:extLst>
            </p:cNvPr>
            <p:cNvSpPr txBox="1"/>
            <p:nvPr/>
          </p:nvSpPr>
          <p:spPr>
            <a:xfrm>
              <a:off x="545984" y="1282169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1 </a:t>
              </a:r>
              <a:endParaRPr lang="ko-KR" altLang="en-US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7D587D4-3D69-48E7-BC1C-A2DD30EB4177}"/>
                </a:ext>
              </a:extLst>
            </p:cNvPr>
            <p:cNvSpPr txBox="1"/>
            <p:nvPr/>
          </p:nvSpPr>
          <p:spPr>
            <a:xfrm>
              <a:off x="678144" y="1830189"/>
              <a:ext cx="1782365" cy="1181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</a:t>
              </a:r>
              <a:r>
                <a:rPr lang="en-US" altLang="ko-KR" sz="16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endParaRPr lang="ko-KR" alt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6A3F752-C92F-4FEB-864E-72FDD5DB8B5C}"/>
              </a:ext>
            </a:extLst>
          </p:cNvPr>
          <p:cNvGrpSpPr/>
          <p:nvPr/>
        </p:nvGrpSpPr>
        <p:grpSpPr>
          <a:xfrm>
            <a:off x="2601335" y="1173272"/>
            <a:ext cx="1452867" cy="1038927"/>
            <a:chOff x="3439204" y="1151823"/>
            <a:chExt cx="2664787" cy="244862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F57D862-1CCE-4F9C-AA8A-4EDBB6E5602F}"/>
                </a:ext>
              </a:extLst>
            </p:cNvPr>
            <p:cNvSpPr/>
            <p:nvPr/>
          </p:nvSpPr>
          <p:spPr>
            <a:xfrm>
              <a:off x="3439204" y="1151823"/>
              <a:ext cx="2664787" cy="2448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00808D-202B-4BAF-9E57-7D0F6C62AEE5}"/>
                </a:ext>
              </a:extLst>
            </p:cNvPr>
            <p:cNvSpPr txBox="1"/>
            <p:nvPr/>
          </p:nvSpPr>
          <p:spPr>
            <a:xfrm>
              <a:off x="3568129" y="1277504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 = 2 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066268-1621-4ECC-869B-2C4928F183CA}"/>
                </a:ext>
              </a:extLst>
            </p:cNvPr>
            <p:cNvSpPr txBox="1"/>
            <p:nvPr/>
          </p:nvSpPr>
          <p:spPr>
            <a:xfrm>
              <a:off x="3568129" y="1756518"/>
              <a:ext cx="1782365" cy="1015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+ 1 </a:t>
              </a:r>
            </a:p>
            <a:p>
              <a:r>
                <a:rPr lang="en-US" altLang="ko-KR" sz="2000" b="1" dirty="0"/>
                <a:t>2</a:t>
              </a:r>
            </a:p>
            <a:p>
              <a:endParaRPr lang="ko-KR" altLang="en-US" sz="2000" b="1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987842-605C-4BD9-926C-DBF2C68ADFEB}"/>
              </a:ext>
            </a:extLst>
          </p:cNvPr>
          <p:cNvGrpSpPr/>
          <p:nvPr/>
        </p:nvGrpSpPr>
        <p:grpSpPr>
          <a:xfrm>
            <a:off x="400756" y="2243148"/>
            <a:ext cx="1943822" cy="2521818"/>
            <a:chOff x="421310" y="3762856"/>
            <a:chExt cx="2765903" cy="252181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0D51213-2E81-48BF-B9D5-24322DA8B9C9}"/>
                </a:ext>
              </a:extLst>
            </p:cNvPr>
            <p:cNvSpPr/>
            <p:nvPr/>
          </p:nvSpPr>
          <p:spPr>
            <a:xfrm>
              <a:off x="421310" y="3762856"/>
              <a:ext cx="2765903" cy="2521818"/>
            </a:xfrm>
            <a:prstGeom prst="roundRect">
              <a:avLst>
                <a:gd name="adj" fmla="val 8670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F31B2-4BA5-43FD-AFDE-E61660FBE022}"/>
                </a:ext>
              </a:extLst>
            </p:cNvPr>
            <p:cNvSpPr txBox="1"/>
            <p:nvPr/>
          </p:nvSpPr>
          <p:spPr>
            <a:xfrm>
              <a:off x="678144" y="3973009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3 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BA2F59-C5C0-473B-9864-7D07E5B34AF5}"/>
                </a:ext>
              </a:extLst>
            </p:cNvPr>
            <p:cNvSpPr txBox="1"/>
            <p:nvPr/>
          </p:nvSpPr>
          <p:spPr>
            <a:xfrm>
              <a:off x="678144" y="4364083"/>
              <a:ext cx="178236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+ 1 +1 </a:t>
              </a:r>
            </a:p>
            <a:p>
              <a:r>
                <a:rPr lang="en-US" altLang="ko-KR" sz="2000" b="1" dirty="0"/>
                <a:t>2 + 1</a:t>
              </a:r>
            </a:p>
            <a:p>
              <a:r>
                <a:rPr lang="en-US" altLang="ko-KR" sz="2000" b="1" dirty="0"/>
                <a:t>1 + 2</a:t>
              </a:r>
            </a:p>
            <a:p>
              <a:r>
                <a:rPr lang="en-US" altLang="ko-KR" sz="2000" b="1" dirty="0"/>
                <a:t>3</a:t>
              </a:r>
            </a:p>
            <a:p>
              <a:endParaRPr lang="ko-KR" altLang="en-US" sz="2000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B3FE2F2-29B3-4C57-A0D4-E295C2A32ECD}"/>
              </a:ext>
            </a:extLst>
          </p:cNvPr>
          <p:cNvSpPr txBox="1"/>
          <p:nvPr/>
        </p:nvSpPr>
        <p:spPr>
          <a:xfrm>
            <a:off x="2660735" y="2540798"/>
            <a:ext cx="1782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 + 1 + 1 + 1</a:t>
            </a:r>
          </a:p>
          <a:p>
            <a:r>
              <a:rPr lang="en-US" altLang="ko-KR" sz="2000" b="1" dirty="0"/>
              <a:t>2 + 1 + 1</a:t>
            </a:r>
          </a:p>
          <a:p>
            <a:r>
              <a:rPr lang="en-US" altLang="ko-KR" sz="2000" b="1" dirty="0"/>
              <a:t>1 + 2 + 1</a:t>
            </a:r>
          </a:p>
          <a:p>
            <a:r>
              <a:rPr lang="en-US" altLang="ko-KR" sz="2000" b="1" dirty="0"/>
              <a:t>1 + 1 + 2</a:t>
            </a:r>
          </a:p>
          <a:p>
            <a:r>
              <a:rPr lang="en-US" altLang="ko-KR" sz="2000" b="1" dirty="0"/>
              <a:t>3 + 1</a:t>
            </a:r>
          </a:p>
          <a:p>
            <a:r>
              <a:rPr lang="en-US" altLang="ko-KR" sz="2000" b="1" dirty="0"/>
              <a:t>1 + 3</a:t>
            </a:r>
          </a:p>
          <a:p>
            <a:r>
              <a:rPr lang="en-US" altLang="ko-KR" sz="2000" b="1" dirty="0"/>
              <a:t>4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626804B3-6D79-4247-BBFD-EB853E4782E9}"/>
              </a:ext>
            </a:extLst>
          </p:cNvPr>
          <p:cNvGrpSpPr/>
          <p:nvPr/>
        </p:nvGrpSpPr>
        <p:grpSpPr>
          <a:xfrm>
            <a:off x="7292366" y="1517115"/>
            <a:ext cx="2346933" cy="2487878"/>
            <a:chOff x="3439204" y="3802106"/>
            <a:chExt cx="2656794" cy="2487878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7902804-D84F-4099-BC86-4E749425B01E}"/>
                </a:ext>
              </a:extLst>
            </p:cNvPr>
            <p:cNvSpPr/>
            <p:nvPr/>
          </p:nvSpPr>
          <p:spPr>
            <a:xfrm>
              <a:off x="3439204" y="3802106"/>
              <a:ext cx="2656794" cy="248787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4BD9F85-982E-44E2-90E8-0CD06361071E}"/>
                </a:ext>
              </a:extLst>
            </p:cNvPr>
            <p:cNvSpPr txBox="1"/>
            <p:nvPr/>
          </p:nvSpPr>
          <p:spPr>
            <a:xfrm>
              <a:off x="3663380" y="3819120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4 </a:t>
              </a:r>
              <a:endParaRPr lang="ko-KR" altLang="en-US" b="1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F12E8E0-A56B-47FC-875A-B95B80B06A68}"/>
              </a:ext>
            </a:extLst>
          </p:cNvPr>
          <p:cNvSpPr txBox="1"/>
          <p:nvPr/>
        </p:nvSpPr>
        <p:spPr>
          <a:xfrm>
            <a:off x="7468920" y="1688017"/>
            <a:ext cx="21227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 + 1 + 1 + 1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</a:p>
          <a:p>
            <a:r>
              <a:rPr lang="en-US" altLang="ko-KR" sz="2000" b="1" dirty="0"/>
              <a:t>2 + 1 + 1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endParaRPr lang="en-US" altLang="ko-KR" sz="2000" b="1" dirty="0"/>
          </a:p>
          <a:p>
            <a:r>
              <a:rPr lang="en-US" altLang="ko-KR" sz="2000" b="1" dirty="0"/>
              <a:t>1 + 2 + 1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endParaRPr lang="en-US" altLang="ko-KR" sz="2000" b="1" dirty="0"/>
          </a:p>
          <a:p>
            <a:r>
              <a:rPr lang="en-US" altLang="ko-KR" sz="2000" b="1" dirty="0"/>
              <a:t>1 + 1 + 2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endParaRPr lang="en-US" altLang="ko-KR" sz="2000" b="1" dirty="0"/>
          </a:p>
          <a:p>
            <a:r>
              <a:rPr lang="en-US" altLang="ko-KR" sz="2000" b="1" dirty="0"/>
              <a:t>3 + 1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endParaRPr lang="en-US" altLang="ko-KR" sz="2000" b="1" dirty="0"/>
          </a:p>
          <a:p>
            <a:r>
              <a:rPr lang="en-US" altLang="ko-KR" sz="2000" b="1" dirty="0"/>
              <a:t>1 + 3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  <a:endParaRPr lang="en-US" altLang="ko-KR" sz="2000" b="1" dirty="0"/>
          </a:p>
          <a:p>
            <a:r>
              <a:rPr lang="en-US" altLang="ko-KR" sz="2000" b="1" dirty="0"/>
              <a:t>4 </a:t>
            </a:r>
            <a:r>
              <a:rPr lang="en-US" altLang="ko-KR" sz="2000" b="1" dirty="0">
                <a:solidFill>
                  <a:srgbClr val="FF0000"/>
                </a:solidFill>
              </a:rPr>
              <a:t>+ 1</a:t>
            </a:r>
          </a:p>
          <a:p>
            <a:r>
              <a:rPr lang="en-US" altLang="ko-KR" sz="2000" b="1" dirty="0"/>
              <a:t> </a:t>
            </a:r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0F1D757-F735-496B-8A81-1EEF8AC564A1}"/>
              </a:ext>
            </a:extLst>
          </p:cNvPr>
          <p:cNvGrpSpPr/>
          <p:nvPr/>
        </p:nvGrpSpPr>
        <p:grpSpPr>
          <a:xfrm>
            <a:off x="9743712" y="1517508"/>
            <a:ext cx="1943822" cy="2521818"/>
            <a:chOff x="421310" y="3762856"/>
            <a:chExt cx="2765903" cy="2521818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F11BFBF7-216E-4A70-ABB7-B1B5C9598250}"/>
                </a:ext>
              </a:extLst>
            </p:cNvPr>
            <p:cNvSpPr/>
            <p:nvPr/>
          </p:nvSpPr>
          <p:spPr>
            <a:xfrm>
              <a:off x="421310" y="3762856"/>
              <a:ext cx="2765903" cy="2521818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44F5D3-2CC4-47A3-A9CE-FBD721D5E723}"/>
                </a:ext>
              </a:extLst>
            </p:cNvPr>
            <p:cNvSpPr txBox="1"/>
            <p:nvPr/>
          </p:nvSpPr>
          <p:spPr>
            <a:xfrm>
              <a:off x="678144" y="3973009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3 </a:t>
              </a:r>
              <a:endParaRPr lang="ko-KR" alt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646C46-09D9-4EF7-A1DB-52F86C839687}"/>
                </a:ext>
              </a:extLst>
            </p:cNvPr>
            <p:cNvSpPr txBox="1"/>
            <p:nvPr/>
          </p:nvSpPr>
          <p:spPr>
            <a:xfrm>
              <a:off x="678144" y="4364083"/>
              <a:ext cx="237055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+ 1 +1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+ 2</a:t>
              </a:r>
              <a:r>
                <a:rPr lang="en-US" altLang="ko-KR" sz="2000" b="1" dirty="0"/>
                <a:t> </a:t>
              </a:r>
            </a:p>
            <a:p>
              <a:r>
                <a:rPr lang="en-US" altLang="ko-KR" sz="2000" b="1" dirty="0"/>
                <a:t>2 + 1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+ 2</a:t>
              </a:r>
              <a:endParaRPr lang="en-US" altLang="ko-KR" sz="2000" b="1" dirty="0"/>
            </a:p>
            <a:p>
              <a:r>
                <a:rPr lang="en-US" altLang="ko-KR" sz="2000" b="1" dirty="0"/>
                <a:t>1 + 2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+ 2</a:t>
              </a:r>
              <a:endParaRPr lang="en-US" altLang="ko-KR" sz="2000" b="1" dirty="0"/>
            </a:p>
            <a:p>
              <a:r>
                <a:rPr lang="en-US" altLang="ko-KR" sz="2000" b="1" dirty="0"/>
                <a:t>3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+ 2</a:t>
              </a:r>
              <a:endParaRPr lang="en-US" altLang="ko-KR" sz="2000" b="1" dirty="0"/>
            </a:p>
            <a:p>
              <a:endParaRPr lang="ko-KR" altLang="en-US" sz="20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A10F221-AEC8-4926-A824-50B2A5C67774}"/>
              </a:ext>
            </a:extLst>
          </p:cNvPr>
          <p:cNvGrpSpPr/>
          <p:nvPr/>
        </p:nvGrpSpPr>
        <p:grpSpPr>
          <a:xfrm>
            <a:off x="7320931" y="4137490"/>
            <a:ext cx="1452867" cy="1272229"/>
            <a:chOff x="3439204" y="1151823"/>
            <a:chExt cx="2664787" cy="2998491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FB5FD9CD-0787-4938-A6FD-5066E2F2FC97}"/>
                </a:ext>
              </a:extLst>
            </p:cNvPr>
            <p:cNvSpPr/>
            <p:nvPr/>
          </p:nvSpPr>
          <p:spPr>
            <a:xfrm>
              <a:off x="3439204" y="1151823"/>
              <a:ext cx="2664787" cy="2448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0B69EAF-3385-42AA-A19B-866DE9740D37}"/>
                </a:ext>
              </a:extLst>
            </p:cNvPr>
            <p:cNvSpPr txBox="1"/>
            <p:nvPr/>
          </p:nvSpPr>
          <p:spPr>
            <a:xfrm>
              <a:off x="3568129" y="1277504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 = 2 </a:t>
              </a:r>
              <a:endParaRPr lang="ko-KR" alt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82A278-E16E-471B-B9E7-5EA0DD72BEEB}"/>
                </a:ext>
              </a:extLst>
            </p:cNvPr>
            <p:cNvSpPr txBox="1"/>
            <p:nvPr/>
          </p:nvSpPr>
          <p:spPr>
            <a:xfrm>
              <a:off x="3568129" y="1756518"/>
              <a:ext cx="2224202" cy="2393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+ 1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+ 3</a:t>
              </a:r>
            </a:p>
            <a:p>
              <a:r>
                <a:rPr lang="en-US" altLang="ko-KR" sz="2000" b="1" dirty="0"/>
                <a:t>2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+ 3</a:t>
              </a:r>
              <a:endParaRPr lang="en-US" altLang="ko-KR" sz="2000" b="1" dirty="0"/>
            </a:p>
            <a:p>
              <a:endParaRPr lang="ko-KR" altLang="en-US" sz="2000" b="1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A8F82C6-C650-43C1-8D67-85F87D66A29D}"/>
              </a:ext>
            </a:extLst>
          </p:cNvPr>
          <p:cNvGrpSpPr/>
          <p:nvPr/>
        </p:nvGrpSpPr>
        <p:grpSpPr>
          <a:xfrm>
            <a:off x="9773860" y="4198808"/>
            <a:ext cx="1382551" cy="829377"/>
            <a:chOff x="421310" y="1151823"/>
            <a:chExt cx="2664789" cy="2448627"/>
          </a:xfrm>
        </p:grpSpPr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641D3AE-45D6-4B90-B719-1FC1C0330611}"/>
                </a:ext>
              </a:extLst>
            </p:cNvPr>
            <p:cNvSpPr/>
            <p:nvPr/>
          </p:nvSpPr>
          <p:spPr>
            <a:xfrm>
              <a:off x="421310" y="1151823"/>
              <a:ext cx="2664789" cy="2448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C6BB14-F820-461E-9D80-9C71E856985F}"/>
                </a:ext>
              </a:extLst>
            </p:cNvPr>
            <p:cNvSpPr txBox="1"/>
            <p:nvPr/>
          </p:nvSpPr>
          <p:spPr>
            <a:xfrm>
              <a:off x="545984" y="1282169"/>
              <a:ext cx="15144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N = 1 </a:t>
              </a:r>
              <a:endParaRPr lang="ko-KR" altLang="en-US" b="1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60EDE0-FDD4-4202-B74D-A13304DF3147}"/>
                </a:ext>
              </a:extLst>
            </p:cNvPr>
            <p:cNvSpPr txBox="1"/>
            <p:nvPr/>
          </p:nvSpPr>
          <p:spPr>
            <a:xfrm>
              <a:off x="678144" y="1830189"/>
              <a:ext cx="1782365" cy="1181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1 </a:t>
              </a:r>
              <a:r>
                <a:rPr lang="en-US" altLang="ko-KR" sz="2000" b="1" dirty="0">
                  <a:solidFill>
                    <a:srgbClr val="FF0000"/>
                  </a:solidFill>
                </a:rPr>
                <a:t>+ 4</a:t>
              </a:r>
              <a:r>
                <a:rPr lang="en-US" altLang="ko-KR" sz="2000" b="1" dirty="0"/>
                <a:t> </a:t>
              </a:r>
              <a:endParaRPr lang="ko-KR" altLang="en-US" sz="2000" b="1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6245EC2-5326-444E-A387-EEBE255E4401}"/>
              </a:ext>
            </a:extLst>
          </p:cNvPr>
          <p:cNvSpPr txBox="1"/>
          <p:nvPr/>
        </p:nvSpPr>
        <p:spPr>
          <a:xfrm>
            <a:off x="1832920" y="1450848"/>
            <a:ext cx="63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r>
              <a:rPr lang="ko-KR" altLang="en-US" sz="1400" b="1" dirty="0"/>
              <a:t>개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BE7AEE-D5DD-4FBB-A851-9AE289DB31D4}"/>
              </a:ext>
            </a:extLst>
          </p:cNvPr>
          <p:cNvSpPr txBox="1"/>
          <p:nvPr/>
        </p:nvSpPr>
        <p:spPr>
          <a:xfrm>
            <a:off x="4158615" y="1512150"/>
            <a:ext cx="63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</a:t>
            </a:r>
            <a:r>
              <a:rPr lang="ko-KR" altLang="en-US" sz="1400" b="1" dirty="0"/>
              <a:t>개 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CCE5B67-4436-476D-A2D0-967CA6169126}"/>
              </a:ext>
            </a:extLst>
          </p:cNvPr>
          <p:cNvSpPr txBox="1"/>
          <p:nvPr/>
        </p:nvSpPr>
        <p:spPr>
          <a:xfrm>
            <a:off x="577974" y="4782721"/>
            <a:ext cx="63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sz="1400" b="1" dirty="0"/>
              <a:t>개 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685703-808C-41C7-A218-95BBFF7DAE7A}"/>
              </a:ext>
            </a:extLst>
          </p:cNvPr>
          <p:cNvSpPr txBox="1"/>
          <p:nvPr/>
        </p:nvSpPr>
        <p:spPr>
          <a:xfrm>
            <a:off x="2660736" y="4782721"/>
            <a:ext cx="63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sz="1400" b="1" dirty="0"/>
              <a:t>개 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6CA70A-8864-4577-A00E-B177A23A47FD}"/>
              </a:ext>
            </a:extLst>
          </p:cNvPr>
          <p:cNvSpPr txBox="1"/>
          <p:nvPr/>
        </p:nvSpPr>
        <p:spPr>
          <a:xfrm>
            <a:off x="7571768" y="5576656"/>
            <a:ext cx="3922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 </a:t>
            </a:r>
            <a:r>
              <a:rPr lang="en-US" altLang="ko-KR" sz="1400" b="1" dirty="0"/>
              <a:t>F(5) = </a:t>
            </a:r>
            <a:r>
              <a:rPr lang="en-US" altLang="ko-KR" sz="1400" b="1" dirty="0">
                <a:highlight>
                  <a:srgbClr val="FFFF00"/>
                </a:highlight>
              </a:rPr>
              <a:t> F(4) + F(3)+ F(2) +</a:t>
            </a:r>
            <a:r>
              <a:rPr lang="en-US" altLang="ko-KR" b="1" dirty="0">
                <a:highlight>
                  <a:srgbClr val="FFFF00"/>
                </a:highlight>
              </a:rPr>
              <a:t>F</a:t>
            </a:r>
            <a:r>
              <a:rPr lang="en-US" altLang="ko-KR" sz="1400" b="1" dirty="0">
                <a:highlight>
                  <a:srgbClr val="FFFF00"/>
                </a:highlight>
              </a:rPr>
              <a:t>(1)</a:t>
            </a:r>
            <a:r>
              <a:rPr lang="en-US" altLang="ko-KR" sz="1400" b="1" dirty="0"/>
              <a:t> =  1+2+4+7</a:t>
            </a:r>
          </a:p>
          <a:p>
            <a:r>
              <a:rPr lang="en-US" altLang="ko-KR" b="1" dirty="0"/>
              <a:t>		             =  </a:t>
            </a:r>
            <a:r>
              <a:rPr lang="en-US" altLang="ko-KR" b="1" dirty="0">
                <a:highlight>
                  <a:srgbClr val="FFFF00"/>
                </a:highlight>
              </a:rPr>
              <a:t>14</a:t>
            </a:r>
            <a:r>
              <a:rPr lang="ko-KR" altLang="en-US" b="1" dirty="0">
                <a:highlight>
                  <a:srgbClr val="FFFF00"/>
                </a:highlight>
              </a:rPr>
              <a:t>개</a:t>
            </a:r>
            <a:endParaRPr lang="ko-KR" altLang="en-US" dirty="0">
              <a:highlight>
                <a:srgbClr val="FFFF00"/>
              </a:highlight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7B469B4-BF26-49CE-B0FB-780A36523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6" y="5649882"/>
            <a:ext cx="6458077" cy="547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79DFD0-1E0A-44D5-B23A-BFC332DDA100}"/>
              </a:ext>
            </a:extLst>
          </p:cNvPr>
          <p:cNvSpPr txBox="1"/>
          <p:nvPr/>
        </p:nvSpPr>
        <p:spPr>
          <a:xfrm>
            <a:off x="15118" y="5328973"/>
            <a:ext cx="1208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점화식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E04F59D-9662-42CE-8E24-AD9035714C32}"/>
              </a:ext>
            </a:extLst>
          </p:cNvPr>
          <p:cNvCxnSpPr>
            <a:cxnSpLocks/>
          </p:cNvCxnSpPr>
          <p:nvPr/>
        </p:nvCxnSpPr>
        <p:spPr>
          <a:xfrm>
            <a:off x="0" y="5257800"/>
            <a:ext cx="66892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07E28983-12ED-4BBB-8831-C9B66AFC7F90}"/>
              </a:ext>
            </a:extLst>
          </p:cNvPr>
          <p:cNvSpPr/>
          <p:nvPr/>
        </p:nvSpPr>
        <p:spPr>
          <a:xfrm>
            <a:off x="5460986" y="2778417"/>
            <a:ext cx="1270028" cy="806266"/>
          </a:xfrm>
          <a:prstGeom prst="rightArrow">
            <a:avLst>
              <a:gd name="adj1" fmla="val 50000"/>
              <a:gd name="adj2" fmla="val 636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시간 복잡도 고려 </a:t>
            </a:r>
            <a:r>
              <a:rPr lang="en-US" altLang="ko-KR" sz="3200" dirty="0">
                <a:latin typeface="system-ui"/>
              </a:rPr>
              <a:t>=&gt;</a:t>
            </a:r>
            <a:r>
              <a:rPr lang="ko-KR" altLang="en-US" sz="3200" dirty="0">
                <a:latin typeface="system-ui"/>
              </a:rPr>
              <a:t>분할 정복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행렬 제곱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B037-2D41-42B2-9A43-1ADEE67DDA54}"/>
              </a:ext>
            </a:extLst>
          </p:cNvPr>
          <p:cNvSpPr txBox="1"/>
          <p:nvPr/>
        </p:nvSpPr>
        <p:spPr>
          <a:xfrm>
            <a:off x="561245" y="3610967"/>
            <a:ext cx="3789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피보나치 수열은 </a:t>
            </a:r>
            <a:r>
              <a:rPr lang="ko-KR" altLang="en-US"/>
              <a:t>행렬의 제곱으로 분할정복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07871C-07A9-404D-AA31-E81939ABF9BF}"/>
              </a:ext>
            </a:extLst>
          </p:cNvPr>
          <p:cNvSpPr txBox="1"/>
          <p:nvPr/>
        </p:nvSpPr>
        <p:spPr>
          <a:xfrm>
            <a:off x="500591" y="6161466"/>
            <a:ext cx="777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</a:rPr>
              <a:t>가장 큰 행렬 제곱을 구하고 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분할</a:t>
            </a:r>
            <a:r>
              <a:rPr lang="en-US" altLang="ko-KR" b="1" dirty="0">
                <a:highlight>
                  <a:srgbClr val="FFFF00"/>
                </a:highlight>
              </a:rPr>
              <a:t>)   </a:t>
            </a:r>
            <a:r>
              <a:rPr lang="en-US" altLang="ko-KR" dirty="0"/>
              <a:t>+ </a:t>
            </a:r>
            <a:r>
              <a:rPr lang="ko-KR" altLang="en-US" b="1" dirty="0">
                <a:highlight>
                  <a:srgbClr val="FFFF00"/>
                </a:highlight>
              </a:rPr>
              <a:t>곱으로 표현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정복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endParaRPr lang="ko-KR" altLang="en-US" b="1" dirty="0">
              <a:highlight>
                <a:srgbClr val="FFFF00"/>
              </a:highlight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E6DDAC-BE00-44EC-B9AB-3D7A7C90B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559860"/>
            <a:ext cx="5177150" cy="1561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6CA724-D367-4D90-9584-4681D665B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5" y="3854006"/>
            <a:ext cx="5263483" cy="23441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B5F583-F8C9-4C18-BBA2-DDFB31B4F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191" y="1428008"/>
            <a:ext cx="5391662" cy="1949568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8F5B310-24E7-4E62-8E60-EC7872DE7196}"/>
              </a:ext>
            </a:extLst>
          </p:cNvPr>
          <p:cNvSpPr/>
          <p:nvPr/>
        </p:nvSpPr>
        <p:spPr>
          <a:xfrm>
            <a:off x="5581810" y="1984248"/>
            <a:ext cx="901286" cy="628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>
                <a:latin typeface="system-ui"/>
              </a:rPr>
              <a:t>소스코드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3E3FC-7529-4739-90B6-12550577BC4E}"/>
              </a:ext>
            </a:extLst>
          </p:cNvPr>
          <p:cNvSpPr txBox="1"/>
          <p:nvPr/>
        </p:nvSpPr>
        <p:spPr>
          <a:xfrm>
            <a:off x="6214704" y="5976774"/>
            <a:ext cx="6105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https://www.acmicpc.net/problem/11444</a:t>
            </a:r>
            <a:r>
              <a:rPr lang="ko-KR" altLang="en-US" dirty="0"/>
              <a:t> </a:t>
            </a:r>
          </a:p>
        </p:txBody>
      </p:sp>
      <p:sp>
        <p:nvSpPr>
          <p:cNvPr id="14" name="Google Shape;57;p11">
            <a:extLst>
              <a:ext uri="{FF2B5EF4-FFF2-40B4-BE49-F238E27FC236}">
                <a16:creationId xmlns:a16="http://schemas.microsoft.com/office/drawing/2014/main" id="{BC3AE4B3-8F47-40A4-9E0B-CFE535DC494B}"/>
              </a:ext>
            </a:extLst>
          </p:cNvPr>
          <p:cNvSpPr txBox="1">
            <a:spLocks/>
          </p:cNvSpPr>
          <p:nvPr/>
        </p:nvSpPr>
        <p:spPr>
          <a:xfrm>
            <a:off x="6198012" y="1101770"/>
            <a:ext cx="5527624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dirty="0">
                <a:latin typeface="system-ui"/>
              </a:rPr>
              <a:t>유사 문제 </a:t>
            </a:r>
            <a:r>
              <a:rPr lang="en-US" altLang="ko-KR" sz="2400" dirty="0">
                <a:latin typeface="system-ui"/>
              </a:rPr>
              <a:t>(</a:t>
            </a:r>
            <a:r>
              <a:rPr lang="ko-KR" altLang="en-US" sz="2400" dirty="0">
                <a:latin typeface="system-ui"/>
              </a:rPr>
              <a:t>백준</a:t>
            </a:r>
            <a:r>
              <a:rPr lang="en-US" altLang="ko-KR" sz="2400" dirty="0">
                <a:latin typeface="system-ui"/>
              </a:rPr>
              <a:t>)   </a:t>
            </a:r>
            <a:r>
              <a:rPr lang="ko-KR" altLang="en-US" sz="2400" dirty="0">
                <a:latin typeface="system-ui"/>
              </a:rPr>
              <a:t>피보나치 수 </a:t>
            </a:r>
            <a:r>
              <a:rPr lang="en-US" altLang="ko-KR" sz="2400" dirty="0">
                <a:latin typeface="system-ui"/>
              </a:rPr>
              <a:t>6</a:t>
            </a:r>
            <a:br>
              <a:rPr lang="ko-KR" altLang="en-US" sz="1400" dirty="0"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1B7D13-55E6-4E7A-A1CD-E55C3B1CF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1862137"/>
            <a:ext cx="5163271" cy="41146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3C4591-349A-4232-82B2-35E6E5106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65" y="1256687"/>
            <a:ext cx="4654276" cy="50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8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367</Words>
  <Application>Microsoft Office PowerPoint</Application>
  <PresentationFormat>와이드스크린</PresentationFormat>
  <Paragraphs>75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주사위 (고급) </vt:lpstr>
      <vt:lpstr>나의 생각(피보나치 수열 (4항) – 테트라보나치 수열)  </vt:lpstr>
      <vt:lpstr>나의 생각(시간 복잡도 고려 =&gt;분할 정복(행렬 제곱) </vt:lpstr>
      <vt:lpstr>소스코드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410</cp:revision>
  <dcterms:modified xsi:type="dcterms:W3CDTF">2024-12-01T03:45:48Z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