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1"/>
  </p:notesMasterIdLst>
  <p:handoutMasterIdLst>
    <p:handoutMasterId r:id="rId12"/>
  </p:handoutMasterIdLst>
  <p:sldIdLst>
    <p:sldId id="3516" r:id="rId5"/>
    <p:sldId id="3570" r:id="rId6"/>
    <p:sldId id="3583" r:id="rId7"/>
    <p:sldId id="3586" r:id="rId8"/>
    <p:sldId id="3585" r:id="rId9"/>
    <p:sldId id="358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83"/>
            <p14:sldId id="3586"/>
            <p14:sldId id="3585"/>
            <p14:sldId id="3581"/>
          </p14:sldIdLst>
        </p14:section>
        <p14:section name="탐색적 데이터 분석 결과" id="{AA423445-CF8D-4C9F-BE21-FB9C7DC69D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5153" autoAdjust="0"/>
  </p:normalViewPr>
  <p:slideViewPr>
    <p:cSldViewPr snapToGrid="0">
      <p:cViewPr varScale="1">
        <p:scale>
          <a:sx n="80" d="100"/>
          <a:sy n="80" d="100"/>
        </p:scale>
        <p:origin x="749" y="7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4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76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54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코딩 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마스터즈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문제 리뷰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클랩의 리더 Insight] &lt;흑백요리사&gt; 안성재 셰프를 통해 바라본 면접의 기술 - 모비인사이드 MOBIINSIDE">
            <a:extLst>
              <a:ext uri="{FF2B5EF4-FFF2-40B4-BE49-F238E27FC236}">
                <a16:creationId xmlns:a16="http://schemas.microsoft.com/office/drawing/2014/main" id="{7AD987CB-0574-4B09-A73B-6E4D946BB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/>
          <a:stretch/>
        </p:blipFill>
        <p:spPr bwMode="auto">
          <a:xfrm>
            <a:off x="6896100" y="3562366"/>
            <a:ext cx="5112129" cy="285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패티 </a:t>
            </a:r>
            <a:r>
              <a:rPr lang="ko-KR" altLang="en-US" sz="3200" dirty="0" err="1">
                <a:latin typeface="system-ui"/>
              </a:rPr>
              <a:t>패티</a:t>
            </a:r>
            <a:r>
              <a:rPr lang="ko-KR" altLang="en-US" sz="3200" dirty="0">
                <a:latin typeface="system-ui"/>
              </a:rPr>
              <a:t> 버거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중급</a:t>
            </a:r>
            <a:r>
              <a:rPr lang="en-US" altLang="ko-KR" sz="320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48C74-1001-4405-87AA-B305EA333B31}"/>
              </a:ext>
            </a:extLst>
          </p:cNvPr>
          <p:cNvSpPr txBox="1"/>
          <p:nvPr/>
        </p:nvSpPr>
        <p:spPr>
          <a:xfrm>
            <a:off x="3731490" y="1705250"/>
            <a:ext cx="59963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문제 파악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버거 리스트 입력 </a:t>
            </a:r>
            <a:r>
              <a:rPr lang="en-US" altLang="ko-KR" dirty="0"/>
              <a:t>(</a:t>
            </a:r>
            <a:r>
              <a:rPr lang="ko-KR" altLang="en-US" dirty="0"/>
              <a:t>종류 </a:t>
            </a:r>
            <a:r>
              <a:rPr lang="en-US" altLang="ko-KR" dirty="0"/>
              <a:t>M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버거는 최대 </a:t>
            </a:r>
            <a:r>
              <a:rPr lang="en-US" altLang="ko-KR" dirty="0">
                <a:highlight>
                  <a:srgbClr val="FFFF00"/>
                </a:highlight>
              </a:rPr>
              <a:t>K </a:t>
            </a:r>
            <a:r>
              <a:rPr lang="ko-KR" altLang="en-US" dirty="0">
                <a:highlight>
                  <a:srgbClr val="FFFF00"/>
                </a:highlight>
              </a:rPr>
              <a:t>개 까지 구매 가능 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패티의 수는 최소 </a:t>
            </a:r>
            <a:r>
              <a:rPr lang="en-US" altLang="ko-KR" dirty="0">
                <a:highlight>
                  <a:srgbClr val="FFFF00"/>
                </a:highlight>
              </a:rPr>
              <a:t>N </a:t>
            </a:r>
            <a:r>
              <a:rPr lang="ko-KR" altLang="en-US" dirty="0">
                <a:highlight>
                  <a:srgbClr val="FFFF00"/>
                </a:highlight>
              </a:rPr>
              <a:t>이상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중요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패티 </a:t>
            </a:r>
            <a:r>
              <a:rPr lang="ko-KR" altLang="en-US" dirty="0" err="1">
                <a:highlight>
                  <a:srgbClr val="FFFF00"/>
                </a:highlight>
              </a:rPr>
              <a:t>한장</a:t>
            </a:r>
            <a:r>
              <a:rPr lang="ko-KR" altLang="en-US" dirty="0">
                <a:highlight>
                  <a:srgbClr val="FFFF00"/>
                </a:highlight>
              </a:rPr>
              <a:t> 당 </a:t>
            </a:r>
            <a:r>
              <a:rPr lang="en-US" altLang="ko-KR" dirty="0">
                <a:highlight>
                  <a:srgbClr val="FFFF00"/>
                </a:highlight>
              </a:rPr>
              <a:t>q</a:t>
            </a:r>
            <a:r>
              <a:rPr lang="ko-KR" altLang="en-US" dirty="0">
                <a:highlight>
                  <a:srgbClr val="FFFF00"/>
                </a:highlight>
              </a:rPr>
              <a:t>원 추가 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가장 최소 비용을 구해라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중요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FFDB01-E45A-4E72-8EFB-E07710093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92" y="1319713"/>
            <a:ext cx="3442390" cy="4968851"/>
          </a:xfrm>
          <a:prstGeom prst="rect">
            <a:avLst/>
          </a:prstGeom>
        </p:spPr>
      </p:pic>
      <p:sp>
        <p:nvSpPr>
          <p:cNvPr id="13" name="L 도형 12">
            <a:extLst>
              <a:ext uri="{FF2B5EF4-FFF2-40B4-BE49-F238E27FC236}">
                <a16:creationId xmlns:a16="http://schemas.microsoft.com/office/drawing/2014/main" id="{8CA86F3F-B2F3-4A7D-AFEA-5DB5F6F364EA}"/>
              </a:ext>
            </a:extLst>
          </p:cNvPr>
          <p:cNvSpPr/>
          <p:nvPr/>
        </p:nvSpPr>
        <p:spPr>
          <a:xfrm rot="13468875">
            <a:off x="9086514" y="1691398"/>
            <a:ext cx="366832" cy="368239"/>
          </a:xfrm>
          <a:prstGeom prst="corner">
            <a:avLst>
              <a:gd name="adj1" fmla="val 10185"/>
              <a:gd name="adj2" fmla="val 130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07D006-35C5-46A9-A5CD-30EBC5BC1507}"/>
              </a:ext>
            </a:extLst>
          </p:cNvPr>
          <p:cNvSpPr txBox="1"/>
          <p:nvPr/>
        </p:nvSpPr>
        <p:spPr>
          <a:xfrm>
            <a:off x="10282307" y="1319713"/>
            <a:ext cx="83714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dirty="0">
                <a:latin typeface="system-ui"/>
              </a:rPr>
              <a:t>N</a:t>
            </a:r>
            <a:br>
              <a:rPr lang="ko-KR" altLang="en-US" sz="800" b="1" i="0" dirty="0">
                <a:effectLst/>
                <a:latin typeface="system-ui"/>
              </a:rPr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B68362-12F9-4451-9038-8D7BF22B0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142" y="1210149"/>
            <a:ext cx="2005343" cy="1415772"/>
          </a:xfrm>
          <a:prstGeom prst="rect">
            <a:avLst/>
          </a:prstGeom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FAB5BA4F-F025-4E9F-B6C3-E708569FBDC2}"/>
              </a:ext>
            </a:extLst>
          </p:cNvPr>
          <p:cNvSpPr/>
          <p:nvPr/>
        </p:nvSpPr>
        <p:spPr>
          <a:xfrm>
            <a:off x="7173881" y="1319713"/>
            <a:ext cx="4256120" cy="2243714"/>
          </a:xfrm>
          <a:prstGeom prst="wedgeRectCallout">
            <a:avLst>
              <a:gd name="adj1" fmla="val -236"/>
              <a:gd name="adj2" fmla="val 77828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D475AABA-AB24-4ED3-B84B-F7D48F4080AE}"/>
              </a:ext>
            </a:extLst>
          </p:cNvPr>
          <p:cNvSpPr/>
          <p:nvPr/>
        </p:nvSpPr>
        <p:spPr>
          <a:xfrm>
            <a:off x="9596023" y="1510722"/>
            <a:ext cx="567937" cy="752475"/>
          </a:xfrm>
          <a:prstGeom prst="mathEqual">
            <a:avLst>
              <a:gd name="adj1" fmla="val 8695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0EA2A-01E9-4D38-87FB-6C26A9A98158}"/>
              </a:ext>
            </a:extLst>
          </p:cNvPr>
          <p:cNvSpPr txBox="1"/>
          <p:nvPr/>
        </p:nvSpPr>
        <p:spPr>
          <a:xfrm>
            <a:off x="7346904" y="2404950"/>
            <a:ext cx="44869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1" dirty="0">
                <a:latin typeface="system-ui"/>
              </a:rPr>
              <a:t>Min(            ) </a:t>
            </a:r>
            <a:endParaRPr lang="ko-KR" altLang="en-US" sz="6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B55EC8F-4E48-4F35-9231-35DA8FF88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5485" y="2170452"/>
            <a:ext cx="1644019" cy="16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 err="1">
                <a:latin typeface="system-ui"/>
              </a:rPr>
              <a:t>그리디</a:t>
            </a:r>
            <a:r>
              <a:rPr lang="en-US" altLang="ko-KR" sz="3200" dirty="0">
                <a:latin typeface="system-ui"/>
              </a:rPr>
              <a:t>) </a:t>
            </a:r>
            <a:r>
              <a:rPr lang="ko-KR" altLang="en-US" sz="3200" dirty="0">
                <a:latin typeface="system-ui"/>
              </a:rPr>
              <a:t>실패  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9F12F8-00CD-45B0-B5CA-7FC0FF99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40" y="1709019"/>
            <a:ext cx="1295401" cy="12954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A31ACD-23ED-4267-8E6B-0EE91FCC6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24" y="1709020"/>
            <a:ext cx="1295401" cy="12954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AD8933-71AA-4FF3-A4B8-72344B93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324" y="1709019"/>
            <a:ext cx="1295401" cy="12954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E8A0E2B-EE49-4661-8862-0530AA10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581" y="1709019"/>
            <a:ext cx="1295401" cy="1295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1100-45A4-4D28-9669-8658FC4F79E1}"/>
              </a:ext>
            </a:extLst>
          </p:cNvPr>
          <p:cNvSpPr txBox="1"/>
          <p:nvPr/>
        </p:nvSpPr>
        <p:spPr>
          <a:xfrm>
            <a:off x="4953362" y="3004418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en-US" altLang="ko-KR" dirty="0"/>
              <a:t>5</a:t>
            </a:r>
            <a:r>
              <a:rPr lang="ko-KR" altLang="en-US" dirty="0"/>
              <a:t>장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8FE24-25AB-407F-94DC-03A30D9A0E9B}"/>
              </a:ext>
            </a:extLst>
          </p:cNvPr>
          <p:cNvSpPr txBox="1"/>
          <p:nvPr/>
        </p:nvSpPr>
        <p:spPr>
          <a:xfrm>
            <a:off x="6736930" y="3004418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en-US" altLang="ko-KR" dirty="0"/>
              <a:t>4</a:t>
            </a:r>
            <a:r>
              <a:rPr lang="ko-KR" altLang="en-US" dirty="0"/>
              <a:t>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B0AE7D-447E-4B95-8094-82464C1A8806}"/>
              </a:ext>
            </a:extLst>
          </p:cNvPr>
          <p:cNvSpPr txBox="1"/>
          <p:nvPr/>
        </p:nvSpPr>
        <p:spPr>
          <a:xfrm>
            <a:off x="8463611" y="3004418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50D85C-113E-4FF8-9F52-470E9605EB55}"/>
              </a:ext>
            </a:extLst>
          </p:cNvPr>
          <p:cNvSpPr txBox="1"/>
          <p:nvPr/>
        </p:nvSpPr>
        <p:spPr>
          <a:xfrm>
            <a:off x="10140011" y="3004417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en-US" altLang="ko-KR" dirty="0"/>
              <a:t>1</a:t>
            </a:r>
            <a:r>
              <a:rPr lang="ko-KR" altLang="en-US" dirty="0"/>
              <a:t>장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F7D7000-6DD6-48F5-8E7E-59AF83B4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261" y="4097606"/>
            <a:ext cx="1315098" cy="129540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AD8EB19-E1FE-4597-BA76-75FE9440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61" y="4097605"/>
            <a:ext cx="1295401" cy="129540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55233C3-A2BF-47B8-8FDE-31779ECE5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061" y="4097604"/>
            <a:ext cx="1295401" cy="129540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04995BA-E239-4104-895B-729F1D60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318" y="4097604"/>
            <a:ext cx="1295401" cy="12954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9C3D0D-BF49-4A81-878D-5A58FF772CCB}"/>
              </a:ext>
            </a:extLst>
          </p:cNvPr>
          <p:cNvSpPr txBox="1"/>
          <p:nvPr/>
        </p:nvSpPr>
        <p:spPr>
          <a:xfrm>
            <a:off x="5354999" y="5363185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300$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42BF2-7E38-4453-B6BF-2DFF1680FDF5}"/>
              </a:ext>
            </a:extLst>
          </p:cNvPr>
          <p:cNvSpPr txBox="1"/>
          <p:nvPr/>
        </p:nvSpPr>
        <p:spPr>
          <a:xfrm>
            <a:off x="7031399" y="5363185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400$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16F40B-04CB-4D07-AD83-674DA610CDBD}"/>
              </a:ext>
            </a:extLst>
          </p:cNvPr>
          <p:cNvSpPr txBox="1"/>
          <p:nvPr/>
        </p:nvSpPr>
        <p:spPr>
          <a:xfrm>
            <a:off x="8688100" y="5352581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59F7C5-FFA8-481C-8E14-0F99C6FCEF0A}"/>
              </a:ext>
            </a:extLst>
          </p:cNvPr>
          <p:cNvSpPr txBox="1"/>
          <p:nvPr/>
        </p:nvSpPr>
        <p:spPr>
          <a:xfrm>
            <a:off x="10344801" y="5315809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600$</a:t>
            </a:r>
          </a:p>
        </p:txBody>
      </p:sp>
      <p:sp>
        <p:nvSpPr>
          <p:cNvPr id="6" name="L 도형 5">
            <a:extLst>
              <a:ext uri="{FF2B5EF4-FFF2-40B4-BE49-F238E27FC236}">
                <a16:creationId xmlns:a16="http://schemas.microsoft.com/office/drawing/2014/main" id="{68C58059-D9AE-4418-A862-2E69085B2914}"/>
              </a:ext>
            </a:extLst>
          </p:cNvPr>
          <p:cNvSpPr/>
          <p:nvPr/>
        </p:nvSpPr>
        <p:spPr>
          <a:xfrm rot="2634738">
            <a:off x="9753632" y="4440150"/>
            <a:ext cx="570381" cy="613962"/>
          </a:xfrm>
          <a:prstGeom prst="corner">
            <a:avLst>
              <a:gd name="adj1" fmla="val 10185"/>
              <a:gd name="adj2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L 도형 37">
            <a:extLst>
              <a:ext uri="{FF2B5EF4-FFF2-40B4-BE49-F238E27FC236}">
                <a16:creationId xmlns:a16="http://schemas.microsoft.com/office/drawing/2014/main" id="{5C04F412-4EBF-4F80-81D7-35771620B05E}"/>
              </a:ext>
            </a:extLst>
          </p:cNvPr>
          <p:cNvSpPr/>
          <p:nvPr/>
        </p:nvSpPr>
        <p:spPr>
          <a:xfrm rot="2634738">
            <a:off x="8077232" y="4438323"/>
            <a:ext cx="570381" cy="613962"/>
          </a:xfrm>
          <a:prstGeom prst="corner">
            <a:avLst>
              <a:gd name="adj1" fmla="val 10185"/>
              <a:gd name="adj2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L 도형 39">
            <a:extLst>
              <a:ext uri="{FF2B5EF4-FFF2-40B4-BE49-F238E27FC236}">
                <a16:creationId xmlns:a16="http://schemas.microsoft.com/office/drawing/2014/main" id="{A6A5C899-9D49-48FF-BEF6-B47B06D44DE3}"/>
              </a:ext>
            </a:extLst>
          </p:cNvPr>
          <p:cNvSpPr/>
          <p:nvPr/>
        </p:nvSpPr>
        <p:spPr>
          <a:xfrm rot="2634738">
            <a:off x="6353323" y="4418944"/>
            <a:ext cx="570381" cy="613962"/>
          </a:xfrm>
          <a:prstGeom prst="corner">
            <a:avLst>
              <a:gd name="adj1" fmla="val 10185"/>
              <a:gd name="adj2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L 도형 44">
            <a:extLst>
              <a:ext uri="{FF2B5EF4-FFF2-40B4-BE49-F238E27FC236}">
                <a16:creationId xmlns:a16="http://schemas.microsoft.com/office/drawing/2014/main" id="{7C7083C9-E4C5-4CC8-ABEF-8C4026E81CA2}"/>
              </a:ext>
            </a:extLst>
          </p:cNvPr>
          <p:cNvSpPr/>
          <p:nvPr/>
        </p:nvSpPr>
        <p:spPr>
          <a:xfrm rot="13332844">
            <a:off x="5873551" y="2123512"/>
            <a:ext cx="570381" cy="613962"/>
          </a:xfrm>
          <a:prstGeom prst="corner">
            <a:avLst>
              <a:gd name="adj1" fmla="val 10185"/>
              <a:gd name="adj2" fmla="val 11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L 도형 45">
            <a:extLst>
              <a:ext uri="{FF2B5EF4-FFF2-40B4-BE49-F238E27FC236}">
                <a16:creationId xmlns:a16="http://schemas.microsoft.com/office/drawing/2014/main" id="{B1310543-CD15-4876-96C7-C70FED03DD20}"/>
              </a:ext>
            </a:extLst>
          </p:cNvPr>
          <p:cNvSpPr/>
          <p:nvPr/>
        </p:nvSpPr>
        <p:spPr>
          <a:xfrm rot="13586702">
            <a:off x="7568334" y="2124951"/>
            <a:ext cx="570381" cy="613962"/>
          </a:xfrm>
          <a:prstGeom prst="corner">
            <a:avLst>
              <a:gd name="adj1" fmla="val 10185"/>
              <a:gd name="adj2" fmla="val 9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L 도형 46">
            <a:extLst>
              <a:ext uri="{FF2B5EF4-FFF2-40B4-BE49-F238E27FC236}">
                <a16:creationId xmlns:a16="http://schemas.microsoft.com/office/drawing/2014/main" id="{3EEF0031-3A5D-4E35-B2FB-4CFCB5EEBA8D}"/>
              </a:ext>
            </a:extLst>
          </p:cNvPr>
          <p:cNvSpPr/>
          <p:nvPr/>
        </p:nvSpPr>
        <p:spPr>
          <a:xfrm rot="13516996">
            <a:off x="9289059" y="2163501"/>
            <a:ext cx="570381" cy="613962"/>
          </a:xfrm>
          <a:prstGeom prst="corner">
            <a:avLst>
              <a:gd name="adj1" fmla="val 10185"/>
              <a:gd name="adj2" fmla="val 13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C4FBD-9F66-4E76-9D7F-70809BC146AD}"/>
              </a:ext>
            </a:extLst>
          </p:cNvPr>
          <p:cNvSpPr txBox="1"/>
          <p:nvPr/>
        </p:nvSpPr>
        <p:spPr>
          <a:xfrm>
            <a:off x="4678785" y="1353765"/>
            <a:ext cx="2149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패티 수 오름차순 정렬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635DD2-768C-46A7-A437-0A7CECC84F38}"/>
              </a:ext>
            </a:extLst>
          </p:cNvPr>
          <p:cNvSpPr txBox="1"/>
          <p:nvPr/>
        </p:nvSpPr>
        <p:spPr>
          <a:xfrm>
            <a:off x="4597284" y="3680671"/>
            <a:ext cx="211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가격 내림차순 정렬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53F1C1-4FDA-44DB-8EFE-722C17B3D502}"/>
              </a:ext>
            </a:extLst>
          </p:cNvPr>
          <p:cNvSpPr/>
          <p:nvPr/>
        </p:nvSpPr>
        <p:spPr>
          <a:xfrm>
            <a:off x="4972260" y="4234833"/>
            <a:ext cx="1315099" cy="117469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E01AE4-5A7B-49E8-A035-1A158F3B1619}"/>
              </a:ext>
            </a:extLst>
          </p:cNvPr>
          <p:cNvSpPr txBox="1"/>
          <p:nvPr/>
        </p:nvSpPr>
        <p:spPr>
          <a:xfrm>
            <a:off x="4794966" y="5748744"/>
            <a:ext cx="6696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최고 가성비 버거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패티 多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가격 小</a:t>
            </a:r>
            <a:r>
              <a:rPr lang="en-US" altLang="ko-KR" b="1" dirty="0">
                <a:solidFill>
                  <a:srgbClr val="FF0000"/>
                </a:solidFill>
              </a:rPr>
              <a:t>), 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ko-KR" altLang="en-US" b="1" dirty="0">
                <a:solidFill>
                  <a:srgbClr val="FF0000"/>
                </a:solidFill>
              </a:rPr>
              <a:t>버거 </a:t>
            </a:r>
            <a:r>
              <a:rPr lang="ko-KR" altLang="en-US" dirty="0"/>
              <a:t>에 패티를 추가 </a:t>
            </a:r>
            <a:r>
              <a:rPr lang="en-US" altLang="ko-KR" dirty="0"/>
              <a:t>or </a:t>
            </a:r>
            <a:r>
              <a:rPr lang="ko-KR" altLang="en-US" dirty="0"/>
              <a:t>추가 </a:t>
            </a:r>
            <a:r>
              <a:rPr lang="ko-KR" altLang="en-US" b="1" dirty="0">
                <a:solidFill>
                  <a:srgbClr val="FF0000"/>
                </a:solidFill>
              </a:rPr>
              <a:t>버거 </a:t>
            </a:r>
            <a:r>
              <a:rPr lang="ko-KR" altLang="en-US" dirty="0"/>
              <a:t>구매   </a:t>
            </a:r>
            <a:r>
              <a:rPr lang="en-US" altLang="ko-KR" dirty="0"/>
              <a:t>			                     &gt;&gt;&gt; </a:t>
            </a:r>
            <a:r>
              <a:rPr lang="ko-KR" altLang="en-US" dirty="0"/>
              <a:t>최소 금액만 출력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B7C0A7-3797-4DF8-97A3-8E4C8BBFD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06" b="-12448"/>
          <a:stretch/>
        </p:blipFill>
        <p:spPr>
          <a:xfrm>
            <a:off x="223043" y="1314449"/>
            <a:ext cx="4169649" cy="2409828"/>
          </a:xfrm>
          <a:prstGeom prst="rect">
            <a:avLst/>
          </a:prstGeom>
        </p:spPr>
      </p:pic>
      <p:pic>
        <p:nvPicPr>
          <p:cNvPr id="1028" name="Picture 4" descr="당신이 몰랐던 '미쉐린 스타'의 그늘(?) [이슈크래커] - 이투데이">
            <a:extLst>
              <a:ext uri="{FF2B5EF4-FFF2-40B4-BE49-F238E27FC236}">
                <a16:creationId xmlns:a16="http://schemas.microsoft.com/office/drawing/2014/main" id="{D799185C-5285-42FD-816B-E051BEA5B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0" y="4122499"/>
            <a:ext cx="4133984" cy="23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869E8F-E60A-48D4-95DC-F8ABD5F3C767}"/>
              </a:ext>
            </a:extLst>
          </p:cNvPr>
          <p:cNvSpPr/>
          <p:nvPr/>
        </p:nvSpPr>
        <p:spPr>
          <a:xfrm>
            <a:off x="4755354" y="1792890"/>
            <a:ext cx="6609489" cy="15139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6DF2D4-CB81-42FD-A6C0-0303B3AAE558}"/>
              </a:ext>
            </a:extLst>
          </p:cNvPr>
          <p:cNvSpPr/>
          <p:nvPr/>
        </p:nvSpPr>
        <p:spPr>
          <a:xfrm>
            <a:off x="4764012" y="4114123"/>
            <a:ext cx="6609489" cy="15139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CD90AB9F-93DC-40B2-A86C-756F60CD0E78}"/>
              </a:ext>
            </a:extLst>
          </p:cNvPr>
          <p:cNvSpPr/>
          <p:nvPr/>
        </p:nvSpPr>
        <p:spPr>
          <a:xfrm>
            <a:off x="223043" y="1381125"/>
            <a:ext cx="4082619" cy="2299546"/>
          </a:xfrm>
          <a:prstGeom prst="wedgeRectCallout">
            <a:avLst>
              <a:gd name="adj1" fmla="val -10704"/>
              <a:gd name="adj2" fmla="val 70370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1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 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완전탐색</a:t>
            </a:r>
            <a:r>
              <a:rPr lang="en-US" altLang="ko-KR" sz="3200" dirty="0">
                <a:latin typeface="system-ui"/>
              </a:rPr>
              <a:t>) 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9F12F8-00CD-45B0-B5CA-7FC0FF99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89" y="1657464"/>
            <a:ext cx="1295401" cy="12954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A31ACD-23ED-4267-8E6B-0EE91FCC6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05" y="1657463"/>
            <a:ext cx="1295401" cy="12954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AD8933-71AA-4FF3-A4B8-72344B93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89" y="1657462"/>
            <a:ext cx="1295401" cy="12954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E8A0E2B-EE49-4661-8862-0530AA10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605" y="1633647"/>
            <a:ext cx="1295401" cy="1295401"/>
          </a:xfrm>
          <a:prstGeom prst="rect">
            <a:avLst/>
          </a:prstGeom>
        </p:spPr>
      </p:pic>
      <p:pic>
        <p:nvPicPr>
          <p:cNvPr id="2050" name="Picture 2" descr="안성재 셰프 프로필 인스타 모수 폐업 이유 흑백요리사 출연">
            <a:extLst>
              <a:ext uri="{FF2B5EF4-FFF2-40B4-BE49-F238E27FC236}">
                <a16:creationId xmlns:a16="http://schemas.microsoft.com/office/drawing/2014/main" id="{323E300C-1039-4756-A5B9-EE65FAB7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512" y="3765013"/>
            <a:ext cx="2588913" cy="257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65C158-418F-4010-A7D1-B008FF5EAC99}"/>
              </a:ext>
            </a:extLst>
          </p:cNvPr>
          <p:cNvSpPr/>
          <p:nvPr/>
        </p:nvSpPr>
        <p:spPr>
          <a:xfrm>
            <a:off x="274197" y="1548210"/>
            <a:ext cx="6488554" cy="15139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88CB8-FB31-4974-96C5-85EF33C5A82D}"/>
              </a:ext>
            </a:extLst>
          </p:cNvPr>
          <p:cNvSpPr txBox="1"/>
          <p:nvPr/>
        </p:nvSpPr>
        <p:spPr>
          <a:xfrm>
            <a:off x="274196" y="3255720"/>
            <a:ext cx="57803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버거 리스트에서 </a:t>
            </a:r>
            <a:r>
              <a:rPr lang="ko-KR" altLang="en-US" b="1" dirty="0">
                <a:highlight>
                  <a:srgbClr val="FFFF00"/>
                </a:highlight>
              </a:rPr>
              <a:t>패티 수 </a:t>
            </a:r>
            <a:r>
              <a:rPr lang="en-US" altLang="ko-KR" b="1" dirty="0">
                <a:highlight>
                  <a:srgbClr val="FFFF00"/>
                </a:highlight>
              </a:rPr>
              <a:t>&gt;=N</a:t>
            </a:r>
            <a:r>
              <a:rPr lang="ko-KR" altLang="en-US" b="1" dirty="0">
                <a:highlight>
                  <a:srgbClr val="FFFF00"/>
                </a:highlight>
              </a:rPr>
              <a:t>인</a:t>
            </a:r>
            <a:r>
              <a:rPr lang="ko-KR" altLang="en-US" b="1" dirty="0"/>
              <a:t> </a:t>
            </a:r>
            <a:r>
              <a:rPr lang="ko-KR" altLang="en-US" dirty="0"/>
              <a:t>모든 경우의 수들을 탐색 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O(M)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&lt;100</a:t>
            </a:r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버거의</a:t>
            </a:r>
            <a:r>
              <a:rPr lang="ko-KR" altLang="en-US" dirty="0"/>
              <a:t> 개수는 최대 </a:t>
            </a:r>
            <a:r>
              <a:rPr lang="en-US" altLang="ko-KR" dirty="0"/>
              <a:t>K</a:t>
            </a:r>
            <a:r>
              <a:rPr lang="ko-KR" altLang="en-US" dirty="0"/>
              <a:t>개 </a:t>
            </a:r>
            <a:r>
              <a:rPr lang="en-US" altLang="ko-KR" dirty="0"/>
              <a:t>:  1 ~ K  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O(K) &lt;100</a:t>
            </a:r>
          </a:p>
          <a:p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부족한 패티는 추가 </a:t>
            </a:r>
            <a:r>
              <a:rPr lang="en-US" altLang="ko-KR" dirty="0">
                <a:solidFill>
                  <a:schemeClr val="tx1"/>
                </a:solidFill>
              </a:rPr>
              <a:t>O(1)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총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시간복잡도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O(M*K) = 10,000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으로 해결가능 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반복문</a:t>
            </a:r>
            <a:r>
              <a:rPr lang="ko-KR" altLang="en-US" dirty="0"/>
              <a:t> 내 조건</a:t>
            </a:r>
            <a:r>
              <a:rPr lang="en-US" altLang="ko-KR" dirty="0"/>
              <a:t>]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패티의 수가 부족하다면 </a:t>
            </a:r>
            <a:r>
              <a:rPr lang="en-US" altLang="ko-KR" dirty="0"/>
              <a:t>(</a:t>
            </a:r>
            <a:r>
              <a:rPr lang="ko-KR" altLang="en-US" dirty="0"/>
              <a:t>패티 수</a:t>
            </a:r>
            <a:r>
              <a:rPr lang="en-US" altLang="ko-KR" dirty="0"/>
              <a:t>)&lt; N , </a:t>
            </a:r>
            <a:r>
              <a:rPr lang="ko-KR" altLang="en-US" dirty="0"/>
              <a:t>패티 추가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최소비용을 갱신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패티 수 </a:t>
            </a:r>
            <a:r>
              <a:rPr lang="en-US" altLang="ko-KR" dirty="0"/>
              <a:t>&gt;=N </a:t>
            </a:r>
            <a:r>
              <a:rPr lang="ko-KR" altLang="en-US" dirty="0"/>
              <a:t>이면 </a:t>
            </a:r>
            <a:r>
              <a:rPr lang="ko-KR" altLang="en-US" dirty="0" err="1"/>
              <a:t>반복문</a:t>
            </a:r>
            <a:r>
              <a:rPr lang="ko-KR" altLang="en-US" dirty="0"/>
              <a:t> 탈출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013F3C-40D6-4F7D-80C3-B3341453F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095" y="1083717"/>
            <a:ext cx="3439005" cy="2172003"/>
          </a:xfrm>
          <a:prstGeom prst="rect">
            <a:avLst/>
          </a:prstGeom>
        </p:spPr>
      </p:pic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226FB794-F692-4976-8A5B-160F4AE97648}"/>
              </a:ext>
            </a:extLst>
          </p:cNvPr>
          <p:cNvSpPr/>
          <p:nvPr/>
        </p:nvSpPr>
        <p:spPr>
          <a:xfrm>
            <a:off x="8134351" y="1265210"/>
            <a:ext cx="3333749" cy="2172004"/>
          </a:xfrm>
          <a:prstGeom prst="wedgeRectCallout">
            <a:avLst>
              <a:gd name="adj1" fmla="val -10704"/>
              <a:gd name="adj2" fmla="val 70370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EDEB27-14C9-4D44-BE53-B8DFC1CF3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670" y="3646468"/>
            <a:ext cx="3048425" cy="26959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7E20199-94AD-457B-940F-8275FAB6B116}"/>
              </a:ext>
            </a:extLst>
          </p:cNvPr>
          <p:cNvSpPr txBox="1"/>
          <p:nvPr/>
        </p:nvSpPr>
        <p:spPr>
          <a:xfrm>
            <a:off x="315685" y="1185806"/>
            <a:ext cx="721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놓친 예외 케이스가 있지 않을까</a:t>
            </a:r>
            <a:r>
              <a:rPr lang="en-US" altLang="ko-KR" dirty="0"/>
              <a:t>? &gt;&gt; </a:t>
            </a:r>
            <a:r>
              <a:rPr lang="ko-KR" altLang="en-US" dirty="0"/>
              <a:t>전부 검사해보자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BEDD85-4A93-425D-A810-DCF8A93458BD}"/>
              </a:ext>
            </a:extLst>
          </p:cNvPr>
          <p:cNvSpPr txBox="1"/>
          <p:nvPr/>
        </p:nvSpPr>
        <p:spPr>
          <a:xfrm>
            <a:off x="7064491" y="1692609"/>
            <a:ext cx="9849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1" i="0" dirty="0">
                <a:effectLst/>
                <a:latin typeface="system-ui"/>
              </a:rPr>
              <a:t>K</a:t>
            </a:r>
            <a:endParaRPr lang="ko-KR" altLang="en-US" sz="6000" dirty="0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199F05A5-16B7-46D0-B626-D797954BEDAC}"/>
              </a:ext>
            </a:extLst>
          </p:cNvPr>
          <p:cNvSpPr/>
          <p:nvPr/>
        </p:nvSpPr>
        <p:spPr>
          <a:xfrm>
            <a:off x="6806443" y="1900404"/>
            <a:ext cx="305323" cy="6000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6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>
                <a:latin typeface="system-ui"/>
              </a:rPr>
              <a:t>소스코드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C51C81-CBA6-473C-8EFE-8CD127BC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2" y="1285875"/>
            <a:ext cx="4893458" cy="5034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08C82C-5391-40A5-9E2A-E16096144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445" y="2471821"/>
            <a:ext cx="6249008" cy="19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8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8191</TotalTime>
  <Words>227</Words>
  <Application>Microsoft Office PowerPoint</Application>
  <PresentationFormat>와이드스크린</PresentationFormat>
  <Paragraphs>48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Noto Sans Symbols</vt:lpstr>
      <vt:lpstr>system-ui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Calibri</vt:lpstr>
      <vt:lpstr>Office 테마</vt:lpstr>
      <vt:lpstr>PowerPoint 프레젠테이션</vt:lpstr>
      <vt:lpstr>패티 패티 버거(중급) </vt:lpstr>
      <vt:lpstr>나의 생각(그리디) 실패   </vt:lpstr>
      <vt:lpstr>나의 생각 (완전탐색)  </vt:lpstr>
      <vt:lpstr>소스코드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420</cp:revision>
  <dcterms:modified xsi:type="dcterms:W3CDTF">2024-12-02T10:44:36Z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