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792" r:id="rId5"/>
    <p:sldId id="3804" r:id="rId6"/>
    <p:sldId id="3815" r:id="rId7"/>
    <p:sldId id="381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697CBFE-5D98-4229-8E3D-49F6C19E687E}">
          <p14:sldIdLst>
            <p14:sldId id="3792"/>
            <p14:sldId id="3804"/>
            <p14:sldId id="3815"/>
            <p14:sldId id="38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7"/>
    <a:srgbClr val="C7E3E4"/>
    <a:srgbClr val="FFFFCC"/>
    <a:srgbClr val="F8C2B0"/>
    <a:srgbClr val="5C5C5C"/>
    <a:srgbClr val="FE9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6370" autoAdjust="0"/>
  </p:normalViewPr>
  <p:slideViewPr>
    <p:cSldViewPr snapToGrid="0" showGuides="1">
      <p:cViewPr varScale="1">
        <p:scale>
          <a:sx n="109" d="100"/>
          <a:sy n="109" d="100"/>
        </p:scale>
        <p:origin x="6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1791E-CCA1-4D86-9E50-E8060052D5A1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8A461-25C8-4E41-8730-35AF4476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이제 본격적으로 프로젝트 수행에 들어가봅시다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ko-KR" altLang="en-US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181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이건 제가 예시로 작성해본 내용입니다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마스터프로젝트관리자는 인력관리</a:t>
            </a:r>
            <a:r>
              <a:rPr lang="en-US" altLang="ko-KR" dirty="0"/>
              <a:t>, </a:t>
            </a:r>
            <a:r>
              <a:rPr lang="ko-KR" altLang="en-US" dirty="0"/>
              <a:t>일정체크</a:t>
            </a:r>
            <a:r>
              <a:rPr lang="en-US" altLang="ko-KR" dirty="0"/>
              <a:t>, </a:t>
            </a:r>
            <a:r>
              <a:rPr lang="ko-KR" altLang="en-US" dirty="0"/>
              <a:t>발표자료 제출</a:t>
            </a:r>
            <a:r>
              <a:rPr lang="en-US" altLang="ko-KR" dirty="0"/>
              <a:t>, </a:t>
            </a:r>
            <a:r>
              <a:rPr lang="ko-KR" altLang="en-US" dirty="0"/>
              <a:t>미팅 진행 등 전반적인 진행을 총괄합니다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제안전략가는 경쟁사와의 포지셔닝 분석을 통해 프레젠테이션 시나리오와 방향성을 수립합니다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 err="1"/>
              <a:t>제안기획가는</a:t>
            </a:r>
            <a:r>
              <a:rPr lang="ko-KR" altLang="en-US" dirty="0"/>
              <a:t> 제안전략의 핵심 메시지를 작성하고</a:t>
            </a:r>
            <a:r>
              <a:rPr lang="en-US" altLang="ko-KR" dirty="0"/>
              <a:t>, </a:t>
            </a:r>
            <a:r>
              <a:rPr lang="ko-KR" altLang="en-US" dirty="0" err="1"/>
              <a:t>튜터의</a:t>
            </a:r>
            <a:r>
              <a:rPr lang="ko-KR" altLang="en-US" dirty="0"/>
              <a:t> 피드백을 반영하여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제안발표자료의 콘텐츠 품질을 담당합니다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 err="1"/>
              <a:t>제안팀원은</a:t>
            </a:r>
            <a:r>
              <a:rPr lang="ko-KR" altLang="en-US" dirty="0"/>
              <a:t> 헤드메시지를 도출하거나</a:t>
            </a:r>
            <a:r>
              <a:rPr lang="en-US" altLang="ko-KR" dirty="0"/>
              <a:t>, </a:t>
            </a:r>
            <a:r>
              <a:rPr lang="ko-KR" altLang="en-US" dirty="0"/>
              <a:t>예상질문을 보완합니다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기술 </a:t>
            </a:r>
            <a:r>
              <a:rPr lang="en-US" altLang="ko-KR" dirty="0"/>
              <a:t>PM</a:t>
            </a:r>
            <a:r>
              <a:rPr lang="ko-KR" altLang="en-US" dirty="0"/>
              <a:t>은 </a:t>
            </a:r>
            <a:r>
              <a:rPr lang="en-US" altLang="ko-KR" dirty="0"/>
              <a:t>6</a:t>
            </a:r>
            <a:r>
              <a:rPr lang="ko-KR" altLang="en-US" dirty="0"/>
              <a:t>차 미니프로젝트의 결과물인 서비스구성도</a:t>
            </a:r>
            <a:r>
              <a:rPr lang="en-US" altLang="ko-KR" dirty="0"/>
              <a:t>, </a:t>
            </a:r>
            <a:r>
              <a:rPr lang="ko-KR" altLang="en-US" dirty="0"/>
              <a:t>시스템구성도를 총괄하고 엔지니어 중심의 깊이 있는 기술적 방안을 검수합니다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디자이너는 </a:t>
            </a:r>
            <a:r>
              <a:rPr lang="ko-KR" altLang="en-US" dirty="0" err="1"/>
              <a:t>발표템플릿을</a:t>
            </a:r>
            <a:r>
              <a:rPr lang="ko-KR" altLang="en-US" dirty="0"/>
              <a:t> 통일시키거나 차트와 같은 시각효과를 극대화해주시면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내일도 시간을 드리겠지만 오늘 개인별 발표자료 작성이 일찍 끝나신 조는 디자인 담당이 미리 디자인 작업에 </a:t>
            </a:r>
            <a:r>
              <a:rPr lang="ko-KR" altLang="en-US" dirty="0" err="1"/>
              <a:t>들어가주셔도</a:t>
            </a:r>
            <a:r>
              <a:rPr lang="ko-KR" altLang="en-US" dirty="0"/>
              <a:t> 괜찮습니다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그리고 발표자는 </a:t>
            </a:r>
            <a:r>
              <a:rPr lang="en-US" altLang="ko-KR" dirty="0"/>
              <a:t>2</a:t>
            </a:r>
            <a:r>
              <a:rPr lang="ko-KR" altLang="en-US" dirty="0"/>
              <a:t>일차 마지막에 전원 </a:t>
            </a:r>
            <a:r>
              <a:rPr lang="en-US" altLang="ko-KR" dirty="0"/>
              <a:t>PT </a:t>
            </a:r>
            <a:r>
              <a:rPr lang="ko-KR" altLang="en-US" dirty="0"/>
              <a:t>코칭이 끝나고 조를 대표하여 전체 내용을 발표해주실 대표자입니다</a:t>
            </a:r>
            <a:r>
              <a:rPr lang="en-US" altLang="ko-KR" dirty="0"/>
              <a:t>.</a:t>
            </a: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75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예전 기수에서 만드셨던 표지인데 사업의 본질인 ‘시각장애인이 </a:t>
            </a:r>
            <a:r>
              <a:rPr lang="ko-KR" altLang="en-US" dirty="0" err="1"/>
              <a:t>본다’라는</a:t>
            </a:r>
            <a:r>
              <a:rPr lang="ko-KR" altLang="en-US" dirty="0"/>
              <a:t> 의미의 봄과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시각장애인의 자유로운 문화재 관람을 통해 계절의 봄과 같은 따뜻한 가치를 제공하겠다는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비유 컨셉으로 표현을 </a:t>
            </a:r>
            <a:r>
              <a:rPr lang="ko-KR" altLang="en-US" dirty="0" err="1"/>
              <a:t>해주셨네요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봄이라는 </a:t>
            </a:r>
            <a:r>
              <a:rPr lang="ko-KR" altLang="en-US" dirty="0" err="1"/>
              <a:t>메타포를</a:t>
            </a:r>
            <a:r>
              <a:rPr lang="ko-KR" altLang="en-US" dirty="0"/>
              <a:t> 활용해서 고객에게 기억되기 쉬운 컨셉을 설정했습니다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보통 핵심전략과 연결하여 정량적인 효과를 강조하는 컨셉이 많은데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이 경우에는 솔루션의 기능적 측면을 강조하기보다는 공감과 </a:t>
            </a:r>
            <a:r>
              <a:rPr lang="en-US" altLang="ko-KR" dirty="0"/>
              <a:t>ESG </a:t>
            </a:r>
            <a:r>
              <a:rPr lang="ko-KR" altLang="en-US" dirty="0"/>
              <a:t>측면에서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차별화를 둔 컨셉입니다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제안요청서 안에서 고객이 얻고 싶어하는 것을 찾아내고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그것이 업무 개선인지</a:t>
            </a:r>
            <a:r>
              <a:rPr lang="en-US" altLang="ko-KR" dirty="0"/>
              <a:t>, </a:t>
            </a:r>
            <a:r>
              <a:rPr lang="ko-KR" altLang="en-US" dirty="0"/>
              <a:t>매출 증대인지</a:t>
            </a:r>
            <a:r>
              <a:rPr lang="en-US" altLang="ko-KR" dirty="0"/>
              <a:t>, </a:t>
            </a:r>
            <a:r>
              <a:rPr lang="ko-KR" altLang="en-US" dirty="0"/>
              <a:t>비용절감을 통한 이익 증가인지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리스크</a:t>
            </a:r>
            <a:r>
              <a:rPr lang="en-US" altLang="ko-KR" dirty="0"/>
              <a:t>/</a:t>
            </a:r>
            <a:r>
              <a:rPr lang="ko-KR" altLang="en-US" dirty="0"/>
              <a:t>이슈 제거를 통한 안정성 향상인지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고객이 진정으로 갈망하는 것을 위주로 전략을 수립하고 이게 잘 드러나도록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컨셉을 세워서 표지를 만들어보세요</a:t>
            </a:r>
            <a:r>
              <a:rPr lang="en-US" altLang="ko-KR" dirty="0"/>
              <a:t>.</a:t>
            </a: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89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교안에 예시가 나와 있으니 </a:t>
            </a:r>
            <a:r>
              <a:rPr lang="ko-KR" altLang="en-US" dirty="0" err="1"/>
              <a:t>참고해보시기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나중에 스스로 목차를 구성하실 때 목차 간의 연계성은 매우 중요합니다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그래야 전체 제안서의 흐름과 내용이 이해하기 쉽기 때문입니다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목차상 스토리를 작성하는 가장 쉬운 접근 방법은 고객 관점에서 궁금하고 고민될 부분을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스스로 적어보고</a:t>
            </a:r>
            <a:r>
              <a:rPr lang="en-US" altLang="ko-KR" dirty="0"/>
              <a:t>, </a:t>
            </a:r>
            <a:r>
              <a:rPr lang="ko-KR" altLang="en-US" dirty="0"/>
              <a:t>이것이 발생한 현재의 문제점과 현황</a:t>
            </a:r>
            <a:r>
              <a:rPr lang="en-US" altLang="ko-KR" dirty="0"/>
              <a:t>, </a:t>
            </a:r>
            <a:r>
              <a:rPr lang="ko-KR" altLang="en-US" dirty="0"/>
              <a:t>그리고 해결방안을 목차에 기술해보는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여기서 주의할 사항은 질문들이 서로 어느 정도 연결성이 있어야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전체 목차 기준으로 스토리텔링이 가능합니다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즉 목차와 목차끼리 연결이 되고 자연스럽게 이야기가 만들어져야 한다는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보통 제안서는 적게는 </a:t>
            </a:r>
            <a:r>
              <a:rPr lang="en-US" altLang="ko-KR" dirty="0"/>
              <a:t>300</a:t>
            </a:r>
            <a:r>
              <a:rPr lang="ko-KR" altLang="en-US" dirty="0"/>
              <a:t>페이지에서 많게는 </a:t>
            </a:r>
            <a:r>
              <a:rPr lang="en-US" altLang="ko-KR" dirty="0"/>
              <a:t>3000</a:t>
            </a:r>
            <a:r>
              <a:rPr lang="ko-KR" altLang="en-US" dirty="0"/>
              <a:t>페이지나 되는 두꺼운 제안서가 많기 때문에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평가위원이 전체 내용을 </a:t>
            </a:r>
            <a:r>
              <a:rPr lang="ko-KR" altLang="en-US" dirty="0" err="1"/>
              <a:t>훑어보며서</a:t>
            </a:r>
            <a:r>
              <a:rPr lang="ko-KR" altLang="en-US" dirty="0"/>
              <a:t> 평가하기 때문에 글을 이해하고 기억시키는 인과관계가 중요합니다</a:t>
            </a:r>
            <a:r>
              <a:rPr lang="en-US" altLang="ko-KR" dirty="0"/>
              <a:t>.</a:t>
            </a: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19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2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2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68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86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8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A489-3003-40E7-931A-196AC7E8F22D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4A07-C3D3-4A87-BF06-6B0C0F65C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E6AAD8-32B0-43D4-899C-661D5546D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55;p44"/>
          <p:cNvSpPr/>
          <p:nvPr/>
        </p:nvSpPr>
        <p:spPr>
          <a:xfrm>
            <a:off x="1578195" y="2461534"/>
            <a:ext cx="30852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lang="ko-KR" altLang="en-US" sz="2000" dirty="0">
                <a:solidFill>
                  <a:srgbClr val="02BD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미니프로젝트 </a:t>
            </a:r>
            <a:r>
              <a:rPr lang="en-US" altLang="ko-KR" sz="2000" dirty="0">
                <a:solidFill>
                  <a:srgbClr val="02BD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7</a:t>
            </a:r>
            <a:r>
              <a:rPr lang="ko-KR" altLang="en-US" sz="2000" dirty="0">
                <a:solidFill>
                  <a:srgbClr val="02BD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차</a:t>
            </a:r>
            <a:endParaRPr sz="2000" b="0" i="0" u="none" strike="noStrike" cap="none" dirty="0">
              <a:solidFill>
                <a:srgbClr val="02BDB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cxnSp>
        <p:nvCxnSpPr>
          <p:cNvPr id="4" name="Google Shape;56;p44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57;p11"/>
          <p:cNvSpPr txBox="1">
            <a:spLocks/>
          </p:cNvSpPr>
          <p:nvPr/>
        </p:nvSpPr>
        <p:spPr>
          <a:xfrm>
            <a:off x="1863233" y="3149858"/>
            <a:ext cx="8028110" cy="89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R&amp;R</a:t>
            </a:r>
            <a:r>
              <a:rPr lang="ko-KR" altLang="en-US" sz="4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스토리구성 </a:t>
            </a:r>
            <a:r>
              <a:rPr lang="en-US" altLang="ko-KR" sz="4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template</a:t>
            </a:r>
            <a:endParaRPr lang="ko-KR" altLang="en-US" sz="48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93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0D83D078-18EB-42D9-B6CD-4F3483311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10513822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b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</a:rPr>
              <a:t>프로젝트 수행 </a:t>
            </a:r>
            <a:r>
              <a:rPr lang="en-US" altLang="ko-KR" sz="2800" b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– </a:t>
            </a:r>
            <a:r>
              <a:rPr lang="ko-KR" altLang="en-US" sz="2800" b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조별실습</a:t>
            </a:r>
            <a:endParaRPr lang="ko-KR" altLang="en-US" sz="3600" b="0" spc="-100" dirty="0">
              <a:ln w="3175"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CB4F76-453C-4B2C-97E6-34503FC0359F}"/>
              </a:ext>
            </a:extLst>
          </p:cNvPr>
          <p:cNvGrpSpPr/>
          <p:nvPr/>
        </p:nvGrpSpPr>
        <p:grpSpPr>
          <a:xfrm>
            <a:off x="9846069" y="-559348"/>
            <a:ext cx="2345931" cy="449942"/>
            <a:chOff x="-4322988" y="5413829"/>
            <a:chExt cx="2345931" cy="4499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C8324D-B5F4-4004-9802-076402273540}"/>
                </a:ext>
              </a:extLst>
            </p:cNvPr>
            <p:cNvSpPr/>
            <p:nvPr/>
          </p:nvSpPr>
          <p:spPr>
            <a:xfrm>
              <a:off x="-4322988" y="5413829"/>
              <a:ext cx="433159" cy="449942"/>
            </a:xfrm>
            <a:prstGeom prst="rect">
              <a:avLst/>
            </a:prstGeom>
            <a:solidFill>
              <a:srgbClr val="F2F9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D5CF68-E175-4354-B7B1-3BCBE132E5BE}"/>
                </a:ext>
              </a:extLst>
            </p:cNvPr>
            <p:cNvSpPr/>
            <p:nvPr/>
          </p:nvSpPr>
          <p:spPr>
            <a:xfrm>
              <a:off x="-3844795" y="5413829"/>
              <a:ext cx="433159" cy="449942"/>
            </a:xfrm>
            <a:prstGeom prst="rect">
              <a:avLst/>
            </a:prstGeom>
            <a:solidFill>
              <a:srgbClr val="CBE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C1993E-1CC7-47BD-A539-E88EEFFD8BEF}"/>
                </a:ext>
              </a:extLst>
            </p:cNvPr>
            <p:cNvSpPr/>
            <p:nvPr/>
          </p:nvSpPr>
          <p:spPr>
            <a:xfrm>
              <a:off x="-3366602" y="5413829"/>
              <a:ext cx="433159" cy="449942"/>
            </a:xfrm>
            <a:prstGeom prst="rect">
              <a:avLst/>
            </a:prstGeom>
            <a:solidFill>
              <a:srgbClr val="C4E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6A1F8A-A554-4E5C-BC48-5ACF73178F2B}"/>
                </a:ext>
              </a:extLst>
            </p:cNvPr>
            <p:cNvSpPr/>
            <p:nvPr/>
          </p:nvSpPr>
          <p:spPr>
            <a:xfrm>
              <a:off x="-2888409" y="5413829"/>
              <a:ext cx="433159" cy="449942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5F30D2-1ABC-4C03-956C-A595B063886D}"/>
                </a:ext>
              </a:extLst>
            </p:cNvPr>
            <p:cNvSpPr/>
            <p:nvPr/>
          </p:nvSpPr>
          <p:spPr>
            <a:xfrm>
              <a:off x="-2410216" y="5413829"/>
              <a:ext cx="433159" cy="449942"/>
            </a:xfrm>
            <a:prstGeom prst="rect">
              <a:avLst/>
            </a:prstGeom>
            <a:solidFill>
              <a:srgbClr val="D6DC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BF0BFC6-B6A3-4F74-BC0E-6ADE17B1D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60158"/>
              </p:ext>
            </p:extLst>
          </p:nvPr>
        </p:nvGraphicFramePr>
        <p:xfrm>
          <a:off x="714161" y="1434995"/>
          <a:ext cx="10763678" cy="471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7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업무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담당파트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마스터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PM</a:t>
                      </a:r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 전략가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 </a:t>
                      </a:r>
                      <a:r>
                        <a:rPr lang="ko-KR" altLang="en-US" sz="18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기획가</a:t>
                      </a:r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제안 팀원</a:t>
                      </a:r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PM</a:t>
                      </a:r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디자이너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발표자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5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0D83D078-18EB-42D9-B6CD-4F3483311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10513822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b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</a:rPr>
              <a:t>프로젝트 수행 </a:t>
            </a:r>
            <a:r>
              <a:rPr lang="en-US" altLang="ko-KR" sz="2800" b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– </a:t>
            </a:r>
            <a:r>
              <a:rPr lang="ko-KR" altLang="en-US" sz="2800" b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조별실습</a:t>
            </a:r>
            <a:endParaRPr lang="ko-KR" altLang="en-US" sz="3600" b="0" spc="-100" dirty="0">
              <a:ln w="3175"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CB4F76-453C-4B2C-97E6-34503FC0359F}"/>
              </a:ext>
            </a:extLst>
          </p:cNvPr>
          <p:cNvGrpSpPr/>
          <p:nvPr/>
        </p:nvGrpSpPr>
        <p:grpSpPr>
          <a:xfrm>
            <a:off x="9846069" y="-559348"/>
            <a:ext cx="2345931" cy="449942"/>
            <a:chOff x="-4322988" y="5413829"/>
            <a:chExt cx="2345931" cy="4499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C8324D-B5F4-4004-9802-076402273540}"/>
                </a:ext>
              </a:extLst>
            </p:cNvPr>
            <p:cNvSpPr/>
            <p:nvPr/>
          </p:nvSpPr>
          <p:spPr>
            <a:xfrm>
              <a:off x="-4322988" y="5413829"/>
              <a:ext cx="433159" cy="449942"/>
            </a:xfrm>
            <a:prstGeom prst="rect">
              <a:avLst/>
            </a:prstGeom>
            <a:solidFill>
              <a:srgbClr val="F2F9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D5CF68-E175-4354-B7B1-3BCBE132E5BE}"/>
                </a:ext>
              </a:extLst>
            </p:cNvPr>
            <p:cNvSpPr/>
            <p:nvPr/>
          </p:nvSpPr>
          <p:spPr>
            <a:xfrm>
              <a:off x="-3844795" y="5413829"/>
              <a:ext cx="433159" cy="449942"/>
            </a:xfrm>
            <a:prstGeom prst="rect">
              <a:avLst/>
            </a:prstGeom>
            <a:solidFill>
              <a:srgbClr val="CBE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C1993E-1CC7-47BD-A539-E88EEFFD8BEF}"/>
                </a:ext>
              </a:extLst>
            </p:cNvPr>
            <p:cNvSpPr/>
            <p:nvPr/>
          </p:nvSpPr>
          <p:spPr>
            <a:xfrm>
              <a:off x="-3366602" y="5413829"/>
              <a:ext cx="433159" cy="449942"/>
            </a:xfrm>
            <a:prstGeom prst="rect">
              <a:avLst/>
            </a:prstGeom>
            <a:solidFill>
              <a:srgbClr val="C4E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6A1F8A-A554-4E5C-BC48-5ACF73178F2B}"/>
                </a:ext>
              </a:extLst>
            </p:cNvPr>
            <p:cNvSpPr/>
            <p:nvPr/>
          </p:nvSpPr>
          <p:spPr>
            <a:xfrm>
              <a:off x="-2888409" y="5413829"/>
              <a:ext cx="433159" cy="449942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5F30D2-1ABC-4C03-956C-A595B063886D}"/>
                </a:ext>
              </a:extLst>
            </p:cNvPr>
            <p:cNvSpPr/>
            <p:nvPr/>
          </p:nvSpPr>
          <p:spPr>
            <a:xfrm>
              <a:off x="-2410216" y="5413829"/>
              <a:ext cx="433159" cy="449942"/>
            </a:xfrm>
            <a:prstGeom prst="rect">
              <a:avLst/>
            </a:prstGeom>
            <a:solidFill>
              <a:srgbClr val="D6DC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BA3136-A555-49CE-8C98-0C61313FE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25350"/>
              </p:ext>
            </p:extLst>
          </p:nvPr>
        </p:nvGraphicFramePr>
        <p:xfrm>
          <a:off x="695038" y="1434995"/>
          <a:ext cx="10801925" cy="471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컨셉</a:t>
                      </a:r>
                      <a:r>
                        <a:rPr lang="ko-KR" altLang="en-US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유형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방향</a:t>
                      </a: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표지 스케치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5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6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0D83D078-18EB-42D9-B6CD-4F3483311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10513822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b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</a:rPr>
              <a:t>프로젝트 수행 </a:t>
            </a:r>
            <a:r>
              <a:rPr lang="en-US" altLang="ko-KR" sz="2800" b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– </a:t>
            </a:r>
            <a:r>
              <a:rPr lang="ko-KR" altLang="en-US" sz="2800" b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cs typeface="Arial"/>
                <a:sym typeface="Arial"/>
              </a:rPr>
              <a:t>조별실습</a:t>
            </a:r>
            <a:endParaRPr lang="ko-KR" altLang="en-US" sz="3600" b="0" spc="-100" dirty="0">
              <a:ln w="3175">
                <a:solidFill>
                  <a:schemeClr val="tx1">
                    <a:alpha val="30000"/>
                  </a:schemeClr>
                </a:solidFill>
              </a:ln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CB4F76-453C-4B2C-97E6-34503FC0359F}"/>
              </a:ext>
            </a:extLst>
          </p:cNvPr>
          <p:cNvGrpSpPr/>
          <p:nvPr/>
        </p:nvGrpSpPr>
        <p:grpSpPr>
          <a:xfrm>
            <a:off x="9846069" y="-559348"/>
            <a:ext cx="2345931" cy="449942"/>
            <a:chOff x="-4322988" y="5413829"/>
            <a:chExt cx="2345931" cy="4499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C8324D-B5F4-4004-9802-076402273540}"/>
                </a:ext>
              </a:extLst>
            </p:cNvPr>
            <p:cNvSpPr/>
            <p:nvPr/>
          </p:nvSpPr>
          <p:spPr>
            <a:xfrm>
              <a:off x="-4322988" y="5413829"/>
              <a:ext cx="433159" cy="449942"/>
            </a:xfrm>
            <a:prstGeom prst="rect">
              <a:avLst/>
            </a:prstGeom>
            <a:solidFill>
              <a:srgbClr val="F2F9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D5CF68-E175-4354-B7B1-3BCBE132E5BE}"/>
                </a:ext>
              </a:extLst>
            </p:cNvPr>
            <p:cNvSpPr/>
            <p:nvPr/>
          </p:nvSpPr>
          <p:spPr>
            <a:xfrm>
              <a:off x="-3844795" y="5413829"/>
              <a:ext cx="433159" cy="449942"/>
            </a:xfrm>
            <a:prstGeom prst="rect">
              <a:avLst/>
            </a:prstGeom>
            <a:solidFill>
              <a:srgbClr val="CBE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C1993E-1CC7-47BD-A539-E88EEFFD8BEF}"/>
                </a:ext>
              </a:extLst>
            </p:cNvPr>
            <p:cNvSpPr/>
            <p:nvPr/>
          </p:nvSpPr>
          <p:spPr>
            <a:xfrm>
              <a:off x="-3366602" y="5413829"/>
              <a:ext cx="433159" cy="449942"/>
            </a:xfrm>
            <a:prstGeom prst="rect">
              <a:avLst/>
            </a:prstGeom>
            <a:solidFill>
              <a:srgbClr val="C4E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66A1F8A-A554-4E5C-BC48-5ACF73178F2B}"/>
                </a:ext>
              </a:extLst>
            </p:cNvPr>
            <p:cNvSpPr/>
            <p:nvPr/>
          </p:nvSpPr>
          <p:spPr>
            <a:xfrm>
              <a:off x="-2888409" y="5413829"/>
              <a:ext cx="433159" cy="449942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E5F30D2-1ABC-4C03-956C-A595B063886D}"/>
                </a:ext>
              </a:extLst>
            </p:cNvPr>
            <p:cNvSpPr/>
            <p:nvPr/>
          </p:nvSpPr>
          <p:spPr>
            <a:xfrm>
              <a:off x="-2410216" y="5413829"/>
              <a:ext cx="433159" cy="449942"/>
            </a:xfrm>
            <a:prstGeom prst="rect">
              <a:avLst/>
            </a:prstGeom>
            <a:solidFill>
              <a:srgbClr val="D6DC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5181CF9-260C-487D-BF64-C84C421A2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64757"/>
              </p:ext>
            </p:extLst>
          </p:nvPr>
        </p:nvGraphicFramePr>
        <p:xfrm>
          <a:off x="550077" y="1434995"/>
          <a:ext cx="11091847" cy="471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8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1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목차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페이지수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작성방안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(selling point)</a:t>
                      </a:r>
                      <a:endParaRPr lang="ko-KR" altLang="en-US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헤드메시지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1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4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제안개요</a:t>
                      </a: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1-1. </a:t>
                      </a:r>
                      <a:r>
                        <a:rPr lang="ko-KR" altLang="en-US" sz="14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제안사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현황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1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사업의 이해</a:t>
                      </a: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2-1. </a:t>
                      </a:r>
                      <a:r>
                        <a:rPr lang="ko-KR" altLang="en-US" sz="14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사업배경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및 범위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2-2. 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사업 추진전략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0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2-3. 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기대효과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11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 </a:t>
                      </a:r>
                      <a:r>
                        <a:rPr lang="ko-KR" altLang="en-US" sz="14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구현방안</a:t>
                      </a: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3-1. 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구축방안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3-2. </a:t>
                      </a:r>
                      <a:r>
                        <a:rPr lang="ko-KR" altLang="en-US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구축방안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en-US" sz="14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추가제안</a:t>
                      </a:r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4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729C3A-C22D-4C76-9F84-C643C5F5F5D6}">
  <ds:schemaRefs>
    <ds:schemaRef ds:uri="1857a468-9f2d-455b-8425-136ceb0ac253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114dcef-bd0d-459c-b9d7-fc63398cdbe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5044ABA-4176-4319-94C3-B821C25C3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3B8DC-172F-4482-8AD7-5820707AC307}"/>
</file>

<file path=docProps/app.xml><?xml version="1.0" encoding="utf-8"?>
<Properties xmlns="http://schemas.openxmlformats.org/officeDocument/2006/extended-properties" xmlns:vt="http://schemas.openxmlformats.org/officeDocument/2006/docPropsVTypes">
  <TotalTime>8844</TotalTime>
  <Words>423</Words>
  <Application>Microsoft Office PowerPoint</Application>
  <PresentationFormat>와이드스크린</PresentationFormat>
  <Paragraphs>80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Noto Sans Symbols</vt:lpstr>
      <vt:lpstr>나눔스퀘어</vt:lpstr>
      <vt:lpstr>나눔스퀘어 Bold</vt:lpstr>
      <vt:lpstr>나눔스퀘어 ExtraBold</vt:lpstr>
      <vt:lpstr>나눔스퀘어 네오 Heavy</vt:lpstr>
      <vt:lpstr>나눔스퀘어_ac</vt:lpstr>
      <vt:lpstr>맑은 고딕</vt:lpstr>
      <vt:lpstr>맑은 고딕</vt:lpstr>
      <vt:lpstr>Arial</vt:lpstr>
      <vt:lpstr>Calibri</vt:lpstr>
      <vt:lpstr>Wingdings</vt:lpstr>
      <vt:lpstr>Office 테마</vt:lpstr>
      <vt:lpstr>PowerPoint 프레젠테이션</vt:lpstr>
      <vt:lpstr>프로젝트 수행 – 조별실습</vt:lpstr>
      <vt:lpstr>프로젝트 수행 – 조별실습</vt:lpstr>
      <vt:lpstr>프로젝트 수행 – 조별실습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석지혜(유통정책팀)</dc:creator>
  <cp:lastModifiedBy>크루 황성진</cp:lastModifiedBy>
  <cp:revision>185</cp:revision>
  <dcterms:created xsi:type="dcterms:W3CDTF">2022-11-02T05:32:02Z</dcterms:created>
  <dcterms:modified xsi:type="dcterms:W3CDTF">2024-06-05T09:04:24Z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