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8"/>
  </p:notesMasterIdLst>
  <p:handoutMasterIdLst>
    <p:handoutMasterId r:id="rId9"/>
  </p:handoutMasterIdLst>
  <p:sldIdLst>
    <p:sldId id="3622" r:id="rId5"/>
    <p:sldId id="3624" r:id="rId6"/>
    <p:sldId id="353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FF99"/>
    <a:srgbClr val="1F6765"/>
    <a:srgbClr val="E4EFEE"/>
    <a:srgbClr val="F2F2F2"/>
    <a:srgbClr val="FFFFCC"/>
    <a:srgbClr val="E6F2F1"/>
    <a:srgbClr val="AAD7D2"/>
    <a:srgbClr val="D8ECEB"/>
    <a:srgbClr val="F2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50E548-9F66-4DB9-94FB-379B691A003A}" v="141" dt="2024-11-18T07:39:26.671"/>
  </p1510:revLst>
</p1510:revInfo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6370" autoAdjust="0"/>
  </p:normalViewPr>
  <p:slideViewPr>
    <p:cSldViewPr snapToGrid="0">
      <p:cViewPr varScale="1">
        <p:scale>
          <a:sx n="80" d="100"/>
          <a:sy n="80" d="100"/>
        </p:scale>
        <p:origin x="730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2024-12-22</a:t>
            </a:fld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‹#›</a:t>
            </a:fld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lang="en-US" altLang="ko-KR" sz="1200" b="0" i="0" u="none" strike="noStrike" cap="none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02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lang="en-US" altLang="ko-KR" sz="1200" b="0" i="0" u="none" strike="noStrike" cap="none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0404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008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>
              <a:solidFill>
                <a:srgbClr val="7F7F7F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34" charset="-127"/>
            </a:endParaRPr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344678" y="301886"/>
            <a:ext cx="7211154" cy="628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2523" tIns="56246" rIns="112523" bIns="56246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개인별 과제 정의서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20" name="Google Shape;516;g1b5d807d25a_29_172">
            <a:extLst>
              <a:ext uri="{FF2B5EF4-FFF2-40B4-BE49-F238E27FC236}">
                <a16:creationId xmlns:a16="http://schemas.microsoft.com/office/drawing/2014/main" id="{37D88775-8C6B-4578-936F-0BC85FDA6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8852984"/>
              </p:ext>
            </p:extLst>
          </p:nvPr>
        </p:nvGraphicFramePr>
        <p:xfrm>
          <a:off x="696000" y="1068112"/>
          <a:ext cx="10800000" cy="55404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4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7829">
                  <a:extLst>
                    <a:ext uri="{9D8B030D-6E8A-4147-A177-3AD203B41FA5}">
                      <a16:colId xmlns:a16="http://schemas.microsoft.com/office/drawing/2014/main" val="3154290821"/>
                    </a:ext>
                  </a:extLst>
                </a:gridCol>
                <a:gridCol w="2932171">
                  <a:extLst>
                    <a:ext uri="{9D8B030D-6E8A-4147-A177-3AD203B41FA5}">
                      <a16:colId xmlns:a16="http://schemas.microsoft.com/office/drawing/2014/main" val="1597570642"/>
                    </a:ext>
                  </a:extLst>
                </a:gridCol>
              </a:tblGrid>
              <a:tr h="44243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구분 </a:t>
                      </a:r>
                      <a:endParaRPr sz="16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[DX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] 04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조</a:t>
                      </a:r>
                      <a:endParaRPr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선정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BM</a:t>
                      </a:r>
                      <a:endParaRPr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AI </a:t>
                      </a:r>
                      <a:r>
                        <a:rPr lang="ko-KR" altLang="ko-KR" sz="18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어시스턴트</a:t>
                      </a:r>
                      <a:r>
                        <a:rPr lang="en-US" altLang="ko-KR" sz="18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endParaRPr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84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조원 성명</a:t>
                      </a:r>
                      <a:endParaRPr sz="1600" b="1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양정우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57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과제명</a:t>
                      </a:r>
                      <a:endParaRPr sz="16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AI </a:t>
                      </a:r>
                      <a:r>
                        <a:rPr lang="ko-KR" altLang="en-US" sz="1400" dirty="0"/>
                        <a:t>기반 </a:t>
                      </a:r>
                      <a:r>
                        <a:rPr lang="ko-KR" altLang="en-US" sz="1400" dirty="0" err="1"/>
                        <a:t>딥페이크</a:t>
                      </a:r>
                      <a:r>
                        <a:rPr lang="ko-KR" altLang="en-US" sz="1400" dirty="0"/>
                        <a:t> 탐지 및 피해자 지원 통합 솔루션 구축</a:t>
                      </a: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61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주요 서비스 내용</a:t>
                      </a:r>
                      <a:b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</a:br>
                      <a:r>
                        <a:rPr lang="en-US" altLang="ko-KR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주요 기능</a:t>
                      </a:r>
                      <a:r>
                        <a:rPr lang="en-US" altLang="ko-KR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기술 포함</a:t>
                      </a:r>
                      <a:r>
                        <a:rPr lang="en-US" altLang="ko-KR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1400" b="1" dirty="0"/>
                        <a:t>[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서비스 주요 기능</a:t>
                      </a:r>
                      <a:r>
                        <a:rPr lang="en-US" altLang="ko-KR" sz="1400" b="1" dirty="0"/>
                        <a:t>]</a:t>
                      </a:r>
                    </a:p>
                    <a:p>
                      <a:r>
                        <a:rPr lang="en-US" altLang="ko-KR" sz="1400" b="1" dirty="0"/>
                        <a:t>1) </a:t>
                      </a:r>
                      <a:r>
                        <a:rPr lang="ko-KR" altLang="en-US" sz="1400" b="1" dirty="0"/>
                        <a:t>콘텐츠 탐지 및 삭제</a:t>
                      </a:r>
                    </a:p>
                    <a:p>
                      <a:r>
                        <a:rPr lang="en-US" altLang="ko-KR" sz="1400" dirty="0"/>
                        <a:t>- AI </a:t>
                      </a:r>
                      <a:r>
                        <a:rPr lang="ko-KR" altLang="en-US" sz="1400" dirty="0"/>
                        <a:t>기반 딥러닝 모델을 활용해 영상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이미지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음성 콘텐츠에서 </a:t>
                      </a:r>
                      <a:r>
                        <a:rPr lang="ko-KR" altLang="en-US" sz="1400" dirty="0" err="1"/>
                        <a:t>딥페이크</a:t>
                      </a:r>
                      <a:r>
                        <a:rPr lang="ko-KR" altLang="en-US" sz="1400" dirty="0"/>
                        <a:t> 여부를 실시간으로 분석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탐지된 불법 콘텐츠에 대해 자동으로 삭제 요청 및 확산 방지 처리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en-US" altLang="ko-KR" sz="1400" b="1" dirty="0"/>
                        <a:t>2) </a:t>
                      </a:r>
                      <a:r>
                        <a:rPr lang="ko-KR" altLang="en-US" sz="1400" b="1" dirty="0"/>
                        <a:t>원스톱 피해자 지원 시스템</a:t>
                      </a:r>
                    </a:p>
                    <a:p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피해자가 신고한 내용을 기반으로 법적 증거를 수집하고 보관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심리 상담 및 법률 지원을 통합적으로 제공하여 피해자 보호 및 안정 지원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en-US" altLang="ko-KR" sz="1400" b="1" dirty="0"/>
                        <a:t>3) </a:t>
                      </a:r>
                      <a:r>
                        <a:rPr lang="ko-KR" altLang="en-US" sz="1400" b="1" dirty="0"/>
                        <a:t>글로벌 플랫폼 연동</a:t>
                      </a:r>
                    </a:p>
                    <a:p>
                      <a:r>
                        <a:rPr lang="en-US" altLang="ko-KR" sz="1400" dirty="0"/>
                        <a:t>- SNS, </a:t>
                      </a:r>
                      <a:r>
                        <a:rPr lang="ko-KR" altLang="en-US" sz="1400" dirty="0"/>
                        <a:t>스트리밍 플랫폼과 </a:t>
                      </a:r>
                      <a:r>
                        <a:rPr lang="en-US" altLang="ko-KR" sz="1400" dirty="0"/>
                        <a:t>API </a:t>
                      </a:r>
                      <a:r>
                        <a:rPr lang="ko-KR" altLang="en-US" sz="1400" dirty="0"/>
                        <a:t>연동을 통해 콘텐츠 확산 경로를 차단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자동 삭제 요청 및 차단 프로세스를 통해 확산 방지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en-US" altLang="ko-KR" sz="1400" b="1" dirty="0"/>
                        <a:t>[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AI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주요 기능</a:t>
                      </a:r>
                      <a:r>
                        <a:rPr lang="en-US" altLang="ko-KR" sz="1400" b="1" dirty="0"/>
                        <a:t>]</a:t>
                      </a:r>
                      <a:endParaRPr lang="ko-KR" altLang="en-US" sz="1400" b="1" dirty="0"/>
                    </a:p>
                    <a:p>
                      <a:r>
                        <a:rPr lang="en-US" altLang="ko-KR" sz="1400" b="1" dirty="0"/>
                        <a:t>1) </a:t>
                      </a:r>
                      <a:r>
                        <a:rPr lang="ko-KR" altLang="en-US" sz="1400" b="1" dirty="0" err="1"/>
                        <a:t>딥페이크</a:t>
                      </a:r>
                      <a:r>
                        <a:rPr lang="ko-KR" altLang="en-US" sz="1400" b="1" dirty="0"/>
                        <a:t> 탐지 </a:t>
                      </a:r>
                      <a:r>
                        <a:rPr lang="en-US" altLang="ko-KR" sz="1400" b="1" dirty="0"/>
                        <a:t>AI </a:t>
                      </a:r>
                      <a:r>
                        <a:rPr lang="ko-KR" altLang="en-US" sz="1400" b="1" dirty="0"/>
                        <a:t>모델</a:t>
                      </a:r>
                    </a:p>
                    <a:p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영상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이미지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음성을 분석하여 </a:t>
                      </a:r>
                      <a:r>
                        <a:rPr lang="ko-KR" altLang="en-US" sz="1400" dirty="0" err="1"/>
                        <a:t>딥페이크</a:t>
                      </a:r>
                      <a:r>
                        <a:rPr lang="ko-KR" altLang="en-US" sz="1400" dirty="0"/>
                        <a:t> 여부를 정확히 판별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탐지 정확도 </a:t>
                      </a:r>
                      <a:r>
                        <a:rPr lang="en-US" altLang="ko-KR" sz="1400" dirty="0"/>
                        <a:t>98% </a:t>
                      </a:r>
                      <a:r>
                        <a:rPr lang="ko-KR" altLang="en-US" sz="1400" dirty="0"/>
                        <a:t>이상의 고도화된 딥러닝 모델을 사용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en-US" altLang="ko-KR" sz="1400" b="1" dirty="0"/>
                        <a:t>2) </a:t>
                      </a:r>
                      <a:r>
                        <a:rPr lang="ko-KR" altLang="en-US" sz="1400" b="1" dirty="0"/>
                        <a:t>법적 증거 관리 시스템</a:t>
                      </a:r>
                    </a:p>
                    <a:p>
                      <a:r>
                        <a:rPr lang="en-US" altLang="ko-KR" sz="1400" dirty="0"/>
                        <a:t>- AI </a:t>
                      </a:r>
                      <a:r>
                        <a:rPr lang="ko-KR" altLang="en-US" sz="1400" dirty="0"/>
                        <a:t>기반 데이터 분석으로 피해 증거를 자동 분류 및 관리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법적 증거 활용을 위해 필요한 메타데이터를 자동 생성 및 저장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en-US" altLang="ko-KR" sz="1400" b="1" dirty="0"/>
                        <a:t>3) </a:t>
                      </a:r>
                      <a:r>
                        <a:rPr lang="ko-KR" altLang="en-US" sz="1400" b="1" dirty="0"/>
                        <a:t>심리 상담 데이터 매칭</a:t>
                      </a:r>
                    </a:p>
                    <a:p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피해 유형에 따라 맞춤형 상담 서비스를 자동 추천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en-US" altLang="ko-KR" sz="1400" dirty="0"/>
                        <a:t>- AI </a:t>
                      </a:r>
                      <a:r>
                        <a:rPr lang="ko-KR" altLang="en-US" sz="1400" dirty="0" err="1"/>
                        <a:t>챗봇을</a:t>
                      </a:r>
                      <a:r>
                        <a:rPr lang="ko-KR" altLang="en-US" sz="1400" dirty="0"/>
                        <a:t> 통한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차 심리 지원 및 실시간 상담사 연결 기능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45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92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344678" y="301886"/>
            <a:ext cx="7211154" cy="628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2523" tIns="56246" rIns="112523" bIns="56246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개인별 과제 정의서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BB66B73-6754-4987-9315-EDD18772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543761"/>
              </p:ext>
            </p:extLst>
          </p:nvPr>
        </p:nvGraphicFramePr>
        <p:xfrm>
          <a:off x="581025" y="1181099"/>
          <a:ext cx="11144250" cy="528438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17141">
                  <a:extLst>
                    <a:ext uri="{9D8B030D-6E8A-4147-A177-3AD203B41FA5}">
                      <a16:colId xmlns:a16="http://schemas.microsoft.com/office/drawing/2014/main" val="2950248374"/>
                    </a:ext>
                  </a:extLst>
                </a:gridCol>
                <a:gridCol w="8727109">
                  <a:extLst>
                    <a:ext uri="{9D8B030D-6E8A-4147-A177-3AD203B41FA5}">
                      <a16:colId xmlns:a16="http://schemas.microsoft.com/office/drawing/2014/main" val="1685298123"/>
                    </a:ext>
                  </a:extLst>
                </a:gridCol>
              </a:tblGrid>
              <a:tr h="4226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목표 고객</a:t>
                      </a:r>
                      <a:r>
                        <a:rPr lang="en-US" altLang="ko-KR" sz="12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(B2B.B2G </a:t>
                      </a:r>
                      <a:r>
                        <a:rPr lang="ko-KR" altLang="en-US" sz="12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대상</a:t>
                      </a:r>
                      <a:r>
                        <a:rPr lang="en-US" altLang="ko-KR" sz="12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sz="1600" b="1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B2G: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딥브레인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AI(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기업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 &lt;-&gt;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여성가족부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디지털성범죄방지과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924259"/>
                  </a:ext>
                </a:extLst>
              </a:tr>
              <a:tr h="6111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과제 선정 배경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/>
                        <a:t>디지털 성범죄의 급증과 </a:t>
                      </a:r>
                      <a:r>
                        <a:rPr lang="ko-KR" altLang="en-US" sz="1400" dirty="0" err="1"/>
                        <a:t>딥페이크</a:t>
                      </a:r>
                      <a:r>
                        <a:rPr lang="ko-KR" altLang="en-US" sz="1400" dirty="0"/>
                        <a:t> 콘텐츠 확산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기존 대응 체계는 수작업 중심으로 비효율적인데 </a:t>
                      </a:r>
                      <a:r>
                        <a:rPr lang="ko-KR" altLang="en-US" sz="1400" b="1" dirty="0"/>
                        <a:t>디지털 성범죄 전담 수사 인력이 부족한 상황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b="1" dirty="0"/>
                        <a:t>인력난을 해결하기 위해 </a:t>
                      </a:r>
                      <a:r>
                        <a:rPr lang="en-US" altLang="ko-KR" sz="1400" b="1" dirty="0"/>
                        <a:t>AI </a:t>
                      </a:r>
                      <a:r>
                        <a:rPr lang="ko-KR" altLang="en-US" sz="1400" b="1" dirty="0"/>
                        <a:t>어시스턴트 과제를 선정</a:t>
                      </a:r>
                      <a:r>
                        <a:rPr lang="en-US" altLang="ko-KR" sz="1400" b="1" dirty="0"/>
                        <a:t> </a:t>
                      </a: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638921"/>
                  </a:ext>
                </a:extLst>
              </a:tr>
              <a:tr h="267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활용 데이터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highlight>
                            <a:srgbClr val="FFFFFF"/>
                          </a:highlight>
                        </a:rPr>
                        <a:t>[</a:t>
                      </a:r>
                      <a:r>
                        <a:rPr lang="ko-KR" altLang="en-US" sz="1200" b="1" dirty="0">
                          <a:highlight>
                            <a:srgbClr val="FFFFFF"/>
                          </a:highlight>
                        </a:rPr>
                        <a:t>활용 데이터</a:t>
                      </a:r>
                      <a:r>
                        <a:rPr lang="en-US" altLang="ko-KR" sz="1200" b="1" dirty="0">
                          <a:highlight>
                            <a:srgbClr val="FFFFFF"/>
                          </a:highlight>
                        </a:rPr>
                        <a:t>]</a:t>
                      </a:r>
                      <a:endParaRPr lang="ko-KR" altLang="en-US" sz="1200" b="1" dirty="0">
                        <a:highlight>
                          <a:srgbClr val="FFFFFF"/>
                        </a:highlight>
                      </a:endParaRPr>
                    </a:p>
                    <a:p>
                      <a:r>
                        <a:rPr lang="en-US" altLang="ko-KR" sz="1200" b="1" dirty="0">
                          <a:highlight>
                            <a:srgbClr val="FFFFFF"/>
                          </a:highlight>
                        </a:rPr>
                        <a:t>1.</a:t>
                      </a:r>
                      <a:r>
                        <a:rPr lang="ko-KR" altLang="en-US" sz="1200" b="1" dirty="0">
                          <a:highlight>
                            <a:srgbClr val="FFFFFF"/>
                          </a:highlight>
                        </a:rPr>
                        <a:t>디지털 콘텐츠 데이터</a:t>
                      </a:r>
                      <a:endParaRPr lang="ko-KR" altLang="en-US" sz="1200" dirty="0">
                        <a:highlight>
                          <a:srgbClr val="FFFFFF"/>
                        </a:highlight>
                      </a:endParaRPr>
                    </a:p>
                    <a:p>
                      <a:pPr lvl="1"/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-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이미지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영상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음성 데이터를 포함한 </a:t>
                      </a:r>
                      <a:r>
                        <a:rPr lang="ko-KR" altLang="en-US" sz="1200" dirty="0" err="1">
                          <a:highlight>
                            <a:srgbClr val="FFFFFF"/>
                          </a:highlight>
                        </a:rPr>
                        <a:t>딥페이크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 탐지 및 분석을 위한 학습 데이터셋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.</a:t>
                      </a:r>
                    </a:p>
                    <a:p>
                      <a:pPr lvl="1"/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- SNS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및 스트리밍 플랫폼에서 유통되는 사용자 콘텐츠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.</a:t>
                      </a:r>
                    </a:p>
                    <a:p>
                      <a:r>
                        <a:rPr lang="en-US" altLang="ko-KR" sz="1200" b="1" dirty="0">
                          <a:highlight>
                            <a:srgbClr val="FFFFFF"/>
                          </a:highlight>
                        </a:rPr>
                        <a:t>2.</a:t>
                      </a:r>
                      <a:r>
                        <a:rPr lang="ko-KR" altLang="en-US" sz="1200" b="1" dirty="0">
                          <a:highlight>
                            <a:srgbClr val="FFFFFF"/>
                          </a:highlight>
                        </a:rPr>
                        <a:t>피해자 신고 데이터</a:t>
                      </a:r>
                      <a:endParaRPr lang="ko-KR" altLang="en-US" sz="1200" dirty="0">
                        <a:highlight>
                          <a:srgbClr val="FFFFFF"/>
                        </a:highlight>
                      </a:endParaRPr>
                    </a:p>
                    <a:p>
                      <a:pPr lvl="1"/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-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여성가족부 디지털성범죄 신고센터로 접수된 피해 사례 데이터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.</a:t>
                      </a:r>
                    </a:p>
                    <a:p>
                      <a:pPr lvl="1"/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-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피해 유형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발생 경로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신고 빈도 등</a:t>
                      </a:r>
                      <a:endParaRPr lang="en-US" altLang="ko-KR" sz="1200" dirty="0">
                        <a:highlight>
                          <a:srgbClr val="FFFFFF"/>
                        </a:highlight>
                      </a:endParaRPr>
                    </a:p>
                    <a:p>
                      <a:r>
                        <a:rPr lang="en-US" altLang="ko-KR" sz="1200" b="1" dirty="0">
                          <a:highlight>
                            <a:srgbClr val="FFFFFF"/>
                          </a:highlight>
                        </a:rPr>
                        <a:t>3. </a:t>
                      </a:r>
                      <a:r>
                        <a:rPr lang="ko-KR" altLang="en-US" sz="1200" b="1" dirty="0">
                          <a:highlight>
                            <a:srgbClr val="FFFFFF"/>
                          </a:highlight>
                        </a:rPr>
                        <a:t>법적 증거 데이터</a:t>
                      </a:r>
                      <a:endParaRPr lang="ko-KR" altLang="en-US" sz="1200" dirty="0">
                        <a:highlight>
                          <a:srgbClr val="FFFFFF"/>
                        </a:highlight>
                      </a:endParaRPr>
                    </a:p>
                    <a:p>
                      <a:pPr lvl="1"/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-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디지털 포렌식 자료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메타데이터 등 법적 증거로 활용 가능한 데이터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.</a:t>
                      </a:r>
                    </a:p>
                    <a:p>
                      <a:pPr lvl="1"/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-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콘텐츠 유포 경로 및 유포자 관련 정보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.</a:t>
                      </a:r>
                    </a:p>
                    <a:p>
                      <a:r>
                        <a:rPr lang="en-US" altLang="ko-KR" sz="1200" b="1" dirty="0">
                          <a:highlight>
                            <a:srgbClr val="FFFFFF"/>
                          </a:highlight>
                        </a:rPr>
                        <a:t>4.</a:t>
                      </a:r>
                      <a:r>
                        <a:rPr lang="ko-KR" altLang="en-US" sz="1200" b="1" dirty="0">
                          <a:highlight>
                            <a:srgbClr val="FFFFFF"/>
                          </a:highlight>
                        </a:rPr>
                        <a:t>심리 지원 데이터</a:t>
                      </a:r>
                      <a:endParaRPr lang="ko-KR" altLang="en-US" sz="1200" dirty="0">
                        <a:highlight>
                          <a:srgbClr val="FFFFFF"/>
                        </a:highlight>
                      </a:endParaRPr>
                    </a:p>
                    <a:p>
                      <a:pPr lvl="1"/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-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피해자 심리 상담 기록 및 유형별 지원 요청 데이터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.</a:t>
                      </a:r>
                    </a:p>
                    <a:p>
                      <a:pPr marL="171450" lvl="1" indent="-171450">
                        <a:buFontTx/>
                        <a:buChar char="-"/>
                      </a:pP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상담 유형과 효과성 데이터를 기반으로 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AI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모델 학습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.</a:t>
                      </a:r>
                    </a:p>
                    <a:p>
                      <a:pPr marL="0" lvl="1" indent="0">
                        <a:buFontTx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</a:rPr>
                        <a:t>[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</a:rPr>
                        <a:t>AI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</a:rPr>
                        <a:t>모델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lvl="1" indent="0">
                        <a:buFontTx/>
                        <a:buNone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Yolov11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의 딥러닝 모델을 이용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054753"/>
                  </a:ext>
                </a:extLst>
              </a:tr>
              <a:tr h="13372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기대 효과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실시간 </a:t>
                      </a:r>
                      <a:r>
                        <a:rPr lang="ko-KR" altLang="en-US" sz="1400" dirty="0" err="1"/>
                        <a:t>딥페이크</a:t>
                      </a:r>
                      <a:r>
                        <a:rPr lang="ko-KR" altLang="en-US" sz="1400" dirty="0"/>
                        <a:t> 탐지 및 삭제 시스템으로 콘텐츠 처리 시간 </a:t>
                      </a:r>
                      <a:r>
                        <a:rPr lang="en-US" altLang="ko-KR" sz="1400" dirty="0"/>
                        <a:t>90% </a:t>
                      </a:r>
                      <a:r>
                        <a:rPr lang="ko-KR" altLang="en-US" sz="1400" dirty="0"/>
                        <a:t>단축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여성가족부가 첨단 </a:t>
                      </a:r>
                      <a:r>
                        <a:rPr lang="en-US" altLang="ko-KR" sz="1400" dirty="0"/>
                        <a:t>AI </a:t>
                      </a:r>
                      <a:r>
                        <a:rPr lang="ko-KR" altLang="en-US" sz="1400" dirty="0"/>
                        <a:t>기술을 도입해 디지털 성범죄 대응 리더로 자리매김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기존 수작업 탐지와 법적 대응 과정에서 소모되는 인력 및 행정 비용 절감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831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69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678" y="301886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과제 정의서 </a:t>
            </a:r>
            <a:endParaRPr sz="36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E9A2437-203B-087E-E48C-A9C8399FFE41}"/>
              </a:ext>
            </a:extLst>
          </p:cNvPr>
          <p:cNvGraphicFramePr>
            <a:graphicFrameLocks noGrp="1"/>
          </p:cNvGraphicFramePr>
          <p:nvPr/>
        </p:nvGraphicFramePr>
        <p:xfrm>
          <a:off x="4330700" y="3003550"/>
          <a:ext cx="7391400" cy="3111499"/>
        </p:xfrm>
        <a:graphic>
          <a:graphicData uri="http://schemas.openxmlformats.org/drawingml/2006/table">
            <a:tbl>
              <a:tblPr firstRow="1" firstCol="1" bandRow="1"/>
              <a:tblGrid>
                <a:gridCol w="635000">
                  <a:extLst>
                    <a:ext uri="{9D8B030D-6E8A-4147-A177-3AD203B41FA5}">
                      <a16:colId xmlns:a16="http://schemas.microsoft.com/office/drawing/2014/main" val="3282511208"/>
                    </a:ext>
                  </a:extLst>
                </a:gridCol>
                <a:gridCol w="2884067">
                  <a:extLst>
                    <a:ext uri="{9D8B030D-6E8A-4147-A177-3AD203B41FA5}">
                      <a16:colId xmlns:a16="http://schemas.microsoft.com/office/drawing/2014/main" val="3068981298"/>
                    </a:ext>
                  </a:extLst>
                </a:gridCol>
                <a:gridCol w="506833">
                  <a:extLst>
                    <a:ext uri="{9D8B030D-6E8A-4147-A177-3AD203B41FA5}">
                      <a16:colId xmlns:a16="http://schemas.microsoft.com/office/drawing/2014/main" val="176794345"/>
                    </a:ext>
                  </a:extLst>
                </a:gridCol>
                <a:gridCol w="3365500">
                  <a:extLst>
                    <a:ext uri="{9D8B030D-6E8A-4147-A177-3AD203B41FA5}">
                      <a16:colId xmlns:a16="http://schemas.microsoft.com/office/drawing/2014/main" val="528126740"/>
                    </a:ext>
                  </a:extLst>
                </a:gridCol>
              </a:tblGrid>
              <a:tr h="38846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2060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구분</a:t>
                      </a:r>
                      <a:endParaRPr lang="ko-KR" sz="1600" dirty="0">
                        <a:effectLst/>
                        <a:highlight>
                          <a:srgbClr val="002060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2060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BM</a:t>
                      </a:r>
                      <a:endParaRPr lang="ko-KR" sz="1600" dirty="0">
                        <a:effectLst/>
                        <a:highlight>
                          <a:srgbClr val="002060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2060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구분</a:t>
                      </a:r>
                      <a:endParaRPr lang="ko-KR" sz="1600" dirty="0">
                        <a:effectLst/>
                        <a:highlight>
                          <a:srgbClr val="002060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2060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BM</a:t>
                      </a:r>
                      <a:endParaRPr lang="ko-KR" sz="1600" dirty="0">
                        <a:effectLst/>
                        <a:highlight>
                          <a:srgbClr val="002060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342914"/>
                  </a:ext>
                </a:extLst>
              </a:tr>
              <a:tr h="68075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1</a:t>
                      </a:r>
                      <a:endParaRPr lang="ko-KR" sz="16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헬스케어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5</a:t>
                      </a:r>
                      <a:endParaRPr lang="ko-KR" sz="16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AI 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어시스턴트</a:t>
                      </a:r>
                      <a:r>
                        <a:rPr lang="en-US" alt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통화비서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600" b="1" spc="-30" dirty="0" err="1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챗봇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 등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92576"/>
                  </a:ext>
                </a:extLst>
              </a:tr>
              <a:tr h="68075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2</a:t>
                      </a:r>
                      <a:endParaRPr lang="ko-KR" sz="16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교육 서비스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6</a:t>
                      </a:r>
                      <a:endParaRPr lang="ko-KR" sz="16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스마트공간</a:t>
                      </a:r>
                      <a:r>
                        <a:rPr lang="en-US" alt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물류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빌딩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공단 등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191428"/>
                  </a:ext>
                </a:extLst>
              </a:tr>
              <a:tr h="68075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3</a:t>
                      </a:r>
                      <a:endParaRPr lang="ko-KR" sz="16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안전 서비스</a:t>
                      </a:r>
                      <a:r>
                        <a:rPr lang="en-US" alt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산업안전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7</a:t>
                      </a:r>
                      <a:endParaRPr lang="ko-KR" sz="16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디지털 컨텐츠</a:t>
                      </a:r>
                      <a:r>
                        <a:rPr lang="en-US" alt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생성형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 ai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등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167077"/>
                  </a:ext>
                </a:extLst>
              </a:tr>
              <a:tr h="68075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4</a:t>
                      </a:r>
                      <a:endParaRPr lang="ko-KR" sz="16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 err="1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스마트모빌리티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자율주행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차량관제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8</a:t>
                      </a:r>
                      <a:endParaRPr lang="ko-KR" sz="16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빅데이터 분석 컨설팅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관광분석 솔루션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생활인구솔루션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5171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C2B723F-47BA-C86E-1B46-20E900F43300}"/>
              </a:ext>
            </a:extLst>
          </p:cNvPr>
          <p:cNvSpPr txBox="1"/>
          <p:nvPr/>
        </p:nvSpPr>
        <p:spPr>
          <a:xfrm>
            <a:off x="4330700" y="1794704"/>
            <a:ext cx="7214088" cy="96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ko-KR" altLang="en-US" sz="2000" b="1" u="sng" spc="-171" dirty="0" err="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ㅇ</a:t>
            </a:r>
            <a:r>
              <a:rPr lang="en-US" altLang="ko-KR" sz="2000" b="1" u="sng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 </a:t>
            </a:r>
            <a:r>
              <a:rPr lang="ko-KR" altLang="en-US" sz="2000" b="1" u="sng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사업 </a:t>
            </a:r>
            <a:r>
              <a:rPr lang="en-US" altLang="ko-KR" sz="2000" b="1" u="sng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BM </a:t>
            </a:r>
            <a:r>
              <a:rPr lang="ko-KR" altLang="en-US" sz="2000" b="1" u="sng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관련 아이디어 제시</a:t>
            </a:r>
            <a:endParaRPr lang="en-US" altLang="ko-KR" sz="2800" b="1" u="sng" spc="-30" dirty="0">
              <a:ln w="9525" cap="rnd" cmpd="sng" algn="ctr">
                <a:solidFill>
                  <a:srgbClr val="7F7F7F">
                    <a:alpha val="0"/>
                  </a:srgbClr>
                </a:solidFill>
                <a:prstDash val="solid"/>
                <a:bevel/>
              </a:ln>
              <a:effectLst/>
              <a:highlight>
                <a:srgbClr val="FFFF00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ts val="3600"/>
              </a:lnSpc>
            </a:pPr>
            <a:r>
              <a:rPr lang="en-US" altLang="ko-KR" sz="16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  </a:t>
            </a:r>
            <a:r>
              <a:rPr lang="en-US" altLang="ko-KR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(1) B2B </a:t>
            </a:r>
            <a:r>
              <a:rPr lang="ko-KR" altLang="en-US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기업</a:t>
            </a:r>
            <a:r>
              <a:rPr lang="en-US" altLang="ko-KR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</a:t>
            </a:r>
            <a:r>
              <a:rPr lang="ko-KR" altLang="en-US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비즈니스 관점 </a:t>
            </a:r>
            <a:r>
              <a:rPr lang="en-US" altLang="ko-KR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  (2) B2G</a:t>
            </a:r>
            <a:r>
              <a:rPr lang="ko-KR" altLang="en-US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정부의 사회</a:t>
            </a:r>
            <a:r>
              <a:rPr lang="en-US" altLang="ko-KR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</a:t>
            </a:r>
            <a:r>
              <a:rPr lang="ko-KR" altLang="en-US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문제 해결 </a:t>
            </a:r>
            <a:endParaRPr lang="en-US" altLang="ko-KR" sz="1400" b="1" spc="-171" dirty="0">
              <a:ln>
                <a:solidFill>
                  <a:srgbClr val="2A8FD4">
                    <a:shade val="50000"/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2B4421-E946-C248-4B0A-D7AB25B110D1}"/>
              </a:ext>
            </a:extLst>
          </p:cNvPr>
          <p:cNvSpPr/>
          <p:nvPr/>
        </p:nvSpPr>
        <p:spPr>
          <a:xfrm>
            <a:off x="1318437" y="2477386"/>
            <a:ext cx="1850065" cy="729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DE7095-9E2B-F8AF-4DCB-0C17DF87C4CA}"/>
              </a:ext>
            </a:extLst>
          </p:cNvPr>
          <p:cNvSpPr txBox="1"/>
          <p:nvPr/>
        </p:nvSpPr>
        <p:spPr>
          <a:xfrm>
            <a:off x="700721" y="2572966"/>
            <a:ext cx="2501774" cy="53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altLang="ko-KR" sz="24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12.18 ~ 12.26</a:t>
            </a:r>
            <a:r>
              <a:rPr lang="ko-KR" altLang="en-US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</a:t>
            </a:r>
            <a:endParaRPr lang="en-US" altLang="ko-KR" b="1" spc="-171" dirty="0">
              <a:ln>
                <a:solidFill>
                  <a:srgbClr val="2A8FD4">
                    <a:shade val="50000"/>
                    <a:alpha val="0"/>
                  </a:srgbClr>
                </a:solidFill>
              </a:ln>
              <a:solidFill>
                <a:schemeClr val="tx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979FD14B-6982-F6C7-EC1B-ADED5FEC19ED}"/>
              </a:ext>
            </a:extLst>
          </p:cNvPr>
          <p:cNvSpPr/>
          <p:nvPr/>
        </p:nvSpPr>
        <p:spPr>
          <a:xfrm>
            <a:off x="700721" y="1965579"/>
            <a:ext cx="2602949" cy="599216"/>
          </a:xfrm>
          <a:custGeom>
            <a:avLst/>
            <a:gdLst>
              <a:gd name="connsiteX0" fmla="*/ 0 w 2602949"/>
              <a:gd name="connsiteY0" fmla="*/ 99871 h 599216"/>
              <a:gd name="connsiteX1" fmla="*/ 99871 w 2602949"/>
              <a:gd name="connsiteY1" fmla="*/ 0 h 599216"/>
              <a:gd name="connsiteX2" fmla="*/ 2503078 w 2602949"/>
              <a:gd name="connsiteY2" fmla="*/ 0 h 599216"/>
              <a:gd name="connsiteX3" fmla="*/ 2602949 w 2602949"/>
              <a:gd name="connsiteY3" fmla="*/ 99871 h 599216"/>
              <a:gd name="connsiteX4" fmla="*/ 2602949 w 2602949"/>
              <a:gd name="connsiteY4" fmla="*/ 499345 h 599216"/>
              <a:gd name="connsiteX5" fmla="*/ 2503078 w 2602949"/>
              <a:gd name="connsiteY5" fmla="*/ 599216 h 599216"/>
              <a:gd name="connsiteX6" fmla="*/ 99871 w 2602949"/>
              <a:gd name="connsiteY6" fmla="*/ 599216 h 599216"/>
              <a:gd name="connsiteX7" fmla="*/ 0 w 2602949"/>
              <a:gd name="connsiteY7" fmla="*/ 499345 h 599216"/>
              <a:gd name="connsiteX8" fmla="*/ 0 w 2602949"/>
              <a:gd name="connsiteY8" fmla="*/ 99871 h 599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2949" h="599216">
                <a:moveTo>
                  <a:pt x="0" y="99871"/>
                </a:moveTo>
                <a:cubicBezTo>
                  <a:pt x="0" y="44714"/>
                  <a:pt x="44714" y="0"/>
                  <a:pt x="99871" y="0"/>
                </a:cubicBezTo>
                <a:lnTo>
                  <a:pt x="2503078" y="0"/>
                </a:lnTo>
                <a:cubicBezTo>
                  <a:pt x="2558235" y="0"/>
                  <a:pt x="2602949" y="44714"/>
                  <a:pt x="2602949" y="99871"/>
                </a:cubicBezTo>
                <a:lnTo>
                  <a:pt x="2602949" y="499345"/>
                </a:lnTo>
                <a:cubicBezTo>
                  <a:pt x="2602949" y="554502"/>
                  <a:pt x="2558235" y="599216"/>
                  <a:pt x="2503078" y="599216"/>
                </a:cubicBezTo>
                <a:lnTo>
                  <a:pt x="99871" y="599216"/>
                </a:lnTo>
                <a:cubicBezTo>
                  <a:pt x="44714" y="599216"/>
                  <a:pt x="0" y="554502"/>
                  <a:pt x="0" y="499345"/>
                </a:cubicBezTo>
                <a:lnTo>
                  <a:pt x="0" y="99871"/>
                </a:lnTo>
                <a:close/>
              </a:path>
            </a:pathLst>
          </a:custGeom>
        </p:spPr>
        <p:style>
          <a:lnRef idx="3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451" tIns="105451" rIns="105451" bIns="105451" numCol="1" spcCol="1270" anchor="ctr" anchorCtr="0">
            <a:noAutofit/>
          </a:bodyPr>
          <a:lstStyle/>
          <a:p>
            <a:pPr marL="0" lvl="0" indent="0" algn="ctr" defTabSz="8890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2000" b="1" kern="1200" spc="-130" baseline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정의서 개인별 작성</a:t>
            </a:r>
            <a:endParaRPr lang="en-US" altLang="ko-KR" sz="2000" b="1" kern="1200" spc="-130" baseline="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92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7C302623EB9324799900221F4FFEB85" ma:contentTypeVersion="19" ma:contentTypeDescription="새 문서를 만듭니다." ma:contentTypeScope="" ma:versionID="ae7033b523457a225313f209514cfa61">
  <xsd:schema xmlns:xsd="http://www.w3.org/2001/XMLSchema" xmlns:xs="http://www.w3.org/2001/XMLSchema" xmlns:p="http://schemas.microsoft.com/office/2006/metadata/properties" xmlns:ns2="677f369c-0c7e-4879-9dfb-6cea400ef005" xmlns:ns3="1f1919ae-71d8-4e78-b1bd-1ce78ec43a0b" targetNamespace="http://schemas.microsoft.com/office/2006/metadata/properties" ma:root="true" ma:fieldsID="4ff836d7b68e46d79db0c6fbef9bf536" ns2:_="" ns3:_="">
    <xsd:import namespace="677f369c-0c7e-4879-9dfb-6cea400ef005"/>
    <xsd:import namespace="1f1919ae-71d8-4e78-b1bd-1ce78ec43a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f369c-0c7e-4879-9dfb-6cea400ef0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919ae-71d8-4e78-b1bd-1ce78ec43a0b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19afbf73-953c-4c0e-a9f0-3ec8db72f19e}" ma:internalName="TaxCatchAll" ma:showField="CatchAllData" ma:web="1f1919ae-71d8-4e78-b1bd-1ce78ec43a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f1919ae-71d8-4e78-b1bd-1ce78ec43a0b" xsi:nil="true"/>
    <lcf76f155ced4ddcb4097134ff3c332f xmlns="677f369c-0c7e-4879-9dfb-6cea400ef005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0F8390-6E74-4A79-9421-4644E21F97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7f369c-0c7e-4879-9dfb-6cea400ef005"/>
    <ds:schemaRef ds:uri="1f1919ae-71d8-4e78-b1bd-1ce78ec43a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74F5F0-E47C-4CD4-9BF1-D80ACD90DC05}">
  <ds:schemaRefs>
    <ds:schemaRef ds:uri="1857a468-9f2d-455b-8425-136ceb0ac253"/>
    <ds:schemaRef ds:uri="1e5c7207-648b-4a22-8f21-e4a767071fd1"/>
    <ds:schemaRef ds:uri="1f1919ae-71d8-4e78-b1bd-1ce78ec43a0b"/>
    <ds:schemaRef ds:uri="677f369c-0c7e-4879-9dfb-6cea400ef005"/>
    <ds:schemaRef ds:uri="6b9c16b5-910a-460c-9d0a-b2e9e3dbe569"/>
    <ds:schemaRef ds:uri="9114dcef-bd0d-459c-b9d7-fc63398cdbe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540</Words>
  <Application>Microsoft Office PowerPoint</Application>
  <PresentationFormat>와이드스크린</PresentationFormat>
  <Paragraphs>82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Noto Sans Symbols</vt:lpstr>
      <vt:lpstr>나눔스퀘어 Bold</vt:lpstr>
      <vt:lpstr>나눔스퀘어 네오 Heavy</vt:lpstr>
      <vt:lpstr>맑은 고딕</vt:lpstr>
      <vt:lpstr>맑은 고딕</vt:lpstr>
      <vt:lpstr>Arial</vt:lpstr>
      <vt:lpstr>Calibri</vt:lpstr>
      <vt:lpstr>Office 테마</vt:lpstr>
      <vt:lpstr>개인별 과제 정의서</vt:lpstr>
      <vt:lpstr>개인별 과제 정의서</vt:lpstr>
      <vt:lpstr>과제 정의서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양정우</cp:lastModifiedBy>
  <cp:revision>358</cp:revision>
  <dcterms:modified xsi:type="dcterms:W3CDTF">2024-12-22T01:46:06Z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0x010100E7C302623EB9324799900221F4FFEB85</vt:lpwstr>
  </property>
  <property fmtid="{D5CDD505-2E9C-101B-9397-08002B2CF9AE}" pid="10" name="MediaServiceImageTags">
    <vt:lpwstr/>
  </property>
</Properties>
</file>