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6" r:id="rId4"/>
  </p:sldMasterIdLst>
  <p:notesMasterIdLst>
    <p:notesMasterId r:id="rId24"/>
  </p:notesMasterIdLst>
  <p:handoutMasterIdLst>
    <p:handoutMasterId r:id="rId25"/>
  </p:handoutMasterIdLst>
  <p:sldIdLst>
    <p:sldId id="3516" r:id="rId5"/>
    <p:sldId id="3562" r:id="rId6"/>
    <p:sldId id="3560" r:id="rId7"/>
    <p:sldId id="3563" r:id="rId8"/>
    <p:sldId id="3561" r:id="rId9"/>
    <p:sldId id="3559" r:id="rId10"/>
    <p:sldId id="3564" r:id="rId11"/>
    <p:sldId id="3565" r:id="rId12"/>
    <p:sldId id="3576" r:id="rId13"/>
    <p:sldId id="3577" r:id="rId14"/>
    <p:sldId id="3566" r:id="rId15"/>
    <p:sldId id="3567" r:id="rId16"/>
    <p:sldId id="3568" r:id="rId17"/>
    <p:sldId id="3570" r:id="rId18"/>
    <p:sldId id="3574" r:id="rId19"/>
    <p:sldId id="3575" r:id="rId20"/>
    <p:sldId id="3573" r:id="rId21"/>
    <p:sldId id="3572" r:id="rId22"/>
    <p:sldId id="3544" r:id="rId2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기본 구역" id="{E01BE995-BFC2-4ED8-A89B-DF4717FF67A0}">
          <p14:sldIdLst>
            <p14:sldId id="3516"/>
            <p14:sldId id="3562"/>
            <p14:sldId id="3560"/>
            <p14:sldId id="3563"/>
            <p14:sldId id="3561"/>
          </p14:sldIdLst>
        </p14:section>
        <p14:section name="제목 없는 구역" id="{AA423445-CF8D-4C9F-BE21-FB9C7DC69DC6}">
          <p14:sldIdLst>
            <p14:sldId id="3559"/>
            <p14:sldId id="3564"/>
            <p14:sldId id="3565"/>
            <p14:sldId id="3576"/>
            <p14:sldId id="3577"/>
            <p14:sldId id="3566"/>
            <p14:sldId id="3567"/>
            <p14:sldId id="3568"/>
            <p14:sldId id="3570"/>
            <p14:sldId id="3574"/>
            <p14:sldId id="3575"/>
            <p14:sldId id="3573"/>
            <p14:sldId id="3572"/>
            <p14:sldId id="354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EDEA"/>
    <a:srgbClr val="1F6765"/>
    <a:srgbClr val="FF6600"/>
    <a:srgbClr val="D8ECEB"/>
    <a:srgbClr val="418587"/>
    <a:srgbClr val="C9FAFC"/>
    <a:srgbClr val="A5D2D3"/>
    <a:srgbClr val="71C1B3"/>
    <a:srgbClr val="B5DBD3"/>
    <a:srgbClr val="CAE5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302750-B8AB-424B-8708-DD4EB77ECD3B}" v="14" dt="2024-09-23T23:58:16.144"/>
  </p1510:revLst>
</p1510:revInfo>
</file>

<file path=ppt/tableStyles.xml><?xml version="1.0" encoding="utf-8"?>
<a:tblStyleLst xmlns:a="http://schemas.openxmlformats.org/drawingml/2006/main" def="{A4739C91-EA2B-441A-B1FC-6100ADDC1FEA}">
  <a:tblStyle styleId="{A4739C91-EA2B-441A-B1FC-6100ADDC1FE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84" autoAdjust="0"/>
    <p:restoredTop sz="63700" autoAdjust="0"/>
  </p:normalViewPr>
  <p:slideViewPr>
    <p:cSldViewPr snapToGrid="0">
      <p:cViewPr varScale="1">
        <p:scale>
          <a:sx n="47" d="100"/>
          <a:sy n="47" d="100"/>
        </p:scale>
        <p:origin x="182" y="38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DD5EE2-0F71-437D-9438-13CCE6E2D3A4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5F53A9-D8CC-4D53-A6BF-2C0C2798EC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49014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12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fld>
            <a:endParaRPr lang="ko-KR" altLang="en-US"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5103002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tabLst/>
              <a:defRPr/>
            </a:pPr>
            <a:endParaRPr lang="en-US" altLang="ko-KR" dirty="0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687536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tabLst/>
              <a:defRPr/>
            </a:pPr>
            <a:endParaRPr lang="en-US" altLang="ko-KR" dirty="0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689446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tabLst/>
              <a:defRPr/>
            </a:pPr>
            <a:endParaRPr lang="en-US" altLang="ko-KR" dirty="0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533719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tabLst/>
              <a:defRPr/>
            </a:pPr>
            <a:endParaRPr lang="en-US" altLang="ko-KR" dirty="0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402611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tabLst/>
              <a:defRPr/>
            </a:pPr>
            <a:endParaRPr lang="en-US" altLang="ko-KR" dirty="0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012718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tabLst/>
              <a:defRPr/>
            </a:pPr>
            <a:endParaRPr lang="en-US" altLang="ko-KR" dirty="0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355633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tabLst/>
              <a:defRPr/>
            </a:pPr>
            <a:endParaRPr lang="en-US" altLang="ko-KR" dirty="0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347204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tabLst/>
              <a:defRPr/>
            </a:pPr>
            <a:endParaRPr lang="en-US" altLang="ko-KR" dirty="0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954156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tabLst/>
              <a:defRPr/>
            </a:pPr>
            <a:endParaRPr lang="en-US" altLang="ko-KR" dirty="0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788490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7" name="Google Shape;18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170854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tabLst/>
              <a:defRPr/>
            </a:pPr>
            <a:endParaRPr lang="en-US" altLang="ko-KR" dirty="0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494329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tabLst/>
              <a:defRPr/>
            </a:pPr>
            <a:endParaRPr lang="en-US" altLang="ko-KR" dirty="0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386820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tabLst/>
              <a:defRPr/>
            </a:pPr>
            <a:endParaRPr lang="en-US" altLang="ko-KR" dirty="0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096268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tabLst/>
              <a:defRPr/>
            </a:pPr>
            <a:endParaRPr lang="en-US" altLang="ko-KR" dirty="0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865659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tabLst/>
              <a:defRPr/>
            </a:pPr>
            <a:endParaRPr lang="en-US" altLang="ko-KR" dirty="0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378077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tabLst/>
              <a:defRPr/>
            </a:pPr>
            <a:endParaRPr lang="en-US" altLang="ko-KR" dirty="0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372560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tabLst/>
              <a:defRPr/>
            </a:pPr>
            <a:endParaRPr lang="en-US" altLang="ko-KR" dirty="0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516002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tabLst/>
              <a:defRPr/>
            </a:pPr>
            <a:endParaRPr lang="en-US" altLang="ko-KR" dirty="0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378480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사용자 지정 레이아웃">
  <p:cSld name="사용자 지정 레이아웃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그림 22">
            <a:extLst>
              <a:ext uri="{FF2B5EF4-FFF2-40B4-BE49-F238E27FC236}">
                <a16:creationId xmlns:a16="http://schemas.microsoft.com/office/drawing/2014/main" id="{C7CF2056-2E41-4C40-AE19-A9A1125F857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715" b="21945"/>
          <a:stretch/>
        </p:blipFill>
        <p:spPr>
          <a:xfrm>
            <a:off x="0" y="3596531"/>
            <a:ext cx="12192000" cy="2859057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DEA947DF-4474-4457-99B3-14ADC3E3823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552" b="21945"/>
          <a:stretch/>
        </p:blipFill>
        <p:spPr>
          <a:xfrm>
            <a:off x="0" y="0"/>
            <a:ext cx="12192000" cy="3600594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C30C2DB1-E1BF-4A77-BBF7-D6BABA49745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715" b="21945"/>
          <a:stretch/>
        </p:blipFill>
        <p:spPr>
          <a:xfrm>
            <a:off x="0" y="6148873"/>
            <a:ext cx="12192000" cy="709127"/>
          </a:xfrm>
          <a:prstGeom prst="rect">
            <a:avLst/>
          </a:prstGeom>
        </p:spPr>
      </p:pic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532456" y="510866"/>
            <a:ext cx="10821346" cy="59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3446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9pPr>
          </a:lstStyle>
          <a:p>
            <a:endParaRPr dirty="0"/>
          </a:p>
        </p:txBody>
      </p:sp>
      <p:cxnSp>
        <p:nvCxnSpPr>
          <p:cNvPr id="18" name="Google Shape;18;p3"/>
          <p:cNvCxnSpPr>
            <a:cxnSpLocks/>
            <a:stCxn id="22" idx="1"/>
            <a:endCxn id="22" idx="3"/>
          </p:cNvCxnSpPr>
          <p:nvPr/>
        </p:nvCxnSpPr>
        <p:spPr>
          <a:xfrm>
            <a:off x="0" y="6503437"/>
            <a:ext cx="12192000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" name="Google Shape;19;p3"/>
          <p:cNvSpPr txBox="1"/>
          <p:nvPr/>
        </p:nvSpPr>
        <p:spPr>
          <a:xfrm>
            <a:off x="11266756" y="6559088"/>
            <a:ext cx="755737" cy="157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831"/>
              <a:buFont typeface="Arial"/>
              <a:buNone/>
            </a:pPr>
            <a:fld id="{00000000-1234-1234-1234-123412341234}" type="slidenum">
              <a:rPr lang="en-US" altLang="ko-KR" sz="1023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ts val="831"/>
                <a:buFont typeface="Arial"/>
                <a:buNone/>
              </a:pPr>
              <a:t>‹#›</a:t>
            </a:fld>
            <a:endParaRPr sz="1023" b="0" i="0" u="none" strike="noStrike" cap="none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3"/>
          <p:cNvSpPr/>
          <p:nvPr/>
        </p:nvSpPr>
        <p:spPr>
          <a:xfrm>
            <a:off x="210470" y="6559088"/>
            <a:ext cx="3556571" cy="161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92" b="1" i="0" u="none" strike="noStrike" cap="none" dirty="0">
                <a:solidFill>
                  <a:srgbClr val="34AEAA"/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  <a:cs typeface="Arial"/>
                <a:sym typeface="Arial"/>
              </a:rPr>
              <a:t>KT AIVLE School</a:t>
            </a:r>
            <a:endParaRPr sz="1723" dirty="0">
              <a:solidFill>
                <a:srgbClr val="34AEAA"/>
              </a:solidFill>
              <a:latin typeface="나눔스퀘어 네오 Heavy" panose="00000A00000000000000" pitchFamily="2" charset="-127"/>
              <a:ea typeface="나눔스퀘어 네오 Heavy" panose="00000A00000000000000" pitchFamily="2" charset="-127"/>
            </a:endParaRPr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553369" y="1338454"/>
            <a:ext cx="10757098" cy="655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562722" marR="0" lvl="0" indent="-468935" algn="l" rtl="0">
              <a:lnSpc>
                <a:spcPct val="90000"/>
              </a:lnSpc>
              <a:spcBef>
                <a:spcPts val="1231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  <a:defRPr sz="2954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125444" marR="0" lvl="1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221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688165" marR="0" lvl="2" indent="-406410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96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250887" marR="0" lvl="3" indent="-390779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72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813609" marR="0" lvl="4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376331" marR="0" lvl="5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939052" marR="0" lvl="6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01774" marR="0" lvl="7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064496" marR="0" lvl="8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0DB33C9-9F17-4570-866B-17EF57204CD7}"/>
              </a:ext>
            </a:extLst>
          </p:cNvPr>
          <p:cNvSpPr/>
          <p:nvPr userDrawn="1"/>
        </p:nvSpPr>
        <p:spPr>
          <a:xfrm>
            <a:off x="169507" y="1142862"/>
            <a:ext cx="11852986" cy="52747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Google Shape;12;p40">
            <a:extLst>
              <a:ext uri="{FF2B5EF4-FFF2-40B4-BE49-F238E27FC236}">
                <a16:creationId xmlns:a16="http://schemas.microsoft.com/office/drawing/2014/main" id="{101F6C97-5613-4029-91DD-AB91A50C6258}"/>
              </a:ext>
            </a:extLst>
          </p:cNvPr>
          <p:cNvCxnSpPr/>
          <p:nvPr userDrawn="1"/>
        </p:nvCxnSpPr>
        <p:spPr>
          <a:xfrm rot="10800000">
            <a:off x="-5" y="1046297"/>
            <a:ext cx="12192005" cy="20820"/>
          </a:xfrm>
          <a:prstGeom prst="straightConnector1">
            <a:avLst/>
          </a:prstGeom>
          <a:noFill/>
          <a:ln w="28575" cap="flat" cmpd="thickThin">
            <a:solidFill>
              <a:srgbClr val="02BDB6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4" name="Google Shape;39;p42">
            <a:extLst>
              <a:ext uri="{FF2B5EF4-FFF2-40B4-BE49-F238E27FC236}">
                <a16:creationId xmlns:a16="http://schemas.microsoft.com/office/drawing/2014/main" id="{CD0CE241-17D8-47FB-BD1F-FE7D316AC62A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10954455" y="126128"/>
            <a:ext cx="1068038" cy="2432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">
  <p:cSld name="End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337679" y="404873"/>
            <a:ext cx="1314508" cy="243241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5"/>
          <p:cNvSpPr/>
          <p:nvPr/>
        </p:nvSpPr>
        <p:spPr>
          <a:xfrm>
            <a:off x="7873572" y="3492799"/>
            <a:ext cx="2741372" cy="241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969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Make it possible</a:t>
            </a:r>
            <a:endParaRPr sz="1723" dirty="0"/>
          </a:p>
        </p:txBody>
      </p:sp>
      <p:pic>
        <p:nvPicPr>
          <p:cNvPr id="31" name="Google Shape;31;p5" descr="텍스트, 클립아트이(가) 표시된 사진&#10;&#10;자동 생성된 설명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52094" y="2907769"/>
            <a:ext cx="2372373" cy="496671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14CD8E5-A4BC-4AC3-9C10-5483E0D95A4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6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-24561"/>
            <a:ext cx="12192000" cy="750276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body" idx="1"/>
          </p:nvPr>
        </p:nvSpPr>
        <p:spPr>
          <a:xfrm>
            <a:off x="269241" y="1189178"/>
            <a:ext cx="11653522" cy="689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562722" marR="0" lvl="0" indent="-484566" algn="l" rtl="0">
              <a:lnSpc>
                <a:spcPct val="90000"/>
              </a:lnSpc>
              <a:spcBef>
                <a:spcPts val="1231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Char char="✔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125444" marR="0" lvl="1" indent="-433765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95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688165" marR="0" lvl="2" indent="-416804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733"/>
              <a:buFont typeface="Arial"/>
              <a:buChar char="•"/>
              <a:defRPr sz="21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250887" marR="0" lvl="3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813609" marR="0" lvl="4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376331" marR="0" lvl="5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939052" marR="0" lvl="6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01774" marR="0" lvl="7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064496" marR="0" lvl="8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0" y="0"/>
            <a:ext cx="3692308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541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sz="43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sz="43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sz="43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sz="43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sz="43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74"/>
              <a:buFont typeface="Arial"/>
              <a:buNone/>
              <a:defRPr sz="43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74"/>
              <a:buFont typeface="Arial"/>
              <a:buNone/>
              <a:defRPr sz="43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74"/>
              <a:buFont typeface="Arial"/>
              <a:buNone/>
              <a:defRPr sz="43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74"/>
              <a:buFont typeface="Arial"/>
              <a:buNone/>
              <a:defRPr sz="43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565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562722" marR="0" lvl="0" indent="-456586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2242"/>
              <a:buFont typeface="Arial"/>
              <a:buChar char="•"/>
              <a:defRPr sz="275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125444" marR="0" lvl="1" indent="-433765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688165" marR="0" lvl="2" indent="-418524" algn="l" rtl="0">
              <a:lnSpc>
                <a:spcPct val="90000"/>
              </a:lnSpc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1755"/>
              <a:buFont typeface="Arial"/>
              <a:buChar char="•"/>
              <a:defRPr sz="215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250887" marR="0" lvl="3" indent="-403284" algn="l" rtl="0">
              <a:lnSpc>
                <a:spcPct val="90000"/>
              </a:lnSpc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560"/>
              <a:buFont typeface="Arial"/>
              <a:buChar char="–"/>
              <a:defRPr sz="19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813609" marR="0" lvl="4" indent="-403284" algn="l" rtl="0">
              <a:lnSpc>
                <a:spcPct val="90000"/>
              </a:lnSpc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560"/>
              <a:buFont typeface="Arial"/>
              <a:buChar char="»"/>
              <a:defRPr sz="19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376331" marR="0" lvl="5" indent="-40589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93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939052" marR="0" lvl="6" indent="-40589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93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01774" marR="0" lvl="7" indent="-40589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93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064496" marR="0" lvl="8" indent="-40589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93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">
  <p:cSld name="Section Title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269241" y="2084172"/>
            <a:ext cx="11653522" cy="1162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735"/>
              <a:buFont typeface="Calibri"/>
              <a:buNone/>
              <a:defRPr sz="705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11" indent="0" algn="ctr">
              <a:buNone/>
              <a:defRPr sz="2000"/>
            </a:lvl2pPr>
            <a:lvl3pPr marL="914423" indent="0" algn="ctr">
              <a:buNone/>
              <a:defRPr sz="1801"/>
            </a:lvl3pPr>
            <a:lvl4pPr marL="1371634" indent="0" algn="ctr">
              <a:buNone/>
              <a:defRPr sz="1600"/>
            </a:lvl4pPr>
            <a:lvl5pPr marL="1828846" indent="0" algn="ctr">
              <a:buNone/>
              <a:defRPr sz="1600"/>
            </a:lvl5pPr>
            <a:lvl6pPr marL="2286057" indent="0" algn="ctr">
              <a:buNone/>
              <a:defRPr sz="1600"/>
            </a:lvl6pPr>
            <a:lvl7pPr marL="2743269" indent="0" algn="ctr">
              <a:buNone/>
              <a:defRPr sz="1600"/>
            </a:lvl7pPr>
            <a:lvl8pPr marL="3200480" indent="0" algn="ctr">
              <a:buNone/>
              <a:defRPr sz="1600"/>
            </a:lvl8pPr>
            <a:lvl9pPr marL="3657691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39EA2-55BD-42D9-A3B3-20D6D22715F0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12FEC-B71F-4637-BA7F-AE62DE34B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1045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3" r:id="rId3"/>
    <p:sldLayoutId id="2147483654" r:id="rId4"/>
    <p:sldLayoutId id="2147483655" r:id="rId5"/>
    <p:sldLayoutId id="2147483657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F783B93C-511C-42EC-BD84-5B9B054FB28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0" name="Google Shape;39;p4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9613" y="402965"/>
            <a:ext cx="1068038" cy="243241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40;p42"/>
          <p:cNvSpPr/>
          <p:nvPr/>
        </p:nvSpPr>
        <p:spPr>
          <a:xfrm>
            <a:off x="9765915" y="6335312"/>
            <a:ext cx="2227365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Make it possible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3" name="Google Shape;41;p42" descr="텍스트, 클립아트이(가) 표시된 사진&#10;&#10;자동 생성된 설명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910964" y="5829300"/>
            <a:ext cx="1927553" cy="41765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4" name="Google Shape;43;p42"/>
          <p:cNvCxnSpPr>
            <a:cxnSpLocks/>
          </p:cNvCxnSpPr>
          <p:nvPr/>
        </p:nvCxnSpPr>
        <p:spPr>
          <a:xfrm>
            <a:off x="862205" y="2286000"/>
            <a:ext cx="0" cy="1069750"/>
          </a:xfrm>
          <a:prstGeom prst="straightConnector1">
            <a:avLst/>
          </a:prstGeom>
          <a:noFill/>
          <a:ln w="57150" cap="flat" cmpd="sng">
            <a:solidFill>
              <a:srgbClr val="02BDB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5" name="Google Shape;57;p11"/>
          <p:cNvSpPr txBox="1">
            <a:spLocks/>
          </p:cNvSpPr>
          <p:nvPr/>
        </p:nvSpPr>
        <p:spPr>
          <a:xfrm>
            <a:off x="983632" y="2223951"/>
            <a:ext cx="8245702" cy="1205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523" tIns="56246" rIns="112523" bIns="56246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6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altLang="ko-KR" sz="20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DX</a:t>
            </a:r>
            <a:r>
              <a:rPr lang="ko-KR" altLang="en-US" sz="20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컨설턴트 트랙 미니프로젝트  </a:t>
            </a:r>
            <a:r>
              <a:rPr lang="en-US" altLang="ko-KR" sz="20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1</a:t>
            </a:r>
            <a:r>
              <a:rPr lang="ko-KR" altLang="en-US" sz="20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차 </a:t>
            </a:r>
            <a:endParaRPr lang="en-US" altLang="ko-KR" sz="2000" spc="-100" dirty="0">
              <a:ln w="3175">
                <a:solidFill>
                  <a:schemeClr val="tx1">
                    <a:alpha val="30000"/>
                  </a:schemeClr>
                </a:solidFill>
              </a:ln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algn="l"/>
            <a:endParaRPr lang="en-US" altLang="ko-KR" sz="1000" spc="-100" dirty="0">
              <a:ln w="3175">
                <a:solidFill>
                  <a:schemeClr val="tx1">
                    <a:alpha val="30000"/>
                  </a:schemeClr>
                </a:solidFill>
              </a:ln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algn="l"/>
            <a:r>
              <a:rPr lang="ko-KR" altLang="en-US" sz="4400" b="1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+mn-ea"/>
                <a:ea typeface="+mn-ea"/>
              </a:rPr>
              <a:t>조별 발표 템플릿</a:t>
            </a:r>
            <a:endParaRPr lang="en-US" altLang="ko-KR" sz="4400" b="1" spc="-100" dirty="0">
              <a:ln w="3175">
                <a:solidFill>
                  <a:schemeClr val="tx1">
                    <a:alpha val="30000"/>
                  </a:schemeClr>
                </a:solidFill>
              </a:ln>
              <a:latin typeface="+mn-ea"/>
              <a:ea typeface="+mn-ea"/>
            </a:endParaRPr>
          </a:p>
        </p:txBody>
      </p:sp>
      <p:sp>
        <p:nvSpPr>
          <p:cNvPr id="9" name="Google Shape;57;p11">
            <a:extLst>
              <a:ext uri="{FF2B5EF4-FFF2-40B4-BE49-F238E27FC236}">
                <a16:creationId xmlns:a16="http://schemas.microsoft.com/office/drawing/2014/main" id="{E3927A6B-D301-419B-A687-5B81C9865C94}"/>
              </a:ext>
            </a:extLst>
          </p:cNvPr>
          <p:cNvSpPr txBox="1">
            <a:spLocks/>
          </p:cNvSpPr>
          <p:nvPr/>
        </p:nvSpPr>
        <p:spPr>
          <a:xfrm>
            <a:off x="983632" y="3444241"/>
            <a:ext cx="4202322" cy="644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523" tIns="56246" rIns="112523" bIns="56246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6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altLang="ko-KR" sz="3200" b="1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1F6765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DX 4</a:t>
            </a:r>
            <a:r>
              <a:rPr lang="ko-KR" altLang="en-US" sz="3200" b="1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1F6765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반</a:t>
            </a:r>
            <a:r>
              <a:rPr lang="en-US" altLang="ko-KR" sz="3200" b="1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1F6765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 11</a:t>
            </a:r>
            <a:r>
              <a:rPr lang="ko-KR" altLang="en-US" sz="3200" b="1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1F6765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조</a:t>
            </a:r>
            <a:endParaRPr lang="en-US" altLang="ko-KR" sz="3200" b="1" spc="-100" dirty="0">
              <a:ln w="3175">
                <a:solidFill>
                  <a:schemeClr val="tx1">
                    <a:alpha val="30000"/>
                  </a:schemeClr>
                </a:solidFill>
              </a:ln>
              <a:solidFill>
                <a:srgbClr val="1F6765"/>
              </a:solidFill>
              <a:latin typeface="나눔스퀘어 네오 ExtraBold" panose="00000900000000000000" pitchFamily="2" charset="-127"/>
              <a:ea typeface="나눔스퀘어 네오 ExtraBold" panose="000009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155618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57;p11">
            <a:extLst>
              <a:ext uri="{FF2B5EF4-FFF2-40B4-BE49-F238E27FC236}">
                <a16:creationId xmlns:a16="http://schemas.microsoft.com/office/drawing/2014/main" id="{F0793A9B-06C1-40F0-83F0-0D0FF6BDEC8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5685" y="287383"/>
            <a:ext cx="6808597" cy="628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523" tIns="56246" rIns="112523" bIns="56246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28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Arial"/>
                <a:sym typeface="Arial"/>
              </a:rPr>
              <a:t>2. Feature </a:t>
            </a:r>
            <a:r>
              <a:rPr lang="ko-KR" altLang="en-US" sz="28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Arial"/>
                <a:sym typeface="Arial"/>
              </a:rPr>
              <a:t>생성 </a:t>
            </a:r>
            <a:r>
              <a:rPr lang="en-US" altLang="ko-KR" sz="28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Arial"/>
                <a:sym typeface="Arial"/>
              </a:rPr>
              <a:t>2</a:t>
            </a:r>
            <a:endParaRPr sz="2800" spc="-100" dirty="0">
              <a:ln w="3175">
                <a:solidFill>
                  <a:schemeClr val="tx1">
                    <a:alpha val="30000"/>
                  </a:schemeClr>
                </a:solidFill>
              </a:ln>
              <a:solidFill>
                <a:srgbClr val="000000"/>
              </a:solidFill>
              <a:latin typeface="나눔스퀘어 네오 ExtraBold" panose="00000900000000000000" pitchFamily="2" charset="-127"/>
              <a:ea typeface="나눔스퀘어 네오 ExtraBold" panose="00000900000000000000" pitchFamily="2" charset="-127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1EBC039-8328-4B67-9CBF-534182006FA4}"/>
              </a:ext>
            </a:extLst>
          </p:cNvPr>
          <p:cNvSpPr txBox="1"/>
          <p:nvPr/>
        </p:nvSpPr>
        <p:spPr>
          <a:xfrm>
            <a:off x="315685" y="1232830"/>
            <a:ext cx="1105468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i="0" dirty="0">
                <a:effectLst/>
                <a:latin typeface="system-ui"/>
              </a:rPr>
              <a:t>구매금액 별 그룹 나누기</a:t>
            </a:r>
            <a:r>
              <a:rPr lang="en-US" altLang="ko-KR" sz="2000" b="1" i="0" dirty="0">
                <a:effectLst/>
                <a:latin typeface="system-ui"/>
              </a:rPr>
              <a:t>(</a:t>
            </a:r>
            <a:r>
              <a:rPr lang="ko-KR" altLang="en-US" sz="2000" b="1" i="0" dirty="0">
                <a:effectLst/>
                <a:latin typeface="system-ui"/>
              </a:rPr>
              <a:t>더미변수화</a:t>
            </a:r>
            <a:r>
              <a:rPr lang="en-US" altLang="ko-KR" sz="2000" b="1" i="0" dirty="0">
                <a:effectLst/>
                <a:latin typeface="system-ui"/>
              </a:rPr>
              <a:t>)</a:t>
            </a:r>
          </a:p>
          <a:p>
            <a:endParaRPr lang="en-US" altLang="ko-KR" sz="1600" dirty="0"/>
          </a:p>
          <a:p>
            <a:r>
              <a:rPr lang="en-US" altLang="ko-KR" sz="2000" dirty="0"/>
              <a:t># 4</a:t>
            </a:r>
            <a:r>
              <a:rPr lang="ko-KR" altLang="en-US" sz="2000" dirty="0"/>
              <a:t>분위수로 </a:t>
            </a:r>
            <a:r>
              <a:rPr lang="ko-KR" altLang="en-US" sz="2000" dirty="0" err="1"/>
              <a:t>그룹핑</a:t>
            </a:r>
            <a:endParaRPr lang="en-US" altLang="ko-KR" sz="2000" dirty="0"/>
          </a:p>
          <a:p>
            <a:r>
              <a:rPr lang="en-US" altLang="ko-KR" sz="2000" dirty="0" err="1"/>
              <a:t>cust_amt</a:t>
            </a:r>
            <a:r>
              <a:rPr lang="en-US" altLang="ko-KR" sz="2000" dirty="0"/>
              <a:t>['</a:t>
            </a:r>
            <a:r>
              <a:rPr lang="en-US" altLang="ko-KR" sz="2000" dirty="0" err="1"/>
              <a:t>Amt_grp</a:t>
            </a:r>
            <a:r>
              <a:rPr lang="en-US" altLang="ko-KR" sz="2000" dirty="0"/>
              <a:t>'] = </a:t>
            </a:r>
            <a:r>
              <a:rPr lang="en-US" altLang="ko-KR" sz="2000" dirty="0" err="1"/>
              <a:t>pd.qcut</a:t>
            </a:r>
            <a:r>
              <a:rPr lang="en-US" altLang="ko-KR" sz="2000" dirty="0"/>
              <a:t>(</a:t>
            </a:r>
            <a:r>
              <a:rPr lang="en-US" altLang="ko-KR" sz="2000" dirty="0" err="1"/>
              <a:t>cust_amt</a:t>
            </a:r>
            <a:r>
              <a:rPr lang="en-US" altLang="ko-KR" sz="2000" dirty="0"/>
              <a:t>['Amt'], 4, labels=list('0123')).</a:t>
            </a:r>
            <a:r>
              <a:rPr lang="en-US" altLang="ko-KR" sz="2000" dirty="0" err="1"/>
              <a:t>astype</a:t>
            </a:r>
            <a:r>
              <a:rPr lang="en-US" altLang="ko-KR" sz="2000" dirty="0"/>
              <a:t>('int64’)</a:t>
            </a:r>
          </a:p>
          <a:p>
            <a:endParaRPr lang="en-US" altLang="ko-KR" sz="2000" dirty="0"/>
          </a:p>
          <a:p>
            <a:r>
              <a:rPr lang="en-US" altLang="ko-KR" sz="2000" dirty="0"/>
              <a:t># </a:t>
            </a:r>
            <a:r>
              <a:rPr lang="en-US" altLang="ko-KR" sz="2000" dirty="0" err="1"/>
              <a:t>cust_churn</a:t>
            </a:r>
            <a:r>
              <a:rPr lang="ko-KR" altLang="en-US" sz="2000" dirty="0"/>
              <a:t>과 </a:t>
            </a:r>
            <a:r>
              <a:rPr lang="en-US" altLang="ko-KR" sz="2000" dirty="0" err="1"/>
              <a:t>cust_amt</a:t>
            </a:r>
            <a:r>
              <a:rPr lang="en-US" altLang="ko-KR" sz="2000" dirty="0"/>
              <a:t> merge</a:t>
            </a:r>
          </a:p>
          <a:p>
            <a:r>
              <a:rPr lang="en-US" altLang="ko-KR" sz="2000" dirty="0" err="1"/>
              <a:t>cust_churn</a:t>
            </a:r>
            <a:r>
              <a:rPr lang="en-US" altLang="ko-KR" sz="2000" dirty="0"/>
              <a:t> = </a:t>
            </a:r>
            <a:r>
              <a:rPr lang="en-US" altLang="ko-KR" sz="2000" dirty="0" err="1"/>
              <a:t>pd.merge</a:t>
            </a:r>
            <a:r>
              <a:rPr lang="en-US" altLang="ko-KR" sz="2000" dirty="0"/>
              <a:t>(</a:t>
            </a:r>
            <a:r>
              <a:rPr lang="en-US" altLang="ko-KR" sz="2000" dirty="0" err="1"/>
              <a:t>cust_churn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cust_amt</a:t>
            </a:r>
            <a:r>
              <a:rPr lang="en-US" altLang="ko-KR" sz="2000" dirty="0"/>
              <a:t>, how='left', on='</a:t>
            </a:r>
            <a:r>
              <a:rPr lang="en-US" altLang="ko-KR" sz="2000" dirty="0" err="1"/>
              <a:t>CustomerID</a:t>
            </a:r>
            <a:r>
              <a:rPr lang="en-US" altLang="ko-KR" sz="2000" dirty="0"/>
              <a:t>’)</a:t>
            </a:r>
          </a:p>
          <a:p>
            <a:endParaRPr lang="en-US" altLang="ko-KR" sz="2000" dirty="0"/>
          </a:p>
          <a:p>
            <a:r>
              <a:rPr lang="en-US" altLang="ko-KR" sz="2000" dirty="0"/>
              <a:t># </a:t>
            </a:r>
            <a:r>
              <a:rPr lang="ko-KR" altLang="en-US" sz="2000" dirty="0"/>
              <a:t>확인</a:t>
            </a:r>
            <a:endParaRPr lang="en-US" altLang="ko-KR" sz="2000" dirty="0"/>
          </a:p>
          <a:p>
            <a:r>
              <a:rPr lang="en-US" altLang="ko-KR" sz="2000" dirty="0" err="1"/>
              <a:t>cust_churn.head</a:t>
            </a:r>
            <a:r>
              <a:rPr lang="en-US" altLang="ko-KR" sz="20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6464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57;p11">
            <a:extLst>
              <a:ext uri="{FF2B5EF4-FFF2-40B4-BE49-F238E27FC236}">
                <a16:creationId xmlns:a16="http://schemas.microsoft.com/office/drawing/2014/main" id="{F0793A9B-06C1-40F0-83F0-0D0FF6BDEC8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5685" y="287383"/>
            <a:ext cx="6808597" cy="628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523" tIns="56246" rIns="112523" bIns="56246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28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Arial"/>
                <a:sym typeface="Arial"/>
              </a:rPr>
              <a:t>2. Feature </a:t>
            </a:r>
            <a:r>
              <a:rPr lang="ko-KR" altLang="en-US" sz="28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Arial"/>
                <a:sym typeface="Arial"/>
              </a:rPr>
              <a:t>생성 </a:t>
            </a:r>
            <a:r>
              <a:rPr lang="en-US" altLang="ko-KR" sz="28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Arial"/>
                <a:sym typeface="Arial"/>
              </a:rPr>
              <a:t>2 </a:t>
            </a:r>
            <a:r>
              <a:rPr lang="ko-KR" altLang="en-US" sz="28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Arial"/>
                <a:sym typeface="Arial"/>
              </a:rPr>
              <a:t>결과</a:t>
            </a:r>
            <a:endParaRPr sz="2800" spc="-100" dirty="0">
              <a:ln w="3175">
                <a:solidFill>
                  <a:schemeClr val="tx1">
                    <a:alpha val="30000"/>
                  </a:schemeClr>
                </a:solidFill>
              </a:ln>
              <a:solidFill>
                <a:srgbClr val="000000"/>
              </a:solidFill>
              <a:latin typeface="나눔스퀘어 네오 ExtraBold" panose="00000900000000000000" pitchFamily="2" charset="-127"/>
              <a:ea typeface="나눔스퀘어 네오 ExtraBold" panose="00000900000000000000" pitchFamily="2" charset="-127"/>
              <a:cs typeface="Arial"/>
              <a:sym typeface="Arial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0C91485-9904-45A0-9B96-C7939102DFCE}"/>
              </a:ext>
            </a:extLst>
          </p:cNvPr>
          <p:cNvSpPr/>
          <p:nvPr/>
        </p:nvSpPr>
        <p:spPr>
          <a:xfrm>
            <a:off x="2955235" y="1285461"/>
            <a:ext cx="6074143" cy="4707740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44571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57;p11">
            <a:extLst>
              <a:ext uri="{FF2B5EF4-FFF2-40B4-BE49-F238E27FC236}">
                <a16:creationId xmlns:a16="http://schemas.microsoft.com/office/drawing/2014/main" id="{F0793A9B-06C1-40F0-83F0-0D0FF6BDEC8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5685" y="287383"/>
            <a:ext cx="6808597" cy="628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523" tIns="56246" rIns="112523" bIns="56246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28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Arial"/>
                <a:sym typeface="Arial"/>
              </a:rPr>
              <a:t>2. Feature </a:t>
            </a:r>
            <a:r>
              <a:rPr lang="ko-KR" altLang="en-US" sz="28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Arial"/>
                <a:sym typeface="Arial"/>
              </a:rPr>
              <a:t>생성 </a:t>
            </a:r>
            <a:r>
              <a:rPr lang="en-US" altLang="ko-KR" sz="28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Arial"/>
                <a:sym typeface="Arial"/>
              </a:rPr>
              <a:t>3</a:t>
            </a:r>
            <a:endParaRPr sz="2800" spc="-100" dirty="0">
              <a:ln w="3175">
                <a:solidFill>
                  <a:schemeClr val="tx1">
                    <a:alpha val="30000"/>
                  </a:schemeClr>
                </a:solidFill>
              </a:ln>
              <a:solidFill>
                <a:srgbClr val="000000"/>
              </a:solidFill>
              <a:latin typeface="나눔스퀘어 네오 ExtraBold" panose="00000900000000000000" pitchFamily="2" charset="-127"/>
              <a:ea typeface="나눔스퀘어 네오 ExtraBold" panose="00000900000000000000" pitchFamily="2" charset="-127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1EBC039-8328-4B67-9CBF-534182006FA4}"/>
              </a:ext>
            </a:extLst>
          </p:cNvPr>
          <p:cNvSpPr txBox="1"/>
          <p:nvPr/>
        </p:nvSpPr>
        <p:spPr>
          <a:xfrm>
            <a:off x="198783" y="1232453"/>
            <a:ext cx="11171582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주소 </a:t>
            </a:r>
            <a:r>
              <a:rPr lang="ko-KR" altLang="en-US" sz="2000" b="1" dirty="0" err="1"/>
              <a:t>라벨링</a:t>
            </a:r>
            <a:endParaRPr lang="en-US" altLang="ko-KR" sz="2000" b="1" dirty="0"/>
          </a:p>
          <a:p>
            <a:r>
              <a:rPr lang="en-US" altLang="ko-KR" sz="1600" dirty="0"/>
              <a:t># </a:t>
            </a:r>
            <a:r>
              <a:rPr lang="ko-KR" altLang="en-US" sz="1600" dirty="0"/>
              <a:t>기존 시도별 고객 수 확인</a:t>
            </a:r>
            <a:endParaRPr lang="en-US" altLang="ko-KR" sz="1600" dirty="0"/>
          </a:p>
          <a:p>
            <a:r>
              <a:rPr lang="en-US" altLang="ko-KR" sz="1600" dirty="0"/>
              <a:t>cust_churn0['Addr1'].</a:t>
            </a:r>
            <a:r>
              <a:rPr lang="en-US" altLang="ko-KR" sz="1600" dirty="0" err="1"/>
              <a:t>value_counts</a:t>
            </a:r>
            <a:r>
              <a:rPr lang="en-US" altLang="ko-KR" sz="1600" dirty="0"/>
              <a:t>()</a:t>
            </a:r>
          </a:p>
          <a:p>
            <a:endParaRPr lang="en-US" altLang="ko-KR" sz="1600" dirty="0"/>
          </a:p>
          <a:p>
            <a:r>
              <a:rPr lang="en-US" altLang="ko-KR" sz="1600" dirty="0"/>
              <a:t># </a:t>
            </a:r>
            <a:r>
              <a:rPr lang="ko-KR" altLang="en-US" sz="1600" dirty="0"/>
              <a:t>지역 구분</a:t>
            </a:r>
            <a:endParaRPr lang="en-US" altLang="ko-KR" sz="1600" dirty="0"/>
          </a:p>
          <a:p>
            <a:r>
              <a:rPr lang="en-US" altLang="ko-KR" sz="1600" dirty="0"/>
              <a:t>city = []for </a:t>
            </a:r>
            <a:r>
              <a:rPr lang="en-US" altLang="ko-KR" sz="1600" dirty="0" err="1"/>
              <a:t>i</a:t>
            </a:r>
            <a:r>
              <a:rPr lang="en-US" altLang="ko-KR" sz="1600" dirty="0"/>
              <a:t> in cust_churn0['Addr1']:    if (</a:t>
            </a:r>
            <a:r>
              <a:rPr lang="en-US" altLang="ko-KR" sz="1600" dirty="0" err="1"/>
              <a:t>i</a:t>
            </a:r>
            <a:r>
              <a:rPr lang="en-US" altLang="ko-KR" sz="1600" dirty="0"/>
              <a:t> == '</a:t>
            </a:r>
            <a:r>
              <a:rPr lang="ko-KR" altLang="en-US" sz="1600" dirty="0"/>
              <a:t>경기도</a:t>
            </a:r>
            <a:r>
              <a:rPr lang="en-US" altLang="ko-KR" sz="1600" dirty="0"/>
              <a:t>') or (</a:t>
            </a:r>
            <a:r>
              <a:rPr lang="en-US" altLang="ko-KR" sz="1600" dirty="0" err="1"/>
              <a:t>i</a:t>
            </a:r>
            <a:r>
              <a:rPr lang="en-US" altLang="ko-KR" sz="1600" dirty="0"/>
              <a:t> == '</a:t>
            </a:r>
            <a:r>
              <a:rPr lang="ko-KR" altLang="en-US" sz="1600" dirty="0"/>
              <a:t>서울특별시</a:t>
            </a:r>
            <a:r>
              <a:rPr lang="en-US" altLang="ko-KR" sz="1600" dirty="0"/>
              <a:t>') or (</a:t>
            </a:r>
            <a:r>
              <a:rPr lang="en-US" altLang="ko-KR" sz="1600" dirty="0" err="1"/>
              <a:t>i</a:t>
            </a:r>
            <a:r>
              <a:rPr lang="en-US" altLang="ko-KR" sz="1600" dirty="0"/>
              <a:t> == '</a:t>
            </a:r>
            <a:r>
              <a:rPr lang="ko-KR" altLang="en-US" sz="1600" dirty="0"/>
              <a:t>인천광역시</a:t>
            </a:r>
            <a:r>
              <a:rPr lang="en-US" altLang="ko-KR" sz="1600" dirty="0"/>
              <a:t>’):</a:t>
            </a:r>
          </a:p>
          <a:p>
            <a:r>
              <a:rPr lang="en-US" altLang="ko-KR" sz="1600" dirty="0"/>
              <a:t>				</a:t>
            </a:r>
            <a:r>
              <a:rPr lang="en-US" altLang="ko-KR" sz="1600" dirty="0" err="1"/>
              <a:t>city.append</a:t>
            </a:r>
            <a:r>
              <a:rPr lang="en-US" altLang="ko-KR" sz="1600" dirty="0"/>
              <a:t>('</a:t>
            </a:r>
            <a:r>
              <a:rPr lang="ko-KR" altLang="en-US" sz="1600" dirty="0"/>
              <a:t>수도권</a:t>
            </a:r>
            <a:r>
              <a:rPr lang="en-US" altLang="ko-KR" sz="1600" dirty="0"/>
              <a:t>’)</a:t>
            </a:r>
          </a:p>
          <a:p>
            <a:r>
              <a:rPr lang="en-US" altLang="ko-KR" sz="1600" dirty="0"/>
              <a:t>			           </a:t>
            </a:r>
            <a:r>
              <a:rPr lang="en-US" altLang="ko-KR" sz="1600" dirty="0" err="1"/>
              <a:t>elif</a:t>
            </a:r>
            <a:r>
              <a:rPr lang="en-US" altLang="ko-KR" sz="1600" dirty="0"/>
              <a:t> (</a:t>
            </a:r>
            <a:r>
              <a:rPr lang="en-US" altLang="ko-KR" sz="1600" dirty="0" err="1"/>
              <a:t>i</a:t>
            </a:r>
            <a:r>
              <a:rPr lang="en-US" altLang="ko-KR" sz="1600" dirty="0"/>
              <a:t> == '</a:t>
            </a:r>
            <a:r>
              <a:rPr lang="ko-KR" altLang="en-US" sz="1600" dirty="0"/>
              <a:t>강원도</a:t>
            </a:r>
            <a:r>
              <a:rPr lang="en-US" altLang="ko-KR" sz="1600" dirty="0"/>
              <a:t>’):</a:t>
            </a:r>
          </a:p>
          <a:p>
            <a:r>
              <a:rPr lang="en-US" altLang="ko-KR" sz="1600" dirty="0"/>
              <a:t>				</a:t>
            </a:r>
            <a:r>
              <a:rPr lang="en-US" altLang="ko-KR" sz="1600" dirty="0" err="1"/>
              <a:t>city.append</a:t>
            </a:r>
            <a:r>
              <a:rPr lang="en-US" altLang="ko-KR" sz="1600" dirty="0"/>
              <a:t>('</a:t>
            </a:r>
            <a:r>
              <a:rPr lang="ko-KR" altLang="en-US" sz="1600" dirty="0"/>
              <a:t>강원</a:t>
            </a:r>
            <a:r>
              <a:rPr lang="en-US" altLang="ko-KR" sz="1600" dirty="0"/>
              <a:t>’)</a:t>
            </a:r>
          </a:p>
          <a:p>
            <a:r>
              <a:rPr lang="en-US" altLang="ko-KR" sz="1600" dirty="0"/>
              <a:t>		  	           </a:t>
            </a:r>
            <a:r>
              <a:rPr lang="en-US" altLang="ko-KR" sz="1600" dirty="0" err="1"/>
              <a:t>elif</a:t>
            </a:r>
            <a:r>
              <a:rPr lang="en-US" altLang="ko-KR" sz="1600" dirty="0"/>
              <a:t> (</a:t>
            </a:r>
            <a:r>
              <a:rPr lang="en-US" altLang="ko-KR" sz="1600" dirty="0" err="1"/>
              <a:t>i</a:t>
            </a:r>
            <a:r>
              <a:rPr lang="en-US" altLang="ko-KR" sz="1600" dirty="0"/>
              <a:t> == '</a:t>
            </a:r>
            <a:r>
              <a:rPr lang="ko-KR" altLang="en-US" sz="1600" dirty="0"/>
              <a:t>충청북도</a:t>
            </a:r>
            <a:r>
              <a:rPr lang="en-US" altLang="ko-KR" sz="1600" dirty="0"/>
              <a:t>') or (</a:t>
            </a:r>
            <a:r>
              <a:rPr lang="en-US" altLang="ko-KR" sz="1600" dirty="0" err="1"/>
              <a:t>i</a:t>
            </a:r>
            <a:r>
              <a:rPr lang="en-US" altLang="ko-KR" sz="1600" dirty="0"/>
              <a:t> == '</a:t>
            </a:r>
            <a:r>
              <a:rPr lang="ko-KR" altLang="en-US" sz="1600" dirty="0"/>
              <a:t>충청남도</a:t>
            </a:r>
            <a:r>
              <a:rPr lang="en-US" altLang="ko-KR" sz="1600" dirty="0"/>
              <a:t>’):</a:t>
            </a:r>
          </a:p>
          <a:p>
            <a:r>
              <a:rPr lang="en-US" altLang="ko-KR" sz="1600" dirty="0"/>
              <a:t>				</a:t>
            </a:r>
            <a:r>
              <a:rPr lang="en-US" altLang="ko-KR" sz="1600" dirty="0" err="1"/>
              <a:t>city.append</a:t>
            </a:r>
            <a:r>
              <a:rPr lang="en-US" altLang="ko-KR" sz="1600" dirty="0"/>
              <a:t>('</a:t>
            </a:r>
            <a:r>
              <a:rPr lang="ko-KR" altLang="en-US" sz="1600" dirty="0"/>
              <a:t>충남</a:t>
            </a:r>
            <a:r>
              <a:rPr lang="en-US" altLang="ko-KR" sz="1600" dirty="0"/>
              <a:t>/</a:t>
            </a:r>
            <a:r>
              <a:rPr lang="ko-KR" altLang="en-US" sz="1600" dirty="0"/>
              <a:t>충북</a:t>
            </a:r>
            <a:r>
              <a:rPr lang="en-US" altLang="ko-KR" sz="1600" dirty="0"/>
              <a:t>’)</a:t>
            </a:r>
          </a:p>
          <a:p>
            <a:r>
              <a:rPr lang="en-US" altLang="ko-KR" sz="1600" dirty="0"/>
              <a:t>			           </a:t>
            </a:r>
            <a:r>
              <a:rPr lang="en-US" altLang="ko-KR" sz="1600" dirty="0" err="1"/>
              <a:t>elif</a:t>
            </a:r>
            <a:r>
              <a:rPr lang="en-US" altLang="ko-KR" sz="1600" dirty="0"/>
              <a:t> (</a:t>
            </a:r>
            <a:r>
              <a:rPr lang="en-US" altLang="ko-KR" sz="1600" dirty="0" err="1"/>
              <a:t>i</a:t>
            </a:r>
            <a:r>
              <a:rPr lang="en-US" altLang="ko-KR" sz="1600" dirty="0"/>
              <a:t> == '</a:t>
            </a:r>
            <a:r>
              <a:rPr lang="ko-KR" altLang="en-US" sz="1600" dirty="0"/>
              <a:t>대구광역시</a:t>
            </a:r>
            <a:r>
              <a:rPr lang="en-US" altLang="ko-KR" sz="1600" dirty="0"/>
              <a:t>') or (</a:t>
            </a:r>
            <a:r>
              <a:rPr lang="en-US" altLang="ko-KR" sz="1600" dirty="0" err="1"/>
              <a:t>i</a:t>
            </a:r>
            <a:r>
              <a:rPr lang="en-US" altLang="ko-KR" sz="1600" dirty="0"/>
              <a:t> == '</a:t>
            </a:r>
            <a:r>
              <a:rPr lang="ko-KR" altLang="en-US" sz="1600" dirty="0"/>
              <a:t>경상북도</a:t>
            </a:r>
            <a:r>
              <a:rPr lang="en-US" altLang="ko-KR" sz="1600" dirty="0"/>
              <a:t>’):</a:t>
            </a:r>
          </a:p>
          <a:p>
            <a:r>
              <a:rPr lang="en-US" altLang="ko-KR" sz="1600" dirty="0"/>
              <a:t>				</a:t>
            </a:r>
            <a:r>
              <a:rPr lang="en-US" altLang="ko-KR" sz="1600" dirty="0" err="1"/>
              <a:t>city.append</a:t>
            </a:r>
            <a:r>
              <a:rPr lang="en-US" altLang="ko-KR" sz="1600" dirty="0"/>
              <a:t>('</a:t>
            </a:r>
            <a:r>
              <a:rPr lang="ko-KR" altLang="en-US" sz="1600" dirty="0"/>
              <a:t>대구</a:t>
            </a:r>
            <a:r>
              <a:rPr lang="en-US" altLang="ko-KR" sz="1600" dirty="0"/>
              <a:t>/</a:t>
            </a:r>
            <a:r>
              <a:rPr lang="ko-KR" altLang="en-US" sz="1600" dirty="0"/>
              <a:t>경북</a:t>
            </a:r>
            <a:r>
              <a:rPr lang="en-US" altLang="ko-KR" sz="1600" dirty="0"/>
              <a:t>’)</a:t>
            </a:r>
          </a:p>
          <a:p>
            <a:r>
              <a:rPr lang="en-US" altLang="ko-KR" sz="1600" dirty="0"/>
              <a:t>			           </a:t>
            </a:r>
            <a:r>
              <a:rPr lang="en-US" altLang="ko-KR" sz="1600" dirty="0" err="1"/>
              <a:t>elif</a:t>
            </a:r>
            <a:r>
              <a:rPr lang="en-US" altLang="ko-KR" sz="1600" dirty="0"/>
              <a:t> (</a:t>
            </a:r>
            <a:r>
              <a:rPr lang="en-US" altLang="ko-KR" sz="1600" dirty="0" err="1"/>
              <a:t>i</a:t>
            </a:r>
            <a:r>
              <a:rPr lang="en-US" altLang="ko-KR" sz="1600" dirty="0"/>
              <a:t> == '</a:t>
            </a:r>
            <a:r>
              <a:rPr lang="ko-KR" altLang="en-US" sz="1600" dirty="0"/>
              <a:t>전라남도</a:t>
            </a:r>
            <a:r>
              <a:rPr lang="en-US" altLang="ko-KR" sz="1600" dirty="0"/>
              <a:t>') or (</a:t>
            </a:r>
            <a:r>
              <a:rPr lang="en-US" altLang="ko-KR" sz="1600" dirty="0" err="1"/>
              <a:t>i</a:t>
            </a:r>
            <a:r>
              <a:rPr lang="en-US" altLang="ko-KR" sz="1600" dirty="0"/>
              <a:t> == '</a:t>
            </a:r>
            <a:r>
              <a:rPr lang="ko-KR" altLang="en-US" sz="1600" dirty="0"/>
              <a:t>전라북도</a:t>
            </a:r>
            <a:r>
              <a:rPr lang="en-US" altLang="ko-KR" sz="1600" dirty="0"/>
              <a:t>’):</a:t>
            </a:r>
          </a:p>
          <a:p>
            <a:r>
              <a:rPr lang="en-US" altLang="ko-KR" sz="1600" dirty="0"/>
              <a:t>				</a:t>
            </a:r>
            <a:r>
              <a:rPr lang="en-US" altLang="ko-KR" sz="1600" dirty="0" err="1"/>
              <a:t>city.append</a:t>
            </a:r>
            <a:r>
              <a:rPr lang="en-US" altLang="ko-KR" sz="1600" dirty="0"/>
              <a:t>('</a:t>
            </a:r>
            <a:r>
              <a:rPr lang="ko-KR" altLang="en-US" sz="1600" dirty="0"/>
              <a:t>전남</a:t>
            </a:r>
            <a:r>
              <a:rPr lang="en-US" altLang="ko-KR" sz="1600" dirty="0"/>
              <a:t>/</a:t>
            </a:r>
            <a:r>
              <a:rPr lang="ko-KR" altLang="en-US" sz="1600" dirty="0"/>
              <a:t>전북</a:t>
            </a:r>
            <a:r>
              <a:rPr lang="en-US" altLang="ko-KR" sz="1600" dirty="0"/>
              <a:t>’)</a:t>
            </a:r>
          </a:p>
          <a:p>
            <a:r>
              <a:rPr lang="en-US" altLang="ko-KR" sz="1600" dirty="0"/>
              <a:t>			           </a:t>
            </a:r>
            <a:r>
              <a:rPr lang="en-US" altLang="ko-KR" sz="1600" dirty="0" err="1"/>
              <a:t>elif</a:t>
            </a:r>
            <a:r>
              <a:rPr lang="en-US" altLang="ko-KR" sz="1600" dirty="0"/>
              <a:t> (</a:t>
            </a:r>
            <a:r>
              <a:rPr lang="en-US" altLang="ko-KR" sz="1600" dirty="0" err="1"/>
              <a:t>i</a:t>
            </a:r>
            <a:r>
              <a:rPr lang="en-US" altLang="ko-KR" sz="1600" dirty="0"/>
              <a:t> == '</a:t>
            </a:r>
            <a:r>
              <a:rPr lang="ko-KR" altLang="en-US" sz="1600" dirty="0"/>
              <a:t>광주광역시</a:t>
            </a:r>
            <a:r>
              <a:rPr lang="en-US" altLang="ko-KR" sz="1600" dirty="0"/>
              <a:t>’):</a:t>
            </a:r>
          </a:p>
          <a:p>
            <a:r>
              <a:rPr lang="en-US" altLang="ko-KR" sz="1600" dirty="0"/>
              <a:t>				</a:t>
            </a:r>
            <a:r>
              <a:rPr lang="en-US" altLang="ko-KR" sz="1600" dirty="0" err="1"/>
              <a:t>city.append</a:t>
            </a:r>
            <a:r>
              <a:rPr lang="en-US" altLang="ko-KR" sz="1600" dirty="0"/>
              <a:t>('</a:t>
            </a:r>
            <a:r>
              <a:rPr lang="ko-KR" altLang="en-US" sz="1600" dirty="0"/>
              <a:t>광주</a:t>
            </a:r>
            <a:r>
              <a:rPr lang="en-US" altLang="ko-KR" sz="1600" dirty="0"/>
              <a:t>’)</a:t>
            </a:r>
          </a:p>
          <a:p>
            <a:r>
              <a:rPr lang="en-US" altLang="ko-KR" sz="1600" dirty="0"/>
              <a:t> 			           else:</a:t>
            </a:r>
          </a:p>
          <a:p>
            <a:r>
              <a:rPr lang="en-US" altLang="ko-KR" sz="1600" dirty="0"/>
              <a:t>				</a:t>
            </a:r>
            <a:r>
              <a:rPr lang="en-US" altLang="ko-KR" sz="1600" dirty="0" err="1"/>
              <a:t>city.append</a:t>
            </a:r>
            <a:r>
              <a:rPr lang="en-US" altLang="ko-KR" sz="1600" dirty="0"/>
              <a:t>('</a:t>
            </a:r>
            <a:r>
              <a:rPr lang="ko-KR" altLang="en-US" sz="1600" dirty="0"/>
              <a:t>경남</a:t>
            </a:r>
            <a:r>
              <a:rPr lang="en-US" altLang="ko-KR" sz="1600" dirty="0"/>
              <a:t>’)</a:t>
            </a:r>
          </a:p>
          <a:p>
            <a:r>
              <a:rPr lang="en-US" altLang="ko-KR" sz="1600" dirty="0"/>
              <a:t>cust_churn0['city'] = city</a:t>
            </a:r>
          </a:p>
          <a:p>
            <a:r>
              <a:rPr lang="en-US" altLang="ko-KR" sz="1600" dirty="0"/>
              <a:t>cust_churn0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5508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57;p11">
            <a:extLst>
              <a:ext uri="{FF2B5EF4-FFF2-40B4-BE49-F238E27FC236}">
                <a16:creationId xmlns:a16="http://schemas.microsoft.com/office/drawing/2014/main" id="{F0793A9B-06C1-40F0-83F0-0D0FF6BDEC8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5685" y="287383"/>
            <a:ext cx="6808597" cy="628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523" tIns="56246" rIns="112523" bIns="56246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28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Arial"/>
                <a:sym typeface="Arial"/>
              </a:rPr>
              <a:t>2. Feature </a:t>
            </a:r>
            <a:r>
              <a:rPr lang="ko-KR" altLang="en-US" sz="28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Arial"/>
                <a:sym typeface="Arial"/>
              </a:rPr>
              <a:t>생성 </a:t>
            </a:r>
            <a:r>
              <a:rPr lang="en-US" altLang="ko-KR" sz="28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Arial"/>
                <a:sym typeface="Arial"/>
              </a:rPr>
              <a:t>3 </a:t>
            </a:r>
            <a:r>
              <a:rPr lang="ko-KR" altLang="en-US" sz="28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Arial"/>
                <a:sym typeface="Arial"/>
              </a:rPr>
              <a:t>결과</a:t>
            </a:r>
            <a:endParaRPr sz="2800" spc="-100" dirty="0">
              <a:ln w="3175">
                <a:solidFill>
                  <a:schemeClr val="tx1">
                    <a:alpha val="30000"/>
                  </a:schemeClr>
                </a:solidFill>
              </a:ln>
              <a:solidFill>
                <a:srgbClr val="000000"/>
              </a:solidFill>
              <a:latin typeface="나눔스퀘어 네오 ExtraBold" panose="00000900000000000000" pitchFamily="2" charset="-127"/>
              <a:ea typeface="나눔스퀘어 네오 ExtraBold" panose="00000900000000000000" pitchFamily="2" charset="-127"/>
              <a:cs typeface="Arial"/>
              <a:sym typeface="Arial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0C91485-9904-45A0-9B96-C7939102DFCE}"/>
              </a:ext>
            </a:extLst>
          </p:cNvPr>
          <p:cNvSpPr/>
          <p:nvPr/>
        </p:nvSpPr>
        <p:spPr>
          <a:xfrm>
            <a:off x="254064" y="1285461"/>
            <a:ext cx="11460857" cy="4893270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36456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57;p11">
            <a:extLst>
              <a:ext uri="{FF2B5EF4-FFF2-40B4-BE49-F238E27FC236}">
                <a16:creationId xmlns:a16="http://schemas.microsoft.com/office/drawing/2014/main" id="{F0793A9B-06C1-40F0-83F0-0D0FF6BDEC8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5685" y="287383"/>
            <a:ext cx="6808597" cy="628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523" tIns="56246" rIns="112523" bIns="56246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28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Arial"/>
                <a:sym typeface="Arial"/>
              </a:rPr>
              <a:t>1. </a:t>
            </a:r>
            <a:r>
              <a:rPr lang="ko-KR" altLang="en-US" sz="28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Arial"/>
                <a:sym typeface="Arial"/>
              </a:rPr>
              <a:t>데이터 처리 및 분석</a:t>
            </a:r>
            <a:endParaRPr sz="2800" spc="-100" dirty="0">
              <a:ln w="3175">
                <a:solidFill>
                  <a:schemeClr val="tx1">
                    <a:alpha val="30000"/>
                  </a:schemeClr>
                </a:solidFill>
              </a:ln>
              <a:solidFill>
                <a:srgbClr val="000000"/>
              </a:solidFill>
              <a:latin typeface="나눔스퀘어 네오 ExtraBold" panose="00000900000000000000" pitchFamily="2" charset="-127"/>
              <a:ea typeface="나눔스퀘어 네오 ExtraBold" panose="00000900000000000000" pitchFamily="2" charset="-127"/>
              <a:cs typeface="Arial"/>
              <a:sym typeface="Arial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2A199B9-2876-435E-84C0-912B48C16E85}"/>
              </a:ext>
            </a:extLst>
          </p:cNvPr>
          <p:cNvSpPr/>
          <p:nvPr/>
        </p:nvSpPr>
        <p:spPr>
          <a:xfrm>
            <a:off x="450813" y="1309272"/>
            <a:ext cx="176394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-252427">
              <a:spcBef>
                <a:spcPts val="615"/>
              </a:spcBef>
              <a:buSzPts val="1800"/>
              <a:buChar char="▪"/>
            </a:pPr>
            <a:r>
              <a:rPr lang="ko-KR" altLang="en-US" sz="2000" dirty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토익</a:t>
            </a:r>
            <a:r>
              <a:rPr lang="en-US" altLang="ko-KR" sz="2000" dirty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(2</a:t>
            </a:r>
            <a:r>
              <a:rPr lang="ko-KR" altLang="en-US" sz="2000" dirty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일차</a:t>
            </a:r>
            <a:r>
              <a:rPr lang="en-US" altLang="ko-KR" sz="2000" dirty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)</a:t>
            </a:r>
            <a:endParaRPr lang="ko-KR" altLang="en-US" sz="2000" dirty="0">
              <a:latin typeface="나눔스퀘어 네오 ExtraBold" panose="00000900000000000000" pitchFamily="2" charset="-127"/>
              <a:ea typeface="나눔스퀘어 네오 ExtraBold" panose="00000900000000000000" pitchFamily="2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C04658B-C3B3-41D2-83C4-455237456A25}"/>
              </a:ext>
            </a:extLst>
          </p:cNvPr>
          <p:cNvSpPr/>
          <p:nvPr/>
        </p:nvSpPr>
        <p:spPr>
          <a:xfrm>
            <a:off x="526448" y="1797600"/>
            <a:ext cx="10698529" cy="4338721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72035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57;p11">
            <a:extLst>
              <a:ext uri="{FF2B5EF4-FFF2-40B4-BE49-F238E27FC236}">
                <a16:creationId xmlns:a16="http://schemas.microsoft.com/office/drawing/2014/main" id="{F0793A9B-06C1-40F0-83F0-0D0FF6BDEC8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5685" y="287383"/>
            <a:ext cx="6808597" cy="628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523" tIns="56246" rIns="112523" bIns="56246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28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Arial"/>
                <a:sym typeface="Arial"/>
              </a:rPr>
              <a:t>1. </a:t>
            </a:r>
            <a:r>
              <a:rPr lang="ko-KR" altLang="en-US" sz="28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Arial"/>
                <a:sym typeface="Arial"/>
              </a:rPr>
              <a:t>데이터 처리 및 분석</a:t>
            </a:r>
            <a:endParaRPr sz="2800" spc="-100" dirty="0">
              <a:ln w="3175">
                <a:solidFill>
                  <a:schemeClr val="tx1">
                    <a:alpha val="30000"/>
                  </a:schemeClr>
                </a:solidFill>
              </a:ln>
              <a:solidFill>
                <a:srgbClr val="000000"/>
              </a:solidFill>
              <a:latin typeface="나눔스퀘어 네오 ExtraBold" panose="00000900000000000000" pitchFamily="2" charset="-127"/>
              <a:ea typeface="나눔스퀘어 네오 ExtraBold" panose="00000900000000000000" pitchFamily="2" charset="-127"/>
              <a:cs typeface="Arial"/>
              <a:sym typeface="Arial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2A199B9-2876-435E-84C0-912B48C16E85}"/>
              </a:ext>
            </a:extLst>
          </p:cNvPr>
          <p:cNvSpPr/>
          <p:nvPr/>
        </p:nvSpPr>
        <p:spPr>
          <a:xfrm>
            <a:off x="450813" y="1309272"/>
            <a:ext cx="176394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-252427">
              <a:spcBef>
                <a:spcPts val="615"/>
              </a:spcBef>
              <a:buSzPts val="1800"/>
              <a:buChar char="▪"/>
            </a:pPr>
            <a:r>
              <a:rPr lang="ko-KR" altLang="en-US" sz="2000" dirty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토익</a:t>
            </a:r>
            <a:r>
              <a:rPr lang="en-US" altLang="ko-KR" sz="2000" dirty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(2</a:t>
            </a:r>
            <a:r>
              <a:rPr lang="ko-KR" altLang="en-US" sz="2000" dirty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일차</a:t>
            </a:r>
            <a:r>
              <a:rPr lang="en-US" altLang="ko-KR" sz="2000" dirty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)</a:t>
            </a:r>
            <a:endParaRPr lang="ko-KR" altLang="en-US" sz="2000" dirty="0">
              <a:latin typeface="나눔스퀘어 네오 ExtraBold" panose="00000900000000000000" pitchFamily="2" charset="-127"/>
              <a:ea typeface="나눔스퀘어 네오 ExtraBold" panose="00000900000000000000" pitchFamily="2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C04658B-C3B3-41D2-83C4-455237456A25}"/>
              </a:ext>
            </a:extLst>
          </p:cNvPr>
          <p:cNvSpPr/>
          <p:nvPr/>
        </p:nvSpPr>
        <p:spPr>
          <a:xfrm>
            <a:off x="3428675" y="1850609"/>
            <a:ext cx="4363604" cy="4338721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99672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57;p11">
            <a:extLst>
              <a:ext uri="{FF2B5EF4-FFF2-40B4-BE49-F238E27FC236}">
                <a16:creationId xmlns:a16="http://schemas.microsoft.com/office/drawing/2014/main" id="{F0793A9B-06C1-40F0-83F0-0D0FF6BDEC8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5685" y="287383"/>
            <a:ext cx="6808597" cy="628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523" tIns="56246" rIns="112523" bIns="56246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28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Arial"/>
                <a:sym typeface="Arial"/>
              </a:rPr>
              <a:t>1. </a:t>
            </a:r>
            <a:r>
              <a:rPr lang="ko-KR" altLang="en-US" sz="28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Arial"/>
                <a:sym typeface="Arial"/>
              </a:rPr>
              <a:t>데이터 처리 및 분석</a:t>
            </a:r>
            <a:endParaRPr sz="2800" spc="-100" dirty="0">
              <a:ln w="3175">
                <a:solidFill>
                  <a:schemeClr val="tx1">
                    <a:alpha val="30000"/>
                  </a:schemeClr>
                </a:solidFill>
              </a:ln>
              <a:solidFill>
                <a:srgbClr val="000000"/>
              </a:solidFill>
              <a:latin typeface="나눔스퀘어 네오 ExtraBold" panose="00000900000000000000" pitchFamily="2" charset="-127"/>
              <a:ea typeface="나눔스퀘어 네오 ExtraBold" panose="00000900000000000000" pitchFamily="2" charset="-127"/>
              <a:cs typeface="Arial"/>
              <a:sym typeface="Arial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2A199B9-2876-435E-84C0-912B48C16E85}"/>
              </a:ext>
            </a:extLst>
          </p:cNvPr>
          <p:cNvSpPr/>
          <p:nvPr/>
        </p:nvSpPr>
        <p:spPr>
          <a:xfrm>
            <a:off x="450813" y="1309272"/>
            <a:ext cx="176394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-252427">
              <a:spcBef>
                <a:spcPts val="615"/>
              </a:spcBef>
              <a:buSzPts val="1800"/>
              <a:buChar char="▪"/>
            </a:pPr>
            <a:r>
              <a:rPr lang="ko-KR" altLang="en-US" sz="2000" dirty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토익</a:t>
            </a:r>
            <a:r>
              <a:rPr lang="en-US" altLang="ko-KR" sz="2000" dirty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(2</a:t>
            </a:r>
            <a:r>
              <a:rPr lang="ko-KR" altLang="en-US" sz="2000" dirty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일차</a:t>
            </a:r>
            <a:r>
              <a:rPr lang="en-US" altLang="ko-KR" sz="2000" dirty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)</a:t>
            </a:r>
            <a:endParaRPr lang="ko-KR" altLang="en-US" sz="2000" dirty="0">
              <a:latin typeface="나눔스퀘어 네오 ExtraBold" panose="00000900000000000000" pitchFamily="2" charset="-127"/>
              <a:ea typeface="나눔스퀘어 네오 ExtraBold" panose="00000900000000000000" pitchFamily="2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6CC1D3C-C528-4F8A-92B5-EB76CE5024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9968" y="1870596"/>
            <a:ext cx="5010922" cy="432512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B6B79D7-9C04-4512-9705-9280C2F48140}"/>
              </a:ext>
            </a:extLst>
          </p:cNvPr>
          <p:cNvSpPr txBox="1"/>
          <p:nvPr/>
        </p:nvSpPr>
        <p:spPr>
          <a:xfrm>
            <a:off x="812733" y="2233055"/>
            <a:ext cx="44577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data['</a:t>
            </a:r>
            <a:r>
              <a:rPr lang="ko-KR" altLang="en-US" dirty="0"/>
              <a:t>학습목표</a:t>
            </a:r>
            <a:r>
              <a:rPr lang="en-US" altLang="ko-KR" dirty="0"/>
              <a:t>'].</a:t>
            </a:r>
            <a:r>
              <a:rPr lang="en-US" altLang="ko-KR" dirty="0" err="1"/>
              <a:t>value_counts</a:t>
            </a:r>
            <a:r>
              <a:rPr lang="en-US" altLang="ko-KR" dirty="0"/>
              <a:t>() / </a:t>
            </a:r>
            <a:r>
              <a:rPr lang="en-US" altLang="ko-KR" dirty="0" err="1"/>
              <a:t>data.shape</a:t>
            </a:r>
            <a:r>
              <a:rPr lang="en-US" altLang="ko-KR" dirty="0"/>
              <a:t>[0]</a:t>
            </a:r>
          </a:p>
          <a:p>
            <a:endParaRPr lang="en-US" altLang="ko-KR" dirty="0"/>
          </a:p>
          <a:p>
            <a:r>
              <a:rPr lang="en-US" altLang="ko-KR" dirty="0"/>
              <a:t>data['</a:t>
            </a:r>
            <a:r>
              <a:rPr lang="ko-KR" altLang="en-US" dirty="0"/>
              <a:t>학습목표</a:t>
            </a:r>
            <a:r>
              <a:rPr lang="en-US" altLang="ko-KR" dirty="0"/>
              <a:t>'].</a:t>
            </a:r>
            <a:r>
              <a:rPr lang="en-US" altLang="ko-KR" dirty="0" err="1"/>
              <a:t>value_counts</a:t>
            </a:r>
            <a:r>
              <a:rPr lang="en-US" altLang="ko-KR" dirty="0"/>
              <a:t>().plot(kind = 'bar')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619295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57;p11">
            <a:extLst>
              <a:ext uri="{FF2B5EF4-FFF2-40B4-BE49-F238E27FC236}">
                <a16:creationId xmlns:a16="http://schemas.microsoft.com/office/drawing/2014/main" id="{F0793A9B-06C1-40F0-83F0-0D0FF6BDEC8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5685" y="287383"/>
            <a:ext cx="6808597" cy="628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523" tIns="56246" rIns="112523" bIns="56246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28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Arial"/>
                <a:sym typeface="Arial"/>
              </a:rPr>
              <a:t>1. </a:t>
            </a:r>
            <a:r>
              <a:rPr lang="ko-KR" altLang="en-US" sz="28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Arial"/>
                <a:sym typeface="Arial"/>
              </a:rPr>
              <a:t>데이터 처리 및 분석</a:t>
            </a:r>
            <a:endParaRPr sz="2800" spc="-100" dirty="0">
              <a:ln w="3175">
                <a:solidFill>
                  <a:schemeClr val="tx1">
                    <a:alpha val="30000"/>
                  </a:schemeClr>
                </a:solidFill>
              </a:ln>
              <a:solidFill>
                <a:srgbClr val="000000"/>
              </a:solidFill>
              <a:latin typeface="나눔스퀘어 네오 ExtraBold" panose="00000900000000000000" pitchFamily="2" charset="-127"/>
              <a:ea typeface="나눔스퀘어 네오 ExtraBold" panose="00000900000000000000" pitchFamily="2" charset="-127"/>
              <a:cs typeface="Arial"/>
              <a:sym typeface="Arial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2A199B9-2876-435E-84C0-912B48C16E85}"/>
              </a:ext>
            </a:extLst>
          </p:cNvPr>
          <p:cNvSpPr/>
          <p:nvPr/>
        </p:nvSpPr>
        <p:spPr>
          <a:xfrm>
            <a:off x="450813" y="1309272"/>
            <a:ext cx="11101116" cy="45243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90000"/>
              </a:lnSpc>
              <a:buClr>
                <a:schemeClr val="dk1"/>
              </a:buClr>
              <a:buSzPts val="2167"/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코드</a:t>
            </a:r>
            <a:endParaRPr lang="en-US" altLang="ko-KR" sz="2000" dirty="0">
              <a:latin typeface="나눔스퀘어 네오 ExtraBold" panose="00000900000000000000" pitchFamily="2" charset="-127"/>
              <a:ea typeface="나눔스퀘어 네오 ExtraBold" panose="00000900000000000000" pitchFamily="2" charset="-127"/>
            </a:endParaRPr>
          </a:p>
          <a:p>
            <a:pPr marL="342900" indent="-342900">
              <a:lnSpc>
                <a:spcPct val="90000"/>
              </a:lnSpc>
              <a:buClr>
                <a:schemeClr val="dk1"/>
              </a:buClr>
              <a:buSzPts val="2167"/>
              <a:buFont typeface="Arial" panose="020B0604020202020204" pitchFamily="34" charset="0"/>
              <a:buChar char="•"/>
            </a:pPr>
            <a:endParaRPr lang="en-US" altLang="ko-KR" sz="2000" dirty="0">
              <a:latin typeface="나눔스퀘어 네오 ExtraBold" panose="00000900000000000000" pitchFamily="2" charset="-127"/>
              <a:ea typeface="나눔스퀘어 네오 ExtraBold" panose="00000900000000000000" pitchFamily="2" charset="-127"/>
            </a:endParaRPr>
          </a:p>
          <a:p>
            <a:pPr>
              <a:lnSpc>
                <a:spcPct val="90000"/>
              </a:lnSpc>
              <a:buClr>
                <a:schemeClr val="dk1"/>
              </a:buClr>
              <a:buSzPts val="2167"/>
            </a:pPr>
            <a:r>
              <a:rPr lang="en-US" altLang="ko-KR" dirty="0" err="1"/>
              <a:t>plot_data</a:t>
            </a:r>
            <a:r>
              <a:rPr lang="en-US" altLang="ko-KR" dirty="0"/>
              <a:t> = </a:t>
            </a:r>
            <a:r>
              <a:rPr lang="en-US" altLang="ko-KR" dirty="0" err="1"/>
              <a:t>data.groupby</a:t>
            </a:r>
            <a:r>
              <a:rPr lang="en-US" altLang="ko-KR" dirty="0"/>
              <a:t>(by='</a:t>
            </a:r>
            <a:r>
              <a:rPr lang="ko-KR" altLang="en-US" dirty="0"/>
              <a:t>취약분야 인지 여부</a:t>
            </a:r>
            <a:r>
              <a:rPr lang="en-US" altLang="ko-KR" dirty="0"/>
              <a:t>',</a:t>
            </a:r>
            <a:r>
              <a:rPr lang="en-US" altLang="ko-KR" dirty="0" err="1"/>
              <a:t>as_index</a:t>
            </a:r>
            <a:r>
              <a:rPr lang="en-US" altLang="ko-KR" dirty="0"/>
              <a:t>=False)[['</a:t>
            </a:r>
            <a:r>
              <a:rPr lang="ko-KR" altLang="en-US" dirty="0"/>
              <a:t>기출문제 공부 횟수</a:t>
            </a:r>
            <a:r>
              <a:rPr lang="en-US" altLang="ko-KR" dirty="0"/>
              <a:t>','</a:t>
            </a:r>
            <a:r>
              <a:rPr lang="en-US" altLang="ko-KR" dirty="0" err="1"/>
              <a:t>Score_diff_total</a:t>
            </a:r>
            <a:r>
              <a:rPr lang="en-US" altLang="ko-KR" dirty="0"/>
              <a:t>','</a:t>
            </a:r>
            <a:r>
              <a:rPr lang="ko-KR" altLang="en-US" dirty="0"/>
              <a:t>토익 모의테스트 횟수</a:t>
            </a:r>
            <a:r>
              <a:rPr lang="en-US" altLang="ko-KR" dirty="0"/>
              <a:t>']].mean()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 err="1"/>
              <a:t>plot_data</a:t>
            </a:r>
            <a:br>
              <a:rPr lang="en-US" altLang="ko-KR" dirty="0"/>
            </a:br>
            <a:r>
              <a:rPr lang="en-US" altLang="ko-KR" dirty="0"/>
              <a:t># </a:t>
            </a:r>
            <a:r>
              <a:rPr lang="ko-KR" altLang="en-US" dirty="0" err="1"/>
              <a:t>서브플롯</a:t>
            </a:r>
            <a:r>
              <a:rPr lang="ko-KR" altLang="en-US" dirty="0"/>
              <a:t> 생성 </a:t>
            </a:r>
            <a:r>
              <a:rPr lang="en-US" altLang="ko-KR" dirty="0"/>
              <a:t>(1</a:t>
            </a:r>
            <a:r>
              <a:rPr lang="ko-KR" altLang="en-US" dirty="0"/>
              <a:t>행 </a:t>
            </a:r>
            <a:r>
              <a:rPr lang="en-US" altLang="ko-KR" dirty="0"/>
              <a:t>3</a:t>
            </a:r>
            <a:r>
              <a:rPr lang="ko-KR" altLang="en-US" dirty="0"/>
              <a:t>열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en-US" altLang="ko-KR" dirty="0"/>
              <a:t>fig, </a:t>
            </a:r>
            <a:r>
              <a:rPr lang="en-US" altLang="ko-KR" dirty="0" err="1"/>
              <a:t>axs</a:t>
            </a:r>
            <a:r>
              <a:rPr lang="en-US" altLang="ko-KR" dirty="0"/>
              <a:t> = </a:t>
            </a:r>
            <a:r>
              <a:rPr lang="en-US" altLang="ko-KR" dirty="0" err="1"/>
              <a:t>plt.subplots</a:t>
            </a:r>
            <a:r>
              <a:rPr lang="en-US" altLang="ko-KR" dirty="0"/>
              <a:t>(1, 3, </a:t>
            </a:r>
            <a:r>
              <a:rPr lang="en-US" altLang="ko-KR" dirty="0" err="1"/>
              <a:t>figsize</a:t>
            </a:r>
            <a:r>
              <a:rPr lang="en-US" altLang="ko-KR" dirty="0"/>
              <a:t>=(12, 4))</a:t>
            </a:r>
            <a:br>
              <a:rPr lang="en-US" altLang="ko-KR" dirty="0"/>
            </a:br>
            <a:r>
              <a:rPr lang="en-US" altLang="ko-KR" dirty="0"/>
              <a:t># </a:t>
            </a:r>
            <a:r>
              <a:rPr lang="ko-KR" altLang="en-US" dirty="0"/>
              <a:t>첫 번째 </a:t>
            </a:r>
            <a:r>
              <a:rPr lang="en-US" altLang="ko-KR" dirty="0"/>
              <a:t>bar </a:t>
            </a:r>
            <a:r>
              <a:rPr lang="ko-KR" altLang="en-US" dirty="0"/>
              <a:t>그래프</a:t>
            </a:r>
            <a:r>
              <a:rPr lang="en-US" altLang="ko-KR" dirty="0"/>
              <a:t>: </a:t>
            </a:r>
            <a:r>
              <a:rPr lang="ko-KR" altLang="en-US" dirty="0"/>
              <a:t>기출문제 공부 횟수</a:t>
            </a:r>
            <a:br>
              <a:rPr lang="ko-KR" altLang="en-US" dirty="0"/>
            </a:br>
            <a:r>
              <a:rPr lang="en-US" altLang="ko-KR" dirty="0" err="1"/>
              <a:t>axs</a:t>
            </a:r>
            <a:r>
              <a:rPr lang="en-US" altLang="ko-KR" dirty="0"/>
              <a:t>[0].bar(</a:t>
            </a:r>
            <a:r>
              <a:rPr lang="en-US" altLang="ko-KR" dirty="0" err="1"/>
              <a:t>plot_data</a:t>
            </a:r>
            <a:r>
              <a:rPr lang="en-US" altLang="ko-KR" dirty="0"/>
              <a:t>['</a:t>
            </a:r>
            <a:r>
              <a:rPr lang="ko-KR" altLang="en-US" dirty="0"/>
              <a:t>취약분야 인지 여부</a:t>
            </a:r>
            <a:r>
              <a:rPr lang="en-US" altLang="ko-KR" dirty="0"/>
              <a:t>'].</a:t>
            </a:r>
            <a:r>
              <a:rPr lang="en-US" altLang="ko-KR" dirty="0" err="1"/>
              <a:t>astype</a:t>
            </a:r>
            <a:r>
              <a:rPr lang="en-US" altLang="ko-KR" dirty="0"/>
              <a:t>(str), </a:t>
            </a:r>
            <a:r>
              <a:rPr lang="en-US" altLang="ko-KR" dirty="0" err="1"/>
              <a:t>plot_data</a:t>
            </a:r>
            <a:r>
              <a:rPr lang="en-US" altLang="ko-KR" dirty="0"/>
              <a:t>['</a:t>
            </a:r>
            <a:r>
              <a:rPr lang="ko-KR" altLang="en-US" dirty="0"/>
              <a:t>기출문제 공부 횟수</a:t>
            </a:r>
            <a:r>
              <a:rPr lang="en-US" altLang="ko-KR" dirty="0"/>
              <a:t>'])</a:t>
            </a:r>
            <a:br>
              <a:rPr lang="en-US" altLang="ko-KR" dirty="0"/>
            </a:br>
            <a:r>
              <a:rPr lang="en-US" altLang="ko-KR" dirty="0" err="1"/>
              <a:t>axs</a:t>
            </a:r>
            <a:r>
              <a:rPr lang="en-US" altLang="ko-KR" dirty="0"/>
              <a:t>[0].</a:t>
            </a:r>
            <a:r>
              <a:rPr lang="en-US" altLang="ko-KR" dirty="0" err="1"/>
              <a:t>set_title</a:t>
            </a:r>
            <a:r>
              <a:rPr lang="en-US" altLang="ko-KR" dirty="0"/>
              <a:t>('</a:t>
            </a:r>
            <a:r>
              <a:rPr lang="ko-KR" altLang="en-US" dirty="0"/>
              <a:t>기출문제 공부 횟수</a:t>
            </a:r>
            <a:r>
              <a:rPr lang="en-US" altLang="ko-KR" dirty="0"/>
              <a:t>')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# </a:t>
            </a:r>
            <a:r>
              <a:rPr lang="ko-KR" altLang="en-US" dirty="0"/>
              <a:t>두 번째 </a:t>
            </a:r>
            <a:r>
              <a:rPr lang="en-US" altLang="ko-KR" dirty="0"/>
              <a:t>bar </a:t>
            </a:r>
            <a:r>
              <a:rPr lang="ko-KR" altLang="en-US" dirty="0"/>
              <a:t>그래프</a:t>
            </a:r>
            <a:r>
              <a:rPr lang="en-US" altLang="ko-KR" dirty="0"/>
              <a:t>: </a:t>
            </a:r>
            <a:r>
              <a:rPr lang="en-US" altLang="ko-KR" dirty="0" err="1"/>
              <a:t>Score_diff_total</a:t>
            </a:r>
            <a:br>
              <a:rPr lang="en-US" altLang="ko-KR" dirty="0"/>
            </a:br>
            <a:r>
              <a:rPr lang="en-US" altLang="ko-KR" dirty="0" err="1"/>
              <a:t>axs</a:t>
            </a:r>
            <a:r>
              <a:rPr lang="en-US" altLang="ko-KR" dirty="0"/>
              <a:t>[1].bar(</a:t>
            </a:r>
            <a:r>
              <a:rPr lang="en-US" altLang="ko-KR" dirty="0" err="1"/>
              <a:t>plot_data</a:t>
            </a:r>
            <a:r>
              <a:rPr lang="en-US" altLang="ko-KR" dirty="0"/>
              <a:t>['</a:t>
            </a:r>
            <a:r>
              <a:rPr lang="ko-KR" altLang="en-US" dirty="0"/>
              <a:t>취약분야 인지 여부</a:t>
            </a:r>
            <a:r>
              <a:rPr lang="en-US" altLang="ko-KR" dirty="0"/>
              <a:t>'].</a:t>
            </a:r>
            <a:r>
              <a:rPr lang="en-US" altLang="ko-KR" dirty="0" err="1"/>
              <a:t>astype</a:t>
            </a:r>
            <a:r>
              <a:rPr lang="en-US" altLang="ko-KR" dirty="0"/>
              <a:t>(str), </a:t>
            </a:r>
            <a:r>
              <a:rPr lang="en-US" altLang="ko-KR" dirty="0" err="1"/>
              <a:t>plot_data</a:t>
            </a:r>
            <a:r>
              <a:rPr lang="en-US" altLang="ko-KR" dirty="0"/>
              <a:t>['</a:t>
            </a:r>
            <a:r>
              <a:rPr lang="en-US" altLang="ko-KR" dirty="0" err="1"/>
              <a:t>Score_diff_total</a:t>
            </a:r>
            <a:r>
              <a:rPr lang="en-US" altLang="ko-KR" dirty="0"/>
              <a:t>'])</a:t>
            </a:r>
            <a:br>
              <a:rPr lang="en-US" altLang="ko-KR" dirty="0"/>
            </a:br>
            <a:r>
              <a:rPr lang="en-US" altLang="ko-KR" dirty="0" err="1"/>
              <a:t>axs</a:t>
            </a:r>
            <a:r>
              <a:rPr lang="en-US" altLang="ko-KR" dirty="0"/>
              <a:t>[1].</a:t>
            </a:r>
            <a:r>
              <a:rPr lang="en-US" altLang="ko-KR" dirty="0" err="1"/>
              <a:t>set_title</a:t>
            </a:r>
            <a:r>
              <a:rPr lang="en-US" altLang="ko-KR" dirty="0"/>
              <a:t>('</a:t>
            </a:r>
            <a:r>
              <a:rPr lang="ko-KR" altLang="en-US" dirty="0"/>
              <a:t>성적 </a:t>
            </a:r>
            <a:r>
              <a:rPr lang="ko-KR" altLang="en-US" dirty="0" err="1"/>
              <a:t>증가량</a:t>
            </a:r>
            <a:r>
              <a:rPr lang="en-US" altLang="ko-KR" dirty="0"/>
              <a:t>')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# </a:t>
            </a:r>
            <a:r>
              <a:rPr lang="ko-KR" altLang="en-US" dirty="0"/>
              <a:t>세 번째 </a:t>
            </a:r>
            <a:r>
              <a:rPr lang="en-US" altLang="ko-KR" dirty="0"/>
              <a:t>bar </a:t>
            </a:r>
            <a:r>
              <a:rPr lang="ko-KR" altLang="en-US" dirty="0"/>
              <a:t>그래프</a:t>
            </a:r>
            <a:r>
              <a:rPr lang="en-US" altLang="ko-KR" dirty="0"/>
              <a:t>: </a:t>
            </a:r>
            <a:r>
              <a:rPr lang="ko-KR" altLang="en-US" dirty="0"/>
              <a:t>토익 모의테스트 횟수</a:t>
            </a:r>
            <a:br>
              <a:rPr lang="ko-KR" altLang="en-US" dirty="0"/>
            </a:br>
            <a:r>
              <a:rPr lang="en-US" altLang="ko-KR" dirty="0" err="1"/>
              <a:t>axs</a:t>
            </a:r>
            <a:r>
              <a:rPr lang="en-US" altLang="ko-KR" dirty="0"/>
              <a:t>[2].bar(</a:t>
            </a:r>
            <a:r>
              <a:rPr lang="en-US" altLang="ko-KR" dirty="0" err="1"/>
              <a:t>plot_data</a:t>
            </a:r>
            <a:r>
              <a:rPr lang="en-US" altLang="ko-KR" dirty="0"/>
              <a:t>['</a:t>
            </a:r>
            <a:r>
              <a:rPr lang="ko-KR" altLang="en-US" dirty="0"/>
              <a:t>취약분야 인지 여부</a:t>
            </a:r>
            <a:r>
              <a:rPr lang="en-US" altLang="ko-KR" dirty="0"/>
              <a:t>'].</a:t>
            </a:r>
            <a:r>
              <a:rPr lang="en-US" altLang="ko-KR" dirty="0" err="1"/>
              <a:t>astype</a:t>
            </a:r>
            <a:r>
              <a:rPr lang="en-US" altLang="ko-KR" dirty="0"/>
              <a:t>(str), </a:t>
            </a:r>
            <a:r>
              <a:rPr lang="en-US" altLang="ko-KR" dirty="0" err="1"/>
              <a:t>plot_data</a:t>
            </a:r>
            <a:r>
              <a:rPr lang="en-US" altLang="ko-KR" dirty="0"/>
              <a:t>['</a:t>
            </a:r>
            <a:r>
              <a:rPr lang="ko-KR" altLang="en-US" dirty="0"/>
              <a:t>토익 모의테스트 횟수</a:t>
            </a:r>
            <a:r>
              <a:rPr lang="en-US" altLang="ko-KR" dirty="0"/>
              <a:t>'])</a:t>
            </a:r>
            <a:br>
              <a:rPr lang="en-US" altLang="ko-KR" dirty="0"/>
            </a:br>
            <a:r>
              <a:rPr lang="en-US" altLang="ko-KR" dirty="0" err="1"/>
              <a:t>axs</a:t>
            </a:r>
            <a:r>
              <a:rPr lang="en-US" altLang="ko-KR" dirty="0"/>
              <a:t>[2].</a:t>
            </a:r>
            <a:r>
              <a:rPr lang="en-US" altLang="ko-KR" dirty="0" err="1"/>
              <a:t>set_title</a:t>
            </a:r>
            <a:r>
              <a:rPr lang="en-US" altLang="ko-KR" dirty="0"/>
              <a:t>('</a:t>
            </a:r>
            <a:r>
              <a:rPr lang="ko-KR" altLang="en-US" dirty="0"/>
              <a:t>토익 모의테스트 횟수</a:t>
            </a:r>
            <a:r>
              <a:rPr lang="en-US" altLang="ko-KR" dirty="0"/>
              <a:t>')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# </a:t>
            </a:r>
            <a:r>
              <a:rPr lang="ko-KR" altLang="en-US" dirty="0"/>
              <a:t>레이아웃 조정</a:t>
            </a:r>
            <a:br>
              <a:rPr lang="ko-KR" altLang="en-US" dirty="0"/>
            </a:br>
            <a:r>
              <a:rPr lang="en-US" altLang="ko-KR" dirty="0" err="1"/>
              <a:t>plt.tight_layout</a:t>
            </a:r>
            <a:r>
              <a:rPr lang="en-US" altLang="ko-KR" dirty="0"/>
              <a:t>()</a:t>
            </a:r>
            <a:br>
              <a:rPr lang="en-US" altLang="ko-KR" dirty="0"/>
            </a:br>
            <a:r>
              <a:rPr lang="en-US" altLang="ko-KR" dirty="0" err="1"/>
              <a:t>plt.show</a:t>
            </a:r>
            <a:r>
              <a:rPr lang="en-US" altLang="ko-KR" dirty="0"/>
              <a:t>()</a:t>
            </a:r>
            <a:endParaRPr lang="en-US" altLang="ko-KR" dirty="0">
              <a:latin typeface="나눔스퀘어 네오 ExtraBold" panose="00000900000000000000" pitchFamily="2" charset="-127"/>
              <a:ea typeface="나눔스퀘어 네오 ExtraBold" panose="000009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554543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57;p11">
            <a:extLst>
              <a:ext uri="{FF2B5EF4-FFF2-40B4-BE49-F238E27FC236}">
                <a16:creationId xmlns:a16="http://schemas.microsoft.com/office/drawing/2014/main" id="{F0793A9B-06C1-40F0-83F0-0D0FF6BDEC8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5685" y="287383"/>
            <a:ext cx="6808597" cy="628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523" tIns="56246" rIns="112523" bIns="56246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28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Arial"/>
                <a:sym typeface="Arial"/>
              </a:rPr>
              <a:t>1. </a:t>
            </a:r>
            <a:r>
              <a:rPr lang="ko-KR" altLang="en-US" sz="28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Arial"/>
                <a:sym typeface="Arial"/>
              </a:rPr>
              <a:t>데이터 처리 및 분석</a:t>
            </a:r>
            <a:endParaRPr sz="2800" spc="-100" dirty="0">
              <a:ln w="3175">
                <a:solidFill>
                  <a:schemeClr val="tx1">
                    <a:alpha val="30000"/>
                  </a:schemeClr>
                </a:solidFill>
              </a:ln>
              <a:solidFill>
                <a:srgbClr val="000000"/>
              </a:solidFill>
              <a:latin typeface="나눔스퀘어 네오 ExtraBold" panose="00000900000000000000" pitchFamily="2" charset="-127"/>
              <a:ea typeface="나눔스퀘어 네오 ExtraBold" panose="00000900000000000000" pitchFamily="2" charset="-127"/>
              <a:cs typeface="Arial"/>
              <a:sym typeface="Arial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2A199B9-2876-435E-84C0-912B48C16E85}"/>
              </a:ext>
            </a:extLst>
          </p:cNvPr>
          <p:cNvSpPr/>
          <p:nvPr/>
        </p:nvSpPr>
        <p:spPr>
          <a:xfrm>
            <a:off x="450813" y="1309272"/>
            <a:ext cx="176394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-252427">
              <a:spcBef>
                <a:spcPts val="615"/>
              </a:spcBef>
              <a:buSzPts val="1800"/>
              <a:buChar char="▪"/>
            </a:pPr>
            <a:r>
              <a:rPr lang="ko-KR" altLang="en-US" sz="2000" dirty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토익</a:t>
            </a:r>
            <a:r>
              <a:rPr lang="en-US" altLang="ko-KR" sz="2000" dirty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(2</a:t>
            </a:r>
            <a:r>
              <a:rPr lang="ko-KR" altLang="en-US" sz="2000" dirty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일차</a:t>
            </a:r>
            <a:r>
              <a:rPr lang="en-US" altLang="ko-KR" sz="2000" dirty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)</a:t>
            </a:r>
            <a:endParaRPr lang="ko-KR" altLang="en-US" sz="2000" dirty="0">
              <a:latin typeface="나눔스퀘어 네오 ExtraBold" panose="00000900000000000000" pitchFamily="2" charset="-127"/>
              <a:ea typeface="나눔스퀘어 네오 ExtraBold" panose="00000900000000000000" pitchFamily="2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C04658B-C3B3-41D2-83C4-455237456A25}"/>
              </a:ext>
            </a:extLst>
          </p:cNvPr>
          <p:cNvSpPr/>
          <p:nvPr/>
        </p:nvSpPr>
        <p:spPr>
          <a:xfrm>
            <a:off x="526448" y="1797600"/>
            <a:ext cx="10698529" cy="4338721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39642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2557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57;p11">
            <a:extLst>
              <a:ext uri="{FF2B5EF4-FFF2-40B4-BE49-F238E27FC236}">
                <a16:creationId xmlns:a16="http://schemas.microsoft.com/office/drawing/2014/main" id="{F0793A9B-06C1-40F0-83F0-0D0FF6BDEC8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5685" y="287383"/>
            <a:ext cx="6808597" cy="628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523" tIns="56246" rIns="112523" bIns="56246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28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Arial"/>
                <a:sym typeface="Arial"/>
              </a:rPr>
              <a:t>1. </a:t>
            </a:r>
            <a:r>
              <a:rPr lang="ko-KR" altLang="en-US" sz="28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Arial"/>
                <a:sym typeface="Arial"/>
              </a:rPr>
              <a:t>데이터 처리 및 분석</a:t>
            </a:r>
            <a:endParaRPr sz="2800" spc="-100" dirty="0">
              <a:ln w="3175">
                <a:solidFill>
                  <a:schemeClr val="tx1">
                    <a:alpha val="30000"/>
                  </a:schemeClr>
                </a:solidFill>
              </a:ln>
              <a:solidFill>
                <a:srgbClr val="000000"/>
              </a:solidFill>
              <a:latin typeface="나눔스퀘어 네오 ExtraBold" panose="00000900000000000000" pitchFamily="2" charset="-127"/>
              <a:ea typeface="나눔스퀘어 네오 ExtraBold" panose="00000900000000000000" pitchFamily="2" charset="-127"/>
              <a:cs typeface="Arial"/>
              <a:sym typeface="Arial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2A199B9-2876-435E-84C0-912B48C16E85}"/>
              </a:ext>
            </a:extLst>
          </p:cNvPr>
          <p:cNvSpPr/>
          <p:nvPr/>
        </p:nvSpPr>
        <p:spPr>
          <a:xfrm>
            <a:off x="315685" y="1309272"/>
            <a:ext cx="10578537" cy="42473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-252427">
              <a:spcBef>
                <a:spcPts val="615"/>
              </a:spcBef>
              <a:buSzPts val="1800"/>
              <a:buChar char="▪"/>
            </a:pPr>
            <a:r>
              <a:rPr lang="ko-KR" altLang="en-US" sz="2000" dirty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코드</a:t>
            </a:r>
            <a:endParaRPr lang="en-US" altLang="ko-KR" sz="2000" dirty="0">
              <a:latin typeface="나눔스퀘어 네오 ExtraBold" panose="00000900000000000000" pitchFamily="2" charset="-127"/>
              <a:ea typeface="나눔스퀘어 네오 ExtraBold" panose="00000900000000000000" pitchFamily="2" charset="-127"/>
            </a:endParaRPr>
          </a:p>
          <a:p>
            <a:pPr>
              <a:spcBef>
                <a:spcPts val="615"/>
              </a:spcBef>
              <a:buSzPts val="1800"/>
            </a:pPr>
            <a:endParaRPr lang="en-US" altLang="ko-KR" sz="2000" dirty="0">
              <a:latin typeface="나눔스퀘어 네오 ExtraBold" panose="00000900000000000000" pitchFamily="2" charset="-127"/>
              <a:ea typeface="나눔스퀘어 네오 ExtraBold" panose="00000900000000000000" pitchFamily="2" charset="-127"/>
            </a:endParaRPr>
          </a:p>
          <a:p>
            <a:pPr>
              <a:spcBef>
                <a:spcPts val="615"/>
              </a:spcBef>
              <a:buSzPts val="1800"/>
            </a:pPr>
            <a:r>
              <a:rPr lang="ko-KR" altLang="en-US" sz="2000" dirty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문제 </a:t>
            </a:r>
            <a:r>
              <a:rPr lang="en-US" altLang="ko-KR" sz="2000" dirty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19)</a:t>
            </a:r>
          </a:p>
          <a:p>
            <a:pPr>
              <a:spcBef>
                <a:spcPts val="615"/>
              </a:spcBef>
              <a:buSzPts val="1800"/>
            </a:pPr>
            <a:r>
              <a:rPr lang="en-US" altLang="ko-KR" sz="2000" dirty="0" err="1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order_amt</a:t>
            </a:r>
            <a:r>
              <a:rPr lang="en-US" altLang="ko-KR" sz="2000" dirty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 = </a:t>
            </a:r>
            <a:r>
              <a:rPr lang="en-US" altLang="ko-KR" sz="2000" dirty="0" err="1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sales.</a:t>
            </a:r>
            <a:r>
              <a:rPr lang="en-US" altLang="ko-KR" sz="2000" dirty="0" err="1">
                <a:solidFill>
                  <a:schemeClr val="accent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groupby</a:t>
            </a:r>
            <a:r>
              <a:rPr lang="en-US" altLang="ko-KR" sz="2000" dirty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(by </a:t>
            </a:r>
            <a:r>
              <a:rPr lang="en-US" altLang="ko-KR" sz="2000" dirty="0">
                <a:solidFill>
                  <a:srgbClr val="FF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=</a:t>
            </a:r>
            <a:r>
              <a:rPr lang="en-US" altLang="ko-KR" sz="2000" dirty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 [</a:t>
            </a:r>
            <a:r>
              <a:rPr lang="en-US" altLang="ko-KR" sz="2000" dirty="0">
                <a:solidFill>
                  <a:srgbClr val="FF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'</a:t>
            </a:r>
            <a:r>
              <a:rPr lang="en-US" altLang="ko-KR" sz="2000" dirty="0" err="1">
                <a:solidFill>
                  <a:srgbClr val="FF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OrderDate</a:t>
            </a:r>
            <a:r>
              <a:rPr lang="en-US" altLang="ko-KR" sz="2000" dirty="0">
                <a:solidFill>
                  <a:srgbClr val="FF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’, '</a:t>
            </a:r>
            <a:r>
              <a:rPr lang="en-US" altLang="ko-KR" sz="2000" dirty="0" err="1">
                <a:solidFill>
                  <a:srgbClr val="FF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CustomerID</a:t>
            </a:r>
            <a:r>
              <a:rPr lang="en-US" altLang="ko-KR" sz="2000" dirty="0">
                <a:solidFill>
                  <a:srgbClr val="FF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'</a:t>
            </a:r>
            <a:r>
              <a:rPr lang="en-US" altLang="ko-KR" sz="2000" dirty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], </a:t>
            </a:r>
            <a:r>
              <a:rPr lang="en-US" altLang="ko-KR" sz="2000" dirty="0" err="1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as_index</a:t>
            </a:r>
            <a:r>
              <a:rPr lang="en-US" altLang="ko-KR" sz="2000" dirty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 =</a:t>
            </a:r>
            <a:r>
              <a:rPr lang="en-US" altLang="ko-KR" sz="2000" dirty="0">
                <a:solidFill>
                  <a:schemeClr val="accent4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False</a:t>
            </a:r>
            <a:r>
              <a:rPr lang="en-US" altLang="ko-KR" sz="2000" dirty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)[</a:t>
            </a:r>
            <a:r>
              <a:rPr lang="en-US" altLang="ko-KR" sz="2000" dirty="0">
                <a:solidFill>
                  <a:srgbClr val="FF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'Amt'</a:t>
            </a:r>
            <a:r>
              <a:rPr lang="en-US" altLang="ko-KR" sz="2000" dirty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].</a:t>
            </a:r>
            <a:r>
              <a:rPr lang="en-US" altLang="ko-KR" sz="2000" dirty="0">
                <a:solidFill>
                  <a:srgbClr val="00B0F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sum</a:t>
            </a:r>
            <a:r>
              <a:rPr lang="en-US" altLang="ko-KR" sz="2000" dirty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()</a:t>
            </a:r>
          </a:p>
          <a:p>
            <a:pPr>
              <a:spcBef>
                <a:spcPts val="615"/>
              </a:spcBef>
              <a:buSzPts val="1800"/>
            </a:pPr>
            <a:endParaRPr lang="en-US" altLang="ko-KR" sz="2000" dirty="0">
              <a:latin typeface="나눔스퀘어 네오 ExtraBold" panose="00000900000000000000" pitchFamily="2" charset="-127"/>
              <a:ea typeface="나눔스퀘어 네오 ExtraBold" panose="00000900000000000000" pitchFamily="2" charset="-127"/>
            </a:endParaRPr>
          </a:p>
          <a:p>
            <a:pPr>
              <a:spcBef>
                <a:spcPts val="615"/>
              </a:spcBef>
              <a:buSzPts val="1800"/>
            </a:pPr>
            <a:r>
              <a:rPr lang="ko-KR" altLang="en-US" sz="2000" dirty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문제 </a:t>
            </a:r>
            <a:r>
              <a:rPr lang="en-US" altLang="ko-KR" sz="2000" dirty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20)</a:t>
            </a:r>
          </a:p>
          <a:p>
            <a:pPr>
              <a:spcBef>
                <a:spcPts val="615"/>
              </a:spcBef>
              <a:buSzPts val="1800"/>
            </a:pPr>
            <a:r>
              <a:rPr lang="en-US" altLang="ko-KR" sz="2000" dirty="0" err="1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order_amt.</a:t>
            </a:r>
            <a:r>
              <a:rPr lang="en-US" altLang="ko-KR" sz="2000" dirty="0" err="1">
                <a:solidFill>
                  <a:srgbClr val="00B0F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head</a:t>
            </a:r>
            <a:r>
              <a:rPr lang="en-US" altLang="ko-KR" sz="2000" dirty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(</a:t>
            </a:r>
            <a:r>
              <a:rPr lang="en-US" altLang="ko-KR" sz="2000" dirty="0">
                <a:solidFill>
                  <a:schemeClr val="accent4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10</a:t>
            </a:r>
            <a:r>
              <a:rPr lang="en-US" altLang="ko-KR" sz="2000" dirty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)</a:t>
            </a:r>
          </a:p>
          <a:p>
            <a:pPr>
              <a:spcBef>
                <a:spcPts val="615"/>
              </a:spcBef>
              <a:buSzPts val="1800"/>
            </a:pPr>
            <a:endParaRPr lang="en-US" altLang="ko-KR" sz="2000" dirty="0">
              <a:latin typeface="나눔스퀘어 네오 ExtraBold" panose="00000900000000000000" pitchFamily="2" charset="-127"/>
              <a:ea typeface="나눔스퀘어 네오 ExtraBold" panose="00000900000000000000" pitchFamily="2" charset="-127"/>
            </a:endParaRPr>
          </a:p>
          <a:p>
            <a:pPr>
              <a:spcBef>
                <a:spcPts val="615"/>
              </a:spcBef>
              <a:buSzPts val="1800"/>
            </a:pPr>
            <a:r>
              <a:rPr lang="ko-KR" altLang="en-US" sz="2000" dirty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문제 </a:t>
            </a:r>
            <a:r>
              <a:rPr lang="en-US" altLang="ko-KR" sz="2000" dirty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21)</a:t>
            </a:r>
          </a:p>
          <a:p>
            <a:pPr>
              <a:spcBef>
                <a:spcPts val="615"/>
              </a:spcBef>
              <a:buSzPts val="1800"/>
            </a:pPr>
            <a:r>
              <a:rPr lang="en-US" altLang="ko-KR" sz="2000" dirty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order_amt2 = </a:t>
            </a:r>
            <a:r>
              <a:rPr lang="en-US" altLang="ko-KR" sz="2000" dirty="0" err="1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order_amt.</a:t>
            </a:r>
            <a:r>
              <a:rPr lang="en-US" altLang="ko-KR" sz="2000" dirty="0" err="1">
                <a:solidFill>
                  <a:srgbClr val="00B0F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groupby</a:t>
            </a:r>
            <a:r>
              <a:rPr lang="en-US" altLang="ko-KR" sz="2000" dirty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(by=</a:t>
            </a:r>
            <a:r>
              <a:rPr lang="en-US" altLang="ko-KR" sz="2000" dirty="0">
                <a:solidFill>
                  <a:srgbClr val="FF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'</a:t>
            </a:r>
            <a:r>
              <a:rPr lang="en-US" altLang="ko-KR" sz="2000" dirty="0" err="1">
                <a:solidFill>
                  <a:srgbClr val="FF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OrderDate</a:t>
            </a:r>
            <a:r>
              <a:rPr lang="en-US" altLang="ko-KR" sz="2000" dirty="0">
                <a:solidFill>
                  <a:srgbClr val="FF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’</a:t>
            </a:r>
            <a:r>
              <a:rPr lang="en-US" altLang="ko-KR" sz="2000" dirty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, </a:t>
            </a:r>
            <a:r>
              <a:rPr lang="en-US" altLang="ko-KR" sz="2000" dirty="0" err="1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as_index</a:t>
            </a:r>
            <a:r>
              <a:rPr lang="en-US" altLang="ko-KR" sz="2000" dirty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=</a:t>
            </a:r>
            <a:r>
              <a:rPr lang="en-US" altLang="ko-KR" sz="2000" dirty="0">
                <a:solidFill>
                  <a:schemeClr val="accent4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False</a:t>
            </a:r>
            <a:r>
              <a:rPr lang="en-US" altLang="ko-KR" sz="2000" dirty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)[</a:t>
            </a:r>
            <a:r>
              <a:rPr lang="en-US" altLang="ko-KR" sz="2000" dirty="0">
                <a:solidFill>
                  <a:srgbClr val="FF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'Amt'</a:t>
            </a:r>
            <a:r>
              <a:rPr lang="en-US" altLang="ko-KR" sz="2000" dirty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].</a:t>
            </a:r>
            <a:r>
              <a:rPr lang="en-US" altLang="ko-KR" sz="2000" dirty="0">
                <a:solidFill>
                  <a:srgbClr val="00B0F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mean</a:t>
            </a:r>
            <a:r>
              <a:rPr lang="en-US" altLang="ko-KR" sz="2000" dirty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()</a:t>
            </a:r>
          </a:p>
          <a:p>
            <a:pPr>
              <a:spcBef>
                <a:spcPts val="615"/>
              </a:spcBef>
              <a:buSzPts val="1800"/>
            </a:pPr>
            <a:r>
              <a:rPr lang="en-US" altLang="ko-KR" sz="2000" dirty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order_amt2</a:t>
            </a:r>
            <a:endParaRPr lang="ko-KR" altLang="en-US" sz="2000" dirty="0">
              <a:latin typeface="나눔스퀘어 네오 ExtraBold" panose="00000900000000000000" pitchFamily="2" charset="-127"/>
              <a:ea typeface="나눔스퀘어 네오 ExtraBold" panose="000009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29080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57;p11">
            <a:extLst>
              <a:ext uri="{FF2B5EF4-FFF2-40B4-BE49-F238E27FC236}">
                <a16:creationId xmlns:a16="http://schemas.microsoft.com/office/drawing/2014/main" id="{F0793A9B-06C1-40F0-83F0-0D0FF6BDEC8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5685" y="287383"/>
            <a:ext cx="6808597" cy="628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523" tIns="56246" rIns="112523" bIns="56246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28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Arial"/>
                <a:sym typeface="Arial"/>
              </a:rPr>
              <a:t>1. </a:t>
            </a:r>
            <a:r>
              <a:rPr lang="ko-KR" altLang="en-US" sz="28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Arial"/>
                <a:sym typeface="Arial"/>
              </a:rPr>
              <a:t>데이터 처리 및 분석</a:t>
            </a:r>
            <a:endParaRPr sz="2800" spc="-100" dirty="0">
              <a:ln w="3175">
                <a:solidFill>
                  <a:schemeClr val="tx1">
                    <a:alpha val="30000"/>
                  </a:schemeClr>
                </a:solidFill>
              </a:ln>
              <a:solidFill>
                <a:srgbClr val="000000"/>
              </a:solidFill>
              <a:latin typeface="나눔스퀘어 네오 ExtraBold" panose="00000900000000000000" pitchFamily="2" charset="-127"/>
              <a:ea typeface="나눔스퀘어 네오 ExtraBold" panose="00000900000000000000" pitchFamily="2" charset="-127"/>
              <a:cs typeface="Arial"/>
              <a:sym typeface="Arial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2A199B9-2876-435E-84C0-912B48C16E85}"/>
              </a:ext>
            </a:extLst>
          </p:cNvPr>
          <p:cNvSpPr/>
          <p:nvPr/>
        </p:nvSpPr>
        <p:spPr>
          <a:xfrm>
            <a:off x="450813" y="1309272"/>
            <a:ext cx="30527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-252427">
              <a:spcBef>
                <a:spcPts val="615"/>
              </a:spcBef>
              <a:buSzPts val="1800"/>
              <a:buChar char="▪"/>
            </a:pPr>
            <a:r>
              <a:rPr lang="ko-KR" altLang="en-US" sz="2000" dirty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데이터 탐색 </a:t>
            </a:r>
            <a:r>
              <a:rPr lang="en-US" altLang="ko-KR" sz="2000" dirty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Q4(1</a:t>
            </a:r>
            <a:r>
              <a:rPr lang="ko-KR" altLang="en-US" sz="2000" dirty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일차</a:t>
            </a:r>
            <a:r>
              <a:rPr lang="en-US" altLang="ko-KR" sz="2000" dirty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)</a:t>
            </a:r>
            <a:endParaRPr lang="ko-KR" altLang="en-US" sz="2000" dirty="0">
              <a:latin typeface="나눔스퀘어 네오 ExtraBold" panose="00000900000000000000" pitchFamily="2" charset="-127"/>
              <a:ea typeface="나눔스퀘어 네오 ExtraBold" panose="00000900000000000000" pitchFamily="2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C04658B-C3B3-41D2-83C4-455237456A25}"/>
              </a:ext>
            </a:extLst>
          </p:cNvPr>
          <p:cNvSpPr/>
          <p:nvPr/>
        </p:nvSpPr>
        <p:spPr>
          <a:xfrm>
            <a:off x="724845" y="1840010"/>
            <a:ext cx="5371155" cy="4338721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5711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57;p11">
            <a:extLst>
              <a:ext uri="{FF2B5EF4-FFF2-40B4-BE49-F238E27FC236}">
                <a16:creationId xmlns:a16="http://schemas.microsoft.com/office/drawing/2014/main" id="{F0793A9B-06C1-40F0-83F0-0D0FF6BDEC8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5685" y="287383"/>
            <a:ext cx="6808597" cy="628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523" tIns="56246" rIns="112523" bIns="56246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28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Arial"/>
                <a:sym typeface="Arial"/>
              </a:rPr>
              <a:t>1. </a:t>
            </a:r>
            <a:r>
              <a:rPr lang="ko-KR" altLang="en-US" sz="28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Arial"/>
                <a:sym typeface="Arial"/>
              </a:rPr>
              <a:t>데이터 처리 및 분석</a:t>
            </a:r>
            <a:endParaRPr sz="2800" spc="-100" dirty="0">
              <a:ln w="3175">
                <a:solidFill>
                  <a:schemeClr val="tx1">
                    <a:alpha val="30000"/>
                  </a:schemeClr>
                </a:solidFill>
              </a:ln>
              <a:solidFill>
                <a:srgbClr val="000000"/>
              </a:solidFill>
              <a:latin typeface="나눔스퀘어 네오 ExtraBold" panose="00000900000000000000" pitchFamily="2" charset="-127"/>
              <a:ea typeface="나눔스퀘어 네오 ExtraBold" panose="00000900000000000000" pitchFamily="2" charset="-127"/>
              <a:cs typeface="Arial"/>
              <a:sym typeface="Arial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2A199B9-2876-435E-84C0-912B48C16E85}"/>
              </a:ext>
            </a:extLst>
          </p:cNvPr>
          <p:cNvSpPr/>
          <p:nvPr/>
        </p:nvSpPr>
        <p:spPr>
          <a:xfrm>
            <a:off x="450813" y="1309272"/>
            <a:ext cx="6692858" cy="34163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90000"/>
              </a:lnSpc>
              <a:buClr>
                <a:schemeClr val="dk1"/>
              </a:buClr>
              <a:buSzPts val="2167"/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코드</a:t>
            </a:r>
            <a:endParaRPr lang="en-US" altLang="ko-KR" sz="2000" dirty="0">
              <a:latin typeface="나눔스퀘어 네오 ExtraBold" panose="00000900000000000000" pitchFamily="2" charset="-127"/>
              <a:ea typeface="나눔스퀘어 네오 ExtraBold" panose="00000900000000000000" pitchFamily="2" charset="-127"/>
            </a:endParaRPr>
          </a:p>
          <a:p>
            <a:pPr marL="342900" indent="-342900">
              <a:lnSpc>
                <a:spcPct val="90000"/>
              </a:lnSpc>
              <a:buClr>
                <a:schemeClr val="dk1"/>
              </a:buClr>
              <a:buSzPts val="2167"/>
              <a:buFont typeface="Arial" panose="020B0604020202020204" pitchFamily="34" charset="0"/>
              <a:buChar char="•"/>
            </a:pPr>
            <a:endParaRPr lang="en-US" altLang="ko-KR" sz="2000" dirty="0">
              <a:latin typeface="나눔스퀘어 네오 ExtraBold" panose="00000900000000000000" pitchFamily="2" charset="-127"/>
              <a:ea typeface="나눔스퀘어 네오 ExtraBold" panose="00000900000000000000" pitchFamily="2" charset="-127"/>
            </a:endParaRPr>
          </a:p>
          <a:p>
            <a:pPr>
              <a:lnSpc>
                <a:spcPct val="90000"/>
              </a:lnSpc>
              <a:buClr>
                <a:schemeClr val="dk1"/>
              </a:buClr>
              <a:buSzPts val="2167"/>
            </a:pPr>
            <a:r>
              <a:rPr lang="ko-KR" altLang="en-US" sz="2000" dirty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문제 </a:t>
            </a:r>
            <a:r>
              <a:rPr lang="en-US" altLang="ko-KR" sz="2000" dirty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39)</a:t>
            </a:r>
          </a:p>
          <a:p>
            <a:pPr>
              <a:lnSpc>
                <a:spcPct val="90000"/>
              </a:lnSpc>
              <a:buClr>
                <a:schemeClr val="dk1"/>
              </a:buClr>
              <a:buSzPts val="2167"/>
            </a:pPr>
            <a:r>
              <a:rPr lang="en-US" altLang="ko-KR" sz="2000" dirty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customers[</a:t>
            </a:r>
            <a:r>
              <a:rPr lang="en-US" altLang="ko-KR" sz="2000" dirty="0">
                <a:solidFill>
                  <a:srgbClr val="FF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'Age'</a:t>
            </a:r>
            <a:r>
              <a:rPr lang="en-US" altLang="ko-KR" sz="2000" dirty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] = </a:t>
            </a:r>
            <a:r>
              <a:rPr lang="en-US" altLang="ko-KR" sz="2000" dirty="0">
                <a:solidFill>
                  <a:schemeClr val="accent4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2016</a:t>
            </a:r>
            <a:r>
              <a:rPr lang="en-US" altLang="ko-KR" sz="2000" dirty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 - customers[</a:t>
            </a:r>
            <a:r>
              <a:rPr lang="en-US" altLang="ko-KR" sz="2000" dirty="0">
                <a:solidFill>
                  <a:srgbClr val="FF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'</a:t>
            </a:r>
            <a:r>
              <a:rPr lang="en-US" altLang="ko-KR" sz="2000" dirty="0" err="1">
                <a:solidFill>
                  <a:srgbClr val="FF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BirthYear</a:t>
            </a:r>
            <a:r>
              <a:rPr lang="en-US" altLang="ko-KR" sz="2000" dirty="0">
                <a:solidFill>
                  <a:srgbClr val="FF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’</a:t>
            </a:r>
            <a:r>
              <a:rPr lang="en-US" altLang="ko-KR" sz="2000" dirty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]</a:t>
            </a:r>
          </a:p>
          <a:p>
            <a:pPr>
              <a:lnSpc>
                <a:spcPct val="90000"/>
              </a:lnSpc>
              <a:buClr>
                <a:schemeClr val="dk1"/>
              </a:buClr>
              <a:buSzPts val="2167"/>
            </a:pPr>
            <a:endParaRPr lang="en-US" altLang="ko-KR" sz="2000" dirty="0">
              <a:latin typeface="나눔스퀘어 네오 ExtraBold" panose="00000900000000000000" pitchFamily="2" charset="-127"/>
              <a:ea typeface="나눔스퀘어 네오 ExtraBold" panose="00000900000000000000" pitchFamily="2" charset="-127"/>
            </a:endParaRPr>
          </a:p>
          <a:p>
            <a:pPr>
              <a:lnSpc>
                <a:spcPct val="90000"/>
              </a:lnSpc>
              <a:buClr>
                <a:schemeClr val="dk1"/>
              </a:buClr>
              <a:buSzPts val="2167"/>
            </a:pPr>
            <a:endParaRPr lang="en-US" altLang="ko-KR" sz="2000" dirty="0">
              <a:latin typeface="나눔스퀘어 네오 ExtraBold" panose="00000900000000000000" pitchFamily="2" charset="-127"/>
              <a:ea typeface="나눔스퀘어 네오 ExtraBold" panose="00000900000000000000" pitchFamily="2" charset="-127"/>
            </a:endParaRPr>
          </a:p>
          <a:p>
            <a:pPr>
              <a:lnSpc>
                <a:spcPct val="90000"/>
              </a:lnSpc>
              <a:buClr>
                <a:schemeClr val="dk1"/>
              </a:buClr>
              <a:buSzPts val="2167"/>
            </a:pPr>
            <a:r>
              <a:rPr lang="ko-KR" altLang="en-US" sz="2000" dirty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문제 </a:t>
            </a:r>
            <a:r>
              <a:rPr lang="en-US" altLang="ko-KR" sz="2000" dirty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40)</a:t>
            </a:r>
          </a:p>
          <a:p>
            <a:pPr>
              <a:lnSpc>
                <a:spcPct val="90000"/>
              </a:lnSpc>
              <a:buClr>
                <a:schemeClr val="dk1"/>
              </a:buClr>
              <a:buSzPts val="2167"/>
            </a:pPr>
            <a:r>
              <a:rPr lang="en-US" altLang="ko-KR" sz="2000" dirty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customers[</a:t>
            </a:r>
            <a:r>
              <a:rPr lang="en-US" altLang="ko-KR" sz="2000" dirty="0">
                <a:solidFill>
                  <a:srgbClr val="FF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'</a:t>
            </a:r>
            <a:r>
              <a:rPr lang="en-US" altLang="ko-KR" sz="2000" dirty="0" err="1">
                <a:solidFill>
                  <a:srgbClr val="FF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AgeGroup</a:t>
            </a:r>
            <a:r>
              <a:rPr lang="en-US" altLang="ko-KR" sz="2000" dirty="0">
                <a:solidFill>
                  <a:srgbClr val="FF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'</a:t>
            </a:r>
            <a:r>
              <a:rPr lang="en-US" altLang="ko-KR" sz="2000" dirty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] = (customers[</a:t>
            </a:r>
            <a:r>
              <a:rPr lang="en-US" altLang="ko-KR" sz="2000" dirty="0">
                <a:solidFill>
                  <a:srgbClr val="FF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'Age’</a:t>
            </a:r>
            <a:r>
              <a:rPr lang="en-US" altLang="ko-KR" sz="2000" dirty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]  </a:t>
            </a:r>
            <a:r>
              <a:rPr lang="en-US" altLang="ko-KR" sz="2000" dirty="0">
                <a:solidFill>
                  <a:srgbClr val="7030A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//  </a:t>
            </a:r>
            <a:r>
              <a:rPr lang="en-US" altLang="ko-KR" sz="2000" dirty="0">
                <a:solidFill>
                  <a:schemeClr val="accent4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10</a:t>
            </a:r>
            <a:r>
              <a:rPr lang="en-US" altLang="ko-KR" sz="2000" dirty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 </a:t>
            </a:r>
            <a:r>
              <a:rPr lang="en-US" altLang="ko-KR" sz="2000" dirty="0">
                <a:solidFill>
                  <a:srgbClr val="7030A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*</a:t>
            </a:r>
            <a:r>
              <a:rPr lang="en-US" altLang="ko-KR" sz="2000" dirty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 </a:t>
            </a:r>
            <a:r>
              <a:rPr lang="en-US" altLang="ko-KR" sz="2000" dirty="0">
                <a:solidFill>
                  <a:schemeClr val="accent4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10</a:t>
            </a:r>
            <a:r>
              <a:rPr lang="en-US" altLang="ko-KR" sz="2000" dirty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)</a:t>
            </a:r>
          </a:p>
          <a:p>
            <a:pPr>
              <a:lnSpc>
                <a:spcPct val="90000"/>
              </a:lnSpc>
              <a:buClr>
                <a:schemeClr val="dk1"/>
              </a:buClr>
              <a:buSzPts val="2167"/>
            </a:pPr>
            <a:endParaRPr lang="en-US" altLang="ko-KR" sz="2000" dirty="0">
              <a:latin typeface="나눔스퀘어 네오 ExtraBold" panose="00000900000000000000" pitchFamily="2" charset="-127"/>
              <a:ea typeface="나눔스퀘어 네오 ExtraBold" panose="00000900000000000000" pitchFamily="2" charset="-127"/>
            </a:endParaRPr>
          </a:p>
          <a:p>
            <a:pPr>
              <a:lnSpc>
                <a:spcPct val="90000"/>
              </a:lnSpc>
              <a:buClr>
                <a:schemeClr val="dk1"/>
              </a:buClr>
              <a:buSzPts val="2167"/>
            </a:pPr>
            <a:endParaRPr lang="en-US" altLang="ko-KR" sz="2000" dirty="0">
              <a:latin typeface="나눔스퀘어 네오 ExtraBold" panose="00000900000000000000" pitchFamily="2" charset="-127"/>
              <a:ea typeface="나눔스퀘어 네오 ExtraBold" panose="00000900000000000000" pitchFamily="2" charset="-127"/>
            </a:endParaRPr>
          </a:p>
          <a:p>
            <a:pPr>
              <a:lnSpc>
                <a:spcPct val="90000"/>
              </a:lnSpc>
              <a:buClr>
                <a:schemeClr val="dk1"/>
              </a:buClr>
              <a:buSzPts val="2167"/>
            </a:pPr>
            <a:r>
              <a:rPr lang="ko-KR" altLang="en-US" sz="2000" dirty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문제</a:t>
            </a:r>
            <a:r>
              <a:rPr lang="en-US" altLang="ko-KR" sz="2000" dirty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 41)</a:t>
            </a:r>
          </a:p>
          <a:p>
            <a:pPr>
              <a:lnSpc>
                <a:spcPct val="90000"/>
              </a:lnSpc>
              <a:buClr>
                <a:schemeClr val="dk1"/>
              </a:buClr>
              <a:buSzPts val="2167"/>
            </a:pPr>
            <a:r>
              <a:rPr lang="en-US" altLang="ko-KR" sz="2000" dirty="0" err="1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customers.</a:t>
            </a:r>
            <a:r>
              <a:rPr lang="en-US" altLang="ko-KR" sz="2000" dirty="0" err="1">
                <a:solidFill>
                  <a:srgbClr val="00B0F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head</a:t>
            </a:r>
            <a:r>
              <a:rPr lang="en-US" altLang="ko-KR" sz="2000" dirty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974072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57;p11">
            <a:extLst>
              <a:ext uri="{FF2B5EF4-FFF2-40B4-BE49-F238E27FC236}">
                <a16:creationId xmlns:a16="http://schemas.microsoft.com/office/drawing/2014/main" id="{F0793A9B-06C1-40F0-83F0-0D0FF6BDEC8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5685" y="287383"/>
            <a:ext cx="6808597" cy="628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523" tIns="56246" rIns="112523" bIns="56246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28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Arial"/>
                <a:sym typeface="Arial"/>
              </a:rPr>
              <a:t>1. </a:t>
            </a:r>
            <a:r>
              <a:rPr lang="ko-KR" altLang="en-US" sz="28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Arial"/>
                <a:sym typeface="Arial"/>
              </a:rPr>
              <a:t>데이터 처리 및 분석</a:t>
            </a:r>
            <a:endParaRPr sz="2800" spc="-100" dirty="0">
              <a:ln w="3175">
                <a:solidFill>
                  <a:schemeClr val="tx1">
                    <a:alpha val="30000"/>
                  </a:schemeClr>
                </a:solidFill>
              </a:ln>
              <a:solidFill>
                <a:srgbClr val="000000"/>
              </a:solidFill>
              <a:latin typeface="나눔스퀘어 네오 ExtraBold" panose="00000900000000000000" pitchFamily="2" charset="-127"/>
              <a:ea typeface="나눔스퀘어 네오 ExtraBold" panose="00000900000000000000" pitchFamily="2" charset="-127"/>
              <a:cs typeface="Arial"/>
              <a:sym typeface="Arial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2A199B9-2876-435E-84C0-912B48C16E85}"/>
              </a:ext>
            </a:extLst>
          </p:cNvPr>
          <p:cNvSpPr/>
          <p:nvPr/>
        </p:nvSpPr>
        <p:spPr>
          <a:xfrm>
            <a:off x="450813" y="1309272"/>
            <a:ext cx="32752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10296" indent="-310296">
              <a:lnSpc>
                <a:spcPct val="90000"/>
              </a:lnSpc>
              <a:buClr>
                <a:schemeClr val="dk1"/>
              </a:buClr>
              <a:buSzPts val="2167"/>
              <a:buFont typeface="Noto Sans Symbols"/>
              <a:buChar char="✔"/>
            </a:pPr>
            <a:r>
              <a:rPr lang="ko-KR" altLang="en-US" sz="2000" dirty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데이터 탐색 </a:t>
            </a:r>
            <a:r>
              <a:rPr lang="en-US" altLang="ko-KR" sz="2000" dirty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Q9(1</a:t>
            </a:r>
            <a:r>
              <a:rPr lang="ko-KR" altLang="en-US" sz="2000" dirty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일차</a:t>
            </a:r>
            <a:r>
              <a:rPr lang="en-US" altLang="ko-KR" sz="2000" dirty="0"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) </a:t>
            </a:r>
            <a:endParaRPr lang="ko-KR" altLang="en-US" sz="2000" dirty="0">
              <a:latin typeface="나눔스퀘어 네오 ExtraBold" panose="00000900000000000000" pitchFamily="2" charset="-127"/>
              <a:ea typeface="나눔스퀘어 네오 ExtraBold" panose="00000900000000000000" pitchFamily="2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C04658B-C3B3-41D2-83C4-455237456A25}"/>
              </a:ext>
            </a:extLst>
          </p:cNvPr>
          <p:cNvSpPr/>
          <p:nvPr/>
        </p:nvSpPr>
        <p:spPr>
          <a:xfrm>
            <a:off x="724845" y="1840011"/>
            <a:ext cx="10592512" cy="4136720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8231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57;p11">
            <a:extLst>
              <a:ext uri="{FF2B5EF4-FFF2-40B4-BE49-F238E27FC236}">
                <a16:creationId xmlns:a16="http://schemas.microsoft.com/office/drawing/2014/main" id="{F0793A9B-06C1-40F0-83F0-0D0FF6BDEC8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5685" y="287383"/>
            <a:ext cx="6808597" cy="628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523" tIns="56246" rIns="112523" bIns="56246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28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Arial"/>
                <a:sym typeface="Arial"/>
              </a:rPr>
              <a:t>2. Feature </a:t>
            </a:r>
            <a:r>
              <a:rPr lang="ko-KR" altLang="en-US" sz="28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Arial"/>
                <a:sym typeface="Arial"/>
              </a:rPr>
              <a:t>생성 </a:t>
            </a:r>
            <a:r>
              <a:rPr lang="en-US" altLang="ko-KR" sz="28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Arial"/>
                <a:sym typeface="Arial"/>
              </a:rPr>
              <a:t>1</a:t>
            </a:r>
            <a:endParaRPr sz="2800" spc="-100" dirty="0">
              <a:ln w="3175">
                <a:solidFill>
                  <a:schemeClr val="tx1">
                    <a:alpha val="30000"/>
                  </a:schemeClr>
                </a:solidFill>
              </a:ln>
              <a:solidFill>
                <a:srgbClr val="000000"/>
              </a:solidFill>
              <a:latin typeface="나눔스퀘어 네오 ExtraBold" panose="00000900000000000000" pitchFamily="2" charset="-127"/>
              <a:ea typeface="나눔스퀘어 네오 ExtraBold" panose="00000900000000000000" pitchFamily="2" charset="-127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1EBC039-8328-4B67-9CBF-534182006FA4}"/>
              </a:ext>
            </a:extLst>
          </p:cNvPr>
          <p:cNvSpPr txBox="1"/>
          <p:nvPr/>
        </p:nvSpPr>
        <p:spPr>
          <a:xfrm>
            <a:off x="315685" y="1258957"/>
            <a:ext cx="1105468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i="0" dirty="0">
                <a:effectLst/>
                <a:latin typeface="system-ui"/>
              </a:rPr>
              <a:t>세대</a:t>
            </a:r>
            <a:r>
              <a:rPr lang="en-US" altLang="ko-KR" sz="2000" b="1" i="0" dirty="0">
                <a:effectLst/>
                <a:latin typeface="system-ui"/>
              </a:rPr>
              <a:t>(Generation) </a:t>
            </a:r>
            <a:r>
              <a:rPr lang="ko-KR" altLang="en-US" sz="2000" b="1" i="0" dirty="0" err="1">
                <a:effectLst/>
                <a:latin typeface="system-ui"/>
              </a:rPr>
              <a:t>라벨링</a:t>
            </a:r>
            <a:endParaRPr lang="en-US" altLang="ko-KR" sz="1600" dirty="0"/>
          </a:p>
          <a:p>
            <a:r>
              <a:rPr lang="en-US" altLang="ko-KR" sz="1600" dirty="0"/>
              <a:t># </a:t>
            </a:r>
            <a:r>
              <a:rPr lang="ko-KR" altLang="en-US" sz="1600" dirty="0"/>
              <a:t>고객의 나이대를 통계청에서 제공한 분류 기준으로 구분</a:t>
            </a:r>
            <a:endParaRPr lang="en-US" altLang="ko-KR" sz="1600" dirty="0"/>
          </a:p>
          <a:p>
            <a:r>
              <a:rPr lang="en-US" altLang="ko-KR" dirty="0">
                <a:solidFill>
                  <a:srgbClr val="00B050"/>
                </a:solidFill>
              </a:rPr>
              <a:t>def</a:t>
            </a:r>
            <a:r>
              <a:rPr lang="en-US" altLang="ko-KR" dirty="0"/>
              <a:t> </a:t>
            </a:r>
            <a:r>
              <a:rPr lang="en-US" altLang="ko-KR" dirty="0" err="1">
                <a:solidFill>
                  <a:srgbClr val="00B0F0"/>
                </a:solidFill>
              </a:rPr>
              <a:t>categorize_generation</a:t>
            </a:r>
            <a:r>
              <a:rPr lang="en-US" altLang="ko-KR" dirty="0"/>
              <a:t>(year): # </a:t>
            </a:r>
            <a:r>
              <a:rPr lang="ko-KR" altLang="en-US" dirty="0"/>
              <a:t>함수 생성</a:t>
            </a:r>
            <a:endParaRPr lang="en-US" altLang="ko-KR" dirty="0"/>
          </a:p>
          <a:p>
            <a:r>
              <a:rPr lang="en-US" altLang="ko-KR" dirty="0"/>
              <a:t>	</a:t>
            </a:r>
            <a:r>
              <a:rPr lang="en-US" altLang="ko-KR" dirty="0">
                <a:solidFill>
                  <a:srgbClr val="00B050"/>
                </a:solidFill>
              </a:rPr>
              <a:t>if</a:t>
            </a:r>
            <a:r>
              <a:rPr lang="en-US" altLang="ko-KR" dirty="0"/>
              <a:t> year </a:t>
            </a:r>
            <a:r>
              <a:rPr lang="en-US" altLang="ko-KR" dirty="0">
                <a:solidFill>
                  <a:srgbClr val="7030A0"/>
                </a:solidFill>
              </a:rPr>
              <a:t>&lt;=</a:t>
            </a:r>
            <a:r>
              <a:rPr lang="en-US" altLang="ko-KR" dirty="0"/>
              <a:t> 1950:       </a:t>
            </a:r>
          </a:p>
          <a:p>
            <a:r>
              <a:rPr lang="en-US" altLang="ko-KR" dirty="0"/>
              <a:t>		</a:t>
            </a:r>
            <a:r>
              <a:rPr lang="en-US" altLang="ko-KR" dirty="0">
                <a:solidFill>
                  <a:srgbClr val="00B050"/>
                </a:solidFill>
              </a:rPr>
              <a:t> return </a:t>
            </a:r>
            <a:r>
              <a:rPr lang="en-US" altLang="ko-KR" dirty="0">
                <a:solidFill>
                  <a:srgbClr val="FF0000"/>
                </a:solidFill>
              </a:rPr>
              <a:t>'</a:t>
            </a:r>
            <a:r>
              <a:rPr lang="en-US" altLang="ko-KR" dirty="0" err="1">
                <a:solidFill>
                  <a:srgbClr val="FF0000"/>
                </a:solidFill>
              </a:rPr>
              <a:t>Serior</a:t>
            </a:r>
            <a:r>
              <a:rPr lang="en-US" altLang="ko-KR" dirty="0">
                <a:solidFill>
                  <a:srgbClr val="FF0000"/>
                </a:solidFill>
              </a:rPr>
              <a:t>’ </a:t>
            </a:r>
          </a:p>
          <a:p>
            <a:r>
              <a:rPr lang="en-US" altLang="ko-KR" dirty="0"/>
              <a:t>	</a:t>
            </a:r>
            <a:r>
              <a:rPr lang="en-US" altLang="ko-KR" dirty="0" err="1">
                <a:solidFill>
                  <a:srgbClr val="00B050"/>
                </a:solidFill>
              </a:rPr>
              <a:t>elif</a:t>
            </a:r>
            <a:r>
              <a:rPr lang="en-US" altLang="ko-KR" dirty="0"/>
              <a:t> 1950 </a:t>
            </a:r>
            <a:r>
              <a:rPr lang="en-US" altLang="ko-KR" dirty="0">
                <a:solidFill>
                  <a:srgbClr val="7030A0"/>
                </a:solidFill>
              </a:rPr>
              <a:t>&lt;</a:t>
            </a:r>
            <a:r>
              <a:rPr lang="en-US" altLang="ko-KR" dirty="0"/>
              <a:t> year </a:t>
            </a:r>
            <a:r>
              <a:rPr lang="en-US" altLang="ko-KR" dirty="0">
                <a:solidFill>
                  <a:srgbClr val="7030A0"/>
                </a:solidFill>
              </a:rPr>
              <a:t>&lt;=</a:t>
            </a:r>
            <a:r>
              <a:rPr lang="en-US" altLang="ko-KR" dirty="0"/>
              <a:t> 1964:        </a:t>
            </a:r>
          </a:p>
          <a:p>
            <a:r>
              <a:rPr lang="en-US" altLang="ko-KR" dirty="0"/>
              <a:t>		</a:t>
            </a:r>
            <a:r>
              <a:rPr lang="en-US" altLang="ko-KR" dirty="0">
                <a:solidFill>
                  <a:srgbClr val="00B050"/>
                </a:solidFill>
              </a:rPr>
              <a:t>return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FF0000"/>
                </a:solidFill>
              </a:rPr>
              <a:t>'</a:t>
            </a:r>
            <a:r>
              <a:rPr lang="en-US" altLang="ko-KR" dirty="0" err="1">
                <a:solidFill>
                  <a:srgbClr val="FF0000"/>
                </a:solidFill>
              </a:rPr>
              <a:t>Baby_boomer</a:t>
            </a:r>
            <a:r>
              <a:rPr lang="en-US" altLang="ko-KR" dirty="0">
                <a:solidFill>
                  <a:srgbClr val="FF0000"/>
                </a:solidFill>
              </a:rPr>
              <a:t>'    </a:t>
            </a:r>
          </a:p>
          <a:p>
            <a:r>
              <a:rPr lang="en-US" altLang="ko-KR" dirty="0"/>
              <a:t>	</a:t>
            </a:r>
            <a:r>
              <a:rPr lang="en-US" altLang="ko-KR" dirty="0" err="1">
                <a:solidFill>
                  <a:srgbClr val="00B050"/>
                </a:solidFill>
              </a:rPr>
              <a:t>elif</a:t>
            </a:r>
            <a:r>
              <a:rPr lang="en-US" altLang="ko-KR" dirty="0"/>
              <a:t> 1965 </a:t>
            </a:r>
            <a:r>
              <a:rPr lang="en-US" altLang="ko-KR" dirty="0">
                <a:solidFill>
                  <a:srgbClr val="7030A0"/>
                </a:solidFill>
              </a:rPr>
              <a:t>&lt;=</a:t>
            </a:r>
            <a:r>
              <a:rPr lang="en-US" altLang="ko-KR" dirty="0">
                <a:solidFill>
                  <a:schemeClr val="accent4"/>
                </a:solidFill>
              </a:rPr>
              <a:t> </a:t>
            </a:r>
            <a:r>
              <a:rPr lang="en-US" altLang="ko-KR" dirty="0"/>
              <a:t>year </a:t>
            </a:r>
            <a:r>
              <a:rPr lang="en-US" altLang="ko-KR" dirty="0">
                <a:solidFill>
                  <a:srgbClr val="7030A0"/>
                </a:solidFill>
              </a:rPr>
              <a:t>&lt;=</a:t>
            </a:r>
            <a:r>
              <a:rPr lang="en-US" altLang="ko-KR" dirty="0"/>
              <a:t> 1979:</a:t>
            </a:r>
          </a:p>
          <a:p>
            <a:r>
              <a:rPr lang="en-US" altLang="ko-KR" dirty="0"/>
              <a:t>		</a:t>
            </a:r>
            <a:r>
              <a:rPr lang="en-US" altLang="ko-KR" dirty="0">
                <a:solidFill>
                  <a:srgbClr val="00B050"/>
                </a:solidFill>
              </a:rPr>
              <a:t>return</a:t>
            </a:r>
            <a:r>
              <a:rPr lang="en-US" altLang="ko-KR" dirty="0"/>
              <a:t> '</a:t>
            </a:r>
            <a:r>
              <a:rPr lang="en-US" altLang="ko-KR" dirty="0">
                <a:solidFill>
                  <a:srgbClr val="FF0000"/>
                </a:solidFill>
              </a:rPr>
              <a:t>X'    </a:t>
            </a:r>
          </a:p>
          <a:p>
            <a:r>
              <a:rPr lang="en-US" altLang="ko-KR" dirty="0"/>
              <a:t>	</a:t>
            </a:r>
            <a:r>
              <a:rPr lang="en-US" altLang="ko-KR" dirty="0" err="1">
                <a:solidFill>
                  <a:srgbClr val="00B050"/>
                </a:solidFill>
              </a:rPr>
              <a:t>elif</a:t>
            </a:r>
            <a:r>
              <a:rPr lang="en-US" altLang="ko-KR" dirty="0">
                <a:solidFill>
                  <a:srgbClr val="00B050"/>
                </a:solidFill>
              </a:rPr>
              <a:t> </a:t>
            </a:r>
            <a:r>
              <a:rPr lang="en-US" altLang="ko-KR" dirty="0"/>
              <a:t>1980 </a:t>
            </a:r>
            <a:r>
              <a:rPr lang="en-US" altLang="ko-KR" dirty="0">
                <a:solidFill>
                  <a:srgbClr val="7030A0"/>
                </a:solidFill>
              </a:rPr>
              <a:t>&lt;=</a:t>
            </a:r>
            <a:r>
              <a:rPr lang="en-US" altLang="ko-KR" dirty="0"/>
              <a:t> year </a:t>
            </a:r>
            <a:r>
              <a:rPr lang="en-US" altLang="ko-KR" dirty="0">
                <a:solidFill>
                  <a:srgbClr val="7030A0"/>
                </a:solidFill>
              </a:rPr>
              <a:t>&lt;=</a:t>
            </a:r>
            <a:r>
              <a:rPr lang="en-US" altLang="ko-KR" dirty="0"/>
              <a:t> 1994:</a:t>
            </a:r>
          </a:p>
          <a:p>
            <a:r>
              <a:rPr lang="en-US" altLang="ko-KR" dirty="0"/>
              <a:t>		</a:t>
            </a:r>
            <a:r>
              <a:rPr lang="en-US" altLang="ko-KR" dirty="0">
                <a:solidFill>
                  <a:srgbClr val="00B050"/>
                </a:solidFill>
              </a:rPr>
              <a:t>return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FF0000"/>
                </a:solidFill>
              </a:rPr>
              <a:t>‘M’</a:t>
            </a:r>
          </a:p>
          <a:p>
            <a:r>
              <a:rPr lang="en-US" altLang="ko-KR" dirty="0"/>
              <a:t> 	</a:t>
            </a:r>
            <a:r>
              <a:rPr lang="en-US" altLang="ko-KR" dirty="0">
                <a:solidFill>
                  <a:srgbClr val="00B050"/>
                </a:solidFill>
              </a:rPr>
              <a:t>else</a:t>
            </a:r>
            <a:r>
              <a:rPr lang="en-US" altLang="ko-KR" dirty="0"/>
              <a:t>:  # 1995 </a:t>
            </a:r>
            <a:r>
              <a:rPr lang="en-US" altLang="ko-KR" dirty="0">
                <a:solidFill>
                  <a:srgbClr val="7030A0"/>
                </a:solidFill>
              </a:rPr>
              <a:t>&lt;</a:t>
            </a:r>
            <a:r>
              <a:rPr lang="en-US" altLang="ko-KR" dirty="0"/>
              <a:t> year</a:t>
            </a:r>
          </a:p>
          <a:p>
            <a:r>
              <a:rPr lang="en-US" altLang="ko-KR" dirty="0"/>
              <a:t>		</a:t>
            </a:r>
            <a:r>
              <a:rPr lang="en-US" altLang="ko-KR" dirty="0">
                <a:solidFill>
                  <a:srgbClr val="00B050"/>
                </a:solidFill>
              </a:rPr>
              <a:t>return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FF0000"/>
                </a:solidFill>
              </a:rPr>
              <a:t>‘Z’ </a:t>
            </a:r>
          </a:p>
          <a:p>
            <a:endParaRPr lang="en-US" altLang="ko-KR" dirty="0"/>
          </a:p>
          <a:p>
            <a:r>
              <a:rPr lang="en-US" altLang="ko-KR" sz="1600" dirty="0"/>
              <a:t># </a:t>
            </a:r>
            <a:r>
              <a:rPr lang="en-US" altLang="ko-KR" sz="1600" dirty="0">
                <a:solidFill>
                  <a:srgbClr val="FF0000"/>
                </a:solidFill>
              </a:rPr>
              <a:t>'</a:t>
            </a:r>
            <a:r>
              <a:rPr lang="en-US" altLang="ko-KR" sz="1600" dirty="0" err="1">
                <a:solidFill>
                  <a:srgbClr val="FF0000"/>
                </a:solidFill>
              </a:rPr>
              <a:t>Generarion</a:t>
            </a:r>
            <a:r>
              <a:rPr lang="en-US" altLang="ko-KR" sz="1600" dirty="0">
                <a:solidFill>
                  <a:srgbClr val="FF0000"/>
                </a:solidFill>
              </a:rPr>
              <a:t>' </a:t>
            </a:r>
            <a:r>
              <a:rPr lang="ko-KR" altLang="en-US" sz="1600" dirty="0"/>
              <a:t>열 추가</a:t>
            </a:r>
            <a:endParaRPr lang="en-US" altLang="ko-KR" sz="1600" dirty="0"/>
          </a:p>
          <a:p>
            <a:endParaRPr lang="en-US" altLang="ko-KR" dirty="0"/>
          </a:p>
          <a:p>
            <a:r>
              <a:rPr lang="en-US" altLang="ko-KR" dirty="0"/>
              <a:t>customers[</a:t>
            </a:r>
            <a:r>
              <a:rPr lang="en-US" altLang="ko-KR" dirty="0">
                <a:solidFill>
                  <a:srgbClr val="FF0000"/>
                </a:solidFill>
              </a:rPr>
              <a:t>'Generation'</a:t>
            </a:r>
            <a:r>
              <a:rPr lang="en-US" altLang="ko-KR" dirty="0"/>
              <a:t>] </a:t>
            </a:r>
            <a:r>
              <a:rPr lang="en-US" altLang="ko-KR" dirty="0">
                <a:solidFill>
                  <a:srgbClr val="7030A0"/>
                </a:solidFill>
              </a:rPr>
              <a:t>=</a:t>
            </a:r>
            <a:r>
              <a:rPr lang="en-US" altLang="ko-KR" dirty="0"/>
              <a:t> customers[</a:t>
            </a:r>
            <a:r>
              <a:rPr lang="en-US" altLang="ko-KR" dirty="0">
                <a:solidFill>
                  <a:srgbClr val="FF0000"/>
                </a:solidFill>
              </a:rPr>
              <a:t>'</a:t>
            </a:r>
            <a:r>
              <a:rPr lang="en-US" altLang="ko-KR" dirty="0" err="1">
                <a:solidFill>
                  <a:srgbClr val="FF0000"/>
                </a:solidFill>
              </a:rPr>
              <a:t>BirthYear</a:t>
            </a:r>
            <a:r>
              <a:rPr lang="en-US" altLang="ko-KR" dirty="0">
                <a:solidFill>
                  <a:srgbClr val="FF0000"/>
                </a:solidFill>
              </a:rPr>
              <a:t>'</a:t>
            </a:r>
            <a:r>
              <a:rPr lang="en-US" altLang="ko-KR" dirty="0"/>
              <a:t>].</a:t>
            </a:r>
            <a:r>
              <a:rPr lang="en-US" altLang="ko-KR" dirty="0">
                <a:solidFill>
                  <a:srgbClr val="00B0F0"/>
                </a:solidFill>
              </a:rPr>
              <a:t>apply</a:t>
            </a:r>
            <a:r>
              <a:rPr lang="en-US" altLang="ko-KR" dirty="0"/>
              <a:t>(</a:t>
            </a:r>
            <a:r>
              <a:rPr lang="en-US" altLang="ko-KR" dirty="0" err="1"/>
              <a:t>categorize_generation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customers[</a:t>
            </a:r>
            <a:r>
              <a:rPr lang="en-US" altLang="ko-KR" dirty="0">
                <a:solidFill>
                  <a:srgbClr val="FF0000"/>
                </a:solidFill>
              </a:rPr>
              <a:t>'Generation'</a:t>
            </a:r>
            <a:r>
              <a:rPr lang="en-US" altLang="ko-KR" dirty="0"/>
              <a:t>].</a:t>
            </a:r>
            <a:r>
              <a:rPr lang="en-US" altLang="ko-KR" dirty="0" err="1">
                <a:solidFill>
                  <a:srgbClr val="00B0F0"/>
                </a:solidFill>
              </a:rPr>
              <a:t>value_counts</a:t>
            </a:r>
            <a:r>
              <a:rPr lang="en-US" altLang="ko-KR" dirty="0">
                <a:solidFill>
                  <a:srgbClr val="00B0F0"/>
                </a:solidFill>
              </a:rPr>
              <a:t>()</a:t>
            </a:r>
          </a:p>
          <a:p>
            <a:endParaRPr lang="en-US" altLang="ko-KR" dirty="0"/>
          </a:p>
          <a:p>
            <a:r>
              <a:rPr lang="en-US" altLang="ko-KR" sz="1600" dirty="0"/>
              <a:t># sales </a:t>
            </a:r>
            <a:r>
              <a:rPr lang="ko-KR" altLang="en-US" sz="1600" dirty="0"/>
              <a:t>와 </a:t>
            </a:r>
            <a:r>
              <a:rPr lang="en-US" altLang="ko-KR" sz="1600" dirty="0"/>
              <a:t>products </a:t>
            </a:r>
            <a:r>
              <a:rPr lang="ko-KR" altLang="en-US" sz="1600" dirty="0"/>
              <a:t>합병</a:t>
            </a:r>
            <a:endParaRPr lang="en-US" altLang="ko-KR" sz="1600" dirty="0"/>
          </a:p>
          <a:p>
            <a:endParaRPr lang="en-US" altLang="ko-KR" dirty="0"/>
          </a:p>
          <a:p>
            <a:r>
              <a:rPr lang="en-US" altLang="ko-KR" dirty="0"/>
              <a:t>temp1 </a:t>
            </a:r>
            <a:r>
              <a:rPr lang="en-US" altLang="ko-KR" dirty="0">
                <a:solidFill>
                  <a:srgbClr val="7030A0"/>
                </a:solidFill>
              </a:rPr>
              <a:t>=</a:t>
            </a:r>
            <a:r>
              <a:rPr lang="en-US" altLang="ko-KR" dirty="0"/>
              <a:t> </a:t>
            </a:r>
            <a:r>
              <a:rPr lang="en-US" altLang="ko-KR" dirty="0" err="1"/>
              <a:t>pd.</a:t>
            </a:r>
            <a:r>
              <a:rPr lang="en-US" altLang="ko-KR" dirty="0" err="1">
                <a:solidFill>
                  <a:srgbClr val="00B0F0"/>
                </a:solidFill>
              </a:rPr>
              <a:t>merge</a:t>
            </a:r>
            <a:r>
              <a:rPr lang="en-US" altLang="ko-KR" dirty="0"/>
              <a:t>(</a:t>
            </a:r>
            <a:r>
              <a:rPr lang="en-US" altLang="ko-KR" dirty="0" err="1"/>
              <a:t>sales,products</a:t>
            </a:r>
            <a:r>
              <a:rPr lang="en-US" altLang="ko-KR" dirty="0"/>
              <a:t> , on </a:t>
            </a:r>
            <a:r>
              <a:rPr lang="en-US" altLang="ko-KR" dirty="0">
                <a:solidFill>
                  <a:srgbClr val="7030A0"/>
                </a:solidFill>
              </a:rPr>
              <a:t>=</a:t>
            </a:r>
            <a:r>
              <a:rPr lang="en-US" altLang="ko-KR" dirty="0"/>
              <a:t>,</a:t>
            </a:r>
            <a:r>
              <a:rPr lang="en-US" altLang="ko-KR" dirty="0">
                <a:solidFill>
                  <a:srgbClr val="FF0000"/>
                </a:solidFill>
              </a:rPr>
              <a:t> ‘</a:t>
            </a:r>
            <a:r>
              <a:rPr lang="en-US" altLang="ko-KR" dirty="0" err="1">
                <a:solidFill>
                  <a:srgbClr val="FF0000"/>
                </a:solidFill>
              </a:rPr>
              <a:t>ProductID</a:t>
            </a:r>
            <a:r>
              <a:rPr lang="en-US" altLang="ko-KR" dirty="0">
                <a:solidFill>
                  <a:srgbClr val="FF0000"/>
                </a:solidFill>
              </a:rPr>
              <a:t>’, </a:t>
            </a:r>
            <a:r>
              <a:rPr lang="en-US" altLang="ko-KR" dirty="0"/>
              <a:t>how = </a:t>
            </a:r>
            <a:r>
              <a:rPr lang="en-US" altLang="ko-KR" dirty="0">
                <a:solidFill>
                  <a:srgbClr val="FF0000"/>
                </a:solidFill>
              </a:rPr>
              <a:t>‘left’ 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9630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57;p11">
            <a:extLst>
              <a:ext uri="{FF2B5EF4-FFF2-40B4-BE49-F238E27FC236}">
                <a16:creationId xmlns:a16="http://schemas.microsoft.com/office/drawing/2014/main" id="{F0793A9B-06C1-40F0-83F0-0D0FF6BDEC8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5685" y="287383"/>
            <a:ext cx="6808597" cy="628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523" tIns="56246" rIns="112523" bIns="56246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28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Arial"/>
                <a:sym typeface="Arial"/>
              </a:rPr>
              <a:t>2. Feature </a:t>
            </a:r>
            <a:r>
              <a:rPr lang="ko-KR" altLang="en-US" sz="28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Arial"/>
                <a:sym typeface="Arial"/>
              </a:rPr>
              <a:t>생성 </a:t>
            </a:r>
            <a:r>
              <a:rPr lang="en-US" altLang="ko-KR" sz="28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Arial"/>
                <a:sym typeface="Arial"/>
              </a:rPr>
              <a:t>1 </a:t>
            </a:r>
            <a:r>
              <a:rPr lang="ko-KR" altLang="en-US" sz="28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Arial"/>
                <a:sym typeface="Arial"/>
              </a:rPr>
              <a:t>결과</a:t>
            </a:r>
            <a:endParaRPr sz="2800" spc="-100" dirty="0">
              <a:ln w="3175">
                <a:solidFill>
                  <a:schemeClr val="tx1">
                    <a:alpha val="30000"/>
                  </a:schemeClr>
                </a:solidFill>
              </a:ln>
              <a:solidFill>
                <a:srgbClr val="000000"/>
              </a:solidFill>
              <a:latin typeface="나눔스퀘어 네오 ExtraBold" panose="00000900000000000000" pitchFamily="2" charset="-127"/>
              <a:ea typeface="나눔스퀘어 네오 ExtraBold" panose="00000900000000000000" pitchFamily="2" charset="-127"/>
              <a:cs typeface="Arial"/>
              <a:sym typeface="Arial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0C91485-9904-45A0-9B96-C7939102DFCE}"/>
              </a:ext>
            </a:extLst>
          </p:cNvPr>
          <p:cNvSpPr/>
          <p:nvPr/>
        </p:nvSpPr>
        <p:spPr>
          <a:xfrm>
            <a:off x="254065" y="1616765"/>
            <a:ext cx="5669280" cy="4561966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529F4FD-AF35-4534-9C0A-CBFD4D533991}"/>
              </a:ext>
            </a:extLst>
          </p:cNvPr>
          <p:cNvSpPr/>
          <p:nvPr/>
        </p:nvSpPr>
        <p:spPr>
          <a:xfrm>
            <a:off x="6194738" y="1616765"/>
            <a:ext cx="5669280" cy="4527874"/>
          </a:xfrm>
          <a:prstGeom prst="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5342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57;p11">
            <a:extLst>
              <a:ext uri="{FF2B5EF4-FFF2-40B4-BE49-F238E27FC236}">
                <a16:creationId xmlns:a16="http://schemas.microsoft.com/office/drawing/2014/main" id="{F0793A9B-06C1-40F0-83F0-0D0FF6BDEC8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5685" y="287383"/>
            <a:ext cx="6808597" cy="628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523" tIns="56246" rIns="112523" bIns="56246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28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Arial"/>
                <a:sym typeface="Arial"/>
              </a:rPr>
              <a:t>2. Feature </a:t>
            </a:r>
            <a:r>
              <a:rPr lang="ko-KR" altLang="en-US" sz="28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Arial"/>
                <a:sym typeface="Arial"/>
              </a:rPr>
              <a:t>생성 </a:t>
            </a:r>
            <a:r>
              <a:rPr lang="en-US" altLang="ko-KR" sz="28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Arial"/>
                <a:sym typeface="Arial"/>
              </a:rPr>
              <a:t>2</a:t>
            </a:r>
            <a:endParaRPr sz="2800" spc="-100" dirty="0">
              <a:ln w="3175">
                <a:solidFill>
                  <a:schemeClr val="tx1">
                    <a:alpha val="30000"/>
                  </a:schemeClr>
                </a:solidFill>
              </a:ln>
              <a:solidFill>
                <a:srgbClr val="000000"/>
              </a:solidFill>
              <a:latin typeface="나눔스퀘어 네오 ExtraBold" panose="00000900000000000000" pitchFamily="2" charset="-127"/>
              <a:ea typeface="나눔스퀘어 네오 ExtraBold" panose="00000900000000000000" pitchFamily="2" charset="-127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1EBC039-8328-4B67-9CBF-534182006FA4}"/>
              </a:ext>
            </a:extLst>
          </p:cNvPr>
          <p:cNvSpPr txBox="1"/>
          <p:nvPr/>
        </p:nvSpPr>
        <p:spPr>
          <a:xfrm>
            <a:off x="315685" y="1246082"/>
            <a:ext cx="11054680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i="0" dirty="0">
                <a:effectLst/>
                <a:latin typeface="system-ui"/>
              </a:rPr>
              <a:t>구매금액 별 그룹 나누기</a:t>
            </a:r>
            <a:r>
              <a:rPr lang="en-US" altLang="ko-KR" sz="2000" b="1" i="0" dirty="0">
                <a:effectLst/>
                <a:latin typeface="system-ui"/>
              </a:rPr>
              <a:t>(</a:t>
            </a:r>
            <a:r>
              <a:rPr lang="ko-KR" altLang="en-US" sz="2000" b="1" i="0" dirty="0">
                <a:effectLst/>
                <a:latin typeface="system-ui"/>
              </a:rPr>
              <a:t>더미변수화</a:t>
            </a:r>
            <a:r>
              <a:rPr lang="en-US" altLang="ko-KR" sz="2000" b="1" i="0" dirty="0">
                <a:effectLst/>
                <a:latin typeface="system-ui"/>
              </a:rPr>
              <a:t>)</a:t>
            </a:r>
          </a:p>
          <a:p>
            <a:endParaRPr lang="en-US" altLang="ko-KR" sz="1600" dirty="0"/>
          </a:p>
          <a:p>
            <a:r>
              <a:rPr lang="en-US" altLang="ko-KR" sz="1600" dirty="0"/>
              <a:t># </a:t>
            </a:r>
            <a:r>
              <a:rPr lang="ko-KR" altLang="en-US" sz="1600" dirty="0"/>
              <a:t>대상고객 만들기</a:t>
            </a:r>
            <a:endParaRPr lang="en-US" altLang="ko-KR" sz="1600" dirty="0"/>
          </a:p>
          <a:p>
            <a:r>
              <a:rPr lang="en-US" altLang="ko-KR" sz="1600" dirty="0"/>
              <a:t># 2014-2016 </a:t>
            </a:r>
            <a:r>
              <a:rPr lang="ko-KR" altLang="en-US" sz="1600" dirty="0"/>
              <a:t>에 가입한 신규고객 이면서</a:t>
            </a:r>
            <a:endParaRPr lang="en-US" altLang="ko-KR" sz="1600" dirty="0"/>
          </a:p>
          <a:p>
            <a:r>
              <a:rPr lang="en-US" altLang="ko-KR" sz="1600" dirty="0"/>
              <a:t>cust01 = </a:t>
            </a:r>
            <a:r>
              <a:rPr lang="en-US" altLang="ko-KR" sz="1600" dirty="0" err="1"/>
              <a:t>customers.</a:t>
            </a:r>
            <a:r>
              <a:rPr lang="en-US" altLang="ko-KR" sz="1600" dirty="0" err="1">
                <a:solidFill>
                  <a:srgbClr val="00B0F0"/>
                </a:solidFill>
              </a:rPr>
              <a:t>loc</a:t>
            </a:r>
            <a:r>
              <a:rPr lang="en-US" altLang="ko-KR" sz="1600" dirty="0"/>
              <a:t>[customers[</a:t>
            </a:r>
            <a:r>
              <a:rPr lang="en-US" altLang="ko-KR" sz="1600" dirty="0">
                <a:solidFill>
                  <a:srgbClr val="FF0000"/>
                </a:solidFill>
              </a:rPr>
              <a:t>'</a:t>
            </a:r>
            <a:r>
              <a:rPr lang="en-US" altLang="ko-KR" sz="1600" dirty="0" err="1">
                <a:solidFill>
                  <a:srgbClr val="FF0000"/>
                </a:solidFill>
              </a:rPr>
              <a:t>RegisterDate</a:t>
            </a:r>
            <a:r>
              <a:rPr lang="en-US" altLang="ko-KR" sz="1600" dirty="0">
                <a:solidFill>
                  <a:srgbClr val="FF0000"/>
                </a:solidFill>
              </a:rPr>
              <a:t>'</a:t>
            </a:r>
            <a:r>
              <a:rPr lang="en-US" altLang="ko-KR" sz="1600" dirty="0"/>
              <a:t>].</a:t>
            </a:r>
            <a:r>
              <a:rPr lang="en-US" altLang="ko-KR" sz="1600" dirty="0">
                <a:solidFill>
                  <a:srgbClr val="00B0F0"/>
                </a:solidFill>
              </a:rPr>
              <a:t>between</a:t>
            </a:r>
            <a:r>
              <a:rPr lang="en-US" altLang="ko-KR" sz="1600" dirty="0">
                <a:solidFill>
                  <a:srgbClr val="FF0000"/>
                </a:solidFill>
              </a:rPr>
              <a:t>( '2014-01-01’</a:t>
            </a:r>
            <a:r>
              <a:rPr lang="en-US" altLang="ko-KR" sz="1600" dirty="0"/>
              <a:t>, </a:t>
            </a:r>
            <a:r>
              <a:rPr lang="en-US" altLang="ko-KR" sz="1600" dirty="0">
                <a:solidFill>
                  <a:srgbClr val="FF0000"/>
                </a:solidFill>
              </a:rPr>
              <a:t>'2016-12-31’</a:t>
            </a:r>
            <a:r>
              <a:rPr lang="en-US" altLang="ko-KR" sz="1600" dirty="0"/>
              <a:t> )]</a:t>
            </a:r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# 2016</a:t>
            </a:r>
            <a:r>
              <a:rPr lang="ko-KR" altLang="en-US" sz="1600" dirty="0"/>
              <a:t>년 하반기에 한번 이상 방문한 고객</a:t>
            </a:r>
            <a:endParaRPr lang="en-US" altLang="ko-KR" sz="1600" dirty="0"/>
          </a:p>
          <a:p>
            <a:r>
              <a:rPr lang="en-US" altLang="ko-KR" sz="1600" dirty="0"/>
              <a:t>cust02 = </a:t>
            </a:r>
            <a:r>
              <a:rPr lang="en-US" altLang="ko-KR" sz="1600" dirty="0" err="1"/>
              <a:t>sales.loc</a:t>
            </a:r>
            <a:r>
              <a:rPr lang="en-US" altLang="ko-KR" sz="1600" dirty="0"/>
              <a:t>[sales[</a:t>
            </a:r>
            <a:r>
              <a:rPr lang="en-US" altLang="ko-KR" sz="1600" dirty="0">
                <a:solidFill>
                  <a:srgbClr val="FF0000"/>
                </a:solidFill>
              </a:rPr>
              <a:t>'</a:t>
            </a:r>
            <a:r>
              <a:rPr lang="en-US" altLang="ko-KR" sz="1600" dirty="0" err="1">
                <a:solidFill>
                  <a:srgbClr val="FF0000"/>
                </a:solidFill>
              </a:rPr>
              <a:t>OrderDate</a:t>
            </a:r>
            <a:r>
              <a:rPr lang="en-US" altLang="ko-KR" sz="1600" dirty="0">
                <a:solidFill>
                  <a:srgbClr val="FF0000"/>
                </a:solidFill>
              </a:rPr>
              <a:t>'</a:t>
            </a:r>
            <a:r>
              <a:rPr lang="en-US" altLang="ko-KR" sz="1600" dirty="0"/>
              <a:t>].between( </a:t>
            </a:r>
            <a:r>
              <a:rPr lang="en-US" altLang="ko-KR" sz="1600" dirty="0">
                <a:solidFill>
                  <a:srgbClr val="FF0000"/>
                </a:solidFill>
              </a:rPr>
              <a:t>'2016-07-01’</a:t>
            </a:r>
            <a:r>
              <a:rPr lang="en-US" altLang="ko-KR" sz="1600" dirty="0"/>
              <a:t>, </a:t>
            </a:r>
            <a:r>
              <a:rPr lang="en-US" altLang="ko-KR" sz="1600" dirty="0">
                <a:solidFill>
                  <a:srgbClr val="FF0000"/>
                </a:solidFill>
              </a:rPr>
              <a:t>'2016-12-31’ </a:t>
            </a:r>
            <a:r>
              <a:rPr lang="en-US" altLang="ko-KR" sz="1600" dirty="0"/>
              <a:t>)]</a:t>
            </a:r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# </a:t>
            </a:r>
            <a:r>
              <a:rPr lang="ko-KR" altLang="en-US" sz="1600" dirty="0"/>
              <a:t>확인</a:t>
            </a:r>
            <a:endParaRPr lang="en-US" altLang="ko-KR" sz="1600" dirty="0"/>
          </a:p>
          <a:p>
            <a:r>
              <a:rPr lang="en-US" altLang="ko-KR" sz="1600" dirty="0"/>
              <a:t>display(cust01.</a:t>
            </a:r>
            <a:r>
              <a:rPr lang="en-US" altLang="ko-KR" sz="1600" dirty="0">
                <a:solidFill>
                  <a:srgbClr val="00B0F0"/>
                </a:solidFill>
              </a:rPr>
              <a:t>head</a:t>
            </a:r>
            <a:r>
              <a:rPr lang="en-US" altLang="ko-KR" sz="1600" dirty="0"/>
              <a:t>())</a:t>
            </a:r>
          </a:p>
          <a:p>
            <a:r>
              <a:rPr lang="en-US" altLang="ko-KR" sz="1600" dirty="0"/>
              <a:t>print(</a:t>
            </a:r>
            <a:r>
              <a:rPr lang="en-US" altLang="ko-KR" sz="1600" dirty="0">
                <a:solidFill>
                  <a:srgbClr val="FF0000"/>
                </a:solidFill>
              </a:rPr>
              <a:t>'=‘ </a:t>
            </a:r>
            <a:r>
              <a:rPr lang="en-US" altLang="ko-KR" sz="1600" dirty="0">
                <a:solidFill>
                  <a:srgbClr val="7030A0"/>
                </a:solidFill>
              </a:rPr>
              <a:t>*</a:t>
            </a:r>
            <a:r>
              <a:rPr lang="en-US" altLang="ko-KR" sz="1600" dirty="0"/>
              <a:t> </a:t>
            </a:r>
            <a:r>
              <a:rPr lang="en-US" altLang="ko-KR" sz="1600" dirty="0">
                <a:solidFill>
                  <a:srgbClr val="00B050"/>
                </a:solidFill>
              </a:rPr>
              <a:t>70</a:t>
            </a:r>
            <a:r>
              <a:rPr lang="en-US" altLang="ko-KR" sz="1600" dirty="0"/>
              <a:t>)</a:t>
            </a:r>
          </a:p>
          <a:p>
            <a:r>
              <a:rPr lang="en-US" altLang="ko-KR" sz="1600" dirty="0"/>
              <a:t>display(cust02.</a:t>
            </a:r>
            <a:r>
              <a:rPr lang="en-US" altLang="ko-KR" sz="1600" dirty="0">
                <a:solidFill>
                  <a:srgbClr val="00B0F0"/>
                </a:solidFill>
              </a:rPr>
              <a:t>head</a:t>
            </a:r>
            <a:r>
              <a:rPr lang="en-US" altLang="ko-KR" sz="1600" dirty="0"/>
              <a:t>())</a:t>
            </a:r>
          </a:p>
          <a:p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0323145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57;p11">
            <a:extLst>
              <a:ext uri="{FF2B5EF4-FFF2-40B4-BE49-F238E27FC236}">
                <a16:creationId xmlns:a16="http://schemas.microsoft.com/office/drawing/2014/main" id="{F0793A9B-06C1-40F0-83F0-0D0FF6BDEC8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5685" y="287383"/>
            <a:ext cx="6808597" cy="628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523" tIns="56246" rIns="112523" bIns="56246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28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Arial"/>
                <a:sym typeface="Arial"/>
              </a:rPr>
              <a:t>2. Feature </a:t>
            </a:r>
            <a:r>
              <a:rPr lang="ko-KR" altLang="en-US" sz="28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Arial"/>
                <a:sym typeface="Arial"/>
              </a:rPr>
              <a:t>생성 </a:t>
            </a:r>
            <a:r>
              <a:rPr lang="en-US" altLang="ko-KR" sz="28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Arial"/>
                <a:sym typeface="Arial"/>
              </a:rPr>
              <a:t>2</a:t>
            </a:r>
            <a:endParaRPr sz="2800" spc="-100" dirty="0">
              <a:ln w="3175">
                <a:solidFill>
                  <a:schemeClr val="tx1">
                    <a:alpha val="30000"/>
                  </a:schemeClr>
                </a:solidFill>
              </a:ln>
              <a:solidFill>
                <a:srgbClr val="000000"/>
              </a:solidFill>
              <a:latin typeface="나눔스퀘어 네오 ExtraBold" panose="00000900000000000000" pitchFamily="2" charset="-127"/>
              <a:ea typeface="나눔스퀘어 네오 ExtraBold" panose="00000900000000000000" pitchFamily="2" charset="-127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1EBC039-8328-4B67-9CBF-534182006FA4}"/>
              </a:ext>
            </a:extLst>
          </p:cNvPr>
          <p:cNvSpPr txBox="1"/>
          <p:nvPr/>
        </p:nvSpPr>
        <p:spPr>
          <a:xfrm>
            <a:off x="315685" y="1232830"/>
            <a:ext cx="1105468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i="0" dirty="0">
                <a:effectLst/>
                <a:latin typeface="system-ui"/>
              </a:rPr>
              <a:t>구매금액 별 그룹 나누기</a:t>
            </a:r>
            <a:r>
              <a:rPr lang="en-US" altLang="ko-KR" sz="2000" b="1" i="0" dirty="0">
                <a:effectLst/>
                <a:latin typeface="system-ui"/>
              </a:rPr>
              <a:t>(</a:t>
            </a:r>
            <a:r>
              <a:rPr lang="ko-KR" altLang="en-US" sz="2000" b="1" i="0" dirty="0">
                <a:effectLst/>
                <a:latin typeface="system-ui"/>
              </a:rPr>
              <a:t>더미변수화</a:t>
            </a:r>
            <a:r>
              <a:rPr lang="en-US" altLang="ko-KR" sz="2000" b="1" i="0" dirty="0">
                <a:effectLst/>
                <a:latin typeface="system-ui"/>
              </a:rPr>
              <a:t>)</a:t>
            </a:r>
          </a:p>
          <a:p>
            <a:endParaRPr lang="en-US" altLang="ko-KR" sz="1600" dirty="0"/>
          </a:p>
          <a:p>
            <a:r>
              <a:rPr lang="en-US" altLang="ko-KR" sz="1600" dirty="0"/>
              <a:t># cust01</a:t>
            </a:r>
            <a:r>
              <a:rPr lang="ko-KR" altLang="en-US" sz="1600" dirty="0"/>
              <a:t>과 </a:t>
            </a:r>
            <a:r>
              <a:rPr lang="en-US" altLang="ko-KR" sz="1600" dirty="0"/>
              <a:t>cust02 </a:t>
            </a:r>
            <a:r>
              <a:rPr lang="en-US" altLang="ko-KR" sz="1600" dirty="0">
                <a:solidFill>
                  <a:srgbClr val="00B0F0"/>
                </a:solidFill>
              </a:rPr>
              <a:t>merge</a:t>
            </a:r>
          </a:p>
          <a:p>
            <a:r>
              <a:rPr lang="en-US" altLang="ko-KR" sz="1600" dirty="0"/>
              <a:t>cust03 = </a:t>
            </a:r>
            <a:r>
              <a:rPr lang="en-US" altLang="ko-KR" sz="1600" dirty="0" err="1"/>
              <a:t>pd.</a:t>
            </a:r>
            <a:r>
              <a:rPr lang="en-US" altLang="ko-KR" sz="1600" dirty="0" err="1">
                <a:solidFill>
                  <a:srgbClr val="00B0F0"/>
                </a:solidFill>
              </a:rPr>
              <a:t>merge</a:t>
            </a:r>
            <a:r>
              <a:rPr lang="en-US" altLang="ko-KR" sz="1600" dirty="0"/>
              <a:t>(cust01, cust02, how = </a:t>
            </a:r>
            <a:r>
              <a:rPr lang="en-US" altLang="ko-KR" sz="1600" dirty="0">
                <a:solidFill>
                  <a:srgbClr val="FF0000"/>
                </a:solidFill>
              </a:rPr>
              <a:t>'left’</a:t>
            </a:r>
            <a:r>
              <a:rPr lang="en-US" altLang="ko-KR" sz="1600" dirty="0"/>
              <a:t>,  on = </a:t>
            </a:r>
            <a:r>
              <a:rPr lang="en-US" altLang="ko-KR" sz="1600" dirty="0">
                <a:solidFill>
                  <a:srgbClr val="FF0000"/>
                </a:solidFill>
              </a:rPr>
              <a:t>'</a:t>
            </a:r>
            <a:r>
              <a:rPr lang="en-US" altLang="ko-KR" sz="1600" dirty="0" err="1">
                <a:solidFill>
                  <a:srgbClr val="FF0000"/>
                </a:solidFill>
              </a:rPr>
              <a:t>CustomerID</a:t>
            </a:r>
            <a:r>
              <a:rPr lang="en-US" altLang="ko-KR" sz="1600" dirty="0">
                <a:solidFill>
                  <a:srgbClr val="FF0000"/>
                </a:solidFill>
              </a:rPr>
              <a:t>’</a:t>
            </a:r>
            <a:r>
              <a:rPr lang="en-US" altLang="ko-KR" sz="1600" dirty="0"/>
              <a:t> )</a:t>
            </a:r>
          </a:p>
          <a:p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# cust03</a:t>
            </a:r>
            <a:r>
              <a:rPr lang="ko-KR" altLang="en-US" sz="1600" dirty="0"/>
              <a:t>을 </a:t>
            </a:r>
            <a:r>
              <a:rPr lang="en-US" altLang="ko-KR" sz="1600" dirty="0" err="1"/>
              <a:t>CustomerID</a:t>
            </a:r>
            <a:r>
              <a:rPr lang="ko-KR" altLang="en-US" sz="1600" dirty="0"/>
              <a:t>별 구매금액 합계 집계</a:t>
            </a:r>
            <a:endParaRPr lang="en-US" altLang="ko-KR" sz="1600" dirty="0"/>
          </a:p>
          <a:p>
            <a:r>
              <a:rPr lang="en-US" altLang="ko-KR" sz="1600" dirty="0" err="1"/>
              <a:t>cust_amt</a:t>
            </a:r>
            <a:r>
              <a:rPr lang="en-US" altLang="ko-KR" sz="1600" dirty="0"/>
              <a:t> = cust03.</a:t>
            </a:r>
            <a:r>
              <a:rPr lang="en-US" altLang="ko-KR" sz="1600" dirty="0">
                <a:solidFill>
                  <a:srgbClr val="00B0F0"/>
                </a:solidFill>
              </a:rPr>
              <a:t>groupby</a:t>
            </a:r>
            <a:r>
              <a:rPr lang="en-US" altLang="ko-KR" sz="1600" dirty="0"/>
              <a:t>(by </a:t>
            </a:r>
            <a:r>
              <a:rPr lang="en-US" altLang="ko-KR" sz="1600" dirty="0">
                <a:solidFill>
                  <a:srgbClr val="7030A0"/>
                </a:solidFill>
              </a:rPr>
              <a:t>= </a:t>
            </a:r>
            <a:r>
              <a:rPr lang="en-US" altLang="ko-KR" sz="1600" dirty="0">
                <a:solidFill>
                  <a:srgbClr val="FF0000"/>
                </a:solidFill>
              </a:rPr>
              <a:t>'</a:t>
            </a:r>
            <a:r>
              <a:rPr lang="en-US" altLang="ko-KR" sz="1600" dirty="0" err="1">
                <a:solidFill>
                  <a:srgbClr val="FF0000"/>
                </a:solidFill>
              </a:rPr>
              <a:t>CustomerID</a:t>
            </a:r>
            <a:r>
              <a:rPr lang="en-US" altLang="ko-KR" sz="1600" dirty="0">
                <a:solidFill>
                  <a:srgbClr val="FF0000"/>
                </a:solidFill>
              </a:rPr>
              <a:t>’</a:t>
            </a:r>
            <a:r>
              <a:rPr lang="en-US" altLang="ko-KR" sz="1600" dirty="0"/>
              <a:t>,  </a:t>
            </a:r>
            <a:r>
              <a:rPr lang="en-US" altLang="ko-KR" sz="1600" dirty="0" err="1"/>
              <a:t>as_index</a:t>
            </a:r>
            <a:r>
              <a:rPr lang="en-US" altLang="ko-KR" sz="1600" dirty="0"/>
              <a:t>=</a:t>
            </a:r>
            <a:r>
              <a:rPr lang="en-US" altLang="ko-KR" sz="1600" dirty="0">
                <a:solidFill>
                  <a:srgbClr val="00B050"/>
                </a:solidFill>
              </a:rPr>
              <a:t>False</a:t>
            </a:r>
            <a:r>
              <a:rPr lang="en-US" altLang="ko-KR" sz="1600" dirty="0"/>
              <a:t>)[</a:t>
            </a:r>
            <a:r>
              <a:rPr lang="en-US" altLang="ko-KR" sz="1600" dirty="0">
                <a:solidFill>
                  <a:srgbClr val="FF0000"/>
                </a:solidFill>
              </a:rPr>
              <a:t>'Amt'</a:t>
            </a:r>
            <a:r>
              <a:rPr lang="en-US" altLang="ko-KR" sz="1600" dirty="0"/>
              <a:t>].</a:t>
            </a:r>
            <a:r>
              <a:rPr lang="en-US" altLang="ko-KR" sz="1600" dirty="0">
                <a:solidFill>
                  <a:srgbClr val="00B0F0"/>
                </a:solidFill>
              </a:rPr>
              <a:t>sum</a:t>
            </a:r>
            <a:r>
              <a:rPr lang="en-US" altLang="ko-KR" sz="1600" dirty="0"/>
              <a:t>()</a:t>
            </a:r>
          </a:p>
          <a:p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# </a:t>
            </a:r>
            <a:r>
              <a:rPr lang="ko-KR" altLang="en-US" sz="1600" dirty="0"/>
              <a:t>기술통계정보확인</a:t>
            </a:r>
            <a:endParaRPr lang="en-US" altLang="ko-KR" sz="1600" dirty="0"/>
          </a:p>
          <a:p>
            <a:r>
              <a:rPr lang="en-US" altLang="ko-KR" sz="1600" dirty="0"/>
              <a:t>display(</a:t>
            </a:r>
            <a:r>
              <a:rPr lang="en-US" altLang="ko-KR" sz="1600" dirty="0" err="1"/>
              <a:t>cust_amt.</a:t>
            </a:r>
            <a:r>
              <a:rPr lang="en-US" altLang="ko-KR" sz="1600" dirty="0" err="1">
                <a:solidFill>
                  <a:srgbClr val="00B0F0"/>
                </a:solidFill>
              </a:rPr>
              <a:t>describe</a:t>
            </a:r>
            <a:r>
              <a:rPr lang="en-US" altLang="ko-KR" sz="1600" dirty="0"/>
              <a:t>())</a:t>
            </a:r>
          </a:p>
          <a:p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# </a:t>
            </a:r>
            <a:r>
              <a:rPr lang="ko-KR" altLang="en-US" sz="1600" dirty="0"/>
              <a:t>구매금액기준 오름차순 정렬</a:t>
            </a:r>
            <a:endParaRPr lang="en-US" altLang="ko-KR" sz="1600" dirty="0"/>
          </a:p>
          <a:p>
            <a:r>
              <a:rPr lang="en-US" altLang="ko-KR" sz="1600" dirty="0" err="1"/>
              <a:t>cust_amt</a:t>
            </a:r>
            <a:r>
              <a:rPr lang="en-US" altLang="ko-KR" sz="1600" dirty="0"/>
              <a:t> = </a:t>
            </a:r>
            <a:r>
              <a:rPr lang="en-US" altLang="ko-KR" sz="1600" dirty="0" err="1"/>
              <a:t>cust_amt.</a:t>
            </a:r>
            <a:r>
              <a:rPr lang="en-US" altLang="ko-KR" sz="1600" dirty="0" err="1">
                <a:solidFill>
                  <a:srgbClr val="00B0F0"/>
                </a:solidFill>
              </a:rPr>
              <a:t>sort_values</a:t>
            </a:r>
            <a:r>
              <a:rPr lang="en-US" altLang="ko-KR" sz="1600" dirty="0"/>
              <a:t>(by = </a:t>
            </a:r>
            <a:r>
              <a:rPr lang="en-US" altLang="ko-KR" sz="1600" dirty="0">
                <a:solidFill>
                  <a:srgbClr val="FF0000"/>
                </a:solidFill>
              </a:rPr>
              <a:t>'Amt'</a:t>
            </a:r>
            <a:r>
              <a:rPr lang="en-US" altLang="ko-KR" sz="1600" dirty="0"/>
              <a:t>).</a:t>
            </a:r>
            <a:r>
              <a:rPr lang="en-US" altLang="ko-KR" sz="1600" dirty="0" err="1">
                <a:solidFill>
                  <a:srgbClr val="00B0F0"/>
                </a:solidFill>
              </a:rPr>
              <a:t>reset_index</a:t>
            </a:r>
            <a:r>
              <a:rPr lang="en-US" altLang="ko-KR" sz="1600" dirty="0"/>
              <a:t>(drop=</a:t>
            </a:r>
            <a:r>
              <a:rPr lang="en-US" altLang="ko-KR" sz="1600" dirty="0">
                <a:solidFill>
                  <a:srgbClr val="00B050"/>
                </a:solidFill>
              </a:rPr>
              <a:t>True</a:t>
            </a:r>
            <a:r>
              <a:rPr lang="en-US" altLang="ko-KR" sz="1600" dirty="0"/>
              <a:t>)</a:t>
            </a:r>
          </a:p>
          <a:p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# </a:t>
            </a:r>
            <a:r>
              <a:rPr lang="ko-KR" altLang="en-US" sz="1600" dirty="0"/>
              <a:t>히스토그램으로 분포 확인</a:t>
            </a:r>
            <a:endParaRPr lang="en-US" altLang="ko-KR" sz="1600" dirty="0"/>
          </a:p>
          <a:p>
            <a:r>
              <a:rPr lang="en-US" altLang="ko-KR" sz="1600" dirty="0" err="1"/>
              <a:t>cust_amt.</a:t>
            </a:r>
            <a:r>
              <a:rPr lang="en-US" altLang="ko-KR" sz="1600" dirty="0" err="1">
                <a:solidFill>
                  <a:srgbClr val="00B0F0"/>
                </a:solidFill>
              </a:rPr>
              <a:t>plot</a:t>
            </a:r>
            <a:r>
              <a:rPr lang="en-US" altLang="ko-KR" sz="1600" dirty="0"/>
              <a:t>(kind = </a:t>
            </a:r>
            <a:r>
              <a:rPr lang="en-US" altLang="ko-KR" sz="1600" dirty="0">
                <a:solidFill>
                  <a:srgbClr val="FF0000"/>
                </a:solidFill>
              </a:rPr>
              <a:t>'hist’</a:t>
            </a:r>
            <a:r>
              <a:rPr lang="en-US" altLang="ko-KR" sz="1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896515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파랑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9114dcef-bd0d-459c-b9d7-fc63398cdbee" xsi:nil="true"/>
    <lcf76f155ced4ddcb4097134ff3c332f xmlns="1857a468-9f2d-455b-8425-136ceb0ac253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661AA2C327A4324587CA5B8F932705FD" ma:contentTypeVersion="16" ma:contentTypeDescription="새 문서를 만듭니다." ma:contentTypeScope="" ma:versionID="e9974894dc087bc702e39d51fac416ef">
  <xsd:schema xmlns:xsd="http://www.w3.org/2001/XMLSchema" xmlns:xs="http://www.w3.org/2001/XMLSchema" xmlns:p="http://schemas.microsoft.com/office/2006/metadata/properties" xmlns:ns2="1857a468-9f2d-455b-8425-136ceb0ac253" xmlns:ns3="9114dcef-bd0d-459c-b9d7-fc63398cdbee" targetNamespace="http://schemas.microsoft.com/office/2006/metadata/properties" ma:root="true" ma:fieldsID="41cd493e84cfcb347ae251f59b06abf5" ns2:_="" ns3:_="">
    <xsd:import namespace="1857a468-9f2d-455b-8425-136ceb0ac253"/>
    <xsd:import namespace="9114dcef-bd0d-459c-b9d7-fc63398cdbe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857a468-9f2d-455b-8425-136ceb0ac25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lcf76f155ced4ddcb4097134ff3c332f" ma:index="18" nillable="true" ma:taxonomy="true" ma:internalName="lcf76f155ced4ddcb4097134ff3c332f" ma:taxonomyFieldName="MediaServiceImageTags" ma:displayName="이미지 태그" ma:readOnly="false" ma:fieldId="{5cf76f15-5ced-4ddc-b409-7134ff3c332f}" ma:taxonomyMulti="true" ma:sspId="f1fa32a7-7a11-4d23-adca-71b1597c766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3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14dcef-bd0d-459c-b9d7-fc63398cdbee" elementFormDefault="qualified">
    <xsd:import namespace="http://schemas.microsoft.com/office/2006/documentManagement/types"/>
    <xsd:import namespace="http://schemas.microsoft.com/office/infopath/2007/PartnerControls"/>
    <xsd:element name="TaxCatchAll" ma:index="19" nillable="true" ma:displayName="Taxonomy Catch All Column" ma:hidden="true" ma:list="{54c65a67-eaa7-4f9d-a1f2-c1ec469a375d}" ma:internalName="TaxCatchAll" ma:showField="CatchAllData" ma:web="9114dcef-bd0d-459c-b9d7-fc63398cdbe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1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2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B6E4AB4-6812-4825-A477-08F4E470421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474F5F0-E47C-4CD4-9BF1-D80ACD90DC05}">
  <ds:schemaRefs>
    <ds:schemaRef ds:uri="http://purl.org/dc/dcmitype/"/>
    <ds:schemaRef ds:uri="http://schemas.microsoft.com/office/2006/documentManagement/types"/>
    <ds:schemaRef ds:uri="9114dcef-bd0d-459c-b9d7-fc63398cdbee"/>
    <ds:schemaRef ds:uri="http://www.w3.org/XML/1998/namespace"/>
    <ds:schemaRef ds:uri="http://purl.org/dc/elements/1.1/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1857a468-9f2d-455b-8425-136ceb0ac253"/>
  </ds:schemaRefs>
</ds:datastoreItem>
</file>

<file path=customXml/itemProps3.xml><?xml version="1.0" encoding="utf-8"?>
<ds:datastoreItem xmlns:ds="http://schemas.openxmlformats.org/officeDocument/2006/customXml" ds:itemID="{E29138D2-7D62-4711-8DD2-E2A210C093A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857a468-9f2d-455b-8425-136ceb0ac253"/>
    <ds:schemaRef ds:uri="9114dcef-bd0d-459c-b9d7-fc63398cdbe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7404</TotalTime>
  <Words>1170</Words>
  <Application>Microsoft Office PowerPoint</Application>
  <PresentationFormat>와이드스크린</PresentationFormat>
  <Paragraphs>148</Paragraphs>
  <Slides>19</Slides>
  <Notes>19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9" baseType="lpstr">
      <vt:lpstr>Noto Sans Symbols</vt:lpstr>
      <vt:lpstr>system-ui</vt:lpstr>
      <vt:lpstr>나눔스퀘어 네오 ExtraBold</vt:lpstr>
      <vt:lpstr>나눔스퀘어 네오 Heavy</vt:lpstr>
      <vt:lpstr>나눔스퀘어 네오 Regular</vt:lpstr>
      <vt:lpstr>맑은 고딕</vt:lpstr>
      <vt:lpstr>맑은 고딕</vt:lpstr>
      <vt:lpstr>Arial</vt:lpstr>
      <vt:lpstr>Calibri</vt:lpstr>
      <vt:lpstr>Office 테마</vt:lpstr>
      <vt:lpstr>PowerPoint 프레젠테이션</vt:lpstr>
      <vt:lpstr>1. 데이터 처리 및 분석</vt:lpstr>
      <vt:lpstr>1. 데이터 처리 및 분석</vt:lpstr>
      <vt:lpstr>1. 데이터 처리 및 분석</vt:lpstr>
      <vt:lpstr>1. 데이터 처리 및 분석</vt:lpstr>
      <vt:lpstr>2. Feature 생성 1</vt:lpstr>
      <vt:lpstr>2. Feature 생성 1 결과</vt:lpstr>
      <vt:lpstr>2. Feature 생성 2</vt:lpstr>
      <vt:lpstr>2. Feature 생성 2</vt:lpstr>
      <vt:lpstr>2. Feature 생성 2</vt:lpstr>
      <vt:lpstr>2. Feature 생성 2 결과</vt:lpstr>
      <vt:lpstr>2. Feature 생성 3</vt:lpstr>
      <vt:lpstr>2. Feature 생성 3 결과</vt:lpstr>
      <vt:lpstr>1. 데이터 처리 및 분석</vt:lpstr>
      <vt:lpstr>1. 데이터 처리 및 분석</vt:lpstr>
      <vt:lpstr>1. 데이터 처리 및 분석</vt:lpstr>
      <vt:lpstr>1. 데이터 처리 및 분석</vt:lpstr>
      <vt:lpstr>1. 데이터 처리 및 분석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김상아</cp:lastModifiedBy>
  <cp:revision>345</cp:revision>
  <dcterms:modified xsi:type="dcterms:W3CDTF">2024-09-24T06:32:08Z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16c548c-0cd3-4220-987a-a58bfd9a89d4_Enabled">
    <vt:lpwstr>true</vt:lpwstr>
  </property>
  <property fmtid="{D5CDD505-2E9C-101B-9397-08002B2CF9AE}" pid="3" name="MSIP_Label_b16c548c-0cd3-4220-987a-a58bfd9a89d4_SetDate">
    <vt:lpwstr>2022-01-28T12:25:58Z</vt:lpwstr>
  </property>
  <property fmtid="{D5CDD505-2E9C-101B-9397-08002B2CF9AE}" pid="4" name="MSIP_Label_b16c548c-0cd3-4220-987a-a58bfd9a89d4_Method">
    <vt:lpwstr>Privileged</vt:lpwstr>
  </property>
  <property fmtid="{D5CDD505-2E9C-101B-9397-08002B2CF9AE}" pid="5" name="MSIP_Label_b16c548c-0cd3-4220-987a-a58bfd9a89d4_Name">
    <vt:lpwstr>b16c548c-0cd3-4220-987a-a58bfd9a89d4</vt:lpwstr>
  </property>
  <property fmtid="{D5CDD505-2E9C-101B-9397-08002B2CF9AE}" pid="6" name="MSIP_Label_b16c548c-0cd3-4220-987a-a58bfd9a89d4_SiteId">
    <vt:lpwstr>522a0f89-ae58-43b6-821b-2b06cecc7d8a</vt:lpwstr>
  </property>
  <property fmtid="{D5CDD505-2E9C-101B-9397-08002B2CF9AE}" pid="7" name="MSIP_Label_b16c548c-0cd3-4220-987a-a58bfd9a89d4_ActionId">
    <vt:lpwstr>0e831c6a-4daf-459e-a66c-38ad3bcc73cf</vt:lpwstr>
  </property>
  <property fmtid="{D5CDD505-2E9C-101B-9397-08002B2CF9AE}" pid="8" name="MSIP_Label_b16c548c-0cd3-4220-987a-a58bfd9a89d4_ContentBits">
    <vt:lpwstr>0</vt:lpwstr>
  </property>
  <property fmtid="{D5CDD505-2E9C-101B-9397-08002B2CF9AE}" pid="9" name="ContentTypeId">
    <vt:lpwstr>0x010100661AA2C327A4324587CA5B8F932705FD</vt:lpwstr>
  </property>
  <property fmtid="{D5CDD505-2E9C-101B-9397-08002B2CF9AE}" pid="10" name="MediaServiceImageTags">
    <vt:lpwstr/>
  </property>
</Properties>
</file>