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4"/>
    <p:sldMasterId id="2147483661" r:id="rId5"/>
  </p:sldMasterIdLst>
  <p:notesMasterIdLst>
    <p:notesMasterId r:id="rId28"/>
  </p:notesMasterIdLst>
  <p:sldIdLst>
    <p:sldId id="260" r:id="rId6"/>
    <p:sldId id="261" r:id="rId7"/>
    <p:sldId id="280" r:id="rId8"/>
    <p:sldId id="475" r:id="rId9"/>
    <p:sldId id="491" r:id="rId10"/>
    <p:sldId id="262" r:id="rId11"/>
    <p:sldId id="489" r:id="rId12"/>
    <p:sldId id="263" r:id="rId13"/>
    <p:sldId id="478" r:id="rId14"/>
    <p:sldId id="484" r:id="rId15"/>
    <p:sldId id="485" r:id="rId16"/>
    <p:sldId id="472" r:id="rId17"/>
    <p:sldId id="265" r:id="rId18"/>
    <p:sldId id="488" r:id="rId19"/>
    <p:sldId id="268" r:id="rId20"/>
    <p:sldId id="471" r:id="rId21"/>
    <p:sldId id="479" r:id="rId22"/>
    <p:sldId id="480" r:id="rId23"/>
    <p:sldId id="486" r:id="rId24"/>
    <p:sldId id="483" r:id="rId25"/>
    <p:sldId id="490" r:id="rId26"/>
    <p:sldId id="282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38F909A8-AAC1-4CB5-88D4-C145DE2E44F1}">
          <p14:sldIdLst>
            <p14:sldId id="260"/>
            <p14:sldId id="261"/>
          </p14:sldIdLst>
        </p14:section>
        <p14:section name="과제 심의" id="{E65D08CA-16F5-42FC-AD9B-94F9B4B7E1FA}">
          <p14:sldIdLst>
            <p14:sldId id="280"/>
            <p14:sldId id="475"/>
            <p14:sldId id="491"/>
            <p14:sldId id="262"/>
            <p14:sldId id="489"/>
            <p14:sldId id="263"/>
          </p14:sldIdLst>
        </p14:section>
        <p14:section name="타당성검토" id="{7D0901F0-9176-4119-B528-FE349BC0E663}">
          <p14:sldIdLst>
            <p14:sldId id="478"/>
            <p14:sldId id="484"/>
            <p14:sldId id="485"/>
            <p14:sldId id="472"/>
            <p14:sldId id="265"/>
            <p14:sldId id="488"/>
            <p14:sldId id="268"/>
            <p14:sldId id="471"/>
          </p14:sldIdLst>
        </p14:section>
        <p14:section name="품질 평가" id="{E769BB25-1E7F-4C73-86F6-6790DE1D6C92}">
          <p14:sldIdLst>
            <p14:sldId id="479"/>
            <p14:sldId id="480"/>
            <p14:sldId id="486"/>
          </p14:sldIdLst>
        </p14:section>
        <p14:section name="과제 완료 처리" id="{DFE2FD2D-96B4-4AE7-9889-C6E74154D689}">
          <p14:sldIdLst>
            <p14:sldId id="483"/>
            <p14:sldId id="49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35" roundtripDataSignature="AMtx7mhh6p8zwritav4feo0PmEB0CchB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38779-DF7D-EFB6-2FB9-DABF8703BB61}" v="1" dt="2024-12-30T02:35:46.834"/>
    <p1510:client id="{41B0F28D-7940-C3F1-C9AA-C3EF2226B4A7}" v="132" dt="2024-12-31T05:39:55.622"/>
    <p1510:client id="{67495181-DD54-048D-693E-C15902119A4D}" v="84" dt="2024-12-31T02:02:12.506"/>
    <p1510:client id="{6CC16A27-E9E2-4D9E-DDCF-447527E19868}" v="1" dt="2024-12-30T00:57:12.045"/>
    <p1510:client id="{8D6D70B7-916A-437F-89E9-0D34874A6A03}" v="1" dt="2024-12-31T00:29:25.236"/>
    <p1510:client id="{A63F28BE-822E-21EE-19BF-CEB0684B3BC8}" v="24" dt="2024-12-30T06:56:48.492"/>
    <p1510:client id="{B9CEAD52-D3FF-1061-7A80-6ACBBE7FA22E}" v="1" dt="2024-12-30T05:16:47.060"/>
    <p1510:client id="{C5907B63-DBD9-4CDA-BB05-F6E11946FD3A}" v="1" dt="2024-12-30T00:45:19.419"/>
    <p1510:client id="{D233186D-F0EC-89F1-82B5-6F79F24D6C4E}" v="11" dt="2024-12-31T02:03:42.550"/>
    <p1510:client id="{E0DD7008-76DD-B0D2-01D6-C11E902A2481}" v="1" dt="2024-12-30T00:10:13.035"/>
    <p1510:client id="{FD358A39-43F6-D7A4-678A-8500C3E73C07}" v="1" dt="2024-12-29T23:24:27.247"/>
  </p1510:revLst>
</p1510:revInfo>
</file>

<file path=ppt/tableStyles.xml><?xml version="1.0" encoding="utf-8"?>
<a:tblStyleLst xmlns:a="http://schemas.openxmlformats.org/drawingml/2006/main" def="{BE24CAD0-9B1A-48FA-B5F0-4017004A009C}">
  <a:tblStyle styleId="{BE24CAD0-9B1A-48FA-B5F0-4017004A009C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126C79-9DDB-4944-86EA-05EA44FA0D6B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F32DA17-5E74-4BDB-82E2-5F75A7F41E98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AC34860-93B6-429A-9CBE-D8EE26E9B93E}" styleName="Table_3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EBB475B-8451-44E2-AB3F-93A39806E244}" styleName="Table_4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5" Type="http://customschemas.google.com/relationships/presentationmetadata" Target="metadata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/>
            <a:fld id="{00000000-1234-1234-1234-123412341234}" type="slidenum">
              <a:rPr lang="en-US" altLang="ko-KR" sz="1200" smtClean="0">
                <a:solidFill>
                  <a:schemeClr val="dk1"/>
                </a:solidFill>
                <a:cs typeface="Malgun Gothic"/>
                <a:sym typeface="Malgun Gothic"/>
              </a:rPr>
              <a:pPr algn="r"/>
              <a:t>‹#›</a:t>
            </a:fld>
            <a:endParaRPr lang="en-US" sz="1200">
              <a:solidFill>
                <a:schemeClr val="dk1"/>
              </a:solidFill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b5d807d25a_29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6" name="Google Shape;336;g1b5d807d25a_2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576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503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b5d807d25a_29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g1b5d807d25a_29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9" name="Google Shape;439;g1b5d807d25a_29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9162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b5d807d25a_29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g1b5d807d25a_29_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6" name="Google Shape;456;g1b5d807d25a_29_1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b5d807d25a_29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8" name="Google Shape;558;g1b5d807d25a_29_2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9" name="Google Shape;559;g1b5d807d25a_29_2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9605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b5d807d25a_29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g1b5d807d25a_29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맑은 고딕"/>
              <a:ea typeface="맑은 고딕"/>
              <a:cs typeface="맑은 고딕"/>
              <a:sym typeface="맑은 고딕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1"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508" name="Google Shape;508;g1b5d807d25a_29_1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b5d807d25a_29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6" name="Google Shape;546;g1b5d807d25a_29_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endParaRPr i="1"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sp>
        <p:nvSpPr>
          <p:cNvPr id="547" name="Google Shape;547;g1b5d807d25a_29_2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63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cs typeface="Malgun Gothic"/>
                <a:sym typeface="Malgun Gothic"/>
              </a:rPr>
              <a:t>17</a:t>
            </a:fld>
            <a:endParaRPr lang="ko-KR" altLang="en-US" sz="1200" b="0" i="0" u="none" strike="noStrike" cap="none">
              <a:solidFill>
                <a:schemeClr val="dk1"/>
              </a:solidFill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700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6779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19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828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b5d807d25a_29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9" name="Google Shape;389;g1b5d807d25a_29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cs typeface="Malgun Gothic"/>
                <a:sym typeface="Malgun Gothic"/>
              </a:rPr>
              <a:t>20</a:t>
            </a:fld>
            <a:endParaRPr lang="ko-KR" altLang="en-US" sz="1200" b="0" i="0" u="none" strike="noStrike" cap="none">
              <a:solidFill>
                <a:schemeClr val="dk1"/>
              </a:solidFill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087138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683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1b5d807d25a_29_3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9" name="Google Shape;1159;g1b5d807d25a_29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cs typeface="Malgun Gothic"/>
                <a:sym typeface="Malgun Gothic"/>
              </a:rPr>
              <a:t>3</a:t>
            </a:fld>
            <a:endParaRPr lang="ko-KR" altLang="en-US" sz="1200" b="0" i="0" u="none" strike="noStrike" cap="none">
              <a:solidFill>
                <a:schemeClr val="dk1"/>
              </a:solidFill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26375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553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>
          <a:extLst>
            <a:ext uri="{FF2B5EF4-FFF2-40B4-BE49-F238E27FC236}">
              <a16:creationId xmlns:a16="http://schemas.microsoft.com/office/drawing/2014/main" id="{6928AAA1-9B31-E91C-CE0D-87B089A44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>
            <a:extLst>
              <a:ext uri="{FF2B5EF4-FFF2-40B4-BE49-F238E27FC236}">
                <a16:creationId xmlns:a16="http://schemas.microsoft.com/office/drawing/2014/main" id="{A64B62E5-DE65-30FA-2039-487AF29023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>
            <a:extLst>
              <a:ext uri="{FF2B5EF4-FFF2-40B4-BE49-F238E27FC236}">
                <a16:creationId xmlns:a16="http://schemas.microsoft.com/office/drawing/2014/main" id="{46D4CA70-BA8A-4696-762C-F4724F8D9B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1" name="Google Shape;401;g1b5d807d25a_29_63:notes">
            <a:extLst>
              <a:ext uri="{FF2B5EF4-FFF2-40B4-BE49-F238E27FC236}">
                <a16:creationId xmlns:a16="http://schemas.microsoft.com/office/drawing/2014/main" id="{693F49F1-33D0-E504-45C0-96911B3A5C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7755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5d807d25a_29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1b5d807d25a_29_63:notes"/>
          <p:cNvSpPr txBox="1">
            <a:spLocks noGrp="1"/>
          </p:cNvSpPr>
          <p:nvPr>
            <p:ph type="body" idx="1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1" name="Google Shape;401;g1b5d807d25a_29_63:notes"/>
          <p:cNvSpPr txBox="1">
            <a:spLocks noGrp="1"/>
          </p:cNvSpPr>
          <p:nvPr>
            <p:ph type="sldNum" idx="12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06381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b5d807d25a_29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g1b5d807d25a_29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2" name="Google Shape;422;g1b5d807d25a_29_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cs typeface="Malgun Gothic"/>
                <a:sym typeface="Malgun Gothic"/>
              </a:rPr>
              <a:t>9</a:t>
            </a:fld>
            <a:endParaRPr lang="ko-KR" altLang="en-US" sz="1200" b="0" i="0" u="none" strike="noStrike" cap="none">
              <a:solidFill>
                <a:schemeClr val="dk1"/>
              </a:solidFill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713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52fff9953_12_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1a52fff9953_12_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g1a52fff9953_12_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1a52fff9953_12_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1a52fff9953_12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52fff9953_12_6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1a52fff9953_12_6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g1a52fff9953_12_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1a52fff9953_12_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1a52fff9953_12_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a52fff9953_12_6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1a52fff9953_12_6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g1a52fff9953_12_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g1a52fff9953_12_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g1a52fff9953_12_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pter &amp; Sub Unit">
  <p:cSld name="1_Chapter &amp; Sub Uni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0809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22B0E2-DD88-4402-8002-2749C162CE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7" y="0"/>
            <a:ext cx="12170365" cy="6858000"/>
          </a:xfrm>
          <a:prstGeom prst="rect">
            <a:avLst/>
          </a:prstGeom>
        </p:spPr>
      </p:pic>
      <p:sp>
        <p:nvSpPr>
          <p:cNvPr id="100" name="Google Shape;100;g1a52fff9953_12_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1a52fff9953_12_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g1a52fff9953_12_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1a52fff9953_12_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1a52fff9953_12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52fff9953_12_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1a52fff9953_12_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g1a52fff9953_12_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1a52fff9953_12_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1a52fff9953_12_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a52fff9953_12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1a52fff9953_12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g1a52fff9953_12_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g1a52fff9953_12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1a52fff9953_12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1a52fff9953_12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52fff9953_12_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1a52fff9953_12_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g1a52fff9953_12_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g1a52fff9953_12_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g1a52fff9953_12_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g1a52fff9953_12_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1a52fff9953_12_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1a52fff9953_12_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52fff9953_12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1a52fff9953_12_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1a52fff9953_12_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1a52fff9953_12_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a52fff9953_12_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1a52fff9953_12_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1a52fff9953_12_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52fff9953_12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1a52fff9953_12_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9" name="Google Shape;139;g1a52fff9953_12_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1a52fff9953_12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1a52fff9953_12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1a52fff9953_12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a52fff9953_12_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1a52fff9953_12_5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g1a52fff9953_12_5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7" name="Google Shape;147;g1a52fff9953_12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1a52fff9953_12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1a52fff9953_12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52fff9953_1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g1a52fff9953_1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0" name="Google Shape;90;g1a52fff9953_1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/>
          </a:p>
        </p:txBody>
      </p:sp>
      <p:sp>
        <p:nvSpPr>
          <p:cNvPr id="91" name="Google Shape;91;g1a52fff9953_1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 lang="ko-KR" altLang="en-US"/>
          </a:p>
        </p:txBody>
      </p:sp>
      <p:sp>
        <p:nvSpPr>
          <p:cNvPr id="92" name="Google Shape;92;g1a52fff9953_1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6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71" r:id="rId10"/>
    <p:sldLayoutId id="2147483672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6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b5d807d25a_29_0"/>
          <p:cNvSpPr/>
          <p:nvPr/>
        </p:nvSpPr>
        <p:spPr>
          <a:xfrm>
            <a:off x="0" y="0"/>
            <a:ext cx="12192000" cy="6857999"/>
          </a:xfrm>
          <a:custGeom>
            <a:avLst/>
            <a:gdLst/>
            <a:ahLst/>
            <a:cxnLst/>
            <a:rect l="l" t="t" r="r" b="b"/>
            <a:pathLst>
              <a:path w="6477000" h="2619375" extrusionOk="0">
                <a:moveTo>
                  <a:pt x="6476746" y="0"/>
                </a:moveTo>
                <a:lnTo>
                  <a:pt x="0" y="0"/>
                </a:lnTo>
                <a:lnTo>
                  <a:pt x="0" y="2619336"/>
                </a:lnTo>
                <a:lnTo>
                  <a:pt x="6476746" y="2619336"/>
                </a:lnTo>
                <a:lnTo>
                  <a:pt x="6476746" y="0"/>
                </a:lnTo>
                <a:close/>
              </a:path>
            </a:pathLst>
          </a:custGeom>
          <a:solidFill>
            <a:srgbClr val="EBF8F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39" name="Google Shape;339;g1b5d807d25a_29_0"/>
          <p:cNvSpPr/>
          <p:nvPr/>
        </p:nvSpPr>
        <p:spPr>
          <a:xfrm>
            <a:off x="1881776" y="2127613"/>
            <a:ext cx="5436581" cy="2122098"/>
          </a:xfrm>
          <a:prstGeom prst="round1Rect">
            <a:avLst>
              <a:gd name="adj" fmla="val 16667"/>
            </a:avLst>
          </a:prstGeom>
          <a:solidFill>
            <a:srgbClr val="A5DD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0" name="Google Shape;340;g1b5d807d25a_29_0"/>
          <p:cNvSpPr/>
          <p:nvPr/>
        </p:nvSpPr>
        <p:spPr>
          <a:xfrm>
            <a:off x="7321549" y="448575"/>
            <a:ext cx="4331987" cy="6409426"/>
          </a:xfrm>
          <a:custGeom>
            <a:avLst/>
            <a:gdLst/>
            <a:ahLst/>
            <a:cxnLst/>
            <a:rect l="l" t="t" r="r" b="b"/>
            <a:pathLst>
              <a:path w="1724025" h="2550795" extrusionOk="0">
                <a:moveTo>
                  <a:pt x="1227201" y="0"/>
                </a:moveTo>
                <a:lnTo>
                  <a:pt x="942771" y="174409"/>
                </a:lnTo>
                <a:lnTo>
                  <a:pt x="1252994" y="353885"/>
                </a:lnTo>
                <a:lnTo>
                  <a:pt x="0" y="1082040"/>
                </a:lnTo>
                <a:lnTo>
                  <a:pt x="1723580" y="2071014"/>
                </a:lnTo>
                <a:lnTo>
                  <a:pt x="1723580" y="2550702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1" name="Google Shape;341;g1b5d807d25a_29_0"/>
          <p:cNvSpPr/>
          <p:nvPr/>
        </p:nvSpPr>
        <p:spPr>
          <a:xfrm>
            <a:off x="4217942" y="-8626"/>
            <a:ext cx="2265229" cy="646183"/>
          </a:xfrm>
          <a:custGeom>
            <a:avLst/>
            <a:gdLst/>
            <a:ahLst/>
            <a:cxnLst/>
            <a:rect l="l" t="t" r="r" b="b"/>
            <a:pathLst>
              <a:path w="1202054" h="342900" extrusionOk="0">
                <a:moveTo>
                  <a:pt x="1201602" y="0"/>
                </a:moveTo>
                <a:lnTo>
                  <a:pt x="1195605" y="47457"/>
                </a:lnTo>
                <a:lnTo>
                  <a:pt x="1164673" y="116822"/>
                </a:lnTo>
                <a:lnTo>
                  <a:pt x="1139802" y="150076"/>
                </a:lnTo>
                <a:lnTo>
                  <a:pt x="1108658" y="181977"/>
                </a:lnTo>
                <a:lnTo>
                  <a:pt x="1071240" y="212224"/>
                </a:lnTo>
                <a:lnTo>
                  <a:pt x="1027545" y="240518"/>
                </a:lnTo>
                <a:lnTo>
                  <a:pt x="987210" y="261938"/>
                </a:lnTo>
                <a:lnTo>
                  <a:pt x="944457" y="280838"/>
                </a:lnTo>
                <a:lnTo>
                  <a:pt x="899587" y="297219"/>
                </a:lnTo>
                <a:lnTo>
                  <a:pt x="852900" y="311079"/>
                </a:lnTo>
                <a:lnTo>
                  <a:pt x="804698" y="322420"/>
                </a:lnTo>
                <a:lnTo>
                  <a:pt x="755280" y="331241"/>
                </a:lnTo>
                <a:lnTo>
                  <a:pt x="704946" y="337542"/>
                </a:lnTo>
                <a:lnTo>
                  <a:pt x="653997" y="341322"/>
                </a:lnTo>
                <a:lnTo>
                  <a:pt x="602734" y="342583"/>
                </a:lnTo>
                <a:lnTo>
                  <a:pt x="551456" y="341323"/>
                </a:lnTo>
                <a:lnTo>
                  <a:pt x="500464" y="337544"/>
                </a:lnTo>
                <a:lnTo>
                  <a:pt x="450059" y="331244"/>
                </a:lnTo>
                <a:lnTo>
                  <a:pt x="400540" y="322424"/>
                </a:lnTo>
                <a:lnTo>
                  <a:pt x="352208" y="311083"/>
                </a:lnTo>
                <a:lnTo>
                  <a:pt x="305364" y="297222"/>
                </a:lnTo>
                <a:lnTo>
                  <a:pt x="260308" y="280841"/>
                </a:lnTo>
                <a:lnTo>
                  <a:pt x="217340" y="261940"/>
                </a:lnTo>
                <a:lnTo>
                  <a:pt x="176760" y="240518"/>
                </a:lnTo>
                <a:lnTo>
                  <a:pt x="132747" y="212224"/>
                </a:lnTo>
                <a:lnTo>
                  <a:pt x="94988" y="181977"/>
                </a:lnTo>
                <a:lnTo>
                  <a:pt x="63485" y="150076"/>
                </a:lnTo>
                <a:lnTo>
                  <a:pt x="38240" y="116822"/>
                </a:lnTo>
                <a:lnTo>
                  <a:pt x="19254" y="82515"/>
                </a:lnTo>
                <a:lnTo>
                  <a:pt x="66" y="11948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2" name="Google Shape;342;g1b5d807d25a_29_0"/>
          <p:cNvSpPr/>
          <p:nvPr/>
        </p:nvSpPr>
        <p:spPr>
          <a:xfrm>
            <a:off x="4400667" y="-8626"/>
            <a:ext cx="1899057" cy="539682"/>
          </a:xfrm>
          <a:custGeom>
            <a:avLst/>
            <a:gdLst/>
            <a:ahLst/>
            <a:cxnLst/>
            <a:rect l="l" t="t" r="r" b="b"/>
            <a:pathLst>
              <a:path w="1007745" h="286384" extrusionOk="0">
                <a:moveTo>
                  <a:pt x="1007667" y="0"/>
                </a:moveTo>
                <a:lnTo>
                  <a:pt x="1000927" y="45699"/>
                </a:lnTo>
                <a:lnTo>
                  <a:pt x="966314" y="112209"/>
                </a:lnTo>
                <a:lnTo>
                  <a:pt x="938501" y="143624"/>
                </a:lnTo>
                <a:lnTo>
                  <a:pt x="903680" y="173294"/>
                </a:lnTo>
                <a:lnTo>
                  <a:pt x="861849" y="200834"/>
                </a:lnTo>
                <a:lnTo>
                  <a:pt x="820989" y="222146"/>
                </a:lnTo>
                <a:lnTo>
                  <a:pt x="777281" y="240414"/>
                </a:lnTo>
                <a:lnTo>
                  <a:pt x="731161" y="255638"/>
                </a:lnTo>
                <a:lnTo>
                  <a:pt x="683064" y="267817"/>
                </a:lnTo>
                <a:lnTo>
                  <a:pt x="633426" y="276952"/>
                </a:lnTo>
                <a:lnTo>
                  <a:pt x="582683" y="283043"/>
                </a:lnTo>
                <a:lnTo>
                  <a:pt x="531268" y="286089"/>
                </a:lnTo>
                <a:lnTo>
                  <a:pt x="479619" y="286090"/>
                </a:lnTo>
                <a:lnTo>
                  <a:pt x="428170" y="283046"/>
                </a:lnTo>
                <a:lnTo>
                  <a:pt x="377357" y="276958"/>
                </a:lnTo>
                <a:lnTo>
                  <a:pt x="327616" y="267826"/>
                </a:lnTo>
                <a:lnTo>
                  <a:pt x="279381" y="255648"/>
                </a:lnTo>
                <a:lnTo>
                  <a:pt x="233088" y="240426"/>
                </a:lnTo>
                <a:lnTo>
                  <a:pt x="189173" y="222158"/>
                </a:lnTo>
                <a:lnTo>
                  <a:pt x="148071" y="200846"/>
                </a:lnTo>
                <a:lnTo>
                  <a:pt x="105931" y="173304"/>
                </a:lnTo>
                <a:lnTo>
                  <a:pt x="70777" y="143631"/>
                </a:lnTo>
                <a:lnTo>
                  <a:pt x="42611" y="112215"/>
                </a:lnTo>
                <a:lnTo>
                  <a:pt x="21436" y="79443"/>
                </a:lnTo>
                <a:lnTo>
                  <a:pt x="63" y="1138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3" name="Google Shape;343;g1b5d807d25a_29_0"/>
          <p:cNvSpPr/>
          <p:nvPr/>
        </p:nvSpPr>
        <p:spPr>
          <a:xfrm>
            <a:off x="283984" y="198017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4" extrusionOk="0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w="12675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4" name="Google Shape;344;g1b5d807d25a_29_0"/>
          <p:cNvSpPr/>
          <p:nvPr/>
        </p:nvSpPr>
        <p:spPr>
          <a:xfrm>
            <a:off x="826825" y="1318065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 extrusionOk="0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w="12675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5" name="Google Shape;345;g1b5d807d25a_29_0"/>
          <p:cNvSpPr/>
          <p:nvPr/>
        </p:nvSpPr>
        <p:spPr>
          <a:xfrm>
            <a:off x="214368" y="1483926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 extrusionOk="0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w="12675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6" name="Google Shape;346;g1b5d807d25a_29_0"/>
          <p:cNvSpPr/>
          <p:nvPr/>
        </p:nvSpPr>
        <p:spPr>
          <a:xfrm>
            <a:off x="139920" y="4956815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 extrusionOk="0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w="12675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7" name="Google Shape;347;g1b5d807d25a_29_0"/>
          <p:cNvSpPr/>
          <p:nvPr/>
        </p:nvSpPr>
        <p:spPr>
          <a:xfrm>
            <a:off x="1562623" y="6396208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 extrusionOk="0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w="12675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8" name="Google Shape;348;g1b5d807d25a_29_0"/>
          <p:cNvSpPr/>
          <p:nvPr/>
        </p:nvSpPr>
        <p:spPr>
          <a:xfrm>
            <a:off x="8466349" y="3823341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 extrusionOk="0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w="12675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49" name="Google Shape;349;g1b5d807d25a_29_0"/>
          <p:cNvSpPr/>
          <p:nvPr/>
        </p:nvSpPr>
        <p:spPr>
          <a:xfrm>
            <a:off x="2719198" y="2095732"/>
            <a:ext cx="125647" cy="72995"/>
          </a:xfrm>
          <a:custGeom>
            <a:avLst/>
            <a:gdLst/>
            <a:ahLst/>
            <a:cxnLst/>
            <a:rect l="l" t="t" r="r" b="b"/>
            <a:pathLst>
              <a:path w="66675" h="38735" extrusionOk="0">
                <a:moveTo>
                  <a:pt x="56402" y="5610"/>
                </a:moveTo>
                <a:lnTo>
                  <a:pt x="63707" y="11948"/>
                </a:lnTo>
                <a:lnTo>
                  <a:pt x="66170" y="19161"/>
                </a:lnTo>
                <a:lnTo>
                  <a:pt x="63787" y="26373"/>
                </a:lnTo>
                <a:lnTo>
                  <a:pt x="56554" y="32712"/>
                </a:lnTo>
                <a:lnTo>
                  <a:pt x="45633" y="36926"/>
                </a:lnTo>
                <a:lnTo>
                  <a:pt x="33189" y="38331"/>
                </a:lnTo>
                <a:lnTo>
                  <a:pt x="20732" y="36926"/>
                </a:lnTo>
                <a:lnTo>
                  <a:pt x="9767" y="32712"/>
                </a:lnTo>
                <a:lnTo>
                  <a:pt x="2462" y="26373"/>
                </a:lnTo>
                <a:lnTo>
                  <a:pt x="0" y="19161"/>
                </a:lnTo>
                <a:lnTo>
                  <a:pt x="2383" y="11948"/>
                </a:lnTo>
                <a:lnTo>
                  <a:pt x="9615" y="5610"/>
                </a:lnTo>
                <a:lnTo>
                  <a:pt x="20535" y="1402"/>
                </a:lnTo>
                <a:lnTo>
                  <a:pt x="32975" y="0"/>
                </a:lnTo>
                <a:lnTo>
                  <a:pt x="45432" y="1402"/>
                </a:lnTo>
                <a:lnTo>
                  <a:pt x="56402" y="5610"/>
                </a:lnTo>
                <a:close/>
              </a:path>
            </a:pathLst>
          </a:custGeom>
          <a:noFill/>
          <a:ln w="12675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0" name="Google Shape;350;g1b5d807d25a_29_0"/>
          <p:cNvSpPr/>
          <p:nvPr/>
        </p:nvSpPr>
        <p:spPr>
          <a:xfrm>
            <a:off x="2003126" y="6844353"/>
            <a:ext cx="192658" cy="4787"/>
          </a:xfrm>
          <a:custGeom>
            <a:avLst/>
            <a:gdLst/>
            <a:ahLst/>
            <a:cxnLst/>
            <a:rect l="l" t="t" r="r" b="b"/>
            <a:pathLst>
              <a:path w="102235" h="2539" extrusionOk="0">
                <a:moveTo>
                  <a:pt x="0" y="2427"/>
                </a:moveTo>
                <a:lnTo>
                  <a:pt x="24390" y="0"/>
                </a:lnTo>
                <a:lnTo>
                  <a:pt x="77810" y="0"/>
                </a:lnTo>
                <a:lnTo>
                  <a:pt x="102228" y="2427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1" name="Google Shape;351;g1b5d807d25a_29_0"/>
          <p:cNvSpPr/>
          <p:nvPr/>
        </p:nvSpPr>
        <p:spPr>
          <a:xfrm>
            <a:off x="930495" y="6348"/>
            <a:ext cx="1593915" cy="1324675"/>
          </a:xfrm>
          <a:custGeom>
            <a:avLst/>
            <a:gdLst/>
            <a:ahLst/>
            <a:cxnLst/>
            <a:rect l="l" t="t" r="r" b="b"/>
            <a:pathLst>
              <a:path w="845819" h="702944" extrusionOk="0">
                <a:moveTo>
                  <a:pt x="417951" y="0"/>
                </a:moveTo>
                <a:lnTo>
                  <a:pt x="845286" y="237767"/>
                </a:lnTo>
                <a:lnTo>
                  <a:pt x="0" y="702917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2" name="Google Shape;352;g1b5d807d25a_29_0"/>
          <p:cNvSpPr/>
          <p:nvPr/>
        </p:nvSpPr>
        <p:spPr>
          <a:xfrm>
            <a:off x="-1" y="50303"/>
            <a:ext cx="4215744" cy="2405236"/>
          </a:xfrm>
          <a:custGeom>
            <a:avLst/>
            <a:gdLst/>
            <a:ahLst/>
            <a:cxnLst/>
            <a:rect l="l" t="t" r="r" b="b"/>
            <a:pathLst>
              <a:path w="2237105" h="1276350" extrusionOk="0">
                <a:moveTo>
                  <a:pt x="2236924" y="0"/>
                </a:moveTo>
                <a:lnTo>
                  <a:pt x="0" y="1276102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3" name="Google Shape;353;g1b5d807d25a_29_0"/>
          <p:cNvSpPr/>
          <p:nvPr/>
        </p:nvSpPr>
        <p:spPr>
          <a:xfrm>
            <a:off x="-1" y="1726858"/>
            <a:ext cx="1173899" cy="368563"/>
          </a:xfrm>
          <a:custGeom>
            <a:avLst/>
            <a:gdLst/>
            <a:ahLst/>
            <a:cxnLst/>
            <a:rect l="l" t="t" r="r" b="b"/>
            <a:pathLst>
              <a:path w="622935" h="195580" extrusionOk="0">
                <a:moveTo>
                  <a:pt x="622489" y="31318"/>
                </a:moveTo>
                <a:lnTo>
                  <a:pt x="344498" y="0"/>
                </a:lnTo>
                <a:lnTo>
                  <a:pt x="0" y="195472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4" name="Google Shape;354;g1b5d807d25a_29_0"/>
          <p:cNvSpPr/>
          <p:nvPr/>
        </p:nvSpPr>
        <p:spPr>
          <a:xfrm>
            <a:off x="797208" y="2449442"/>
            <a:ext cx="3789742" cy="4400025"/>
          </a:xfrm>
          <a:custGeom>
            <a:avLst/>
            <a:gdLst/>
            <a:ahLst/>
            <a:cxnLst/>
            <a:rect l="l" t="t" r="r" b="b"/>
            <a:pathLst>
              <a:path w="2011045" h="2334895" extrusionOk="0">
                <a:moveTo>
                  <a:pt x="1963991" y="0"/>
                </a:moveTo>
                <a:lnTo>
                  <a:pt x="0" y="1198460"/>
                </a:lnTo>
                <a:lnTo>
                  <a:pt x="2010568" y="2334607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5" name="Google Shape;355;g1b5d807d25a_29_0"/>
          <p:cNvSpPr/>
          <p:nvPr/>
        </p:nvSpPr>
        <p:spPr>
          <a:xfrm>
            <a:off x="264623" y="5056782"/>
            <a:ext cx="1147573" cy="1792559"/>
          </a:xfrm>
          <a:custGeom>
            <a:avLst/>
            <a:gdLst/>
            <a:ahLst/>
            <a:cxnLst/>
            <a:rect l="l" t="t" r="r" b="b"/>
            <a:pathLst>
              <a:path w="608965" h="951229" extrusionOk="0">
                <a:moveTo>
                  <a:pt x="608825" y="0"/>
                </a:moveTo>
                <a:lnTo>
                  <a:pt x="0" y="369874"/>
                </a:lnTo>
                <a:lnTo>
                  <a:pt x="0" y="951009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6" name="Google Shape;356;g1b5d807d25a_29_0"/>
          <p:cNvSpPr/>
          <p:nvPr/>
        </p:nvSpPr>
        <p:spPr>
          <a:xfrm>
            <a:off x="139920" y="2389311"/>
            <a:ext cx="2612731" cy="1155202"/>
          </a:xfrm>
          <a:custGeom>
            <a:avLst/>
            <a:gdLst/>
            <a:ahLst/>
            <a:cxnLst/>
            <a:rect l="l" t="t" r="r" b="b"/>
            <a:pathLst>
              <a:path w="957580" h="394969" extrusionOk="0">
                <a:moveTo>
                  <a:pt x="957326" y="382104"/>
                </a:moveTo>
                <a:lnTo>
                  <a:pt x="676681" y="394728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57" name="Google Shape;357;g1b5d807d25a_29_0"/>
          <p:cNvSpPr/>
          <p:nvPr/>
        </p:nvSpPr>
        <p:spPr>
          <a:xfrm>
            <a:off x="408681" y="234123"/>
            <a:ext cx="1693238" cy="453525"/>
          </a:xfrm>
          <a:custGeom>
            <a:avLst/>
            <a:gdLst/>
            <a:ahLst/>
            <a:cxnLst/>
            <a:rect l="l" t="t" r="r" b="b"/>
            <a:pathLst>
              <a:path w="898525" h="240665" extrusionOk="0">
                <a:moveTo>
                  <a:pt x="898220" y="240144"/>
                </a:moveTo>
                <a:lnTo>
                  <a:pt x="597014" y="59321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pSp>
        <p:nvGrpSpPr>
          <p:cNvPr id="358" name="Google Shape;358;g1b5d807d25a_29_0"/>
          <p:cNvGrpSpPr/>
          <p:nvPr/>
        </p:nvGrpSpPr>
        <p:grpSpPr>
          <a:xfrm>
            <a:off x="9980687" y="2567330"/>
            <a:ext cx="2208121" cy="1698552"/>
            <a:chOff x="5305456" y="792504"/>
            <a:chExt cx="1171750" cy="901345"/>
          </a:xfrm>
        </p:grpSpPr>
        <p:sp>
          <p:nvSpPr>
            <p:cNvPr id="359" name="Google Shape;359;g1b5d807d25a_29_0"/>
            <p:cNvSpPr/>
            <p:nvPr/>
          </p:nvSpPr>
          <p:spPr>
            <a:xfrm>
              <a:off x="5776680" y="79250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 extrusionOk="0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w="12675" cap="flat" cmpd="sng">
              <a:solidFill>
                <a:srgbClr val="009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60" name="Google Shape;360;g1b5d807d25a_29_0"/>
            <p:cNvSpPr/>
            <p:nvPr/>
          </p:nvSpPr>
          <p:spPr>
            <a:xfrm>
              <a:off x="5305456" y="1060756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 extrusionOk="0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1"/>
                  </a:lnTo>
                  <a:lnTo>
                    <a:pt x="33189" y="38327"/>
                  </a:lnTo>
                  <a:lnTo>
                    <a:pt x="20732" y="36925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w="12675" cap="flat" cmpd="sng">
              <a:solidFill>
                <a:srgbClr val="009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61" name="Google Shape;361;g1b5d807d25a_29_0"/>
            <p:cNvSpPr/>
            <p:nvPr/>
          </p:nvSpPr>
          <p:spPr>
            <a:xfrm>
              <a:off x="5593518" y="1655114"/>
              <a:ext cx="66675" cy="38735"/>
            </a:xfrm>
            <a:custGeom>
              <a:avLst/>
              <a:gdLst/>
              <a:ahLst/>
              <a:cxnLst/>
              <a:rect l="l" t="t" r="r" b="b"/>
              <a:pathLst>
                <a:path w="66675" h="38735" extrusionOk="0">
                  <a:moveTo>
                    <a:pt x="56402" y="5610"/>
                  </a:moveTo>
                  <a:lnTo>
                    <a:pt x="63707" y="11948"/>
                  </a:lnTo>
                  <a:lnTo>
                    <a:pt x="66170" y="19161"/>
                  </a:lnTo>
                  <a:lnTo>
                    <a:pt x="63787" y="26373"/>
                  </a:lnTo>
                  <a:lnTo>
                    <a:pt x="56554" y="32712"/>
                  </a:lnTo>
                  <a:lnTo>
                    <a:pt x="45633" y="36926"/>
                  </a:lnTo>
                  <a:lnTo>
                    <a:pt x="33189" y="38331"/>
                  </a:lnTo>
                  <a:lnTo>
                    <a:pt x="20732" y="36926"/>
                  </a:lnTo>
                  <a:lnTo>
                    <a:pt x="9767" y="32712"/>
                  </a:lnTo>
                  <a:lnTo>
                    <a:pt x="2462" y="26373"/>
                  </a:lnTo>
                  <a:lnTo>
                    <a:pt x="0" y="19161"/>
                  </a:lnTo>
                  <a:lnTo>
                    <a:pt x="2383" y="11948"/>
                  </a:lnTo>
                  <a:lnTo>
                    <a:pt x="9615" y="5610"/>
                  </a:lnTo>
                  <a:lnTo>
                    <a:pt x="20535" y="1402"/>
                  </a:lnTo>
                  <a:lnTo>
                    <a:pt x="32975" y="0"/>
                  </a:lnTo>
                  <a:lnTo>
                    <a:pt x="45432" y="1402"/>
                  </a:lnTo>
                  <a:lnTo>
                    <a:pt x="56402" y="5610"/>
                  </a:lnTo>
                  <a:close/>
                </a:path>
              </a:pathLst>
            </a:custGeom>
            <a:noFill/>
            <a:ln w="12675" cap="flat" cmpd="sng">
              <a:solidFill>
                <a:srgbClr val="009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62" name="Google Shape;362;g1b5d807d25a_29_0"/>
            <p:cNvSpPr/>
            <p:nvPr/>
          </p:nvSpPr>
          <p:spPr>
            <a:xfrm>
              <a:off x="5648531" y="826683"/>
              <a:ext cx="828675" cy="835660"/>
            </a:xfrm>
            <a:custGeom>
              <a:avLst/>
              <a:gdLst/>
              <a:ahLst/>
              <a:cxnLst/>
              <a:rect l="l" t="t" r="r" b="b"/>
              <a:pathLst>
                <a:path w="828675" h="835660" extrusionOk="0">
                  <a:moveTo>
                    <a:pt x="180060" y="0"/>
                  </a:moveTo>
                  <a:lnTo>
                    <a:pt x="828215" y="360630"/>
                  </a:lnTo>
                </a:path>
                <a:path w="828675" h="835660" extrusionOk="0">
                  <a:moveTo>
                    <a:pt x="828215" y="379523"/>
                  </a:moveTo>
                  <a:lnTo>
                    <a:pt x="0" y="835291"/>
                  </a:lnTo>
                </a:path>
              </a:pathLst>
            </a:custGeom>
            <a:noFill/>
            <a:ln w="12700" cap="flat" cmpd="sng">
              <a:solidFill>
                <a:srgbClr val="009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  <p:sp>
          <p:nvSpPr>
            <p:cNvPr id="363" name="Google Shape;363;g1b5d807d25a_29_0"/>
            <p:cNvSpPr/>
            <p:nvPr/>
          </p:nvSpPr>
          <p:spPr>
            <a:xfrm>
              <a:off x="5371628" y="1079916"/>
              <a:ext cx="1105535" cy="364490"/>
            </a:xfrm>
            <a:custGeom>
              <a:avLst/>
              <a:gdLst/>
              <a:ahLst/>
              <a:cxnLst/>
              <a:rect l="l" t="t" r="r" b="b"/>
              <a:pathLst>
                <a:path w="1105534" h="364489" extrusionOk="0">
                  <a:moveTo>
                    <a:pt x="1105118" y="364354"/>
                  </a:moveTo>
                  <a:lnTo>
                    <a:pt x="597014" y="59321"/>
                  </a:lnTo>
                  <a:lnTo>
                    <a:pt x="0" y="0"/>
                  </a:lnTo>
                </a:path>
              </a:pathLst>
            </a:custGeom>
            <a:noFill/>
            <a:ln w="12700" cap="flat" cmpd="sng">
              <a:solidFill>
                <a:srgbClr val="009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364" name="Google Shape;364;g1b5d807d25a_29_0"/>
          <p:cNvSpPr/>
          <p:nvPr/>
        </p:nvSpPr>
        <p:spPr>
          <a:xfrm>
            <a:off x="1307265" y="5231391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 extrusionOk="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65" name="Google Shape;365;g1b5d807d25a_29_0"/>
          <p:cNvSpPr/>
          <p:nvPr/>
        </p:nvSpPr>
        <p:spPr>
          <a:xfrm>
            <a:off x="1100824" y="5460954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 extrusionOk="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66" name="Google Shape;366;g1b5d807d25a_29_0"/>
          <p:cNvSpPr/>
          <p:nvPr/>
        </p:nvSpPr>
        <p:spPr>
          <a:xfrm>
            <a:off x="1468961" y="5323138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 extrusionOk="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67" name="Google Shape;367;g1b5d807d25a_29_0"/>
          <p:cNvSpPr/>
          <p:nvPr/>
        </p:nvSpPr>
        <p:spPr>
          <a:xfrm>
            <a:off x="1262520" y="5552705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 extrusionOk="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68" name="Google Shape;368;g1b5d807d25a_29_0"/>
          <p:cNvSpPr/>
          <p:nvPr/>
        </p:nvSpPr>
        <p:spPr>
          <a:xfrm>
            <a:off x="1630658" y="5414892"/>
            <a:ext cx="416427" cy="253687"/>
          </a:xfrm>
          <a:custGeom>
            <a:avLst/>
            <a:gdLst/>
            <a:ahLst/>
            <a:cxnLst/>
            <a:rect l="l" t="t" r="r" b="b"/>
            <a:pathLst>
              <a:path w="220980" h="134619" extrusionOk="0">
                <a:moveTo>
                  <a:pt x="220929" y="0"/>
                </a:moveTo>
                <a:lnTo>
                  <a:pt x="0" y="134429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69" name="Google Shape;369;g1b5d807d25a_29_0"/>
          <p:cNvSpPr/>
          <p:nvPr/>
        </p:nvSpPr>
        <p:spPr>
          <a:xfrm>
            <a:off x="1666404" y="5780965"/>
            <a:ext cx="1026712" cy="624643"/>
          </a:xfrm>
          <a:custGeom>
            <a:avLst/>
            <a:gdLst/>
            <a:ahLst/>
            <a:cxnLst/>
            <a:rect l="l" t="t" r="r" b="b"/>
            <a:pathLst>
              <a:path w="544830" h="331470" extrusionOk="0">
                <a:moveTo>
                  <a:pt x="544220" y="0"/>
                </a:moveTo>
                <a:lnTo>
                  <a:pt x="0" y="331165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70" name="Google Shape;370;g1b5d807d25a_29_0"/>
          <p:cNvSpPr/>
          <p:nvPr/>
        </p:nvSpPr>
        <p:spPr>
          <a:xfrm>
            <a:off x="1424217" y="5644456"/>
            <a:ext cx="256080" cy="148383"/>
          </a:xfrm>
          <a:custGeom>
            <a:avLst/>
            <a:gdLst/>
            <a:ahLst/>
            <a:cxnLst/>
            <a:rect l="l" t="t" r="r" b="b"/>
            <a:pathLst>
              <a:path w="135890" h="78739" extrusionOk="0">
                <a:moveTo>
                  <a:pt x="135356" y="26276"/>
                </a:moveTo>
                <a:lnTo>
                  <a:pt x="45504" y="78485"/>
                </a:lnTo>
                <a:lnTo>
                  <a:pt x="0" y="52222"/>
                </a:lnTo>
                <a:lnTo>
                  <a:pt x="89852" y="0"/>
                </a:lnTo>
                <a:lnTo>
                  <a:pt x="135356" y="26276"/>
                </a:lnTo>
                <a:close/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71" name="Google Shape;371;g1b5d807d25a_29_0"/>
          <p:cNvSpPr/>
          <p:nvPr/>
        </p:nvSpPr>
        <p:spPr>
          <a:xfrm>
            <a:off x="339063" y="1520038"/>
            <a:ext cx="1091331" cy="119663"/>
          </a:xfrm>
          <a:custGeom>
            <a:avLst/>
            <a:gdLst/>
            <a:ahLst/>
            <a:cxnLst/>
            <a:rect l="l" t="t" r="r" b="b"/>
            <a:pathLst>
              <a:path w="579119" h="63500" extrusionOk="0">
                <a:moveTo>
                  <a:pt x="0" y="0"/>
                </a:moveTo>
                <a:lnTo>
                  <a:pt x="578840" y="63322"/>
                </a:lnTo>
              </a:path>
            </a:pathLst>
          </a:custGeom>
          <a:noFill/>
          <a:ln w="12675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72" name="Google Shape;372;g1b5d807d25a_29_0"/>
          <p:cNvSpPr/>
          <p:nvPr/>
        </p:nvSpPr>
        <p:spPr>
          <a:xfrm>
            <a:off x="2101344" y="5927380"/>
            <a:ext cx="854397" cy="911836"/>
          </a:xfrm>
          <a:custGeom>
            <a:avLst/>
            <a:gdLst/>
            <a:ahLst/>
            <a:cxnLst/>
            <a:rect l="l" t="t" r="r" b="b"/>
            <a:pathLst>
              <a:path w="453389" h="483870" extrusionOk="0">
                <a:moveTo>
                  <a:pt x="453123" y="0"/>
                </a:moveTo>
                <a:lnTo>
                  <a:pt x="0" y="293001"/>
                </a:lnTo>
                <a:lnTo>
                  <a:pt x="0" y="483298"/>
                </a:lnTo>
              </a:path>
            </a:pathLst>
          </a:custGeom>
          <a:noFill/>
          <a:ln w="12675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73" name="Google Shape;373;g1b5d807d25a_29_0"/>
          <p:cNvSpPr/>
          <p:nvPr/>
        </p:nvSpPr>
        <p:spPr>
          <a:xfrm>
            <a:off x="2796787" y="3885843"/>
            <a:ext cx="5690338" cy="1952843"/>
          </a:xfrm>
          <a:custGeom>
            <a:avLst/>
            <a:gdLst/>
            <a:ahLst/>
            <a:cxnLst/>
            <a:rect l="l" t="t" r="r" b="b"/>
            <a:pathLst>
              <a:path w="2080260" h="554989" extrusionOk="0">
                <a:moveTo>
                  <a:pt x="0" y="554939"/>
                </a:moveTo>
                <a:lnTo>
                  <a:pt x="254723" y="363347"/>
                </a:lnTo>
                <a:lnTo>
                  <a:pt x="1361668" y="363347"/>
                </a:lnTo>
                <a:lnTo>
                  <a:pt x="1518386" y="363347"/>
                </a:lnTo>
                <a:lnTo>
                  <a:pt x="2079701" y="0"/>
                </a:lnTo>
              </a:path>
            </a:pathLst>
          </a:custGeom>
          <a:noFill/>
          <a:ln w="12700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74" name="Google Shape;374;g1b5d807d25a_29_0"/>
          <p:cNvSpPr/>
          <p:nvPr/>
        </p:nvSpPr>
        <p:spPr>
          <a:xfrm>
            <a:off x="264617" y="4834689"/>
            <a:ext cx="757470" cy="203428"/>
          </a:xfrm>
          <a:custGeom>
            <a:avLst/>
            <a:gdLst/>
            <a:ahLst/>
            <a:cxnLst/>
            <a:rect l="l" t="t" r="r" b="b"/>
            <a:pathLst>
              <a:path w="401955" h="107950" extrusionOk="0">
                <a:moveTo>
                  <a:pt x="401688" y="0"/>
                </a:moveTo>
                <a:lnTo>
                  <a:pt x="214312" y="107772"/>
                </a:lnTo>
                <a:lnTo>
                  <a:pt x="0" y="83972"/>
                </a:lnTo>
              </a:path>
            </a:pathLst>
          </a:custGeom>
          <a:noFill/>
          <a:ln w="12675" cap="flat" cmpd="sng">
            <a:solidFill>
              <a:srgbClr val="009D9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75" name="Google Shape;375;g1b5d807d25a_29_0"/>
          <p:cNvSpPr/>
          <p:nvPr/>
        </p:nvSpPr>
        <p:spPr>
          <a:xfrm>
            <a:off x="2664626" y="1181897"/>
            <a:ext cx="5744534" cy="649698"/>
          </a:xfrm>
          <a:custGeom>
            <a:avLst/>
            <a:gdLst/>
            <a:ahLst/>
            <a:cxnLst/>
            <a:rect l="l" t="t" r="r" b="b"/>
            <a:pathLst>
              <a:path w="3621404" h="409575" extrusionOk="0">
                <a:moveTo>
                  <a:pt x="156095" y="369163"/>
                </a:moveTo>
                <a:lnTo>
                  <a:pt x="78041" y="266598"/>
                </a:lnTo>
                <a:lnTo>
                  <a:pt x="0" y="329031"/>
                </a:lnTo>
                <a:lnTo>
                  <a:pt x="84734" y="409308"/>
                </a:lnTo>
                <a:lnTo>
                  <a:pt x="156095" y="369163"/>
                </a:lnTo>
                <a:close/>
              </a:path>
              <a:path w="3621404" h="409575" extrusionOk="0">
                <a:moveTo>
                  <a:pt x="3621316" y="62433"/>
                </a:moveTo>
                <a:lnTo>
                  <a:pt x="3543274" y="0"/>
                </a:lnTo>
                <a:lnTo>
                  <a:pt x="3465220" y="102565"/>
                </a:lnTo>
                <a:lnTo>
                  <a:pt x="3536581" y="142709"/>
                </a:lnTo>
                <a:lnTo>
                  <a:pt x="3621316" y="62433"/>
                </a:lnTo>
                <a:close/>
              </a:path>
            </a:pathLst>
          </a:custGeom>
          <a:solidFill>
            <a:srgbClr val="DF777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76" name="Google Shape;376;g1b5d807d25a_29_0"/>
          <p:cNvSpPr/>
          <p:nvPr/>
        </p:nvSpPr>
        <p:spPr>
          <a:xfrm>
            <a:off x="2139879" y="729768"/>
            <a:ext cx="242755" cy="172245"/>
          </a:xfrm>
          <a:custGeom>
            <a:avLst/>
            <a:gdLst/>
            <a:ahLst/>
            <a:cxnLst/>
            <a:rect l="l" t="t" r="r" b="b"/>
            <a:pathLst>
              <a:path w="153034" h="108584" extrusionOk="0">
                <a:moveTo>
                  <a:pt x="118313" y="0"/>
                </a:moveTo>
                <a:lnTo>
                  <a:pt x="0" y="50418"/>
                </a:lnTo>
                <a:lnTo>
                  <a:pt x="33299" y="108089"/>
                </a:lnTo>
                <a:lnTo>
                  <a:pt x="152412" y="59042"/>
                </a:lnTo>
                <a:lnTo>
                  <a:pt x="118313" y="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77" name="Google Shape;377;g1b5d807d25a_29_0"/>
          <p:cNvSpPr/>
          <p:nvPr/>
        </p:nvSpPr>
        <p:spPr>
          <a:xfrm>
            <a:off x="2943544" y="4608031"/>
            <a:ext cx="212537" cy="217573"/>
          </a:xfrm>
          <a:custGeom>
            <a:avLst/>
            <a:gdLst/>
            <a:ahLst/>
            <a:cxnLst/>
            <a:rect l="l" t="t" r="r" b="b"/>
            <a:pathLst>
              <a:path w="133984" h="137160" extrusionOk="0">
                <a:moveTo>
                  <a:pt x="73621" y="0"/>
                </a:moveTo>
                <a:lnTo>
                  <a:pt x="0" y="105448"/>
                </a:lnTo>
                <a:lnTo>
                  <a:pt x="58800" y="136715"/>
                </a:lnTo>
                <a:lnTo>
                  <a:pt x="133819" y="32004"/>
                </a:lnTo>
                <a:lnTo>
                  <a:pt x="73621" y="0"/>
                </a:lnTo>
                <a:close/>
              </a:path>
            </a:pathLst>
          </a:custGeom>
          <a:solidFill>
            <a:srgbClr val="4F5E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78" name="Google Shape;378;g1b5d807d25a_29_0"/>
          <p:cNvSpPr/>
          <p:nvPr/>
        </p:nvSpPr>
        <p:spPr>
          <a:xfrm>
            <a:off x="1433668" y="4752492"/>
            <a:ext cx="2014566" cy="1023400"/>
          </a:xfrm>
          <a:custGeom>
            <a:avLst/>
            <a:gdLst/>
            <a:ahLst/>
            <a:cxnLst/>
            <a:rect l="l" t="t" r="r" b="b"/>
            <a:pathLst>
              <a:path w="1270000" h="645160" extrusionOk="0">
                <a:moveTo>
                  <a:pt x="112153" y="18796"/>
                </a:moveTo>
                <a:lnTo>
                  <a:pt x="46609" y="0"/>
                </a:lnTo>
                <a:lnTo>
                  <a:pt x="0" y="110248"/>
                </a:lnTo>
                <a:lnTo>
                  <a:pt x="0" y="119468"/>
                </a:lnTo>
                <a:lnTo>
                  <a:pt x="60540" y="136817"/>
                </a:lnTo>
                <a:lnTo>
                  <a:pt x="112153" y="18796"/>
                </a:lnTo>
                <a:close/>
              </a:path>
              <a:path w="1270000" h="645160" extrusionOk="0">
                <a:moveTo>
                  <a:pt x="1269415" y="619760"/>
                </a:moveTo>
                <a:lnTo>
                  <a:pt x="1233360" y="522693"/>
                </a:lnTo>
                <a:lnTo>
                  <a:pt x="1184960" y="548424"/>
                </a:lnTo>
                <a:lnTo>
                  <a:pt x="1222146" y="644893"/>
                </a:lnTo>
                <a:lnTo>
                  <a:pt x="1269415" y="61976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79" name="Google Shape;379;g1b5d807d25a_29_0"/>
          <p:cNvSpPr/>
          <p:nvPr/>
        </p:nvSpPr>
        <p:spPr>
          <a:xfrm>
            <a:off x="10324216" y="1430893"/>
            <a:ext cx="216566" cy="178289"/>
          </a:xfrm>
          <a:custGeom>
            <a:avLst/>
            <a:gdLst/>
            <a:ahLst/>
            <a:cxnLst/>
            <a:rect l="l" t="t" r="r" b="b"/>
            <a:pathLst>
              <a:path w="136525" h="112394" extrusionOk="0">
                <a:moveTo>
                  <a:pt x="16497" y="0"/>
                </a:moveTo>
                <a:lnTo>
                  <a:pt x="0" y="66154"/>
                </a:lnTo>
                <a:lnTo>
                  <a:pt x="120129" y="112077"/>
                </a:lnTo>
                <a:lnTo>
                  <a:pt x="136245" y="47459"/>
                </a:lnTo>
                <a:lnTo>
                  <a:pt x="16497" y="0"/>
                </a:lnTo>
                <a:close/>
              </a:path>
            </a:pathLst>
          </a:custGeom>
          <a:solidFill>
            <a:srgbClr val="CCD2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80" name="Google Shape;380;g1b5d807d25a_29_0"/>
          <p:cNvSpPr/>
          <p:nvPr/>
        </p:nvSpPr>
        <p:spPr>
          <a:xfrm>
            <a:off x="4665549" y="383353"/>
            <a:ext cx="242755" cy="173253"/>
          </a:xfrm>
          <a:custGeom>
            <a:avLst/>
            <a:gdLst/>
            <a:ahLst/>
            <a:cxnLst/>
            <a:rect l="l" t="t" r="r" b="b"/>
            <a:pathLst>
              <a:path w="153035" h="109219" extrusionOk="0">
                <a:moveTo>
                  <a:pt x="118470" y="0"/>
                </a:moveTo>
                <a:lnTo>
                  <a:pt x="106236" y="0"/>
                </a:lnTo>
                <a:lnTo>
                  <a:pt x="0" y="52680"/>
                </a:lnTo>
                <a:lnTo>
                  <a:pt x="38138" y="109220"/>
                </a:lnTo>
                <a:lnTo>
                  <a:pt x="152641" y="50673"/>
                </a:lnTo>
                <a:lnTo>
                  <a:pt x="118470" y="0"/>
                </a:lnTo>
                <a:close/>
              </a:path>
            </a:pathLst>
          </a:custGeom>
          <a:solidFill>
            <a:srgbClr val="FFCA8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81" name="Google Shape;381;g1b5d807d25a_29_0"/>
          <p:cNvSpPr/>
          <p:nvPr/>
        </p:nvSpPr>
        <p:spPr>
          <a:xfrm>
            <a:off x="852511" y="972103"/>
            <a:ext cx="236712" cy="202464"/>
          </a:xfrm>
          <a:custGeom>
            <a:avLst/>
            <a:gdLst/>
            <a:ahLst/>
            <a:cxnLst/>
            <a:rect l="l" t="t" r="r" b="b"/>
            <a:pathLst>
              <a:path w="149225" h="127635" extrusionOk="0">
                <a:moveTo>
                  <a:pt x="100977" y="0"/>
                </a:moveTo>
                <a:lnTo>
                  <a:pt x="0" y="79971"/>
                </a:lnTo>
                <a:lnTo>
                  <a:pt x="49047" y="127342"/>
                </a:lnTo>
                <a:lnTo>
                  <a:pt x="148882" y="46266"/>
                </a:lnTo>
                <a:lnTo>
                  <a:pt x="100977" y="0"/>
                </a:lnTo>
                <a:close/>
              </a:path>
            </a:pathLst>
          </a:custGeom>
          <a:solidFill>
            <a:srgbClr val="CCD2F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82" name="Google Shape;382;g1b5d807d25a_29_0"/>
          <p:cNvSpPr/>
          <p:nvPr/>
        </p:nvSpPr>
        <p:spPr>
          <a:xfrm>
            <a:off x="9627610" y="332485"/>
            <a:ext cx="120874" cy="101736"/>
          </a:xfrm>
          <a:custGeom>
            <a:avLst/>
            <a:gdLst/>
            <a:ahLst/>
            <a:cxnLst/>
            <a:rect l="l" t="t" r="r" b="b"/>
            <a:pathLst>
              <a:path w="76200" h="64134" extrusionOk="0">
                <a:moveTo>
                  <a:pt x="67392" y="0"/>
                </a:moveTo>
                <a:lnTo>
                  <a:pt x="0" y="0"/>
                </a:lnTo>
                <a:lnTo>
                  <a:pt x="7748" y="63845"/>
                </a:lnTo>
                <a:lnTo>
                  <a:pt x="75934" y="63845"/>
                </a:lnTo>
                <a:lnTo>
                  <a:pt x="67392" y="0"/>
                </a:lnTo>
                <a:close/>
              </a:path>
            </a:pathLst>
          </a:custGeom>
          <a:solidFill>
            <a:srgbClr val="4F5E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383" name="Google Shape;383;g1b5d807d25a_29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071" y="3125504"/>
            <a:ext cx="4212345" cy="3924672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g1b5d807d25a_29_0"/>
          <p:cNvSpPr/>
          <p:nvPr/>
        </p:nvSpPr>
        <p:spPr>
          <a:xfrm>
            <a:off x="1810544" y="2070580"/>
            <a:ext cx="5436581" cy="2122098"/>
          </a:xfrm>
          <a:prstGeom prst="round1Rect">
            <a:avLst>
              <a:gd name="adj" fmla="val 16667"/>
            </a:avLst>
          </a:prstGeom>
          <a:solidFill>
            <a:srgbClr val="37B2A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385" name="Google Shape;385;g1b5d807d25a_29_0"/>
          <p:cNvSpPr txBox="1"/>
          <p:nvPr/>
        </p:nvSpPr>
        <p:spPr>
          <a:xfrm>
            <a:off x="1807353" y="2408354"/>
            <a:ext cx="5415852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1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DX트랙</a:t>
            </a:r>
            <a:r>
              <a:rPr lang="en-US" altLang="ko-KR" sz="4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ko-KR" sz="4400" b="1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빅프로젝트</a:t>
            </a:r>
            <a:r>
              <a:rPr lang="ko-KR" sz="4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워크시트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6" name="Google Shape;386;g1b5d807d25a_29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849" y="215054"/>
            <a:ext cx="1489476" cy="34155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881776" y="4290799"/>
            <a:ext cx="543658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+mj-ea"/>
                <a:ea typeface="+mj-ea"/>
              </a:rPr>
              <a:t>* </a:t>
            </a:r>
            <a:r>
              <a:rPr lang="ko-KR" altLang="en-US" b="1">
                <a:solidFill>
                  <a:srgbClr val="FF0000"/>
                </a:solidFill>
                <a:latin typeface="+mj-ea"/>
                <a:ea typeface="+mj-ea"/>
              </a:rPr>
              <a:t>본 워크시트는 </a:t>
            </a:r>
            <a:r>
              <a:rPr lang="ko-KR" altLang="en-US" b="1" err="1">
                <a:solidFill>
                  <a:srgbClr val="FF0000"/>
                </a:solidFill>
                <a:latin typeface="+mj-ea"/>
                <a:ea typeface="+mj-ea"/>
              </a:rPr>
              <a:t>빅프로젝트</a:t>
            </a:r>
            <a:r>
              <a:rPr lang="ko-KR" altLang="en-US" b="1">
                <a:solidFill>
                  <a:srgbClr val="FF0000"/>
                </a:solidFill>
                <a:latin typeface="+mj-ea"/>
                <a:ea typeface="+mj-ea"/>
              </a:rPr>
              <a:t> 과제를 도와주기 위한 워크시트이며</a:t>
            </a:r>
            <a:endParaRPr lang="en-US" altLang="ko-KR" b="1">
              <a:solidFill>
                <a:srgbClr val="FF0000"/>
              </a:solidFill>
              <a:latin typeface="+mj-ea"/>
              <a:ea typeface="+mj-ea"/>
            </a:endParaRPr>
          </a:p>
          <a:p>
            <a:r>
              <a:rPr lang="ko-KR" altLang="en-US" b="1">
                <a:solidFill>
                  <a:srgbClr val="FF0000"/>
                </a:solidFill>
                <a:latin typeface="+mj-ea"/>
                <a:ea typeface="+mj-ea"/>
              </a:rPr>
              <a:t>참고용으로 작성하고 </a:t>
            </a:r>
            <a:r>
              <a:rPr lang="ko-KR" altLang="en-US" b="1" err="1">
                <a:solidFill>
                  <a:srgbClr val="FF0000"/>
                </a:solidFill>
                <a:latin typeface="+mj-ea"/>
                <a:ea typeface="+mj-ea"/>
              </a:rPr>
              <a:t>빅프로젝트</a:t>
            </a:r>
            <a:r>
              <a:rPr lang="ko-KR" altLang="en-US" b="1">
                <a:solidFill>
                  <a:srgbClr val="FF0000"/>
                </a:solidFill>
                <a:latin typeface="+mj-ea"/>
                <a:ea typeface="+mj-ea"/>
              </a:rPr>
              <a:t> 진행 부탁 드립니다</a:t>
            </a:r>
            <a:r>
              <a:rPr lang="en-US" altLang="ko-KR" b="1">
                <a:solidFill>
                  <a:srgbClr val="FF0000"/>
                </a:solidFill>
                <a:latin typeface="+mj-ea"/>
                <a:ea typeface="+mj-ea"/>
              </a:rPr>
              <a:t>. </a:t>
            </a:r>
            <a:endParaRPr lang="ko-KR" altLang="en-US" b="1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b5d807d25a_29_63"/>
          <p:cNvSpPr txBox="1"/>
          <p:nvPr/>
        </p:nvSpPr>
        <p:spPr>
          <a:xfrm>
            <a:off x="134653" y="101758"/>
            <a:ext cx="62903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</a:t>
            </a:r>
            <a:r>
              <a:rPr lang="ko-KR" altLang="en-US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타당성 검토</a:t>
            </a:r>
            <a:r>
              <a:rPr lang="en-US" alt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] Weekly Scrum Template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6" name="Google Shape;406;g1b5d807d25a_29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21B70C-A8AA-2127-E8B4-54A7C4487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28945"/>
              </p:ext>
            </p:extLst>
          </p:nvPr>
        </p:nvGraphicFramePr>
        <p:xfrm>
          <a:off x="546016" y="1293245"/>
          <a:ext cx="11141348" cy="5355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2077">
                  <a:extLst>
                    <a:ext uri="{9D8B030D-6E8A-4147-A177-3AD203B41FA5}">
                      <a16:colId xmlns:a16="http://schemas.microsoft.com/office/drawing/2014/main" val="2246536521"/>
                    </a:ext>
                  </a:extLst>
                </a:gridCol>
                <a:gridCol w="3058597">
                  <a:extLst>
                    <a:ext uri="{9D8B030D-6E8A-4147-A177-3AD203B41FA5}">
                      <a16:colId xmlns:a16="http://schemas.microsoft.com/office/drawing/2014/main" val="3343903442"/>
                    </a:ext>
                  </a:extLst>
                </a:gridCol>
                <a:gridCol w="2785337">
                  <a:extLst>
                    <a:ext uri="{9D8B030D-6E8A-4147-A177-3AD203B41FA5}">
                      <a16:colId xmlns:a16="http://schemas.microsoft.com/office/drawing/2014/main" val="422251080"/>
                    </a:ext>
                  </a:extLst>
                </a:gridCol>
                <a:gridCol w="2785337">
                  <a:extLst>
                    <a:ext uri="{9D8B030D-6E8A-4147-A177-3AD203B41FA5}">
                      <a16:colId xmlns:a16="http://schemas.microsoft.com/office/drawing/2014/main" val="1633466939"/>
                    </a:ext>
                  </a:extLst>
                </a:gridCol>
              </a:tblGrid>
              <a:tr h="740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 주 한 일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차주 계획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이슈사항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519638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 및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+mn-ea"/>
                        </a:rPr>
                        <a:t>ㅇㅇㅇㅇㅇ</a:t>
                      </a:r>
                      <a:endParaRPr lang="en-US" altLang="ko-KR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+mn-ea"/>
                        </a:rPr>
                        <a:t>ㅇㅇㅇㅇㅇ</a:t>
                      </a:r>
                      <a:endParaRPr lang="ko-KR" altLang="en-US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en-US" altLang="ko-KR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en-US" altLang="ko-KR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688119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제안전략 수립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519532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+mn-ea"/>
                        </a:rPr>
                        <a:t>시각화</a:t>
                      </a:r>
                      <a:r>
                        <a:rPr lang="en-US" altLang="ko-KR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>
                          <a:latin typeface="맑은 고딕" panose="020B0503020000020004" pitchFamily="50" charset="-127"/>
                          <a:ea typeface="+mn-ea"/>
                        </a:rPr>
                        <a:t>인프라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491691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제안서 작성</a:t>
                      </a:r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PPT </a:t>
                      </a: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926094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752156"/>
                  </a:ext>
                </a:extLst>
              </a:tr>
            </a:tbl>
          </a:graphicData>
        </a:graphic>
      </p:graphicFrame>
      <p:sp>
        <p:nvSpPr>
          <p:cNvPr id="3" name="Google Shape;396;g1b5d807d25a_29_53">
            <a:extLst>
              <a:ext uri="{FF2B5EF4-FFF2-40B4-BE49-F238E27FC236}">
                <a16:creationId xmlns:a16="http://schemas.microsoft.com/office/drawing/2014/main" id="{14B547FD-F619-D7E5-89F6-7579EE2661A3}"/>
              </a:ext>
            </a:extLst>
          </p:cNvPr>
          <p:cNvSpPr txBox="1"/>
          <p:nvPr/>
        </p:nvSpPr>
        <p:spPr>
          <a:xfrm>
            <a:off x="382521" y="857794"/>
            <a:ext cx="88459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4" name="Google Shape;394;g1b5d807d25a_29_53">
            <a:extLst>
              <a:ext uri="{FF2B5EF4-FFF2-40B4-BE49-F238E27FC236}">
                <a16:creationId xmlns:a16="http://schemas.microsoft.com/office/drawing/2014/main" id="{7B4BAEBF-8E7D-1DCC-29E7-BCBFC93696BB}"/>
              </a:ext>
            </a:extLst>
          </p:cNvPr>
          <p:cNvCxnSpPr/>
          <p:nvPr/>
        </p:nvCxnSpPr>
        <p:spPr>
          <a:xfrm>
            <a:off x="382521" y="885825"/>
            <a:ext cx="0" cy="252413"/>
          </a:xfrm>
          <a:prstGeom prst="straightConnector1">
            <a:avLst/>
          </a:prstGeom>
          <a:noFill/>
          <a:ln w="57150" cap="flat" cmpd="sng">
            <a:solidFill>
              <a:srgbClr val="37B2A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396;g1b5d807d25a_29_53">
            <a:extLst>
              <a:ext uri="{FF2B5EF4-FFF2-40B4-BE49-F238E27FC236}">
                <a16:creationId xmlns:a16="http://schemas.microsoft.com/office/drawing/2014/main" id="{9E32751E-CCC5-3E2D-471F-38C9E5EEE2FC}"/>
              </a:ext>
            </a:extLst>
          </p:cNvPr>
          <p:cNvSpPr txBox="1"/>
          <p:nvPr/>
        </p:nvSpPr>
        <p:spPr>
          <a:xfrm>
            <a:off x="456198" y="829765"/>
            <a:ext cx="88459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Weekly Scrum Template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sz="1600" b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917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b5d807d25a_29_63"/>
          <p:cNvSpPr txBox="1"/>
          <p:nvPr/>
        </p:nvSpPr>
        <p:spPr>
          <a:xfrm>
            <a:off x="134653" y="101758"/>
            <a:ext cx="62903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</a:t>
            </a:r>
            <a:r>
              <a:rPr lang="ko-KR" altLang="en-US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타당성 검토</a:t>
            </a:r>
            <a:r>
              <a:rPr lang="en-US" alt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] Weekly Scrum Template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6" name="Google Shape;406;g1b5d807d25a_29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21B70C-A8AA-2127-E8B4-54A7C4487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92573"/>
              </p:ext>
            </p:extLst>
          </p:nvPr>
        </p:nvGraphicFramePr>
        <p:xfrm>
          <a:off x="546016" y="1293245"/>
          <a:ext cx="11141348" cy="5355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2077">
                  <a:extLst>
                    <a:ext uri="{9D8B030D-6E8A-4147-A177-3AD203B41FA5}">
                      <a16:colId xmlns:a16="http://schemas.microsoft.com/office/drawing/2014/main" val="2246536521"/>
                    </a:ext>
                  </a:extLst>
                </a:gridCol>
                <a:gridCol w="3058597">
                  <a:extLst>
                    <a:ext uri="{9D8B030D-6E8A-4147-A177-3AD203B41FA5}">
                      <a16:colId xmlns:a16="http://schemas.microsoft.com/office/drawing/2014/main" val="3343903442"/>
                    </a:ext>
                  </a:extLst>
                </a:gridCol>
                <a:gridCol w="2785337">
                  <a:extLst>
                    <a:ext uri="{9D8B030D-6E8A-4147-A177-3AD203B41FA5}">
                      <a16:colId xmlns:a16="http://schemas.microsoft.com/office/drawing/2014/main" val="422251080"/>
                    </a:ext>
                  </a:extLst>
                </a:gridCol>
                <a:gridCol w="2785337">
                  <a:extLst>
                    <a:ext uri="{9D8B030D-6E8A-4147-A177-3AD203B41FA5}">
                      <a16:colId xmlns:a16="http://schemas.microsoft.com/office/drawing/2014/main" val="1633466939"/>
                    </a:ext>
                  </a:extLst>
                </a:gridCol>
              </a:tblGrid>
              <a:tr h="740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 주 한 일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차주 계획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이슈사항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519638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 및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en-US" altLang="ko-KR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en-US" altLang="ko-KR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en-US" altLang="ko-KR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688119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제안전략 수립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519532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+mn-ea"/>
                        </a:rPr>
                        <a:t>시각화</a:t>
                      </a:r>
                      <a:r>
                        <a:rPr lang="en-US" altLang="ko-KR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>
                          <a:latin typeface="맑은 고딕" panose="020B0503020000020004" pitchFamily="50" charset="-127"/>
                          <a:ea typeface="+mn-ea"/>
                        </a:rPr>
                        <a:t>인프라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491691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제안서 작성</a:t>
                      </a:r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PPT </a:t>
                      </a: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926094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752156"/>
                  </a:ext>
                </a:extLst>
              </a:tr>
            </a:tbl>
          </a:graphicData>
        </a:graphic>
      </p:graphicFrame>
      <p:sp>
        <p:nvSpPr>
          <p:cNvPr id="3" name="Google Shape;396;g1b5d807d25a_29_53">
            <a:extLst>
              <a:ext uri="{FF2B5EF4-FFF2-40B4-BE49-F238E27FC236}">
                <a16:creationId xmlns:a16="http://schemas.microsoft.com/office/drawing/2014/main" id="{14B547FD-F619-D7E5-89F6-7579EE2661A3}"/>
              </a:ext>
            </a:extLst>
          </p:cNvPr>
          <p:cNvSpPr txBox="1"/>
          <p:nvPr/>
        </p:nvSpPr>
        <p:spPr>
          <a:xfrm>
            <a:off x="382521" y="857794"/>
            <a:ext cx="88459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4" name="Google Shape;394;g1b5d807d25a_29_53">
            <a:extLst>
              <a:ext uri="{FF2B5EF4-FFF2-40B4-BE49-F238E27FC236}">
                <a16:creationId xmlns:a16="http://schemas.microsoft.com/office/drawing/2014/main" id="{7B4BAEBF-8E7D-1DCC-29E7-BCBFC93696BB}"/>
              </a:ext>
            </a:extLst>
          </p:cNvPr>
          <p:cNvCxnSpPr/>
          <p:nvPr/>
        </p:nvCxnSpPr>
        <p:spPr>
          <a:xfrm>
            <a:off x="382521" y="885825"/>
            <a:ext cx="0" cy="252413"/>
          </a:xfrm>
          <a:prstGeom prst="straightConnector1">
            <a:avLst/>
          </a:prstGeom>
          <a:noFill/>
          <a:ln w="57150" cap="flat" cmpd="sng">
            <a:solidFill>
              <a:srgbClr val="37B2A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396;g1b5d807d25a_29_53">
            <a:extLst>
              <a:ext uri="{FF2B5EF4-FFF2-40B4-BE49-F238E27FC236}">
                <a16:creationId xmlns:a16="http://schemas.microsoft.com/office/drawing/2014/main" id="{9E32751E-CCC5-3E2D-471F-38C9E5EEE2FC}"/>
              </a:ext>
            </a:extLst>
          </p:cNvPr>
          <p:cNvSpPr txBox="1"/>
          <p:nvPr/>
        </p:nvSpPr>
        <p:spPr>
          <a:xfrm>
            <a:off x="456198" y="829765"/>
            <a:ext cx="88459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Weekly Scrum Template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sz="1600" b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851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b5d807d25a_29_99"/>
          <p:cNvSpPr txBox="1"/>
          <p:nvPr/>
        </p:nvSpPr>
        <p:spPr>
          <a:xfrm>
            <a:off x="134653" y="101758"/>
            <a:ext cx="791933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</a:t>
            </a:r>
            <a:r>
              <a:rPr lang="ko-KR" altLang="en-US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타당성 검토</a:t>
            </a:r>
            <a:r>
              <a:rPr 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] </a:t>
            </a:r>
            <a:r>
              <a:rPr lang="ko-KR" altLang="en-US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데이터분석서</a:t>
            </a:r>
            <a:endParaRPr sz="180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444" name="Google Shape;444;g1b5d807d25a_29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g1b5d807d25a_29_99"/>
          <p:cNvCxnSpPr/>
          <p:nvPr/>
        </p:nvCxnSpPr>
        <p:spPr>
          <a:xfrm>
            <a:off x="382521" y="885825"/>
            <a:ext cx="0" cy="252413"/>
          </a:xfrm>
          <a:prstGeom prst="straightConnector1">
            <a:avLst/>
          </a:prstGeom>
          <a:noFill/>
          <a:ln w="57150" cap="flat" cmpd="sng">
            <a:solidFill>
              <a:srgbClr val="37B2A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6" name="Google Shape;446;g1b5d807d25a_29_99"/>
          <p:cNvSpPr txBox="1"/>
          <p:nvPr/>
        </p:nvSpPr>
        <p:spPr>
          <a:xfrm>
            <a:off x="382521" y="857794"/>
            <a:ext cx="88459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데이터 분석 모델링</a:t>
            </a:r>
            <a:endParaRPr sz="16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447" name="Google Shape;447;g1b5d807d25a_29_99"/>
          <p:cNvSpPr/>
          <p:nvPr/>
        </p:nvSpPr>
        <p:spPr>
          <a:xfrm>
            <a:off x="685800" y="1349832"/>
            <a:ext cx="1886100" cy="1062744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모델링 목적</a:t>
            </a:r>
            <a:endParaRPr lang="en-US" altLang="ko-KR" sz="14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 생성 의도 정리</a:t>
            </a:r>
            <a:r>
              <a:rPr lang="en-US" altLang="ko-KR" sz="1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9" name="Google Shape;449;g1b5d807d25a_29_99"/>
          <p:cNvSpPr/>
          <p:nvPr/>
        </p:nvSpPr>
        <p:spPr>
          <a:xfrm>
            <a:off x="685800" y="3305011"/>
            <a:ext cx="1886100" cy="324718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모델</a:t>
            </a:r>
            <a:r>
              <a:rPr lang="ko-KR" altLang="en-US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 </a:t>
            </a:r>
            <a:r>
              <a:rPr lang="ko-KR" sz="1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sz="14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0" name="Google Shape;450;g1b5d807d25a_29_99"/>
          <p:cNvSpPr/>
          <p:nvPr/>
        </p:nvSpPr>
        <p:spPr>
          <a:xfrm>
            <a:off x="2705280" y="1349820"/>
            <a:ext cx="8505900" cy="1062744"/>
          </a:xfrm>
          <a:prstGeom prst="rect">
            <a:avLst/>
          </a:prstGeom>
          <a:noFill/>
          <a:ln w="12700" cap="flat" cmpd="sng">
            <a:solidFill>
              <a:srgbClr val="25797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철도사고에 영향을 미치는 요인을 파악하고 각 요인 간 상관관계 파악</a:t>
            </a:r>
          </a:p>
        </p:txBody>
      </p:sp>
      <p:sp>
        <p:nvSpPr>
          <p:cNvPr id="451" name="Google Shape;451;g1b5d807d25a_29_99"/>
          <p:cNvSpPr/>
          <p:nvPr/>
        </p:nvSpPr>
        <p:spPr>
          <a:xfrm>
            <a:off x="2705218" y="3305011"/>
            <a:ext cx="8505900" cy="3247179"/>
          </a:xfrm>
          <a:prstGeom prst="rect">
            <a:avLst/>
          </a:prstGeom>
          <a:noFill/>
          <a:ln w="12700" cap="flat" cmpd="sng">
            <a:solidFill>
              <a:srgbClr val="25797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447;g1b5d807d25a_29_99">
            <a:extLst>
              <a:ext uri="{FF2B5EF4-FFF2-40B4-BE49-F238E27FC236}">
                <a16:creationId xmlns:a16="http://schemas.microsoft.com/office/drawing/2014/main" id="{DBD87BDD-2864-4C51-ABC7-18F4591DA27A}"/>
              </a:ext>
            </a:extLst>
          </p:cNvPr>
          <p:cNvSpPr/>
          <p:nvPr/>
        </p:nvSpPr>
        <p:spPr>
          <a:xfrm>
            <a:off x="685800" y="2490474"/>
            <a:ext cx="1886100" cy="7392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>
                <a:solidFill>
                  <a:schemeClr val="tx1"/>
                </a:solidFill>
              </a:rPr>
              <a:t>사용 알고리즘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0" name="Google Shape;450;g1b5d807d25a_29_99">
            <a:extLst>
              <a:ext uri="{FF2B5EF4-FFF2-40B4-BE49-F238E27FC236}">
                <a16:creationId xmlns:a16="http://schemas.microsoft.com/office/drawing/2014/main" id="{8B5F80F7-0B52-41C5-BFBE-7EE6DCB34528}"/>
              </a:ext>
            </a:extLst>
          </p:cNvPr>
          <p:cNvSpPr/>
          <p:nvPr/>
        </p:nvSpPr>
        <p:spPr>
          <a:xfrm>
            <a:off x="2705280" y="2490462"/>
            <a:ext cx="8505900" cy="739200"/>
          </a:xfrm>
          <a:prstGeom prst="rect">
            <a:avLst/>
          </a:prstGeom>
          <a:noFill/>
          <a:ln w="12700" cap="flat" cmpd="sng">
            <a:solidFill>
              <a:srgbClr val="25797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lang="ko-KR" altLang="en-US" sz="1400" b="1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4B578-C830-7FB8-7B23-59101717EE6C}"/>
              </a:ext>
            </a:extLst>
          </p:cNvPr>
          <p:cNvSpPr txBox="1"/>
          <p:nvPr/>
        </p:nvSpPr>
        <p:spPr>
          <a:xfrm>
            <a:off x="2705218" y="2696014"/>
            <a:ext cx="6094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예시</a:t>
            </a:r>
            <a:r>
              <a:rPr lang="en-US" altLang="ko-KR">
                <a:solidFill>
                  <a:schemeClr val="bg1">
                    <a:lumMod val="50000"/>
                  </a:schemeClr>
                </a:solidFill>
              </a:rPr>
              <a:t>) Yolo v5</a:t>
            </a:r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를 활용한 객체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0741A-74CF-F75D-1D11-26C0854B3C69}"/>
              </a:ext>
            </a:extLst>
          </p:cNvPr>
          <p:cNvSpPr txBox="1"/>
          <p:nvPr/>
        </p:nvSpPr>
        <p:spPr>
          <a:xfrm>
            <a:off x="2705218" y="4453331"/>
            <a:ext cx="8168832" cy="1165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예시</a:t>
            </a:r>
            <a:r>
              <a:rPr lang="en-US" altLang="ko-KR" sz="1200" b="1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>
                    <a:lumMod val="50000"/>
                  </a:schemeClr>
                </a:solidFill>
              </a:rPr>
              <a:t>1. </a:t>
            </a:r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관련 이미지 데이터 확보</a:t>
            </a:r>
            <a:r>
              <a:rPr lang="en-US" altLang="ko-KR" sz="1200" b="1">
                <a:solidFill>
                  <a:schemeClr val="bg1">
                    <a:lumMod val="50000"/>
                  </a:schemeClr>
                </a:solidFill>
              </a:rPr>
              <a:t>: </a:t>
            </a:r>
            <a:r>
              <a:rPr lang="en-US" altLang="ko-KR" sz="1200" b="1" err="1">
                <a:solidFill>
                  <a:schemeClr val="bg1">
                    <a:lumMod val="50000"/>
                  </a:schemeClr>
                </a:solidFill>
              </a:rPr>
              <a:t>roboflow</a:t>
            </a:r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로부터 철도</a:t>
            </a:r>
            <a:r>
              <a:rPr lang="en-US" altLang="ko-KR" sz="1200" b="1">
                <a:solidFill>
                  <a:schemeClr val="bg1">
                    <a:lumMod val="50000"/>
                  </a:schemeClr>
                </a:solidFill>
              </a:rPr>
              <a:t>, </a:t>
            </a:r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사람</a:t>
            </a:r>
            <a:r>
              <a:rPr lang="en-US" altLang="ko-KR" sz="1200" b="1">
                <a:solidFill>
                  <a:schemeClr val="bg1">
                    <a:lumMod val="50000"/>
                  </a:schemeClr>
                </a:solidFill>
              </a:rPr>
              <a:t>, </a:t>
            </a:r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중장비</a:t>
            </a:r>
            <a:r>
              <a:rPr lang="en-US" altLang="ko-KR" sz="1200" b="1">
                <a:solidFill>
                  <a:schemeClr val="bg1">
                    <a:lumMod val="50000"/>
                  </a:schemeClr>
                </a:solidFill>
              </a:rPr>
              <a:t>, </a:t>
            </a:r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열화상 이미지 인식 데이터 확보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각각의 이미지 데이터를 필요에 맞는 </a:t>
            </a:r>
            <a:r>
              <a:rPr lang="en-US" altLang="ko-KR" sz="1200" b="1">
                <a:solidFill>
                  <a:schemeClr val="bg1">
                    <a:lumMod val="50000"/>
                  </a:schemeClr>
                </a:solidFill>
              </a:rPr>
              <a:t>class</a:t>
            </a:r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만 따로 추출</a:t>
            </a:r>
          </a:p>
          <a:p>
            <a:pPr>
              <a:lnSpc>
                <a:spcPct val="150000"/>
              </a:lnSpc>
            </a:pPr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→ 철도 </a:t>
            </a:r>
            <a:r>
              <a:rPr lang="en-US" altLang="ko-KR" sz="1200" b="1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철도 </a:t>
            </a:r>
            <a:r>
              <a:rPr lang="en-US" altLang="ko-KR" sz="1200" b="1">
                <a:solidFill>
                  <a:schemeClr val="bg1">
                    <a:lumMod val="50000"/>
                  </a:schemeClr>
                </a:solidFill>
              </a:rPr>
              <a:t>+ </a:t>
            </a:r>
            <a:r>
              <a:rPr lang="ko-KR" altLang="en-US" sz="1200" b="1">
                <a:solidFill>
                  <a:schemeClr val="bg1">
                    <a:lumMod val="50000"/>
                  </a:schemeClr>
                </a:solidFill>
              </a:rPr>
              <a:t>사람</a:t>
            </a:r>
          </a:p>
        </p:txBody>
      </p:sp>
    </p:spTree>
    <p:extLst>
      <p:ext uri="{BB962C8B-B14F-4D97-AF65-F5344CB8AC3E}">
        <p14:creationId xmlns:p14="http://schemas.microsoft.com/office/powerpoint/2010/main" val="92635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b5d807d25a_29_115"/>
          <p:cNvSpPr txBox="1"/>
          <p:nvPr/>
        </p:nvSpPr>
        <p:spPr>
          <a:xfrm>
            <a:off x="134654" y="101758"/>
            <a:ext cx="50765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</a:t>
            </a:r>
            <a:r>
              <a:rPr lang="ko-KR" altLang="en-US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타당성 검토</a:t>
            </a:r>
            <a:r>
              <a:rPr lang="ko-KR" alt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] </a:t>
            </a:r>
            <a:r>
              <a:rPr 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환경 분석</a:t>
            </a:r>
            <a:r>
              <a:rPr lang="ko-KR" altLang="en-US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서</a:t>
            </a:r>
            <a:endParaRPr sz="180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461" name="Google Shape;461;g1b5d807d25a_29_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" name="Google Shape;462;g1b5d807d25a_29_115"/>
          <p:cNvCxnSpPr/>
          <p:nvPr/>
        </p:nvCxnSpPr>
        <p:spPr>
          <a:xfrm>
            <a:off x="382521" y="885825"/>
            <a:ext cx="0" cy="252413"/>
          </a:xfrm>
          <a:prstGeom prst="straightConnector1">
            <a:avLst/>
          </a:prstGeom>
          <a:noFill/>
          <a:ln w="57150" cap="flat" cmpd="sng">
            <a:solidFill>
              <a:srgbClr val="37B2A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3" name="Google Shape;463;g1b5d807d25a_29_115"/>
          <p:cNvSpPr txBox="1"/>
          <p:nvPr/>
        </p:nvSpPr>
        <p:spPr>
          <a:xfrm>
            <a:off x="382521" y="857794"/>
            <a:ext cx="88459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고객</a:t>
            </a:r>
            <a:r>
              <a:rPr lang="en-US" alt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r>
              <a:rPr lang="ko-KR" altLang="en-US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및 </a:t>
            </a:r>
            <a:r>
              <a:rPr 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시장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: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고객사의 니즈를 생각해보고 경쟁환경을 포함한 비즈니스 시장에 대해 분석해보세요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.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endParaRPr sz="1600" b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464" name="Google Shape;464;g1b5d807d25a_29_115"/>
          <p:cNvGraphicFramePr/>
          <p:nvPr>
            <p:extLst>
              <p:ext uri="{D42A27DB-BD31-4B8C-83A1-F6EECF244321}">
                <p14:modId xmlns:p14="http://schemas.microsoft.com/office/powerpoint/2010/main" val="488712633"/>
              </p:ext>
            </p:extLst>
          </p:nvPr>
        </p:nvGraphicFramePr>
        <p:xfrm>
          <a:off x="550516" y="1471118"/>
          <a:ext cx="5393084" cy="4904281"/>
        </p:xfrm>
        <a:graphic>
          <a:graphicData uri="http://schemas.openxmlformats.org/drawingml/2006/table">
            <a:tbl>
              <a:tblPr firstRow="1" bandRow="1">
                <a:noFill/>
                <a:tableStyleId>{8AC34860-93B6-429A-9CBE-D8EE26E9B93E}</a:tableStyleId>
              </a:tblPr>
              <a:tblGrid>
                <a:gridCol w="1278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84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/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내용</a:t>
                      </a:r>
                      <a:endParaRPr/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7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고객사</a:t>
                      </a:r>
                      <a:endParaRPr lang="en-US" altLang="ko-KR" sz="1400" b="1" i="0" u="none" strike="noStrike" cap="none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맑은 고딕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(</a:t>
                      </a:r>
                      <a:r>
                        <a:rPr lang="ko-KR" altLang="en-US" sz="1400" b="1" i="0" u="none" strike="noStrike" cap="none" err="1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타겟기업</a:t>
                      </a:r>
                      <a:r>
                        <a:rPr lang="en-US" altLang="ko-KR" sz="14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)</a:t>
                      </a:r>
                      <a:r>
                        <a:rPr lang="ko-KR" altLang="en-US" sz="14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맑은 고딕"/>
                          <a:sym typeface="Arial"/>
                        </a:rPr>
                        <a:t>주요 니즈</a:t>
                      </a:r>
                      <a:endParaRPr lang="ko-KR" altLang="en-US" sz="1400" b="1" i="0" u="none" strike="noStrike" cap="none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Malgun Gothic"/>
                        <a:sym typeface="Malgun Gothic"/>
                      </a:endParaRPr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예시</a:t>
                      </a:r>
                      <a:r>
                        <a:rPr lang="en-US" altLang="ko-KR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현장 중심의 스마트 안전관리 체제 구축을 통한 근로자 안전 확보로 회사 신뢰성과 이미지를 회복하여 안전관리등급 회복 및 </a:t>
                      </a:r>
                      <a:r>
                        <a:rPr lang="ko-KR" altLang="ko-KR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</a:rPr>
                        <a:t>산업재해율</a:t>
                      </a:r>
                      <a:r>
                        <a:rPr lang="en-US" altLang="ko-KR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</a:rPr>
                        <a:t>/</a:t>
                      </a:r>
                      <a:r>
                        <a:rPr lang="ko-KR" altLang="ko-KR" sz="1400" b="0" i="0" u="none" strike="noStrike" noProof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</a:rPr>
                        <a:t>휴먼에러율</a:t>
                      </a:r>
                      <a:r>
                        <a:rPr lang="ko-KR" altLang="ko-KR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</a:rPr>
                        <a:t> 감소</a:t>
                      </a:r>
                      <a:endParaRPr lang="ko-KR" altLang="en-US" sz="14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72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4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Malgun Gothic"/>
                          <a:sym typeface="Malgun Gothic"/>
                        </a:rPr>
                        <a:t>고객사의 고객</a:t>
                      </a:r>
                      <a:endParaRPr lang="ko-KR" altLang="en-US" sz="1400" b="1" i="0" u="none" strike="noStrike" cap="none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맑은 고딕"/>
                        <a:sym typeface="Arial"/>
                      </a:endParaRP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4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Malgun Gothic"/>
                          <a:sym typeface="Malgun Gothic"/>
                        </a:rPr>
                        <a:t>실사용자</a:t>
                      </a:r>
                      <a:r>
                        <a:rPr lang="en-US" altLang="ko-KR" sz="14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ko-KR" sz="14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1400" b="1" i="0" u="none" strike="noStrike" cap="none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14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Malgun Gothic"/>
                          <a:sym typeface="Malgun Gothic"/>
                        </a:rPr>
                        <a:t>주요</a:t>
                      </a:r>
                      <a:r>
                        <a:rPr lang="en-US" altLang="ko-KR" sz="14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1400" b="1" i="0" u="none" strike="noStrike" cap="none">
                          <a:solidFill>
                            <a:schemeClr val="tx1"/>
                          </a:solidFill>
                          <a:latin typeface="+mn-ea"/>
                          <a:ea typeface="맑은 고딕"/>
                          <a:cs typeface="Malgun Gothic"/>
                          <a:sym typeface="Malgun Gothic"/>
                        </a:rPr>
                        <a:t>니즈</a:t>
                      </a:r>
                      <a:endParaRPr lang="en-US" altLang="ko-KR" sz="1400" b="1" i="0" u="none" strike="noStrike" cap="none">
                        <a:solidFill>
                          <a:schemeClr val="tx1"/>
                        </a:solidFill>
                        <a:latin typeface="+mn-ea"/>
                        <a:ea typeface="맑은 고딕"/>
                        <a:cs typeface="Malgun Gothic"/>
                        <a:sym typeface="Malgun Gothic"/>
                      </a:endParaRPr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예시</a:t>
                      </a:r>
                      <a:r>
                        <a:rPr lang="en-US" altLang="ko-KR" sz="14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ko-KR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스마트 안전 관리 시스템으로 안전 사고 예방 및 고위험 지역 집중 </a:t>
                      </a:r>
                      <a:r>
                        <a:rPr lang="ko-KR" altLang="en-US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투자, 빠르고 정확한 경고 시스템</a:t>
                      </a:r>
                      <a:endParaRPr lang="ko-KR" altLang="en-US" sz="14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0EA80F0-4B1A-4804-A5CB-AA9CA8F20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92415"/>
              </p:ext>
            </p:extLst>
          </p:nvPr>
        </p:nvGraphicFramePr>
        <p:xfrm>
          <a:off x="6248402" y="1471118"/>
          <a:ext cx="5379070" cy="4904282"/>
        </p:xfrm>
        <a:graphic>
          <a:graphicData uri="http://schemas.openxmlformats.org/drawingml/2006/table">
            <a:tbl>
              <a:tblPr firstRow="1" bandRow="1">
                <a:noFill/>
                <a:tableStyleId>{8AC34860-93B6-429A-9CBE-D8EE26E9B93E}</a:tableStyleId>
              </a:tblPr>
              <a:tblGrid>
                <a:gridCol w="1219198">
                  <a:extLst>
                    <a:ext uri="{9D8B030D-6E8A-4147-A177-3AD203B41FA5}">
                      <a16:colId xmlns:a16="http://schemas.microsoft.com/office/drawing/2014/main" val="937438580"/>
                    </a:ext>
                  </a:extLst>
                </a:gridCol>
                <a:gridCol w="4159872">
                  <a:extLst>
                    <a:ext uri="{9D8B030D-6E8A-4147-A177-3AD203B41FA5}">
                      <a16:colId xmlns:a16="http://schemas.microsoft.com/office/drawing/2014/main" val="3076489236"/>
                    </a:ext>
                  </a:extLst>
                </a:gridCol>
              </a:tblGrid>
              <a:tr h="319128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제안 솔루션</a:t>
                      </a:r>
                      <a:r>
                        <a:rPr lang="en-US" altLang="ko-KR" sz="14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4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lang="en-US" altLang="ko-KR" sz="14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4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관련 시장 동향 및 전망</a:t>
                      </a:r>
                      <a:endParaRPr/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76890"/>
                  </a:ext>
                </a:extLst>
              </a:tr>
              <a:tr h="22925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/>
                        <a:t>시장동향</a:t>
                      </a:r>
                      <a:endParaRPr b="1"/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예시</a:t>
                      </a:r>
                      <a:r>
                        <a:rPr lang="en-US" altLang="ko-KR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) </a:t>
                      </a:r>
                      <a:r>
                        <a:rPr lang="ko-KR" altLang="en-US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철도 공사 통합형 관제 및 관리를 위한 스마트 철도 관제 시스템 및 플랫폼 구축 및 도입</a:t>
                      </a:r>
                      <a:endParaRPr lang="ko-KR" altLang="en-US" sz="14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120160"/>
                  </a:ext>
                </a:extLst>
              </a:tr>
              <a:tr h="22925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/>
                        <a:t>시장전망</a:t>
                      </a:r>
                      <a:endParaRPr b="1"/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예시</a:t>
                      </a:r>
                      <a:r>
                        <a:rPr lang="en-US" altLang="ko-KR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1400" b="0" i="0" u="none" strike="noStrike" noProof="0"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인공지능</a:t>
                      </a:r>
                      <a:r>
                        <a:rPr lang="en-US" altLang="ko-KR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(</a:t>
                      </a:r>
                      <a:r>
                        <a:rPr lang="af-ZA" altLang="ko-KR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AI), </a:t>
                      </a:r>
                      <a:r>
                        <a:rPr lang="ko-KR" altLang="en-US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빅데이터 등 </a:t>
                      </a:r>
                      <a:r>
                        <a:rPr lang="af-ZA" altLang="ko-KR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DNA(Data, Network, AI) </a:t>
                      </a:r>
                      <a:r>
                        <a:rPr lang="ko-KR" altLang="en-US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기술을 활용하여 스마트 철도 관제시스템을 개발</a:t>
                      </a:r>
                      <a:r>
                        <a:rPr lang="en-US" altLang="ko-KR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·</a:t>
                      </a:r>
                      <a:r>
                        <a:rPr lang="ko-KR" altLang="en-US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적용하여 열차 운행을 자동으로 관리하여 인적 오류를 최소화하고 열차 운행의 효율성과 안전성을 모두 높일 계획</a:t>
                      </a:r>
                      <a:endParaRPr lang="en-US" altLang="ko-KR" sz="1400" b="0" i="0" u="none" strike="noStrike" noProof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3717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b5d807d25a_29_217"/>
          <p:cNvSpPr txBox="1"/>
          <p:nvPr/>
        </p:nvSpPr>
        <p:spPr>
          <a:xfrm>
            <a:off x="134654" y="101758"/>
            <a:ext cx="50765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</a:t>
            </a:r>
            <a:r>
              <a:rPr lang="ko-KR" altLang="en-US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타당성 검토</a:t>
            </a:r>
            <a:r>
              <a:rPr 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] 시각화</a:t>
            </a:r>
            <a:r>
              <a:rPr lang="en-US" alt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ko-KR" altLang="en-US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결과</a:t>
            </a:r>
            <a:endParaRPr sz="180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564" name="Google Shape;564;g1b5d807d25a_29_2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1" name="Google Shape;571;g1b5d807d25a_29_217"/>
          <p:cNvCxnSpPr/>
          <p:nvPr/>
        </p:nvCxnSpPr>
        <p:spPr>
          <a:xfrm>
            <a:off x="382521" y="885825"/>
            <a:ext cx="0" cy="252413"/>
          </a:xfrm>
          <a:prstGeom prst="straightConnector1">
            <a:avLst/>
          </a:prstGeom>
          <a:noFill/>
          <a:ln w="57150" cap="flat" cmpd="sng">
            <a:solidFill>
              <a:srgbClr val="37B2A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2" name="Google Shape;572;g1b5d807d25a_29_217"/>
          <p:cNvSpPr txBox="1"/>
          <p:nvPr/>
        </p:nvSpPr>
        <p:spPr>
          <a:xfrm>
            <a:off x="382521" y="857794"/>
            <a:ext cx="88459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솔루션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시각화</a:t>
            </a:r>
            <a:endParaRPr sz="16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FE61CE5-5ACC-4BF9-8D4D-9BE89068FAB4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316566"/>
          <a:ext cx="11036300" cy="4957234"/>
        </p:xfrm>
        <a:graphic>
          <a:graphicData uri="http://schemas.openxmlformats.org/drawingml/2006/table">
            <a:tbl>
              <a:tblPr firstRow="1" bandRow="1">
                <a:tableStyleId>{8AC34860-93B6-429A-9CBE-D8EE26E9B93E}</a:tableStyleId>
              </a:tblPr>
              <a:tblGrid>
                <a:gridCol w="11036300">
                  <a:extLst>
                    <a:ext uri="{9D8B030D-6E8A-4147-A177-3AD203B41FA5}">
                      <a16:colId xmlns:a16="http://schemas.microsoft.com/office/drawing/2014/main" val="1313455402"/>
                    </a:ext>
                  </a:extLst>
                </a:gridCol>
              </a:tblGrid>
              <a:tr h="588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UX/UI</a:t>
                      </a:r>
                      <a:endParaRPr lang="ko-KR" altLang="en-US" sz="1400" b="1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501705"/>
                  </a:ext>
                </a:extLst>
              </a:tr>
              <a:tr h="43688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932301"/>
                  </a:ext>
                </a:extLst>
              </a:tr>
            </a:tbl>
          </a:graphicData>
        </a:graphic>
      </p:graphicFrame>
      <p:pic>
        <p:nvPicPr>
          <p:cNvPr id="3" name="그림 2" descr="스크린샷, 텍스트, 그래픽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D50D5C9-5600-03F0-DF9C-A2F5FF3B7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2289845"/>
            <a:ext cx="6382177" cy="3710361"/>
          </a:xfrm>
          <a:prstGeom prst="rect">
            <a:avLst/>
          </a:prstGeom>
        </p:spPr>
      </p:pic>
      <p:pic>
        <p:nvPicPr>
          <p:cNvPr id="4" name="그림 3" descr="텍스트, 스크린샷, 휴대 전화, 모바일 기기이(가) 표시된 사진&#10;&#10;자동 생성된 설명">
            <a:extLst>
              <a:ext uri="{FF2B5EF4-FFF2-40B4-BE49-F238E27FC236}">
                <a16:creationId xmlns:a16="http://schemas.microsoft.com/office/drawing/2014/main" id="{033B784E-6239-3560-46C1-0F21155A27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27" r="-92" b="-73"/>
          <a:stretch/>
        </p:blipFill>
        <p:spPr>
          <a:xfrm>
            <a:off x="7012563" y="2763551"/>
            <a:ext cx="4557137" cy="276294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47584F-EC74-EC9D-9AC6-8D159BC4FAF1}"/>
              </a:ext>
            </a:extLst>
          </p:cNvPr>
          <p:cNvSpPr/>
          <p:nvPr/>
        </p:nvSpPr>
        <p:spPr>
          <a:xfrm>
            <a:off x="6481431" y="1460638"/>
            <a:ext cx="763145" cy="30847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550521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b5d807d25a_29_172"/>
          <p:cNvSpPr txBox="1"/>
          <p:nvPr/>
        </p:nvSpPr>
        <p:spPr>
          <a:xfrm>
            <a:off x="134653" y="101758"/>
            <a:ext cx="577725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</a:t>
            </a:r>
            <a:r>
              <a:rPr lang="ko-KR" altLang="en-US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타당성 검토</a:t>
            </a:r>
            <a:r>
              <a:rPr lang="ko-KR" alt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] </a:t>
            </a:r>
            <a:r>
              <a:rPr 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가치요약서</a:t>
            </a:r>
            <a:endParaRPr sz="180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513" name="Google Shape;513;g1b5d807d25a_29_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4" name="Google Shape;514;g1b5d807d25a_29_172"/>
          <p:cNvCxnSpPr/>
          <p:nvPr/>
        </p:nvCxnSpPr>
        <p:spPr>
          <a:xfrm>
            <a:off x="382521" y="885825"/>
            <a:ext cx="0" cy="252413"/>
          </a:xfrm>
          <a:prstGeom prst="straightConnector1">
            <a:avLst/>
          </a:prstGeom>
          <a:noFill/>
          <a:ln w="57150" cap="flat" cmpd="sng">
            <a:solidFill>
              <a:srgbClr val="37B2A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5" name="Google Shape;515;g1b5d807d25a_29_172"/>
          <p:cNvSpPr txBox="1"/>
          <p:nvPr/>
        </p:nvSpPr>
        <p:spPr>
          <a:xfrm>
            <a:off x="382521" y="857794"/>
            <a:ext cx="88459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포지셔닝 정의</a:t>
            </a:r>
            <a:r>
              <a:rPr lang="en-US" alt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: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고객사의 현재 사업 수행의 현황을 작성하고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,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우리 솔루션의 핵심 기능을 수립해주세요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.</a:t>
            </a:r>
            <a:endParaRPr sz="1600" b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516" name="Google Shape;516;g1b5d807d25a_29_172"/>
          <p:cNvGraphicFramePr/>
          <p:nvPr>
            <p:extLst>
              <p:ext uri="{D42A27DB-BD31-4B8C-83A1-F6EECF244321}">
                <p14:modId xmlns:p14="http://schemas.microsoft.com/office/powerpoint/2010/main" val="1431286957"/>
              </p:ext>
            </p:extLst>
          </p:nvPr>
        </p:nvGraphicFramePr>
        <p:xfrm>
          <a:off x="558800" y="1379612"/>
          <a:ext cx="11023600" cy="5222426"/>
        </p:xfrm>
        <a:graphic>
          <a:graphicData uri="http://schemas.openxmlformats.org/drawingml/2006/table">
            <a:tbl>
              <a:tblPr firstRow="1" bandRow="1">
                <a:noFill/>
                <a:tableStyleId>{8AC34860-93B6-429A-9CBE-D8EE26E9B93E}</a:tableStyleId>
              </a:tblPr>
              <a:tblGrid>
                <a:gridCol w="1384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5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946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tx1"/>
                          </a:solidFill>
                        </a:rPr>
                        <a:t>구분</a:t>
                      </a: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tx1"/>
                          </a:solidFill>
                        </a:rPr>
                        <a:t>내용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46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tx1"/>
                          </a:solidFill>
                        </a:rPr>
                        <a:t>고객(사)</a:t>
                      </a: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예시</a:t>
                      </a:r>
                      <a:r>
                        <a:rPr lang="en-US" altLang="ko-KR" sz="14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4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케이레일</a:t>
                      </a:r>
                      <a:endParaRPr sz="14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12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tx1"/>
                          </a:solidFill>
                        </a:rPr>
                        <a:t>주요 니즈</a:t>
                      </a: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4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예시</a:t>
                      </a:r>
                      <a:r>
                        <a:rPr lang="en-US" altLang="ko-KR" sz="14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 </a:t>
                      </a: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현장</a:t>
                      </a:r>
                      <a: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중심의</a:t>
                      </a:r>
                      <a: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스마트</a:t>
                      </a:r>
                      <a: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안전관리</a:t>
                      </a:r>
                      <a: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체제</a:t>
                      </a:r>
                      <a: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구축을</a:t>
                      </a:r>
                      <a: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통한</a:t>
                      </a:r>
                      <a: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근로자</a:t>
                      </a:r>
                      <a: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 </a:t>
                      </a: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안전</a:t>
                      </a:r>
                      <a: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확보로</a:t>
                      </a:r>
                      <a: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회사의</a:t>
                      </a:r>
                      <a: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신뢰성과</a:t>
                      </a:r>
                      <a: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이미지를</a:t>
                      </a:r>
                      <a: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 </a:t>
                      </a:r>
                      <a:b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</a:b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회복하여</a:t>
                      </a:r>
                      <a: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 </a:t>
                      </a: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안전관리등급</a:t>
                      </a:r>
                      <a: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회복</a:t>
                      </a:r>
                      <a: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및</a:t>
                      </a:r>
                      <a: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 </a:t>
                      </a: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산업재해율</a:t>
                      </a:r>
                      <a: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1400" b="0" i="0" u="none" strike="noStrike" cap="none" noProof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휴먼에러율</a:t>
                      </a:r>
                      <a: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 </a:t>
                      </a: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감소</a:t>
                      </a:r>
                      <a:endParaRPr lang="en-US" altLang="ko-KR" sz="1400" b="0" i="0" u="none" strike="noStrike" cap="none" noProof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32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</a:rPr>
                        <a:t>업무 및 프로세스</a:t>
                      </a:r>
                      <a:r>
                        <a:rPr lang="ko-KR" sz="1400" b="1" u="none" strike="noStrike" cap="none">
                          <a:solidFill>
                            <a:schemeClr val="tx1"/>
                          </a:solidFill>
                        </a:rPr>
                        <a:t>(AS-IS)</a:t>
                      </a: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관제실의 업무</a:t>
                      </a:r>
                      <a: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구분</a:t>
                      </a:r>
                      <a: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없이</a:t>
                      </a:r>
                      <a: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 </a:t>
                      </a: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모두</a:t>
                      </a:r>
                      <a: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동일한</a:t>
                      </a:r>
                      <a:r>
                        <a:rPr lang="en-US" altLang="ko-KR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400" b="0" i="0" u="none" strike="noStrike" cap="non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</a:rPr>
                        <a:t>화면으로 인한 관제사들에게 제공되는 한정적인 정보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138">
                <a:tc row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솔루션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적용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(TO-BE)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err="1">
                          <a:solidFill>
                            <a:schemeClr val="tx1"/>
                          </a:solidFill>
                        </a:rPr>
                        <a:t>차별점</a:t>
                      </a: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관제사의 업무와 관할 구역에 맞는 근로자의 위치 및 작업 정보, 열차 속도, 도착 예정 시간 및 정보 </a:t>
                      </a:r>
                      <a:br>
                        <a:rPr lang="ko-KR" alt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ko-KR" alt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등을 볼 수 있는 스마트 대시보드 제공</a:t>
                      </a:r>
                      <a:endParaRPr lang="ko-KR" altLang="ko-KR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138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 err="1">
                          <a:solidFill>
                            <a:schemeClr val="tx1"/>
                          </a:solidFill>
                        </a:rPr>
                        <a:t>동등점</a:t>
                      </a: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철도차량과</a:t>
                      </a:r>
                      <a:r>
                        <a:rPr lang="en-US" altLang="ko-KR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시설</a:t>
                      </a:r>
                      <a:r>
                        <a:rPr lang="en-US" altLang="ko-KR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en-US" altLang="ko-KR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그리고</a:t>
                      </a:r>
                      <a:r>
                        <a:rPr lang="en-US" altLang="ko-KR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철도</a:t>
                      </a:r>
                      <a:r>
                        <a:rPr lang="en-US" altLang="ko-KR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건널목</a:t>
                      </a:r>
                      <a:r>
                        <a:rPr lang="en-US" altLang="ko-KR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CCTV </a:t>
                      </a:r>
                      <a:r>
                        <a:rPr lang="en-US" altLang="ko-KR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설치</a:t>
                      </a:r>
                      <a:endParaRPr lang="en-US" altLang="ko-KR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812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</a:rPr>
                        <a:t>솔루션 목표</a:t>
                      </a: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</a:rPr>
                        <a:t>스마트 안전 관리 관제시스템</a:t>
                      </a:r>
                      <a:endParaRPr lang="ko-KR" altLang="ko-KR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pPr marL="0" lvl="2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</a:rPr>
                        <a:t>→ 철도 운행 선로 또는 그 인근에서 작업을 수행하는 현장 근로자의 안전이 보장되는 관제시스템으로 </a:t>
                      </a:r>
                      <a:br>
                        <a:rPr lang="ko-KR" altLang="en-US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</a:rPr>
                      </a:br>
                      <a:r>
                        <a:rPr lang="ko-KR" altLang="en-US" sz="14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</a:rPr>
                        <a:t>중대재해 사고 감축</a:t>
                      </a:r>
                      <a:endParaRPr lang="ko-KR" altLang="ko-KR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3234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경제적</a:t>
                      </a:r>
                      <a:r>
                        <a:rPr lang="en-US" altLang="ko-KR" sz="14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4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정략적</a:t>
                      </a:r>
                      <a:r>
                        <a:rPr lang="en-US" altLang="ko-KR" sz="14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14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가치</a:t>
                      </a:r>
                      <a:br>
                        <a:rPr lang="ko-KR" altLang="en-US" sz="14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12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2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환산근거</a:t>
                      </a:r>
                      <a:r>
                        <a:rPr lang="en-US" altLang="ko-KR" sz="12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&amp;</a:t>
                      </a:r>
                      <a:r>
                        <a:rPr lang="ko-KR" altLang="en-US" sz="12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방법</a:t>
                      </a:r>
                      <a:r>
                        <a:rPr lang="en-US" altLang="ko-KR" sz="12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</a:rPr>
                        <a:t>탈선 사고 피해 금액(</a:t>
                      </a:r>
                      <a:r>
                        <a:rPr lang="ko-KR" altLang="en-US" sz="120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</a:rPr>
                        <a:t>▲2019년 5억 5,350만 원 ▲2020년 1억 6,240만 원 ▲2021년 4억 9,179만 원 ▲2022년 32억 695만 원</a:t>
                      </a:r>
                      <a:r>
                        <a:rPr lang="ko-KR" altLang="en-US" sz="120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</a:rPr>
                        <a:t>) 감소(+)</a:t>
                      </a:r>
                    </a:p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ko-KR" altLang="en-US" sz="1200">
                          <a:solidFill>
                            <a:schemeClr val="bg1">
                              <a:lumMod val="50000"/>
                            </a:schemeClr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</a:rPr>
                        <a:t>2022년 지연 배상 금액 약 46억 원 감소(+)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5592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b5d807d25a_29_206"/>
          <p:cNvSpPr txBox="1"/>
          <p:nvPr/>
        </p:nvSpPr>
        <p:spPr>
          <a:xfrm>
            <a:off x="134654" y="101758"/>
            <a:ext cx="50765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</a:t>
            </a:r>
            <a:r>
              <a:rPr lang="ko-KR" altLang="en-US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타당성 검토</a:t>
            </a:r>
            <a:r>
              <a:rPr 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] </a:t>
            </a:r>
            <a:r>
              <a:rPr lang="ko-KR" altLang="en-US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전략 수립서</a:t>
            </a:r>
            <a:endParaRPr sz="180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552" name="Google Shape;552;g1b5d807d25a_29_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4" name="Google Shape;554;g1b5d807d25a_29_206"/>
          <p:cNvCxnSpPr/>
          <p:nvPr/>
        </p:nvCxnSpPr>
        <p:spPr>
          <a:xfrm>
            <a:off x="382521" y="885825"/>
            <a:ext cx="0" cy="252413"/>
          </a:xfrm>
          <a:prstGeom prst="straightConnector1">
            <a:avLst/>
          </a:prstGeom>
          <a:noFill/>
          <a:ln w="57150" cap="flat" cmpd="sng">
            <a:solidFill>
              <a:srgbClr val="37B2A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5" name="Google Shape;555;g1b5d807d25a_29_206"/>
          <p:cNvSpPr txBox="1"/>
          <p:nvPr/>
        </p:nvSpPr>
        <p:spPr>
          <a:xfrm>
            <a:off x="382521" y="857794"/>
            <a:ext cx="88459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altLang="en-US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전략구성 패턴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: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자사의 차별화된 경쟁력을 기반으로 전략 아이템을 도출하고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, </a:t>
            </a:r>
            <a:r>
              <a: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사업 컨셉을 수립해주세요</a:t>
            </a:r>
            <a:r>
              <a:rPr kumimoji="0" lang="en-US" altLang="ko-KR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.</a:t>
            </a:r>
            <a:r>
              <a:rPr lang="ko-KR" altLang="en-US" sz="16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endParaRPr sz="1600" b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B4346E7-4F0E-4EF9-9B99-D795F72EA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341920"/>
              </p:ext>
            </p:extLst>
          </p:nvPr>
        </p:nvGraphicFramePr>
        <p:xfrm>
          <a:off x="382522" y="2222501"/>
          <a:ext cx="8476343" cy="429628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03594">
                  <a:extLst>
                    <a:ext uri="{9D8B030D-6E8A-4147-A177-3AD203B41FA5}">
                      <a16:colId xmlns:a16="http://schemas.microsoft.com/office/drawing/2014/main" val="1740683647"/>
                    </a:ext>
                  </a:extLst>
                </a:gridCol>
                <a:gridCol w="2536723">
                  <a:extLst>
                    <a:ext uri="{9D8B030D-6E8A-4147-A177-3AD203B41FA5}">
                      <a16:colId xmlns:a16="http://schemas.microsoft.com/office/drawing/2014/main" val="3180564012"/>
                    </a:ext>
                  </a:extLst>
                </a:gridCol>
                <a:gridCol w="4336026">
                  <a:extLst>
                    <a:ext uri="{9D8B030D-6E8A-4147-A177-3AD203B41FA5}">
                      <a16:colId xmlns:a16="http://schemas.microsoft.com/office/drawing/2014/main" val="2377104748"/>
                    </a:ext>
                  </a:extLst>
                </a:gridCol>
              </a:tblGrid>
              <a:tr h="4595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latin typeface="+mn-ea"/>
                          <a:ea typeface="+mn-ea"/>
                          <a:sym typeface="Malgun Gothic"/>
                        </a:rPr>
                        <a:t>평가항목</a:t>
                      </a:r>
                      <a:endParaRPr sz="1400" b="1">
                        <a:latin typeface="+mn-ea"/>
                        <a:ea typeface="+mn-ea"/>
                      </a:endParaRPr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err="1">
                          <a:latin typeface="+mn-ea"/>
                          <a:ea typeface="+mn-ea"/>
                          <a:sym typeface="Malgun Gothic"/>
                        </a:rPr>
                        <a:t>전략명</a:t>
                      </a:r>
                      <a:r>
                        <a:rPr lang="en-US" altLang="ko-KR" sz="1400" b="1" u="none" strike="noStrike" cap="none">
                          <a:latin typeface="+mn-ea"/>
                          <a:ea typeface="+mn-ea"/>
                          <a:sym typeface="Malgun Gothic"/>
                        </a:rPr>
                        <a:t>(Item)</a:t>
                      </a:r>
                      <a:endParaRPr sz="1400" b="1">
                        <a:latin typeface="+mn-ea"/>
                        <a:ea typeface="+mn-ea"/>
                      </a:endParaRPr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세부내용</a:t>
                      </a:r>
                      <a:endParaRPr lang="en-US" altLang="ko-KR" sz="1400" b="1" u="none" strike="noStrike" cap="none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11461"/>
                  </a:ext>
                </a:extLst>
              </a:tr>
              <a:tr h="715921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ko-KR" altLang="en-US" sz="1200" b="1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400" b="1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기술적 요소</a:t>
                      </a:r>
                      <a:endParaRPr lang="en-US" altLang="ko-KR" sz="1200" b="1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altLang="ko-KR" sz="1200" b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1200" b="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업무적 측면에서 고객에게 줄 수 있는 기대효과</a:t>
                      </a:r>
                      <a:endParaRPr lang="en-US" altLang="ko-KR" sz="1200" b="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</a:rPr>
                        <a:t>전략</a:t>
                      </a:r>
                      <a:r>
                        <a:rPr lang="en-US" altLang="ko-KR" sz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</a:rPr>
                        <a:t>1. </a:t>
                      </a:r>
                      <a:r>
                        <a:rPr lang="ko-KR" altLang="ko-KR" sz="1200" b="1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KT SAFE </a:t>
                      </a:r>
                      <a:r>
                        <a:rPr lang="ko-KR" altLang="ko-KR" sz="1200" b="1" i="0" u="none" strike="noStrike" noProof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MATE와</a:t>
                      </a:r>
                      <a:r>
                        <a:rPr lang="ko-KR" altLang="ko-KR" sz="1200" b="1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웨어러블 디바이스를 연동한 전사적 현장 작업자 안전관리</a:t>
                      </a:r>
                      <a:r>
                        <a:rPr lang="ko-KR" altLang="en-US" sz="1200" b="1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 </a:t>
                      </a:r>
                      <a:endParaRPr lang="ko-KR" alt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웨어러블과</a:t>
                      </a:r>
                      <a:r>
                        <a:rPr lang="en-US" altLang="ko-KR" sz="12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200" b="0" i="0" u="none" strike="noStrike" noProof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모바일</a:t>
                      </a:r>
                      <a:r>
                        <a:rPr lang="en-US" altLang="ko-KR" sz="12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200" b="0" i="0" u="none" strike="noStrike" noProof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기기를</a:t>
                      </a:r>
                      <a:r>
                        <a:rPr lang="en-US" altLang="ko-KR" sz="12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통해 </a:t>
                      </a:r>
                      <a:r>
                        <a:rPr lang="en-US" altLang="ko-KR" sz="1200" b="0" i="0" u="none" strike="noStrike" noProof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근로자에게</a:t>
                      </a:r>
                      <a:r>
                        <a:rPr lang="en-US" altLang="ko-KR" sz="12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200" b="0" i="0" u="none" strike="noStrike" noProof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실시간</a:t>
                      </a:r>
                      <a:r>
                        <a:rPr lang="en-US" altLang="ko-KR" sz="12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알림 및 안전 정보를</a:t>
                      </a:r>
                      <a:r>
                        <a:rPr lang="en-US" altLang="ko-KR" sz="12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제공함으로써 </a:t>
                      </a:r>
                      <a:r>
                        <a:rPr lang="en-US" altLang="ko-KR" sz="1200" b="0" i="0" u="none" strike="noStrike" noProof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현장</a:t>
                      </a:r>
                      <a:r>
                        <a:rPr lang="en-US" altLang="ko-KR" sz="12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근로자의</a:t>
                      </a:r>
                      <a:r>
                        <a:rPr lang="en-US" altLang="ko-KR" sz="12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안전성을</a:t>
                      </a:r>
                      <a:r>
                        <a:rPr lang="en-US" altLang="ko-KR" sz="12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="0" i="0" u="none" strike="noStrike" noProof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</a:rPr>
                        <a:t>보장</a:t>
                      </a:r>
                      <a:endParaRPr lang="en-US" altLang="ko-KR" sz="12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954557"/>
                  </a:ext>
                </a:extLst>
              </a:tr>
              <a:tr h="715921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20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전략</a:t>
                      </a:r>
                      <a:r>
                        <a:rPr lang="en-US" altLang="ko-KR" sz="1200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2. </a:t>
                      </a:r>
                      <a:endParaRPr sz="1200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lang="ko-KR" altLang="en-US" sz="120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722668"/>
                  </a:ext>
                </a:extLst>
              </a:tr>
              <a:tr h="715921">
                <a:tc v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>
                        <a:latin typeface="+mn-ea"/>
                        <a:ea typeface="+mn-ea"/>
                      </a:endParaRPr>
                    </a:p>
                  </a:txBody>
                  <a:tcPr marL="68575" marR="68575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None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전략</a:t>
                      </a:r>
                      <a:r>
                        <a:rPr lang="en-US" altLang="ko-KR" sz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 </a:t>
                      </a:r>
                      <a:endParaRPr altLang="en-US" sz="120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kumimoji="0" lang="en-US" altLang="ko-KR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3C4043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796540"/>
                  </a:ext>
                </a:extLst>
              </a:tr>
              <a:tr h="84448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>
                          <a:latin typeface="+mn-ea"/>
                          <a:ea typeface="+mn-ea"/>
                        </a:rPr>
                        <a:t>핵심 차별화 요소</a:t>
                      </a:r>
                      <a:endParaRPr lang="en-US" altLang="ko-KR" sz="1400" b="1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0">
                          <a:latin typeface="+mn-ea"/>
                          <a:ea typeface="+mn-ea"/>
                        </a:rPr>
                        <a:t>당사만이 보유한 확실한 강점</a:t>
                      </a:r>
                      <a:endParaRPr sz="1200" b="0">
                        <a:latin typeface="+mn-ea"/>
                        <a:ea typeface="+mn-ea"/>
                      </a:endParaRPr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None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전략</a:t>
                      </a:r>
                      <a:r>
                        <a:rPr lang="en-US" altLang="ko-KR" sz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4. </a:t>
                      </a:r>
                      <a:endParaRPr altLang="en-US" sz="120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kumimoji="0" lang="en-US" altLang="ko-KR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3C4043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388114"/>
                  </a:ext>
                </a:extLst>
              </a:tr>
              <a:tr h="84448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>
                          <a:latin typeface="+mn-ea"/>
                          <a:ea typeface="+mn-ea"/>
                        </a:rPr>
                        <a:t>사업관리요소</a:t>
                      </a:r>
                      <a:endParaRPr lang="en-US" altLang="ko-KR" sz="1400" b="1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0">
                          <a:latin typeface="+mn-ea"/>
                          <a:ea typeface="+mn-ea"/>
                        </a:rPr>
                        <a:t>조직</a:t>
                      </a:r>
                      <a:r>
                        <a:rPr lang="en-US" altLang="ko-KR" sz="1200" b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>
                          <a:latin typeface="+mn-ea"/>
                          <a:ea typeface="+mn-ea"/>
                        </a:rPr>
                        <a:t>인력</a:t>
                      </a:r>
                      <a:r>
                        <a:rPr lang="en-US" altLang="ko-KR" sz="1200" b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>
                          <a:latin typeface="+mn-ea"/>
                          <a:ea typeface="+mn-ea"/>
                        </a:rPr>
                        <a:t>일정</a:t>
                      </a:r>
                      <a:r>
                        <a:rPr lang="en-US" altLang="ko-KR" sz="1200" b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>
                          <a:latin typeface="+mn-ea"/>
                          <a:ea typeface="+mn-ea"/>
                        </a:rPr>
                        <a:t>품질관리 등</a:t>
                      </a:r>
                      <a:endParaRPr sz="1200" b="0">
                        <a:latin typeface="+mn-ea"/>
                        <a:ea typeface="+mn-ea"/>
                      </a:endParaRPr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Arial"/>
                        <a:buNone/>
                      </a:pPr>
                      <a:r>
                        <a:rPr lang="ko-KR" altLang="en-US" sz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전략</a:t>
                      </a:r>
                      <a:r>
                        <a:rPr lang="en-US" altLang="ko-KR" sz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5. </a:t>
                      </a:r>
                      <a:endParaRPr altLang="en-US" sz="120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kumimoji="0" lang="en-US" altLang="ko-KR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3C4043"/>
                        </a:solidFill>
                        <a:effectLst/>
                        <a:highlight>
                          <a:srgbClr val="FFFFFF"/>
                        </a:highlight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60169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5B40188-AA3A-4FC6-A6C7-C1B9ECB89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454595"/>
              </p:ext>
            </p:extLst>
          </p:nvPr>
        </p:nvGraphicFramePr>
        <p:xfrm>
          <a:off x="9228472" y="2222500"/>
          <a:ext cx="2714639" cy="4292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14639">
                  <a:extLst>
                    <a:ext uri="{9D8B030D-6E8A-4147-A177-3AD203B41FA5}">
                      <a16:colId xmlns:a16="http://schemas.microsoft.com/office/drawing/2014/main" val="2710064814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기대효과</a:t>
                      </a:r>
                      <a:endParaRPr lang="en-US" altLang="ko-KR" sz="1400" b="1" u="none" strike="noStrike" cap="none"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704728"/>
                  </a:ext>
                </a:extLst>
              </a:tr>
              <a:tr h="3784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대형교통사고</a:t>
                      </a:r>
                      <a:r>
                        <a:rPr lang="en-US" altLang="ko-KR" sz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zero, </a:t>
                      </a:r>
                      <a:r>
                        <a:rPr lang="en-US" altLang="ko-KR" sz="120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철도</a:t>
                      </a:r>
                      <a:r>
                        <a:rPr lang="en-US" altLang="ko-KR" sz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사고</a:t>
                      </a:r>
                      <a:r>
                        <a:rPr lang="en-US" altLang="ko-KR" sz="12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20%감소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lang="en-US" altLang="ko-KR" sz="120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68575" marR="68575" marT="34300" marB="3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106143"/>
                  </a:ext>
                </a:extLst>
              </a:tr>
            </a:tbl>
          </a:graphicData>
        </a:graphic>
      </p:graphicFrame>
      <p:sp>
        <p:nvSpPr>
          <p:cNvPr id="12" name="순서도: 수동 연산 11">
            <a:extLst>
              <a:ext uri="{FF2B5EF4-FFF2-40B4-BE49-F238E27FC236}">
                <a16:creationId xmlns:a16="http://schemas.microsoft.com/office/drawing/2014/main" id="{2D3EC30E-285B-4A05-BD47-071374ECC7A4}"/>
              </a:ext>
            </a:extLst>
          </p:cNvPr>
          <p:cNvSpPr/>
          <p:nvPr/>
        </p:nvSpPr>
        <p:spPr>
          <a:xfrm rot="5400000">
            <a:off x="7141293" y="4282332"/>
            <a:ext cx="3811028" cy="324000"/>
          </a:xfrm>
          <a:prstGeom prst="flowChartManualOperation">
            <a:avLst/>
          </a:prstGeom>
          <a:gradFill flip="none" rotWithShape="1">
            <a:gsLst>
              <a:gs pos="0">
                <a:srgbClr val="F5D3D3">
                  <a:shade val="30000"/>
                  <a:satMod val="115000"/>
                </a:srgbClr>
              </a:gs>
              <a:gs pos="50000">
                <a:srgbClr val="F5D3D3">
                  <a:shade val="67500"/>
                  <a:satMod val="115000"/>
                </a:srgbClr>
              </a:gs>
              <a:gs pos="100000">
                <a:srgbClr val="F5D3D3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Google Shape;529;g1b5d807d25a_29_183">
            <a:extLst>
              <a:ext uri="{FF2B5EF4-FFF2-40B4-BE49-F238E27FC236}">
                <a16:creationId xmlns:a16="http://schemas.microsoft.com/office/drawing/2014/main" id="{1E292642-C907-4BD1-B43A-58B8E6818125}"/>
              </a:ext>
            </a:extLst>
          </p:cNvPr>
          <p:cNvSpPr/>
          <p:nvPr/>
        </p:nvSpPr>
        <p:spPr>
          <a:xfrm>
            <a:off x="382521" y="1314855"/>
            <a:ext cx="11560590" cy="755245"/>
          </a:xfrm>
          <a:prstGeom prst="rect">
            <a:avLst/>
          </a:prstGeom>
          <a:solidFill>
            <a:srgbClr val="F2F2F2"/>
          </a:solidFill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b="1" u="none" strike="noStrike" cap="none">
                <a:latin typeface="+mn-ea"/>
                <a:ea typeface="+mn-ea"/>
                <a:cs typeface="Arial"/>
                <a:sym typeface="Arial"/>
              </a:rPr>
              <a:t>[</a:t>
            </a:r>
            <a:r>
              <a:rPr lang="ko-KR" altLang="en-US" sz="1200" b="1" u="none" strike="noStrike" cap="none">
                <a:latin typeface="+mn-ea"/>
                <a:ea typeface="+mn-ea"/>
                <a:cs typeface="Arial"/>
                <a:sym typeface="Arial"/>
              </a:rPr>
              <a:t>제안 핵심 </a:t>
            </a:r>
            <a:r>
              <a:rPr lang="ko-KR" altLang="en-US" sz="1200" b="1" u="none" strike="noStrike" cap="none" err="1">
                <a:latin typeface="+mn-ea"/>
                <a:ea typeface="+mn-ea"/>
                <a:cs typeface="Arial"/>
                <a:sym typeface="Arial"/>
              </a:rPr>
              <a:t>메세지</a:t>
            </a:r>
            <a:r>
              <a:rPr lang="en-US" altLang="ko-KR" sz="1200" b="1" u="none" strike="noStrike" cap="none">
                <a:latin typeface="+mn-ea"/>
                <a:ea typeface="+mn-ea"/>
                <a:cs typeface="Arial"/>
                <a:sym typeface="Arial"/>
              </a:rPr>
              <a:t>]</a:t>
            </a:r>
            <a:endParaRPr lang="ko-KR" altLang="en-US" sz="1200" b="1">
              <a:latin typeface="+mn-ea"/>
              <a:ea typeface="+mn-ea"/>
              <a:cs typeface="Arial"/>
              <a:sym typeface="Arial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altLang="ko-KR" sz="1200">
                <a:latin typeface="+mn-ea"/>
                <a:ea typeface="+mn-ea"/>
                <a:cs typeface="Malgun Gothic"/>
              </a:rPr>
              <a:t>: </a:t>
            </a:r>
            <a:r>
              <a:rPr lang="ko-KR" altLang="en-US" sz="1200">
                <a:latin typeface="+mn-ea"/>
                <a:ea typeface="+mn-ea"/>
                <a:cs typeface="Malgun Gothic"/>
              </a:rPr>
              <a:t>전략아이템 중 경쟁우위 키워드 중심</a:t>
            </a:r>
            <a:r>
              <a:rPr lang="en-US" altLang="ko-KR" sz="1200">
                <a:latin typeface="+mn-ea"/>
                <a:ea typeface="+mn-ea"/>
                <a:cs typeface="Malgun Gothic"/>
              </a:rPr>
              <a:t> </a:t>
            </a:r>
            <a:r>
              <a:rPr lang="ko-KR" altLang="en-US" sz="1200">
                <a:latin typeface="+mn-ea"/>
                <a:ea typeface="+mn-ea"/>
                <a:cs typeface="Malgun Gothic"/>
              </a:rPr>
              <a:t>반영</a:t>
            </a:r>
            <a:endParaRPr lang="en-US" altLang="ko-KR" sz="1200">
              <a:latin typeface="+mn-ea"/>
              <a:ea typeface="+mn-ea"/>
              <a:cs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r>
              <a:rPr lang="en-US" altLang="ko-KR" sz="1200">
                <a:latin typeface="+mn-ea"/>
                <a:ea typeface="+mn-ea"/>
                <a:cs typeface="Malgun Gothic"/>
              </a:rPr>
              <a:t> -</a:t>
            </a:r>
            <a:r>
              <a:rPr lang="ko-KR" altLang="en-US" sz="1200">
                <a:latin typeface="+mn-ea"/>
                <a:ea typeface="+mn-ea"/>
                <a:cs typeface="Malgun Gothic"/>
              </a:rPr>
              <a:t>핵심 차별화 요소와 맵핑 </a:t>
            </a:r>
            <a:r>
              <a:rPr lang="en-US" altLang="ko-KR" sz="1200">
                <a:latin typeface="+mn-ea"/>
                <a:ea typeface="+mn-ea"/>
                <a:cs typeface="Malgun Gothic"/>
              </a:rPr>
              <a:t>/ </a:t>
            </a:r>
            <a:r>
              <a:rPr lang="ko-KR" altLang="en-US" sz="1200">
                <a:latin typeface="+mn-ea"/>
                <a:ea typeface="+mn-ea"/>
                <a:cs typeface="Malgun Gothic"/>
              </a:rPr>
              <a:t>자사의 완전한 차별화 </a:t>
            </a:r>
            <a:r>
              <a:rPr lang="en-US" altLang="ko-KR" sz="1200">
                <a:latin typeface="+mn-ea"/>
                <a:ea typeface="+mn-ea"/>
                <a:cs typeface="Malgun Gothic"/>
              </a:rPr>
              <a:t>/ </a:t>
            </a:r>
            <a:r>
              <a:rPr lang="ko-KR" altLang="en-US" sz="1200">
                <a:latin typeface="+mn-ea"/>
                <a:ea typeface="+mn-ea"/>
                <a:cs typeface="Malgun Gothic"/>
              </a:rPr>
              <a:t>고객의 비전 반영</a:t>
            </a:r>
            <a:endParaRPr kumimoji="1" lang="en-US" altLang="ko-KR" sz="1200" spc="-100">
              <a:latin typeface="+mn-e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06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26E9521-833C-46B2-A322-CF4643D25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Google Shape;55;p44"/>
          <p:cNvSpPr/>
          <p:nvPr/>
        </p:nvSpPr>
        <p:spPr>
          <a:xfrm>
            <a:off x="1578196" y="2461534"/>
            <a:ext cx="12017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B6"/>
              </a:buClr>
              <a:buSzPts val="2000"/>
              <a:buFont typeface="Malgun Gothic"/>
              <a:buNone/>
            </a:pPr>
            <a:r>
              <a:rPr lang="en-US" sz="2000">
                <a:solidFill>
                  <a:srgbClr val="02BDB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STEP</a:t>
            </a:r>
            <a:r>
              <a:rPr lang="ko-KR" altLang="en-US" sz="2000">
                <a:solidFill>
                  <a:srgbClr val="02BDB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2000">
                <a:solidFill>
                  <a:srgbClr val="02BDB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3</a:t>
            </a:r>
            <a:r>
              <a:rPr lang="en-US" sz="2000" b="0" i="0" u="none" strike="noStrike" cap="none">
                <a:solidFill>
                  <a:srgbClr val="02BDB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2000" b="0" i="0" u="none" strike="noStrike" cap="none">
              <a:solidFill>
                <a:srgbClr val="02BDB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cxnSp>
        <p:nvCxnSpPr>
          <p:cNvPr id="4" name="Google Shape;56;p44"/>
          <p:cNvCxnSpPr/>
          <p:nvPr/>
        </p:nvCxnSpPr>
        <p:spPr>
          <a:xfrm>
            <a:off x="1662559" y="3018266"/>
            <a:ext cx="0" cy="115912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57;p11">
            <a:extLst>
              <a:ext uri="{FF2B5EF4-FFF2-40B4-BE49-F238E27FC236}">
                <a16:creationId xmlns:a16="http://schemas.microsoft.com/office/drawing/2014/main" id="{E1AD9563-D93B-CF8A-F4B4-B9023CB45518}"/>
              </a:ext>
            </a:extLst>
          </p:cNvPr>
          <p:cNvSpPr txBox="1">
            <a:spLocks/>
          </p:cNvSpPr>
          <p:nvPr/>
        </p:nvSpPr>
        <p:spPr>
          <a:xfrm>
            <a:off x="1918259" y="3150510"/>
            <a:ext cx="8355481" cy="89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54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품질 평가 산출물</a:t>
            </a:r>
          </a:p>
        </p:txBody>
      </p:sp>
    </p:spTree>
    <p:extLst>
      <p:ext uri="{BB962C8B-B14F-4D97-AF65-F5344CB8AC3E}">
        <p14:creationId xmlns:p14="http://schemas.microsoft.com/office/powerpoint/2010/main" val="2312874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b5d807d25a_29_63"/>
          <p:cNvSpPr txBox="1"/>
          <p:nvPr/>
        </p:nvSpPr>
        <p:spPr>
          <a:xfrm>
            <a:off x="134653" y="101758"/>
            <a:ext cx="62903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</a:t>
            </a:r>
            <a:r>
              <a:rPr lang="ko-KR" altLang="en-US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품질 평가</a:t>
            </a:r>
            <a:r>
              <a:rPr lang="en-US" alt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] Weekly Scrum Template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6" name="Google Shape;406;g1b5d807d25a_29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21B70C-A8AA-2127-E8B4-54A7C4487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793333"/>
              </p:ext>
            </p:extLst>
          </p:nvPr>
        </p:nvGraphicFramePr>
        <p:xfrm>
          <a:off x="546016" y="1293245"/>
          <a:ext cx="11141348" cy="5355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2077">
                  <a:extLst>
                    <a:ext uri="{9D8B030D-6E8A-4147-A177-3AD203B41FA5}">
                      <a16:colId xmlns:a16="http://schemas.microsoft.com/office/drawing/2014/main" val="2246536521"/>
                    </a:ext>
                  </a:extLst>
                </a:gridCol>
                <a:gridCol w="3058597">
                  <a:extLst>
                    <a:ext uri="{9D8B030D-6E8A-4147-A177-3AD203B41FA5}">
                      <a16:colId xmlns:a16="http://schemas.microsoft.com/office/drawing/2014/main" val="3343903442"/>
                    </a:ext>
                  </a:extLst>
                </a:gridCol>
                <a:gridCol w="2785337">
                  <a:extLst>
                    <a:ext uri="{9D8B030D-6E8A-4147-A177-3AD203B41FA5}">
                      <a16:colId xmlns:a16="http://schemas.microsoft.com/office/drawing/2014/main" val="422251080"/>
                    </a:ext>
                  </a:extLst>
                </a:gridCol>
                <a:gridCol w="2785337">
                  <a:extLst>
                    <a:ext uri="{9D8B030D-6E8A-4147-A177-3AD203B41FA5}">
                      <a16:colId xmlns:a16="http://schemas.microsoft.com/office/drawing/2014/main" val="1633466939"/>
                    </a:ext>
                  </a:extLst>
                </a:gridCol>
              </a:tblGrid>
              <a:tr h="740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 주 한 일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차주 계획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이슈사항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519638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 및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en-US" altLang="ko-KR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en-US" altLang="ko-KR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en-US" altLang="ko-KR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688119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제안전략 수립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519532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+mn-ea"/>
                        </a:rPr>
                        <a:t>시각화</a:t>
                      </a:r>
                      <a:r>
                        <a:rPr lang="en-US" altLang="ko-KR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>
                          <a:latin typeface="맑은 고딕" panose="020B0503020000020004" pitchFamily="50" charset="-127"/>
                          <a:ea typeface="+mn-ea"/>
                        </a:rPr>
                        <a:t>인프라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491691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제안서 작성</a:t>
                      </a:r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PPT </a:t>
                      </a: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926094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752156"/>
                  </a:ext>
                </a:extLst>
              </a:tr>
            </a:tbl>
          </a:graphicData>
        </a:graphic>
      </p:graphicFrame>
      <p:sp>
        <p:nvSpPr>
          <p:cNvPr id="3" name="Google Shape;396;g1b5d807d25a_29_53">
            <a:extLst>
              <a:ext uri="{FF2B5EF4-FFF2-40B4-BE49-F238E27FC236}">
                <a16:creationId xmlns:a16="http://schemas.microsoft.com/office/drawing/2014/main" id="{14B547FD-F619-D7E5-89F6-7579EE2661A3}"/>
              </a:ext>
            </a:extLst>
          </p:cNvPr>
          <p:cNvSpPr txBox="1"/>
          <p:nvPr/>
        </p:nvSpPr>
        <p:spPr>
          <a:xfrm>
            <a:off x="382521" y="857794"/>
            <a:ext cx="88459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4" name="Google Shape;394;g1b5d807d25a_29_53">
            <a:extLst>
              <a:ext uri="{FF2B5EF4-FFF2-40B4-BE49-F238E27FC236}">
                <a16:creationId xmlns:a16="http://schemas.microsoft.com/office/drawing/2014/main" id="{7B4BAEBF-8E7D-1DCC-29E7-BCBFC93696BB}"/>
              </a:ext>
            </a:extLst>
          </p:cNvPr>
          <p:cNvCxnSpPr/>
          <p:nvPr/>
        </p:nvCxnSpPr>
        <p:spPr>
          <a:xfrm>
            <a:off x="382521" y="885825"/>
            <a:ext cx="0" cy="252413"/>
          </a:xfrm>
          <a:prstGeom prst="straightConnector1">
            <a:avLst/>
          </a:prstGeom>
          <a:noFill/>
          <a:ln w="57150" cap="flat" cmpd="sng">
            <a:solidFill>
              <a:srgbClr val="37B2A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396;g1b5d807d25a_29_53">
            <a:extLst>
              <a:ext uri="{FF2B5EF4-FFF2-40B4-BE49-F238E27FC236}">
                <a16:creationId xmlns:a16="http://schemas.microsoft.com/office/drawing/2014/main" id="{9E32751E-CCC5-3E2D-471F-38C9E5EEE2FC}"/>
              </a:ext>
            </a:extLst>
          </p:cNvPr>
          <p:cNvSpPr txBox="1"/>
          <p:nvPr/>
        </p:nvSpPr>
        <p:spPr>
          <a:xfrm>
            <a:off x="456198" y="829765"/>
            <a:ext cx="88459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Weekly Scrum Template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(5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4588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b5d807d25a_29_63"/>
          <p:cNvSpPr txBox="1"/>
          <p:nvPr/>
        </p:nvSpPr>
        <p:spPr>
          <a:xfrm>
            <a:off x="134653" y="101758"/>
            <a:ext cx="62903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</a:t>
            </a:r>
            <a:r>
              <a:rPr lang="ko-KR" altLang="en-US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품질 평가</a:t>
            </a:r>
            <a:r>
              <a:rPr lang="en-US" alt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] Weekly Scrum Template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6" name="Google Shape;406;g1b5d807d25a_29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21B70C-A8AA-2127-E8B4-54A7C4487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984882"/>
              </p:ext>
            </p:extLst>
          </p:nvPr>
        </p:nvGraphicFramePr>
        <p:xfrm>
          <a:off x="546016" y="1293245"/>
          <a:ext cx="11141348" cy="5355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2077">
                  <a:extLst>
                    <a:ext uri="{9D8B030D-6E8A-4147-A177-3AD203B41FA5}">
                      <a16:colId xmlns:a16="http://schemas.microsoft.com/office/drawing/2014/main" val="2246536521"/>
                    </a:ext>
                  </a:extLst>
                </a:gridCol>
                <a:gridCol w="3058597">
                  <a:extLst>
                    <a:ext uri="{9D8B030D-6E8A-4147-A177-3AD203B41FA5}">
                      <a16:colId xmlns:a16="http://schemas.microsoft.com/office/drawing/2014/main" val="3343903442"/>
                    </a:ext>
                  </a:extLst>
                </a:gridCol>
                <a:gridCol w="2785337">
                  <a:extLst>
                    <a:ext uri="{9D8B030D-6E8A-4147-A177-3AD203B41FA5}">
                      <a16:colId xmlns:a16="http://schemas.microsoft.com/office/drawing/2014/main" val="422251080"/>
                    </a:ext>
                  </a:extLst>
                </a:gridCol>
                <a:gridCol w="2785337">
                  <a:extLst>
                    <a:ext uri="{9D8B030D-6E8A-4147-A177-3AD203B41FA5}">
                      <a16:colId xmlns:a16="http://schemas.microsoft.com/office/drawing/2014/main" val="1633466939"/>
                    </a:ext>
                  </a:extLst>
                </a:gridCol>
              </a:tblGrid>
              <a:tr h="740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 주 한 일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차주 계획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이슈사항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519638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 및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en-US" altLang="ko-KR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en-US" altLang="ko-KR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en-US" altLang="ko-KR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ㅇㅇㅇㅇㅇ</a:t>
                      </a:r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688119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제안전략 수립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519532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+mn-ea"/>
                        </a:rPr>
                        <a:t>시각화</a:t>
                      </a:r>
                      <a:r>
                        <a:rPr lang="en-US" altLang="ko-KR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>
                          <a:latin typeface="맑은 고딕" panose="020B0503020000020004" pitchFamily="50" charset="-127"/>
                          <a:ea typeface="+mn-ea"/>
                        </a:rPr>
                        <a:t>인프라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491691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제안서 작성</a:t>
                      </a:r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PPT </a:t>
                      </a: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926094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752156"/>
                  </a:ext>
                </a:extLst>
              </a:tr>
            </a:tbl>
          </a:graphicData>
        </a:graphic>
      </p:graphicFrame>
      <p:sp>
        <p:nvSpPr>
          <p:cNvPr id="3" name="Google Shape;396;g1b5d807d25a_29_53">
            <a:extLst>
              <a:ext uri="{FF2B5EF4-FFF2-40B4-BE49-F238E27FC236}">
                <a16:creationId xmlns:a16="http://schemas.microsoft.com/office/drawing/2014/main" id="{14B547FD-F619-D7E5-89F6-7579EE2661A3}"/>
              </a:ext>
            </a:extLst>
          </p:cNvPr>
          <p:cNvSpPr txBox="1"/>
          <p:nvPr/>
        </p:nvSpPr>
        <p:spPr>
          <a:xfrm>
            <a:off x="382521" y="857794"/>
            <a:ext cx="88459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4" name="Google Shape;394;g1b5d807d25a_29_53">
            <a:extLst>
              <a:ext uri="{FF2B5EF4-FFF2-40B4-BE49-F238E27FC236}">
                <a16:creationId xmlns:a16="http://schemas.microsoft.com/office/drawing/2014/main" id="{7B4BAEBF-8E7D-1DCC-29E7-BCBFC93696BB}"/>
              </a:ext>
            </a:extLst>
          </p:cNvPr>
          <p:cNvCxnSpPr/>
          <p:nvPr/>
        </p:nvCxnSpPr>
        <p:spPr>
          <a:xfrm>
            <a:off x="382521" y="885825"/>
            <a:ext cx="0" cy="252413"/>
          </a:xfrm>
          <a:prstGeom prst="straightConnector1">
            <a:avLst/>
          </a:prstGeom>
          <a:noFill/>
          <a:ln w="57150" cap="flat" cmpd="sng">
            <a:solidFill>
              <a:srgbClr val="37B2A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396;g1b5d807d25a_29_53">
            <a:extLst>
              <a:ext uri="{FF2B5EF4-FFF2-40B4-BE49-F238E27FC236}">
                <a16:creationId xmlns:a16="http://schemas.microsoft.com/office/drawing/2014/main" id="{9E32751E-CCC5-3E2D-471F-38C9E5EEE2FC}"/>
              </a:ext>
            </a:extLst>
          </p:cNvPr>
          <p:cNvSpPr txBox="1"/>
          <p:nvPr/>
        </p:nvSpPr>
        <p:spPr>
          <a:xfrm>
            <a:off x="456198" y="829765"/>
            <a:ext cx="88459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Weekly Scrum Template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(6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b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93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b5d807d25a_29_53"/>
          <p:cNvSpPr txBox="1"/>
          <p:nvPr/>
        </p:nvSpPr>
        <p:spPr>
          <a:xfrm>
            <a:off x="134654" y="101758"/>
            <a:ext cx="41230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주차별</a:t>
            </a:r>
            <a:r>
              <a:rPr 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제출 자료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4" name="Google Shape;394;g1b5d807d25a_29_53"/>
          <p:cNvCxnSpPr/>
          <p:nvPr/>
        </p:nvCxnSpPr>
        <p:spPr>
          <a:xfrm>
            <a:off x="382521" y="885825"/>
            <a:ext cx="0" cy="252413"/>
          </a:xfrm>
          <a:prstGeom prst="straightConnector1">
            <a:avLst/>
          </a:prstGeom>
          <a:noFill/>
          <a:ln w="57150" cap="flat" cmpd="sng">
            <a:solidFill>
              <a:srgbClr val="37B2A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95" name="Google Shape;395;g1b5d807d25a_29_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1b5d807d25a_29_53"/>
          <p:cNvSpPr txBox="1"/>
          <p:nvPr/>
        </p:nvSpPr>
        <p:spPr>
          <a:xfrm>
            <a:off x="382521" y="857794"/>
            <a:ext cx="88459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매주 금요일 </a:t>
            </a:r>
            <a:r>
              <a:rPr lang="ko-KR" sz="16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주차별</a:t>
            </a:r>
            <a:r>
              <a:rPr lang="en-US" alt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r>
              <a:rPr lang="ko-KR" altLang="en-US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산출물 제출</a:t>
            </a:r>
            <a:endParaRPr sz="1600" b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397" name="Google Shape;397;g1b5d807d25a_29_53"/>
          <p:cNvGraphicFramePr/>
          <p:nvPr>
            <p:extLst>
              <p:ext uri="{D42A27DB-BD31-4B8C-83A1-F6EECF244321}">
                <p14:modId xmlns:p14="http://schemas.microsoft.com/office/powerpoint/2010/main" val="1873737754"/>
              </p:ext>
            </p:extLst>
          </p:nvPr>
        </p:nvGraphicFramePr>
        <p:xfrm>
          <a:off x="762976" y="1263052"/>
          <a:ext cx="10480633" cy="5257035"/>
        </p:xfrm>
        <a:graphic>
          <a:graphicData uri="http://schemas.openxmlformats.org/drawingml/2006/table">
            <a:tbl>
              <a:tblPr firstRow="1" bandRow="1">
                <a:noFill/>
                <a:tableStyleId>{34126C79-9DDB-4944-86EA-05EA44FA0D6B}</a:tableStyleId>
              </a:tblPr>
              <a:tblGrid>
                <a:gridCol w="2246635">
                  <a:extLst>
                    <a:ext uri="{9D8B030D-6E8A-4147-A177-3AD203B41FA5}">
                      <a16:colId xmlns:a16="http://schemas.microsoft.com/office/drawing/2014/main" val="2343760781"/>
                    </a:ext>
                  </a:extLst>
                </a:gridCol>
                <a:gridCol w="4860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6937">
                  <a:extLst>
                    <a:ext uri="{9D8B030D-6E8A-4147-A177-3AD203B41FA5}">
                      <a16:colId xmlns:a16="http://schemas.microsoft.com/office/drawing/2014/main" val="3565146155"/>
                    </a:ext>
                  </a:extLst>
                </a:gridCol>
              </a:tblGrid>
              <a:tr h="55573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900" b="1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구분</a:t>
                      </a:r>
                      <a:endParaRPr sz="1900" b="1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105679" marR="105679" marT="52839" marB="52839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제출 자료</a:t>
                      </a:r>
                      <a:endParaRPr sz="16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679" marR="105679" marT="52839" marB="52839" anchor="ctr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권장진도</a:t>
                      </a:r>
                      <a:endParaRPr sz="18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679" marR="105679" marT="52839" marB="52839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데드라인</a:t>
                      </a:r>
                      <a:endParaRPr sz="18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679" marR="105679" marT="52839" marB="52839" anchor="ctr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3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9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과제 심의</a:t>
                      </a:r>
                      <a:endParaRPr sz="1900" b="1" i="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105679" marR="105679" marT="52839" marB="52839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Weekly Scrum,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조별 과제 정의서</a:t>
                      </a:r>
                      <a:r>
                        <a:rPr lang="ko-KR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데이터</a:t>
                      </a:r>
                      <a:r>
                        <a:rPr lang="en-US" altLang="ko-KR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정의서</a:t>
                      </a:r>
                      <a:endParaRPr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679" marR="105679" marT="52839" marB="52839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1~2</a:t>
                      </a:r>
                      <a:r>
                        <a:rPr lang="ko-KR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주차</a:t>
                      </a:r>
                      <a:endParaRPr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679" marR="105679" marT="52839" marB="52839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9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~1.10</a:t>
                      </a:r>
                      <a:endParaRPr sz="1900" b="1" i="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105679" marR="105679" marT="52839" marB="52839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53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9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타당성 검토</a:t>
                      </a:r>
                    </a:p>
                  </a:txBody>
                  <a:tcPr marL="105679" marR="105679" marT="52839" marB="52839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Weekly Scrum,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데이터분석</a:t>
                      </a:r>
                      <a:r>
                        <a:rPr lang="en-US" altLang="ko-KR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환경분석</a:t>
                      </a:r>
                      <a:r>
                        <a:rPr lang="ko-KR" altLang="en-US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서</a:t>
                      </a:r>
                      <a:endParaRPr lang="en-US" altLang="ko-KR" sz="1900" b="1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시각화 결과</a:t>
                      </a:r>
                      <a:r>
                        <a:rPr lang="en-US" altLang="ko-KR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가치요약서</a:t>
                      </a:r>
                      <a:r>
                        <a:rPr lang="en-US" altLang="ko-KR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</a:t>
                      </a:r>
                      <a:r>
                        <a:rPr lang="ko-KR" altLang="en-US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전략 수립서</a:t>
                      </a:r>
                      <a:endParaRPr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679" marR="105679" marT="52839" marB="52839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3-4</a:t>
                      </a:r>
                      <a:r>
                        <a:rPr lang="ko-KR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주차</a:t>
                      </a:r>
                      <a:endParaRPr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679" marR="105679" marT="52839" marB="52839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9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~1.24</a:t>
                      </a:r>
                      <a:endParaRPr sz="1900" b="1" i="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105679" marR="105679" marT="52839" marB="52839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53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9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품질 평가</a:t>
                      </a:r>
                    </a:p>
                  </a:txBody>
                  <a:tcPr marL="105679" marR="105679" marT="52839" marB="52839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Weekly Scrum,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9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PPT </a:t>
                      </a:r>
                      <a:r>
                        <a:rPr lang="ko-KR" altLang="en-US" sz="19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최종본</a:t>
                      </a:r>
                      <a:r>
                        <a:rPr lang="en-US" altLang="ko-KR" sz="19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9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1</a:t>
                      </a:r>
                      <a:r>
                        <a:rPr lang="ko-KR" altLang="en-US" sz="19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페이지 안내 최종본</a:t>
                      </a:r>
                      <a:endParaRPr sz="1900" b="1" i="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105679" marR="105679" marT="52839" marB="52839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5-6</a:t>
                      </a:r>
                      <a:r>
                        <a:rPr lang="ko-KR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주차</a:t>
                      </a:r>
                      <a:endParaRPr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679" marR="105679" marT="52839" marB="52839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9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~2.07</a:t>
                      </a:r>
                    </a:p>
                  </a:txBody>
                  <a:tcPr marL="105679" marR="105679" marT="52839" marB="52839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532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9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과제 완료</a:t>
                      </a:r>
                      <a:endParaRPr sz="1900" b="1" i="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105679" marR="105679" marT="52839" marB="52839" anchor="ctr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Weekly Scrum,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최종산출물</a:t>
                      </a:r>
                      <a:r>
                        <a:rPr lang="en-US" altLang="ko-KR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총 </a:t>
                      </a:r>
                      <a:r>
                        <a:rPr lang="en-US" altLang="ko-KR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7</a:t>
                      </a:r>
                      <a:r>
                        <a:rPr lang="ko-KR" altLang="en-US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종</a:t>
                      </a:r>
                      <a:r>
                        <a:rPr lang="en-US" altLang="ko-KR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endParaRPr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679" marR="105679" marT="52839" marB="52839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7</a:t>
                      </a:r>
                      <a:r>
                        <a:rPr lang="ko-KR" sz="19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주차</a:t>
                      </a:r>
                      <a:endParaRPr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5679" marR="105679" marT="52839" marB="52839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900" b="1" i="0" u="none" strike="noStrike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Arial"/>
                        </a:rPr>
                        <a:t>~2.14</a:t>
                      </a:r>
                      <a:endParaRPr sz="1900" b="1" i="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Arial"/>
                      </a:endParaRPr>
                    </a:p>
                  </a:txBody>
                  <a:tcPr marL="105679" marR="105679" marT="52839" marB="52839" anchor="ctr">
                    <a:lnL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26E9521-833C-46B2-A322-CF4643D25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Google Shape;55;p44"/>
          <p:cNvSpPr/>
          <p:nvPr/>
        </p:nvSpPr>
        <p:spPr>
          <a:xfrm>
            <a:off x="1578196" y="2461534"/>
            <a:ext cx="12017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B6"/>
              </a:buClr>
              <a:buSzPts val="2000"/>
              <a:buFont typeface="Malgun Gothic"/>
              <a:buNone/>
            </a:pPr>
            <a:r>
              <a:rPr lang="en-US" sz="2000">
                <a:solidFill>
                  <a:srgbClr val="02BDB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STEP</a:t>
            </a:r>
            <a:r>
              <a:rPr lang="ko-KR" altLang="en-US" sz="2000">
                <a:solidFill>
                  <a:srgbClr val="02BDB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2000">
                <a:solidFill>
                  <a:srgbClr val="02BDB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4</a:t>
            </a:r>
            <a:r>
              <a:rPr lang="en-US" sz="2000" b="0" i="0" u="none" strike="noStrike" cap="none">
                <a:solidFill>
                  <a:srgbClr val="02BDB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2000" b="0" i="0" u="none" strike="noStrike" cap="none">
              <a:solidFill>
                <a:srgbClr val="02BDB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cxnSp>
        <p:nvCxnSpPr>
          <p:cNvPr id="4" name="Google Shape;56;p44"/>
          <p:cNvCxnSpPr/>
          <p:nvPr/>
        </p:nvCxnSpPr>
        <p:spPr>
          <a:xfrm>
            <a:off x="1662559" y="3018266"/>
            <a:ext cx="0" cy="115912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57;p11">
            <a:extLst>
              <a:ext uri="{FF2B5EF4-FFF2-40B4-BE49-F238E27FC236}">
                <a16:creationId xmlns:a16="http://schemas.microsoft.com/office/drawing/2014/main" id="{E1AD9563-D93B-CF8A-F4B4-B9023CB45518}"/>
              </a:ext>
            </a:extLst>
          </p:cNvPr>
          <p:cNvSpPr txBox="1">
            <a:spLocks/>
          </p:cNvSpPr>
          <p:nvPr/>
        </p:nvSpPr>
        <p:spPr>
          <a:xfrm>
            <a:off x="1918259" y="3150510"/>
            <a:ext cx="8355481" cy="89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54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과제 완료 처리 </a:t>
            </a:r>
          </a:p>
        </p:txBody>
      </p:sp>
    </p:spTree>
    <p:extLst>
      <p:ext uri="{BB962C8B-B14F-4D97-AF65-F5344CB8AC3E}">
        <p14:creationId xmlns:p14="http://schemas.microsoft.com/office/powerpoint/2010/main" val="2037662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1b5d807d25a_29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Google Shape;516;g1b5d807d25a_29_172">
            <a:extLst>
              <a:ext uri="{FF2B5EF4-FFF2-40B4-BE49-F238E27FC236}">
                <a16:creationId xmlns:a16="http://schemas.microsoft.com/office/drawing/2014/main" id="{92275746-D81E-AC13-3E6B-92854DA9F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285211"/>
              </p:ext>
            </p:extLst>
          </p:nvPr>
        </p:nvGraphicFramePr>
        <p:xfrm>
          <a:off x="696000" y="1370394"/>
          <a:ext cx="10800001" cy="5022850"/>
        </p:xfrm>
        <a:graphic>
          <a:graphicData uri="http://schemas.openxmlformats.org/drawingml/2006/table">
            <a:tbl>
              <a:tblPr firstRow="1" bandRow="1">
                <a:noFill/>
                <a:tableStyleId>{8AC34860-93B6-429A-9CBE-D8EE26E9B93E}</a:tableStyleId>
              </a:tblPr>
              <a:tblGrid>
                <a:gridCol w="1656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8545">
                  <a:extLst>
                    <a:ext uri="{9D8B030D-6E8A-4147-A177-3AD203B41FA5}">
                      <a16:colId xmlns:a16="http://schemas.microsoft.com/office/drawing/2014/main" val="1023541757"/>
                    </a:ext>
                  </a:extLst>
                </a:gridCol>
              </a:tblGrid>
              <a:tr h="42812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분야</a:t>
                      </a: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한 일</a:t>
                      </a: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차주 계획</a:t>
                      </a: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43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</a:rPr>
                        <a:t>최종산출물</a:t>
                      </a:r>
                      <a:endParaRPr lang="en-US"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-. </a:t>
                      </a:r>
                      <a:r>
                        <a:rPr lang="ko-KR" altLang="en-US" sz="14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최종산출물</a:t>
                      </a:r>
                      <a:r>
                        <a:rPr lang="en-US" altLang="ko-KR" sz="14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(7</a:t>
                      </a:r>
                      <a:r>
                        <a:rPr lang="ko-KR" altLang="en-US" sz="14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종 확인</a:t>
                      </a:r>
                      <a:r>
                        <a:rPr lang="en-US" altLang="ko-KR" sz="14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sz="14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-. </a:t>
                      </a:r>
                      <a:r>
                        <a:rPr lang="ko-KR" altLang="en-US" sz="14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데이터 정리</a:t>
                      </a:r>
                      <a:endParaRPr sz="14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3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발표회 준비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-. </a:t>
                      </a:r>
                      <a:r>
                        <a:rPr lang="ko-KR" altLang="en-US" sz="14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발표회 </a:t>
                      </a:r>
                      <a:r>
                        <a:rPr lang="en-US" altLang="ko-KR" sz="14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Q&amp;A </a:t>
                      </a:r>
                      <a:r>
                        <a:rPr lang="ko-KR" altLang="en-US" sz="14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준비</a:t>
                      </a:r>
                      <a:endParaRPr sz="14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Google Shape;394;g1b5d807d25a_29_53">
            <a:extLst>
              <a:ext uri="{FF2B5EF4-FFF2-40B4-BE49-F238E27FC236}">
                <a16:creationId xmlns:a16="http://schemas.microsoft.com/office/drawing/2014/main" id="{F9CE0820-89E9-F018-8B7C-05FFF0288F61}"/>
              </a:ext>
            </a:extLst>
          </p:cNvPr>
          <p:cNvCxnSpPr/>
          <p:nvPr/>
        </p:nvCxnSpPr>
        <p:spPr>
          <a:xfrm>
            <a:off x="798160" y="827543"/>
            <a:ext cx="0" cy="369557"/>
          </a:xfrm>
          <a:prstGeom prst="straightConnector1">
            <a:avLst/>
          </a:prstGeom>
          <a:noFill/>
          <a:ln w="57150" cap="flat" cmpd="sng">
            <a:solidFill>
              <a:srgbClr val="37B2A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405;g1b5d807d25a_29_63">
            <a:extLst>
              <a:ext uri="{FF2B5EF4-FFF2-40B4-BE49-F238E27FC236}">
                <a16:creationId xmlns:a16="http://schemas.microsoft.com/office/drawing/2014/main" id="{FA6ADD52-6D7B-DDE3-CF10-EF2BC4203FFF}"/>
              </a:ext>
            </a:extLst>
          </p:cNvPr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과제 완료</a:t>
            </a:r>
            <a:r>
              <a:rPr 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en-US" altLang="ko-KR" sz="2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Weekly Scrum Template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Google Shape;396;g1b5d807d25a_29_53">
            <a:extLst>
              <a:ext uri="{FF2B5EF4-FFF2-40B4-BE49-F238E27FC236}">
                <a16:creationId xmlns:a16="http://schemas.microsoft.com/office/drawing/2014/main" id="{ACF460A7-60B2-A75B-0DFF-A5025BF23F85}"/>
              </a:ext>
            </a:extLst>
          </p:cNvPr>
          <p:cNvSpPr txBox="1"/>
          <p:nvPr/>
        </p:nvSpPr>
        <p:spPr>
          <a:xfrm>
            <a:off x="798160" y="858084"/>
            <a:ext cx="10527060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8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Weekly Scrum Template(7</a:t>
            </a:r>
            <a:r>
              <a:rPr lang="ko-KR" altLang="en-US" sz="18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주차</a:t>
            </a:r>
            <a:r>
              <a:rPr lang="en-US" altLang="ko-KR" sz="1800" b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) </a:t>
            </a:r>
            <a:endParaRPr sz="1800" b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0597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1" name="Google Shape;1161;g1b5d807d25a_29_3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1578"/>
            <a:ext cx="12192000" cy="6869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g1b5d807d25a_29_3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3487" y="3181859"/>
            <a:ext cx="2105026" cy="482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26E9521-833C-46B2-A322-CF4643D25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Google Shape;55;p44"/>
          <p:cNvSpPr/>
          <p:nvPr/>
        </p:nvSpPr>
        <p:spPr>
          <a:xfrm>
            <a:off x="1578196" y="2461534"/>
            <a:ext cx="12017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B6"/>
              </a:buClr>
              <a:buSzPts val="2000"/>
              <a:buFont typeface="Malgun Gothic"/>
              <a:buNone/>
            </a:pPr>
            <a:r>
              <a:rPr lang="en-US" sz="2000">
                <a:solidFill>
                  <a:srgbClr val="02BDB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STEP</a:t>
            </a:r>
            <a:r>
              <a:rPr lang="ko-KR" altLang="en-US" sz="2000">
                <a:solidFill>
                  <a:srgbClr val="02BDB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2000">
                <a:solidFill>
                  <a:srgbClr val="02BDB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1</a:t>
            </a:r>
            <a:r>
              <a:rPr lang="en-US" sz="2000" b="0" i="0" u="none" strike="noStrike" cap="none">
                <a:solidFill>
                  <a:srgbClr val="02BDB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2000" b="0" i="0" u="none" strike="noStrike" cap="none">
              <a:solidFill>
                <a:srgbClr val="02BDB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cxnSp>
        <p:nvCxnSpPr>
          <p:cNvPr id="4" name="Google Shape;56;p44"/>
          <p:cNvCxnSpPr/>
          <p:nvPr/>
        </p:nvCxnSpPr>
        <p:spPr>
          <a:xfrm>
            <a:off x="1662559" y="3018266"/>
            <a:ext cx="0" cy="115912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57;p11">
            <a:extLst>
              <a:ext uri="{FF2B5EF4-FFF2-40B4-BE49-F238E27FC236}">
                <a16:creationId xmlns:a16="http://schemas.microsoft.com/office/drawing/2014/main" id="{E1AD9563-D93B-CF8A-F4B4-B9023CB45518}"/>
              </a:ext>
            </a:extLst>
          </p:cNvPr>
          <p:cNvSpPr txBox="1">
            <a:spLocks/>
          </p:cNvSpPr>
          <p:nvPr/>
        </p:nvSpPr>
        <p:spPr>
          <a:xfrm>
            <a:off x="1918259" y="3150510"/>
            <a:ext cx="8355481" cy="89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54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과제 심의 산출물</a:t>
            </a:r>
          </a:p>
        </p:txBody>
      </p:sp>
    </p:spTree>
    <p:extLst>
      <p:ext uri="{BB962C8B-B14F-4D97-AF65-F5344CB8AC3E}">
        <p14:creationId xmlns:p14="http://schemas.microsoft.com/office/powerpoint/2010/main" val="117335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b5d807d25a_29_63"/>
          <p:cNvSpPr txBox="1"/>
          <p:nvPr/>
        </p:nvSpPr>
        <p:spPr>
          <a:xfrm>
            <a:off x="134653" y="101758"/>
            <a:ext cx="62903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</a:t>
            </a:r>
            <a:r>
              <a:rPr lang="ko-KR" altLang="en-US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과제 심의</a:t>
            </a:r>
            <a:r>
              <a:rPr lang="en-US" alt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] Weekly Scrum Template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6" name="Google Shape;406;g1b5d807d25a_29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21B70C-A8AA-2127-E8B4-54A7C4487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599111"/>
              </p:ext>
            </p:extLst>
          </p:nvPr>
        </p:nvGraphicFramePr>
        <p:xfrm>
          <a:off x="546016" y="1293245"/>
          <a:ext cx="11141348" cy="5377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2077">
                  <a:extLst>
                    <a:ext uri="{9D8B030D-6E8A-4147-A177-3AD203B41FA5}">
                      <a16:colId xmlns:a16="http://schemas.microsoft.com/office/drawing/2014/main" val="2246536521"/>
                    </a:ext>
                  </a:extLst>
                </a:gridCol>
                <a:gridCol w="2882069">
                  <a:extLst>
                    <a:ext uri="{9D8B030D-6E8A-4147-A177-3AD203B41FA5}">
                      <a16:colId xmlns:a16="http://schemas.microsoft.com/office/drawing/2014/main" val="3343903442"/>
                    </a:ext>
                  </a:extLst>
                </a:gridCol>
                <a:gridCol w="2961865">
                  <a:extLst>
                    <a:ext uri="{9D8B030D-6E8A-4147-A177-3AD203B41FA5}">
                      <a16:colId xmlns:a16="http://schemas.microsoft.com/office/drawing/2014/main" val="422251080"/>
                    </a:ext>
                  </a:extLst>
                </a:gridCol>
                <a:gridCol w="2785337">
                  <a:extLst>
                    <a:ext uri="{9D8B030D-6E8A-4147-A177-3AD203B41FA5}">
                      <a16:colId xmlns:a16="http://schemas.microsoft.com/office/drawing/2014/main" val="1633466939"/>
                    </a:ext>
                  </a:extLst>
                </a:gridCol>
              </a:tblGrid>
              <a:tr h="740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/>
                          <a:ea typeface="맑은 고딕"/>
                        </a:rPr>
                        <a:t>분야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/>
                          <a:ea typeface="맑은 고딕"/>
                        </a:rPr>
                        <a:t>이번 주 한 일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/>
                          <a:ea typeface="맑은 고딕"/>
                        </a:rPr>
                        <a:t>차주 계획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latin typeface="맑은 고딕"/>
                          <a:ea typeface="맑은 고딕"/>
                        </a:rPr>
                        <a:t>이슈사항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519638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/>
                          <a:ea typeface="맑은 고딕"/>
                        </a:rPr>
                        <a:t>데이터 수집 및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관련 데이터 찾기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공공기관</a:t>
                      </a: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데이터 분석 방향성 토의</a:t>
                      </a:r>
                      <a:endPara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분석 방향성 설립 및 상관관계 검증</a:t>
                      </a:r>
                      <a:endPara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사용알고리즘 채택 및 모델링 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데이터를 추가로 찾아야 </a:t>
                      </a:r>
                      <a:endPara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     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하는데 없어서 데이터 제작</a:t>
                      </a:r>
                      <a:endPara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    </a:t>
                      </a:r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/>
                          <a:ea typeface="맑은 고딕"/>
                        </a:rPr>
                        <a:t> 고민중</a:t>
                      </a:r>
                      <a:endPara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688119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/>
                          <a:ea typeface="맑은 고딕"/>
                        </a:rPr>
                        <a:t>제안전략 수립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ko-KR" altLang="en-US" dirty="0">
                        <a:latin typeface="맑은 고딕"/>
                        <a:ea typeface="맑은 고딕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519532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맑은 고딕"/>
                          <a:ea typeface="맑은 고딕"/>
                        </a:rPr>
                        <a:t>시각화</a:t>
                      </a:r>
                      <a:r>
                        <a:rPr lang="en-US" altLang="ko-KR" dirty="0"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dirty="0">
                          <a:latin typeface="맑은 고딕"/>
                          <a:ea typeface="맑은 고딕"/>
                        </a:rPr>
                        <a:t>인프라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491691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맑은 고딕"/>
                          <a:ea typeface="맑은 고딕"/>
                        </a:rPr>
                        <a:t>제안서 작성</a:t>
                      </a:r>
                      <a:r>
                        <a:rPr lang="en-US" altLang="ko-KR" dirty="0">
                          <a:latin typeface="맑은 고딕"/>
                          <a:ea typeface="맑은 고딕"/>
                        </a:rPr>
                        <a:t>/ PPT </a:t>
                      </a:r>
                      <a:r>
                        <a:rPr lang="ko-KR" altLang="en-US" dirty="0">
                          <a:latin typeface="맑은 고딕"/>
                          <a:ea typeface="맑은 고딕"/>
                        </a:rPr>
                        <a:t>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926094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맑은 고딕"/>
                          <a:ea typeface="맑은 고딕"/>
                        </a:rPr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752156"/>
                  </a:ext>
                </a:extLst>
              </a:tr>
            </a:tbl>
          </a:graphicData>
        </a:graphic>
      </p:graphicFrame>
      <p:sp>
        <p:nvSpPr>
          <p:cNvPr id="3" name="Google Shape;396;g1b5d807d25a_29_53">
            <a:extLst>
              <a:ext uri="{FF2B5EF4-FFF2-40B4-BE49-F238E27FC236}">
                <a16:creationId xmlns:a16="http://schemas.microsoft.com/office/drawing/2014/main" id="{14B547FD-F619-D7E5-89F6-7579EE2661A3}"/>
              </a:ext>
            </a:extLst>
          </p:cNvPr>
          <p:cNvSpPr txBox="1"/>
          <p:nvPr/>
        </p:nvSpPr>
        <p:spPr>
          <a:xfrm>
            <a:off x="382521" y="857794"/>
            <a:ext cx="88459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4" name="Google Shape;394;g1b5d807d25a_29_53">
            <a:extLst>
              <a:ext uri="{FF2B5EF4-FFF2-40B4-BE49-F238E27FC236}">
                <a16:creationId xmlns:a16="http://schemas.microsoft.com/office/drawing/2014/main" id="{7B4BAEBF-8E7D-1DCC-29E7-BCBFC93696BB}"/>
              </a:ext>
            </a:extLst>
          </p:cNvPr>
          <p:cNvCxnSpPr/>
          <p:nvPr/>
        </p:nvCxnSpPr>
        <p:spPr>
          <a:xfrm>
            <a:off x="382521" y="885825"/>
            <a:ext cx="0" cy="252413"/>
          </a:xfrm>
          <a:prstGeom prst="straightConnector1">
            <a:avLst/>
          </a:prstGeom>
          <a:noFill/>
          <a:ln w="57150" cap="flat" cmpd="sng">
            <a:solidFill>
              <a:srgbClr val="37B2A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396;g1b5d807d25a_29_53">
            <a:extLst>
              <a:ext uri="{FF2B5EF4-FFF2-40B4-BE49-F238E27FC236}">
                <a16:creationId xmlns:a16="http://schemas.microsoft.com/office/drawing/2014/main" id="{9E32751E-CCC5-3E2D-471F-38C9E5EEE2FC}"/>
              </a:ext>
            </a:extLst>
          </p:cNvPr>
          <p:cNvSpPr txBox="1"/>
          <p:nvPr/>
        </p:nvSpPr>
        <p:spPr>
          <a:xfrm>
            <a:off x="456198" y="829765"/>
            <a:ext cx="88459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Weekly Scrum Template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sz="1600" b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761C97-7B29-94E2-3369-781D8CDF2417}"/>
              </a:ext>
            </a:extLst>
          </p:cNvPr>
          <p:cNvSpPr/>
          <p:nvPr/>
        </p:nvSpPr>
        <p:spPr>
          <a:xfrm>
            <a:off x="1399473" y="2003598"/>
            <a:ext cx="763145" cy="30847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27635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>
          <a:extLst>
            <a:ext uri="{FF2B5EF4-FFF2-40B4-BE49-F238E27FC236}">
              <a16:creationId xmlns:a16="http://schemas.microsoft.com/office/drawing/2014/main" id="{C7D07409-C38F-6260-9016-4BA3EB272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b5d807d25a_29_63">
            <a:extLst>
              <a:ext uri="{FF2B5EF4-FFF2-40B4-BE49-F238E27FC236}">
                <a16:creationId xmlns:a16="http://schemas.microsoft.com/office/drawing/2014/main" id="{B59C0A52-0C58-6719-2E85-D2FAB7D8F2A0}"/>
              </a:ext>
            </a:extLst>
          </p:cNvPr>
          <p:cNvSpPr txBox="1"/>
          <p:nvPr/>
        </p:nvSpPr>
        <p:spPr>
          <a:xfrm>
            <a:off x="134653" y="101758"/>
            <a:ext cx="62903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alt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</a:t>
            </a:r>
            <a:r>
              <a:rPr lang="ko-KR" altLang="en-US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과제 심의</a:t>
            </a:r>
            <a:r>
              <a:rPr lang="en-US" alt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] Weekly Scrum Template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6" name="Google Shape;406;g1b5d807d25a_29_63">
            <a:extLst>
              <a:ext uri="{FF2B5EF4-FFF2-40B4-BE49-F238E27FC236}">
                <a16:creationId xmlns:a16="http://schemas.microsoft.com/office/drawing/2014/main" id="{8DE51B82-F6AA-7634-E318-FDB661548B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780955-4C45-656A-0E04-643D5B8BCEE0}"/>
              </a:ext>
            </a:extLst>
          </p:cNvPr>
          <p:cNvGraphicFramePr>
            <a:graphicFrameLocks noGrp="1"/>
          </p:cNvGraphicFramePr>
          <p:nvPr/>
        </p:nvGraphicFramePr>
        <p:xfrm>
          <a:off x="546016" y="1293245"/>
          <a:ext cx="11141348" cy="53776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2077">
                  <a:extLst>
                    <a:ext uri="{9D8B030D-6E8A-4147-A177-3AD203B41FA5}">
                      <a16:colId xmlns:a16="http://schemas.microsoft.com/office/drawing/2014/main" val="2246536521"/>
                    </a:ext>
                  </a:extLst>
                </a:gridCol>
                <a:gridCol w="2882069">
                  <a:extLst>
                    <a:ext uri="{9D8B030D-6E8A-4147-A177-3AD203B41FA5}">
                      <a16:colId xmlns:a16="http://schemas.microsoft.com/office/drawing/2014/main" val="3343903442"/>
                    </a:ext>
                  </a:extLst>
                </a:gridCol>
                <a:gridCol w="2961865">
                  <a:extLst>
                    <a:ext uri="{9D8B030D-6E8A-4147-A177-3AD203B41FA5}">
                      <a16:colId xmlns:a16="http://schemas.microsoft.com/office/drawing/2014/main" val="422251080"/>
                    </a:ext>
                  </a:extLst>
                </a:gridCol>
                <a:gridCol w="2785337">
                  <a:extLst>
                    <a:ext uri="{9D8B030D-6E8A-4147-A177-3AD203B41FA5}">
                      <a16:colId xmlns:a16="http://schemas.microsoft.com/office/drawing/2014/main" val="1633466939"/>
                    </a:ext>
                  </a:extLst>
                </a:gridCol>
              </a:tblGrid>
              <a:tr h="7402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이번 주 한 일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차주 계획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이슈사항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519638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 및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데이터 찾기</a:t>
                      </a:r>
                      <a:r>
                        <a:rPr lang="en-US" altLang="ko-KR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공공기관</a:t>
                      </a:r>
                      <a:r>
                        <a:rPr lang="en-US" altLang="ko-KR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분석 방향성 토의</a:t>
                      </a:r>
                      <a:endParaRPr lang="en-US" altLang="ko-KR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방향성 설립 및 상관관계 검증</a:t>
                      </a:r>
                      <a:endParaRPr lang="en-US" altLang="ko-KR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사용알고리즘 채택 및 모델링 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데이터를 추가로 찾아야 </a:t>
                      </a:r>
                      <a:endParaRPr lang="en-US" altLang="ko-KR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ko-KR" altLang="en-US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하는데 없어서 데이터 제작</a:t>
                      </a:r>
                      <a:endParaRPr lang="en-US" altLang="ko-KR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고민중</a:t>
                      </a:r>
                      <a:endParaRPr lang="en-US" altLang="ko-KR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688119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제안전략 수립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7519532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</a:t>
                      </a:r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인프라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491691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제안서 작성</a:t>
                      </a:r>
                      <a:r>
                        <a:rPr lang="en-US" altLang="ko-KR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PPT </a:t>
                      </a: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926094"/>
                  </a:ext>
                </a:extLst>
              </a:tr>
              <a:tr h="9231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752156"/>
                  </a:ext>
                </a:extLst>
              </a:tr>
            </a:tbl>
          </a:graphicData>
        </a:graphic>
      </p:graphicFrame>
      <p:sp>
        <p:nvSpPr>
          <p:cNvPr id="3" name="Google Shape;396;g1b5d807d25a_29_53">
            <a:extLst>
              <a:ext uri="{FF2B5EF4-FFF2-40B4-BE49-F238E27FC236}">
                <a16:creationId xmlns:a16="http://schemas.microsoft.com/office/drawing/2014/main" id="{53E6AA84-7DE8-3015-A1BE-74995DD1E504}"/>
              </a:ext>
            </a:extLst>
          </p:cNvPr>
          <p:cNvSpPr txBox="1"/>
          <p:nvPr/>
        </p:nvSpPr>
        <p:spPr>
          <a:xfrm>
            <a:off x="382521" y="857794"/>
            <a:ext cx="88459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cxnSp>
        <p:nvCxnSpPr>
          <p:cNvPr id="4" name="Google Shape;394;g1b5d807d25a_29_53">
            <a:extLst>
              <a:ext uri="{FF2B5EF4-FFF2-40B4-BE49-F238E27FC236}">
                <a16:creationId xmlns:a16="http://schemas.microsoft.com/office/drawing/2014/main" id="{472233D8-ACF4-9A8B-1CB0-D3AE4D204791}"/>
              </a:ext>
            </a:extLst>
          </p:cNvPr>
          <p:cNvCxnSpPr/>
          <p:nvPr/>
        </p:nvCxnSpPr>
        <p:spPr>
          <a:xfrm>
            <a:off x="382521" y="885825"/>
            <a:ext cx="0" cy="252413"/>
          </a:xfrm>
          <a:prstGeom prst="straightConnector1">
            <a:avLst/>
          </a:prstGeom>
          <a:noFill/>
          <a:ln w="57150" cap="flat" cmpd="sng">
            <a:solidFill>
              <a:srgbClr val="37B2A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" name="Google Shape;396;g1b5d807d25a_29_53">
            <a:extLst>
              <a:ext uri="{FF2B5EF4-FFF2-40B4-BE49-F238E27FC236}">
                <a16:creationId xmlns:a16="http://schemas.microsoft.com/office/drawing/2014/main" id="{B8730B92-E8C8-39FD-C762-55A297846EDC}"/>
              </a:ext>
            </a:extLst>
          </p:cNvPr>
          <p:cNvSpPr txBox="1"/>
          <p:nvPr/>
        </p:nvSpPr>
        <p:spPr>
          <a:xfrm>
            <a:off x="456198" y="829765"/>
            <a:ext cx="88459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alt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Weekly Scrum Template 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r>
              <a:rPr lang="en-US" altLang="ko-KR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sz="1600" b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DA193C-F6C9-B5B5-8224-327140700AFB}"/>
              </a:ext>
            </a:extLst>
          </p:cNvPr>
          <p:cNvSpPr/>
          <p:nvPr/>
        </p:nvSpPr>
        <p:spPr>
          <a:xfrm>
            <a:off x="1399473" y="2003598"/>
            <a:ext cx="763145" cy="30847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230450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b5d807d25a_29_63"/>
          <p:cNvSpPr txBox="1"/>
          <p:nvPr/>
        </p:nvSpPr>
        <p:spPr>
          <a:xfrm>
            <a:off x="134654" y="101758"/>
            <a:ext cx="6401948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</a:t>
            </a:r>
            <a:r>
              <a:rPr lang="ko-KR" altLang="en-US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과제심의</a:t>
            </a:r>
            <a:r>
              <a:rPr 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] </a:t>
            </a:r>
            <a:r>
              <a:rPr lang="ko-KR" altLang="en-US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조별 과제 정의서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6" name="Google Shape;406;g1b5d807d25a_29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428;g1b5d807d25a_29_83">
            <a:extLst>
              <a:ext uri="{FF2B5EF4-FFF2-40B4-BE49-F238E27FC236}">
                <a16:creationId xmlns:a16="http://schemas.microsoft.com/office/drawing/2014/main" id="{6D93144C-B7E6-EC30-9108-F9DFD3898E8B}"/>
              </a:ext>
            </a:extLst>
          </p:cNvPr>
          <p:cNvCxnSpPr/>
          <p:nvPr/>
        </p:nvCxnSpPr>
        <p:spPr>
          <a:xfrm>
            <a:off x="382521" y="885825"/>
            <a:ext cx="0" cy="252413"/>
          </a:xfrm>
          <a:prstGeom prst="straightConnector1">
            <a:avLst/>
          </a:prstGeom>
          <a:noFill/>
          <a:ln w="57150" cap="flat" cmpd="sng">
            <a:solidFill>
              <a:srgbClr val="37B2A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429;g1b5d807d25a_29_83">
            <a:extLst>
              <a:ext uri="{FF2B5EF4-FFF2-40B4-BE49-F238E27FC236}">
                <a16:creationId xmlns:a16="http://schemas.microsoft.com/office/drawing/2014/main" id="{7D6C9DB9-7C93-21FF-77CD-91CCA7DC3656}"/>
              </a:ext>
            </a:extLst>
          </p:cNvPr>
          <p:cNvSpPr txBox="1"/>
          <p:nvPr/>
        </p:nvSpPr>
        <p:spPr>
          <a:xfrm>
            <a:off x="382521" y="857794"/>
            <a:ext cx="88459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altLang="en-US" sz="16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조별 과제 정의서</a:t>
            </a:r>
            <a:endParaRPr sz="16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graphicFrame>
        <p:nvGraphicFramePr>
          <p:cNvPr id="2" name="Google Shape;516;g1b5d807d25a_29_172">
            <a:extLst>
              <a:ext uri="{FF2B5EF4-FFF2-40B4-BE49-F238E27FC236}">
                <a16:creationId xmlns:a16="http://schemas.microsoft.com/office/drawing/2014/main" id="{ECDE141D-6BC3-1C26-CFA6-04661EC5AB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4254044"/>
              </p:ext>
            </p:extLst>
          </p:nvPr>
        </p:nvGraphicFramePr>
        <p:xfrm>
          <a:off x="696000" y="1330518"/>
          <a:ext cx="10800000" cy="5214952"/>
        </p:xfrm>
        <a:graphic>
          <a:graphicData uri="http://schemas.openxmlformats.org/drawingml/2006/table">
            <a:tbl>
              <a:tblPr firstRow="1" bandRow="1">
                <a:noFill/>
                <a:tableStyleId>{8AC34860-93B6-429A-9CBE-D8EE26E9B93E}</a:tableStyleId>
              </a:tblPr>
              <a:tblGrid>
                <a:gridCol w="2394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7829">
                  <a:extLst>
                    <a:ext uri="{9D8B030D-6E8A-4147-A177-3AD203B41FA5}">
                      <a16:colId xmlns:a16="http://schemas.microsoft.com/office/drawing/2014/main" val="3154290821"/>
                    </a:ext>
                  </a:extLst>
                </a:gridCol>
                <a:gridCol w="2932171">
                  <a:extLst>
                    <a:ext uri="{9D8B030D-6E8A-4147-A177-3AD203B41FA5}">
                      <a16:colId xmlns:a16="http://schemas.microsoft.com/office/drawing/2014/main" val="1597570642"/>
                    </a:ext>
                  </a:extLst>
                </a:gridCol>
              </a:tblGrid>
              <a:tr h="44783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반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조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[13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권역 5반 13조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선정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BM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altLang="en-US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28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</a:rPr>
                        <a:t>조원 성명</a:t>
                      </a:r>
                      <a:r>
                        <a:rPr lang="en-US" altLang="ko-KR" sz="1400" b="1" u="none" strike="noStrike" cap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</a:rPr>
                        <a:t>조장을 맨 앞에</a:t>
                      </a:r>
                      <a:r>
                        <a:rPr lang="en-US" altLang="ko-KR" sz="1400" b="1" u="none" strike="noStrike" cap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16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u="none" strike="noStrike" cap="none" dirty="0" err="1">
                          <a:solidFill>
                            <a:schemeClr val="tx1"/>
                          </a:solidFill>
                        </a:rPr>
                        <a:t>이주상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u="none" strike="noStrike" cap="none" dirty="0" err="1">
                          <a:solidFill>
                            <a:schemeClr val="tx1"/>
                          </a:solidFill>
                        </a:rPr>
                        <a:t>박영호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u="none" strike="noStrike" cap="none" dirty="0" err="1">
                          <a:solidFill>
                            <a:schemeClr val="tx1"/>
                          </a:solidFill>
                        </a:rPr>
                        <a:t>최재혁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u="none" strike="noStrike" cap="none" dirty="0" err="1">
                          <a:solidFill>
                            <a:schemeClr val="tx1"/>
                          </a:solidFill>
                        </a:rPr>
                        <a:t>허윤혁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u="none" strike="noStrike" cap="none" dirty="0" err="1">
                          <a:solidFill>
                            <a:schemeClr val="tx1"/>
                          </a:solidFill>
                        </a:rPr>
                        <a:t>노태준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u="none" strike="noStrike" cap="none" dirty="0" err="1">
                          <a:solidFill>
                            <a:schemeClr val="tx1"/>
                          </a:solidFill>
                        </a:rPr>
                        <a:t>최세빈</a:t>
                      </a:r>
                      <a:r>
                        <a:rPr lang="en-US" altLang="ko-KR" sz="1400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u="none" strike="noStrike" cap="none" dirty="0" err="1">
                          <a:solidFill>
                            <a:schemeClr val="tx1"/>
                          </a:solidFill>
                        </a:rPr>
                        <a:t>조세린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13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</a:rPr>
                        <a:t>과제명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53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</a:rPr>
                        <a:t>주요 서비스 내용</a:t>
                      </a:r>
                      <a:br>
                        <a:rPr lang="ko-KR" altLang="en-US" sz="1600" b="1" u="none" strike="noStrike" cap="none" dirty="0">
                          <a:solidFill>
                            <a:srgbClr val="000000"/>
                          </a:solidFill>
                        </a:rPr>
                      </a:br>
                      <a:r>
                        <a:rPr lang="en-US" altLang="ko-KR" sz="1600" b="1" u="none" strike="noStrike" cap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</a:rPr>
                        <a:t>주요 기능</a:t>
                      </a:r>
                      <a:r>
                        <a:rPr lang="en-US" altLang="ko-KR" sz="1600" b="1" u="none" strike="noStrike" cap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</a:rPr>
                        <a:t>기술 포함</a:t>
                      </a:r>
                      <a:r>
                        <a:rPr lang="en-US" altLang="ko-KR" sz="1600" b="1" u="none" strike="noStrike" cap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452572"/>
                  </a:ext>
                </a:extLst>
              </a:tr>
              <a:tr h="3531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</a:rPr>
                        <a:t>목표 고객</a:t>
                      </a:r>
                      <a:r>
                        <a:rPr lang="en-US" altLang="ko-KR" sz="1200" b="1" u="none" strike="noStrike" cap="none" dirty="0">
                          <a:solidFill>
                            <a:schemeClr val="tx1"/>
                          </a:solidFill>
                        </a:rPr>
                        <a:t>(B2B.B2G </a:t>
                      </a: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</a:rPr>
                        <a:t>대상</a:t>
                      </a:r>
                      <a:r>
                        <a:rPr lang="en-US" altLang="ko-KR" sz="1200" b="1" u="none" strike="noStrike" cap="none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sz="16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04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</a:rPr>
                        <a:t>과제 선정 배경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9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</a:rPr>
                        <a:t>활용 데이터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59410"/>
                  </a:ext>
                </a:extLst>
              </a:tr>
              <a:tr h="607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600" b="1" u="none" strike="noStrike" cap="none" dirty="0">
                          <a:solidFill>
                            <a:schemeClr val="tx1"/>
                          </a:solidFill>
                        </a:rPr>
                        <a:t>기대 효과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6808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g1b5d807d25a_29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Google Shape;516;g1b5d807d25a_29_172">
            <a:extLst>
              <a:ext uri="{FF2B5EF4-FFF2-40B4-BE49-F238E27FC236}">
                <a16:creationId xmlns:a16="http://schemas.microsoft.com/office/drawing/2014/main" id="{92275746-D81E-AC13-3E6B-92854DA9F9FC}"/>
              </a:ext>
            </a:extLst>
          </p:cNvPr>
          <p:cNvGraphicFramePr/>
          <p:nvPr/>
        </p:nvGraphicFramePr>
        <p:xfrm>
          <a:off x="696000" y="4078153"/>
          <a:ext cx="10800000" cy="2520000"/>
        </p:xfrm>
        <a:graphic>
          <a:graphicData uri="http://schemas.openxmlformats.org/drawingml/2006/table">
            <a:tbl>
              <a:tblPr firstRow="1" bandRow="1">
                <a:noFill/>
                <a:tableStyleId>{8AC34860-93B6-429A-9CBE-D8EE26E9B93E}</a:tableStyleId>
              </a:tblPr>
              <a:tblGrid>
                <a:gridCol w="730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691">
                  <a:extLst>
                    <a:ext uri="{9D8B030D-6E8A-4147-A177-3AD203B41FA5}">
                      <a16:colId xmlns:a16="http://schemas.microsoft.com/office/drawing/2014/main" val="919090943"/>
                    </a:ext>
                  </a:extLst>
                </a:gridCol>
                <a:gridCol w="3739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094">
                  <a:extLst>
                    <a:ext uri="{9D8B030D-6E8A-4147-A177-3AD203B41FA5}">
                      <a16:colId xmlns:a16="http://schemas.microsoft.com/office/drawing/2014/main" val="854280500"/>
                    </a:ext>
                  </a:extLst>
                </a:gridCol>
                <a:gridCol w="3437905">
                  <a:extLst>
                    <a:ext uri="{9D8B030D-6E8A-4147-A177-3AD203B41FA5}">
                      <a16:colId xmlns:a16="http://schemas.microsoft.com/office/drawing/2014/main" val="1066953812"/>
                    </a:ext>
                  </a:extLst>
                </a:gridCol>
                <a:gridCol w="843835">
                  <a:extLst>
                    <a:ext uri="{9D8B030D-6E8A-4147-A177-3AD203B41FA5}">
                      <a16:colId xmlns:a16="http://schemas.microsoft.com/office/drawing/2014/main" val="2027995210"/>
                    </a:ext>
                  </a:extLst>
                </a:gridCol>
              </a:tblGrid>
              <a:tr h="315000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err="1">
                          <a:solidFill>
                            <a:schemeClr val="tx1"/>
                          </a:solidFill>
                        </a:rPr>
                        <a:t>주차별</a:t>
                      </a: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</a:rPr>
                        <a:t> 세부</a:t>
                      </a:r>
                      <a:endParaRPr lang="en-US" altLang="ko-KR" sz="1400" b="1" u="none" strike="noStrike" cap="none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</a:rPr>
                        <a:t>일정</a:t>
                      </a: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83136" marR="83136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</a:rPr>
                        <a:t>주차</a:t>
                      </a: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</a:rPr>
                        <a:t>주요 수행 과업</a:t>
                      </a: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</a:rPr>
                        <a:t>일정</a:t>
                      </a:r>
                      <a:r>
                        <a:rPr lang="en-US" altLang="ko-KR" sz="1400" b="1" u="none" strike="noStrike" cap="none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</a:rPr>
                        <a:t>기한</a:t>
                      </a:r>
                      <a:r>
                        <a:rPr lang="en-US" altLang="ko-KR" sz="1400" b="1" u="none" strike="noStrike" cap="none">
                          <a:solidFill>
                            <a:schemeClr val="tx1"/>
                          </a:solidFill>
                        </a:rPr>
                        <a:t>)</a:t>
                      </a: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</a:rPr>
                        <a:t>주요활동</a:t>
                      </a: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</a:rPr>
                        <a:t>비고</a:t>
                      </a: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u="none" strike="noStrike" cap="none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</a:rPr>
                        <a:t>주차</a:t>
                      </a: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077757"/>
                  </a:ext>
                </a:extLst>
              </a:tr>
              <a:tr h="315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주차</a:t>
                      </a: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</a:rPr>
                        <a:t>주차</a:t>
                      </a: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b="1">
                          <a:solidFill>
                            <a:schemeClr val="tx1"/>
                          </a:solidFill>
                        </a:rPr>
                        <a:t>주차</a:t>
                      </a: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5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u="none" strike="noStrike" cap="none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u="none" strike="noStrike" cap="none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396556"/>
                  </a:ext>
                </a:extLst>
              </a:tr>
              <a:tr h="315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1" u="none" strike="noStrike" cap="none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400" b="1" u="none" strike="noStrike" cap="none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20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160070"/>
                  </a:ext>
                </a:extLst>
              </a:tr>
            </a:tbl>
          </a:graphicData>
        </a:graphic>
      </p:graphicFrame>
      <p:sp>
        <p:nvSpPr>
          <p:cNvPr id="4" name="Google Shape;405;g1b5d807d25a_29_63">
            <a:extLst>
              <a:ext uri="{FF2B5EF4-FFF2-40B4-BE49-F238E27FC236}">
                <a16:creationId xmlns:a16="http://schemas.microsoft.com/office/drawing/2014/main" id="{938E3A06-C22A-3DE5-C688-D37030FB2272}"/>
              </a:ext>
            </a:extLst>
          </p:cNvPr>
          <p:cNvSpPr txBox="1"/>
          <p:nvPr/>
        </p:nvSpPr>
        <p:spPr>
          <a:xfrm>
            <a:off x="134653" y="101758"/>
            <a:ext cx="673521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</a:t>
            </a:r>
            <a:r>
              <a:rPr lang="ko-KR" altLang="en-US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과제 심의</a:t>
            </a:r>
            <a:r>
              <a:rPr 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] </a:t>
            </a:r>
            <a:r>
              <a:rPr lang="ko-KR" altLang="en-US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조별 과제 정의서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Google Shape;516;g1b5d807d25a_29_172">
            <a:extLst>
              <a:ext uri="{FF2B5EF4-FFF2-40B4-BE49-F238E27FC236}">
                <a16:creationId xmlns:a16="http://schemas.microsoft.com/office/drawing/2014/main" id="{66739953-362C-8F3A-DF1A-99A93285CE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6379649"/>
              </p:ext>
            </p:extLst>
          </p:nvPr>
        </p:nvGraphicFramePr>
        <p:xfrm>
          <a:off x="695999" y="1088534"/>
          <a:ext cx="10800002" cy="2743290"/>
        </p:xfrm>
        <a:graphic>
          <a:graphicData uri="http://schemas.openxmlformats.org/drawingml/2006/table">
            <a:tbl>
              <a:tblPr firstRow="1" bandRow="1">
                <a:noFill/>
                <a:tableStyleId>{8AC34860-93B6-429A-9CBE-D8EE26E9B93E}</a:tableStyleId>
              </a:tblPr>
              <a:tblGrid>
                <a:gridCol w="76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9696">
                  <a:extLst>
                    <a:ext uri="{9D8B030D-6E8A-4147-A177-3AD203B41FA5}">
                      <a16:colId xmlns:a16="http://schemas.microsoft.com/office/drawing/2014/main" val="2153951067"/>
                    </a:ext>
                  </a:extLst>
                </a:gridCol>
                <a:gridCol w="1309696">
                  <a:extLst>
                    <a:ext uri="{9D8B030D-6E8A-4147-A177-3AD203B41FA5}">
                      <a16:colId xmlns:a16="http://schemas.microsoft.com/office/drawing/2014/main" val="3187739439"/>
                    </a:ext>
                  </a:extLst>
                </a:gridCol>
                <a:gridCol w="1309696">
                  <a:extLst>
                    <a:ext uri="{9D8B030D-6E8A-4147-A177-3AD203B41FA5}">
                      <a16:colId xmlns:a16="http://schemas.microsoft.com/office/drawing/2014/main" val="22892382"/>
                    </a:ext>
                  </a:extLst>
                </a:gridCol>
                <a:gridCol w="1309696">
                  <a:extLst>
                    <a:ext uri="{9D8B030D-6E8A-4147-A177-3AD203B41FA5}">
                      <a16:colId xmlns:a16="http://schemas.microsoft.com/office/drawing/2014/main" val="204249842"/>
                    </a:ext>
                  </a:extLst>
                </a:gridCol>
                <a:gridCol w="1309696">
                  <a:extLst>
                    <a:ext uri="{9D8B030D-6E8A-4147-A177-3AD203B41FA5}">
                      <a16:colId xmlns:a16="http://schemas.microsoft.com/office/drawing/2014/main" val="424508324"/>
                    </a:ext>
                  </a:extLst>
                </a:gridCol>
                <a:gridCol w="1309696">
                  <a:extLst>
                    <a:ext uri="{9D8B030D-6E8A-4147-A177-3AD203B41FA5}">
                      <a16:colId xmlns:a16="http://schemas.microsoft.com/office/drawing/2014/main" val="2254565654"/>
                    </a:ext>
                  </a:extLst>
                </a:gridCol>
                <a:gridCol w="1309696">
                  <a:extLst>
                    <a:ext uri="{9D8B030D-6E8A-4147-A177-3AD203B41FA5}">
                      <a16:colId xmlns:a16="http://schemas.microsoft.com/office/drawing/2014/main" val="1217858123"/>
                    </a:ext>
                  </a:extLst>
                </a:gridCol>
              </a:tblGrid>
              <a:tr h="280000">
                <a:tc rowSpan="9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1" u="none" strike="noStrike" cap="none" err="1">
                          <a:solidFill>
                            <a:schemeClr val="tx1"/>
                          </a:solidFill>
                        </a:rPr>
                        <a:t>조원별</a:t>
                      </a:r>
                      <a:endParaRPr lang="en-US" altLang="ko-KR" sz="1400" b="1" u="none" strike="noStrike" cap="none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u="none" strike="noStrike" cap="none" dirty="0">
                          <a:solidFill>
                            <a:schemeClr val="tx1"/>
                          </a:solidFill>
                        </a:rPr>
                        <a:t>R&amp;R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err="1">
                          <a:solidFill>
                            <a:schemeClr val="tx1"/>
                          </a:solidFill>
                        </a:rPr>
                        <a:t>조원명</a:t>
                      </a: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</a:rPr>
                        <a:t>데이터분석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</a:rPr>
                        <a:t>인프라 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tx1"/>
                          </a:solidFill>
                        </a:rPr>
                        <a:t>PPT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u="none" strike="noStrike" cap="none" dirty="0">
                          <a:solidFill>
                            <a:schemeClr val="tx1"/>
                          </a:solidFill>
                        </a:rPr>
                        <a:t>발표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이주상</a:t>
                      </a:r>
                      <a:endParaRPr lang="ko-KR" altLang="en-US"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ko-KR" altLang="en-US"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ko-KR" altLang="en-US"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ko-KR" altLang="en-US"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ko-KR" altLang="en-US"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ko-KR" altLang="en-US"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ko-KR" altLang="en-US"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ko-KR" altLang="en-US"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395807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박영호</a:t>
                      </a:r>
                      <a:endParaRPr altLang="en-US"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최재혁</a:t>
                      </a:r>
                      <a:endParaRPr altLang="en-US"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917627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400" b="0" i="0" u="none" strike="noStrike" cap="none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허윤혁</a:t>
                      </a:r>
                      <a:endParaRPr altLang="en-US" sz="1400" b="0" i="0" u="none" strike="noStrike" cap="none" err="1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노태준</a:t>
                      </a:r>
                      <a:endParaRPr altLang="en-US" sz="1400" b="0" i="0" u="none" strike="noStrike" cap="none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61071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400" b="0" i="0" u="none" strike="noStrike" cap="none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최세빈</a:t>
                      </a:r>
                      <a:endParaRPr altLang="en-US" sz="1400" b="0" i="0" u="none" strike="noStrike" cap="none" dirty="0" err="1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ko-KR" altLang="en-US" sz="1400" b="0" i="0" u="none" strike="noStrike" cap="none" dirty="0" err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조세린</a:t>
                      </a:r>
                      <a:endParaRPr altLang="en-US" sz="1400" b="0" i="0" u="none" strike="noStrike" cap="none" dirty="0" err="1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061430"/>
                  </a:ext>
                </a:extLst>
              </a:tr>
              <a:tr h="28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5" name="Google Shape;428;g1b5d807d25a_29_83">
            <a:extLst>
              <a:ext uri="{FF2B5EF4-FFF2-40B4-BE49-F238E27FC236}">
                <a16:creationId xmlns:a16="http://schemas.microsoft.com/office/drawing/2014/main" id="{AC7D56BA-560F-7295-93C8-C9A5C47F82D4}"/>
              </a:ext>
            </a:extLst>
          </p:cNvPr>
          <p:cNvCxnSpPr/>
          <p:nvPr/>
        </p:nvCxnSpPr>
        <p:spPr>
          <a:xfrm>
            <a:off x="382521" y="752601"/>
            <a:ext cx="0" cy="252413"/>
          </a:xfrm>
          <a:prstGeom prst="straightConnector1">
            <a:avLst/>
          </a:prstGeom>
          <a:noFill/>
          <a:ln w="57150" cap="flat" cmpd="sng">
            <a:solidFill>
              <a:srgbClr val="37B2A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Google Shape;429;g1b5d807d25a_29_83">
            <a:extLst>
              <a:ext uri="{FF2B5EF4-FFF2-40B4-BE49-F238E27FC236}">
                <a16:creationId xmlns:a16="http://schemas.microsoft.com/office/drawing/2014/main" id="{0E0FD90F-7C57-0C55-C0D0-38C4FB771774}"/>
              </a:ext>
            </a:extLst>
          </p:cNvPr>
          <p:cNvSpPr txBox="1"/>
          <p:nvPr/>
        </p:nvSpPr>
        <p:spPr>
          <a:xfrm>
            <a:off x="382521" y="724570"/>
            <a:ext cx="88459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altLang="en-US" sz="16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조별 과제 정의서</a:t>
            </a:r>
            <a:endParaRPr sz="16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7988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b5d807d25a_29_83"/>
          <p:cNvSpPr txBox="1"/>
          <p:nvPr/>
        </p:nvSpPr>
        <p:spPr>
          <a:xfrm>
            <a:off x="134653" y="101758"/>
            <a:ext cx="686367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[</a:t>
            </a:r>
            <a:r>
              <a:rPr lang="ko-KR" altLang="en-US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과제심의</a:t>
            </a:r>
            <a:r>
              <a:rPr lang="ko-KR" alt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] </a:t>
            </a:r>
            <a:r>
              <a:rPr lang="ko-KR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데이터</a:t>
            </a:r>
            <a:r>
              <a:rPr lang="ko-KR" altLang="en-US" sz="24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정의서</a:t>
            </a:r>
            <a:endParaRPr sz="1800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pic>
        <p:nvPicPr>
          <p:cNvPr id="427" name="Google Shape;427;g1b5d807d25a_29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766" y="156121"/>
            <a:ext cx="1313733" cy="3012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8" name="Google Shape;428;g1b5d807d25a_29_83"/>
          <p:cNvCxnSpPr/>
          <p:nvPr/>
        </p:nvCxnSpPr>
        <p:spPr>
          <a:xfrm>
            <a:off x="382521" y="885825"/>
            <a:ext cx="0" cy="252413"/>
          </a:xfrm>
          <a:prstGeom prst="straightConnector1">
            <a:avLst/>
          </a:prstGeom>
          <a:noFill/>
          <a:ln w="57150" cap="flat" cmpd="sng">
            <a:solidFill>
              <a:srgbClr val="37B2A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9" name="Google Shape;429;g1b5d807d25a_29_83"/>
          <p:cNvSpPr txBox="1"/>
          <p:nvPr/>
        </p:nvSpPr>
        <p:spPr>
          <a:xfrm>
            <a:off x="382521" y="857794"/>
            <a:ext cx="8845951" cy="30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데이터</a:t>
            </a:r>
            <a:r>
              <a:rPr lang="en-US" altLang="ko-KR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 </a:t>
            </a:r>
            <a:r>
              <a:rPr lang="ko-KR" altLang="en-US" sz="16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rial"/>
              </a:rPr>
              <a:t>정의서</a:t>
            </a:r>
            <a:endParaRPr sz="16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430" name="Google Shape;430;g1b5d807d25a_29_83"/>
          <p:cNvSpPr/>
          <p:nvPr/>
        </p:nvSpPr>
        <p:spPr>
          <a:xfrm>
            <a:off x="685800" y="1468244"/>
            <a:ext cx="1886100" cy="7392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확보</a:t>
            </a:r>
            <a:endParaRPr sz="14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사이트(방법)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1" name="Google Shape;431;g1b5d807d25a_29_83"/>
          <p:cNvSpPr/>
          <p:nvPr/>
        </p:nvSpPr>
        <p:spPr>
          <a:xfrm>
            <a:off x="685800" y="2377500"/>
            <a:ext cx="1886100" cy="2103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ko-KR" sz="1400" b="1">
                <a:solidFill>
                  <a:schemeClr val="dk1"/>
                </a:solidFill>
              </a:rPr>
              <a:t>데이터 셋</a:t>
            </a:r>
            <a:endParaRPr lang="en-US" altLang="ko-KR" sz="1400" b="1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>
                <a:solidFill>
                  <a:schemeClr val="tx1"/>
                </a:solidFill>
              </a:rPr>
              <a:t>(Y-</a:t>
            </a:r>
            <a:r>
              <a:rPr lang="ko-KR" altLang="en-US" b="1">
                <a:solidFill>
                  <a:schemeClr val="tx1"/>
                </a:solidFill>
              </a:rPr>
              <a:t>종속변수</a:t>
            </a:r>
            <a:r>
              <a:rPr lang="en-US" altLang="ko-KR" b="1">
                <a:solidFill>
                  <a:schemeClr val="tx1"/>
                </a:solidFill>
              </a:rPr>
              <a:t>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>
                <a:solidFill>
                  <a:schemeClr val="tx1"/>
                </a:solidFill>
              </a:rPr>
              <a:t>X-</a:t>
            </a:r>
            <a:r>
              <a:rPr lang="ko-KR" altLang="en-US" b="1">
                <a:solidFill>
                  <a:schemeClr val="tx1"/>
                </a:solidFill>
              </a:rPr>
              <a:t>독립변수</a:t>
            </a:r>
            <a:r>
              <a:rPr lang="en-US" altLang="ko-KR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32" name="Google Shape;432;g1b5d807d25a_29_83"/>
          <p:cNvSpPr/>
          <p:nvPr/>
        </p:nvSpPr>
        <p:spPr>
          <a:xfrm>
            <a:off x="685800" y="4646558"/>
            <a:ext cx="1886100" cy="18276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가설 수립</a:t>
            </a: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3" name="Google Shape;433;g1b5d807d25a_29_83"/>
          <p:cNvSpPr/>
          <p:nvPr/>
        </p:nvSpPr>
        <p:spPr>
          <a:xfrm>
            <a:off x="2705280" y="1460645"/>
            <a:ext cx="8505900" cy="739200"/>
          </a:xfrm>
          <a:prstGeom prst="rect">
            <a:avLst/>
          </a:prstGeom>
          <a:noFill/>
          <a:ln w="12700" cap="flat" cmpd="sng">
            <a:solidFill>
              <a:srgbClr val="25797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4" name="Google Shape;434;g1b5d807d25a_29_83"/>
          <p:cNvSpPr/>
          <p:nvPr/>
        </p:nvSpPr>
        <p:spPr>
          <a:xfrm>
            <a:off x="2705280" y="4646558"/>
            <a:ext cx="8505900" cy="1827600"/>
          </a:xfrm>
          <a:prstGeom prst="rect">
            <a:avLst/>
          </a:prstGeom>
          <a:noFill/>
          <a:ln w="12700" cap="flat" cmpd="sng">
            <a:solidFill>
              <a:srgbClr val="25797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35" name="Google Shape;435;g1b5d807d25a_29_83"/>
          <p:cNvGraphicFramePr/>
          <p:nvPr>
            <p:extLst>
              <p:ext uri="{D42A27DB-BD31-4B8C-83A1-F6EECF244321}">
                <p14:modId xmlns:p14="http://schemas.microsoft.com/office/powerpoint/2010/main" val="1217756580"/>
              </p:ext>
            </p:extLst>
          </p:nvPr>
        </p:nvGraphicFramePr>
        <p:xfrm>
          <a:off x="2705280" y="2360191"/>
          <a:ext cx="8518650" cy="2103000"/>
        </p:xfrm>
        <a:graphic>
          <a:graphicData uri="http://schemas.openxmlformats.org/drawingml/2006/table">
            <a:tbl>
              <a:tblPr>
                <a:noFill/>
                <a:tableStyleId>{6F32DA17-5E74-4BDB-82E2-5F75A7F41E98}</a:tableStyleId>
              </a:tblPr>
              <a:tblGrid>
                <a:gridCol w="851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3000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altLang="ko-KR" sz="1200">
                          <a:solidFill>
                            <a:schemeClr val="bg1">
                              <a:lumMod val="50000"/>
                            </a:schemeClr>
                          </a:solidFill>
                          <a:ea typeface="맑은 고딕"/>
                        </a:rPr>
                        <a:t>(</a:t>
                      </a:r>
                      <a:r>
                        <a:rPr lang="ko-KR" altLang="en-US" sz="1200">
                          <a:solidFill>
                            <a:schemeClr val="bg1">
                              <a:lumMod val="50000"/>
                            </a:schemeClr>
                          </a:solidFill>
                          <a:ea typeface="맑은 고딕"/>
                        </a:rPr>
                        <a:t>예시</a:t>
                      </a:r>
                      <a:r>
                        <a:rPr lang="en-US" altLang="ko-KR" sz="1200">
                          <a:solidFill>
                            <a:schemeClr val="bg1">
                              <a:lumMod val="50000"/>
                            </a:schemeClr>
                          </a:solidFill>
                          <a:ea typeface="맑은 고딕"/>
                        </a:rPr>
                        <a:t>)  </a:t>
                      </a:r>
                      <a:r>
                        <a:rPr lang="ko-KR" altLang="en-US" sz="1200">
                          <a:solidFill>
                            <a:schemeClr val="bg1">
                              <a:lumMod val="50000"/>
                            </a:schemeClr>
                          </a:solidFill>
                          <a:ea typeface="맑은 고딕"/>
                        </a:rPr>
                        <a:t>열차 운행 중 외부 특수 상황 및 기계 결함 감지 시스템 데이터셋</a:t>
                      </a:r>
                      <a:endParaRPr lang="en-US" altLang="ko-KR" sz="120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  <a:p>
                      <a:pPr marL="2857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>
                          <a:solidFill>
                            <a:schemeClr val="bg1">
                              <a:lumMod val="50000"/>
                            </a:schemeClr>
                          </a:solidFill>
                          <a:ea typeface="맑은 고딕"/>
                        </a:rPr>
                        <a:t>X : </a:t>
                      </a:r>
                      <a:r>
                        <a:rPr lang="ko-KR" altLang="en-US" sz="1200">
                          <a:solidFill>
                            <a:schemeClr val="bg1">
                              <a:lumMod val="50000"/>
                            </a:schemeClr>
                          </a:solidFill>
                          <a:ea typeface="맑은 고딕"/>
                        </a:rPr>
                        <a:t>산업시설 열화상 </a:t>
                      </a:r>
                      <a:r>
                        <a:rPr lang="en-US" altLang="ko-KR" sz="1200">
                          <a:solidFill>
                            <a:schemeClr val="bg1">
                              <a:lumMod val="50000"/>
                            </a:schemeClr>
                          </a:solidFill>
                          <a:ea typeface="맑은 고딕"/>
                        </a:rPr>
                        <a:t>CCTV </a:t>
                      </a:r>
                      <a:r>
                        <a:rPr lang="ko-KR" altLang="en-US" sz="1200">
                          <a:solidFill>
                            <a:schemeClr val="bg1">
                              <a:lumMod val="50000"/>
                            </a:schemeClr>
                          </a:solidFill>
                          <a:ea typeface="맑은 고딕"/>
                        </a:rPr>
                        <a:t>데이터</a:t>
                      </a:r>
                      <a:r>
                        <a:rPr lang="en-US" altLang="ko-KR" sz="1200">
                          <a:solidFill>
                            <a:schemeClr val="bg1">
                              <a:lumMod val="50000"/>
                            </a:schemeClr>
                          </a:solidFill>
                          <a:ea typeface="맑은 고딕"/>
                        </a:rPr>
                        <a:t>, </a:t>
                      </a:r>
                      <a:r>
                        <a:rPr lang="ko-KR" altLang="en-US" sz="1200">
                          <a:solidFill>
                            <a:schemeClr val="bg1">
                              <a:lumMod val="50000"/>
                            </a:schemeClr>
                          </a:solidFill>
                          <a:ea typeface="맑은 고딕"/>
                        </a:rPr>
                        <a:t>전차선 애자 상태 인식 데이터</a:t>
                      </a:r>
                      <a:r>
                        <a:rPr lang="en-US" altLang="ko-KR" sz="1200">
                          <a:solidFill>
                            <a:schemeClr val="bg1">
                              <a:lumMod val="50000"/>
                            </a:schemeClr>
                          </a:solidFill>
                          <a:ea typeface="맑은 고딕"/>
                        </a:rPr>
                        <a:t>, </a:t>
                      </a:r>
                      <a:r>
                        <a:rPr lang="ko-KR" altLang="en-US" sz="1200">
                          <a:solidFill>
                            <a:schemeClr val="bg1">
                              <a:lumMod val="50000"/>
                            </a:schemeClr>
                          </a:solidFill>
                          <a:ea typeface="맑은 고딕"/>
                        </a:rPr>
                        <a:t>외부 특수상황 인식을 위한 이미지 데이터</a:t>
                      </a:r>
                      <a:endParaRPr lang="en-US" altLang="ko-KR" sz="1200">
                        <a:solidFill>
                          <a:schemeClr val="bg1">
                            <a:lumMod val="50000"/>
                          </a:schemeClr>
                        </a:solidFill>
                        <a:ea typeface="맑은 고딕"/>
                      </a:endParaRPr>
                    </a:p>
                    <a:p>
                      <a:pPr marL="285750" lvl="1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1200">
                          <a:solidFill>
                            <a:schemeClr val="bg1">
                              <a:lumMod val="50000"/>
                            </a:schemeClr>
                          </a:solidFill>
                          <a:ea typeface="맑은 고딕"/>
                        </a:rPr>
                        <a:t>Y : </a:t>
                      </a:r>
                      <a:r>
                        <a:rPr lang="ko-KR" altLang="en-US" sz="1200">
                          <a:solidFill>
                            <a:schemeClr val="bg1">
                              <a:lumMod val="50000"/>
                            </a:schemeClr>
                          </a:solidFill>
                          <a:ea typeface="맑은 고딕"/>
                        </a:rPr>
                        <a:t>정확한 근무 위치 좌표</a:t>
                      </a:r>
                      <a:endParaRPr lang="en-US" altLang="ko-KR" sz="1200">
                        <a:solidFill>
                          <a:schemeClr val="bg1">
                            <a:lumMod val="50000"/>
                          </a:schemeClr>
                        </a:solidFill>
                        <a:ea typeface="맑은 고딕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sz="11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25797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25797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5797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25797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75919-A93B-5FD3-BD07-5C8067D4BC42}"/>
              </a:ext>
            </a:extLst>
          </p:cNvPr>
          <p:cNvSpPr txBox="1"/>
          <p:nvPr/>
        </p:nvSpPr>
        <p:spPr>
          <a:xfrm>
            <a:off x="5583306" y="1676356"/>
            <a:ext cx="30977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ea typeface="맑은 고딕"/>
              </a:rPr>
              <a:t>예시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ea typeface="맑은 고딕"/>
              </a:rPr>
              <a:t>) AI HUB,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ea typeface="맑은 고딕"/>
              </a:rPr>
              <a:t>공공데이터 포털</a:t>
            </a:r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8A88A-F5B4-DAB3-2023-1EE9D3429CD9}"/>
              </a:ext>
            </a:extLst>
          </p:cNvPr>
          <p:cNvSpPr txBox="1"/>
          <p:nvPr/>
        </p:nvSpPr>
        <p:spPr>
          <a:xfrm>
            <a:off x="2705279" y="5169209"/>
            <a:ext cx="7816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ea typeface="맑은 고딕"/>
              </a:rPr>
              <a:t>예시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ea typeface="맑은 고딕"/>
              </a:rPr>
              <a:t>) 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ea typeface="맑은 고딕"/>
              </a:rPr>
              <a:t>시각지능용 이미지 데이터 활용해서 이상행동 파악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ea typeface="맑은 고딕"/>
              </a:rPr>
              <a:t>(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ea typeface="맑은 고딕"/>
              </a:rPr>
              <a:t>지하철 역사 내 </a:t>
            </a:r>
            <a:r>
              <a:rPr lang="en-US" altLang="ko-KR" sz="120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cctv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ea typeface="맑은 고딕"/>
              </a:rPr>
              <a:t>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ea typeface="맑은 고딕"/>
              </a:rPr>
              <a:t>이상행동 영상 활용 해서 이상행동으로 </a:t>
            </a:r>
            <a:r>
              <a:rPr lang="ko-KR" altLang="en-US" sz="1200" err="1">
                <a:solidFill>
                  <a:schemeClr val="bg1">
                    <a:lumMod val="50000"/>
                  </a:schemeClr>
                </a:solidFill>
                <a:ea typeface="맑은 고딕"/>
              </a:rPr>
              <a:t>판단시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ea typeface="맑은 고딕"/>
              </a:rPr>
              <a:t> 특수상황으로 판단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ea typeface="맑은 고딕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26E9521-833C-46B2-A322-CF4643D25B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Google Shape;55;p44"/>
          <p:cNvSpPr/>
          <p:nvPr/>
        </p:nvSpPr>
        <p:spPr>
          <a:xfrm>
            <a:off x="1578196" y="2461534"/>
            <a:ext cx="120173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DB6"/>
              </a:buClr>
              <a:buSzPts val="2000"/>
              <a:buFont typeface="Malgun Gothic"/>
              <a:buNone/>
            </a:pPr>
            <a:r>
              <a:rPr lang="en-US" sz="2000">
                <a:solidFill>
                  <a:srgbClr val="02BDB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STEP</a:t>
            </a:r>
            <a:r>
              <a:rPr lang="ko-KR" altLang="en-US" sz="2000">
                <a:solidFill>
                  <a:srgbClr val="02BDB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2000">
                <a:solidFill>
                  <a:srgbClr val="02BDB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2</a:t>
            </a:r>
            <a:r>
              <a:rPr lang="en-US" sz="2000" b="0" i="0" u="none" strike="noStrike" cap="none">
                <a:solidFill>
                  <a:srgbClr val="02BDB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endParaRPr sz="2000" b="0" i="0" u="none" strike="noStrike" cap="none">
              <a:solidFill>
                <a:srgbClr val="02BDB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cxnSp>
        <p:nvCxnSpPr>
          <p:cNvPr id="4" name="Google Shape;56;p44"/>
          <p:cNvCxnSpPr/>
          <p:nvPr/>
        </p:nvCxnSpPr>
        <p:spPr>
          <a:xfrm>
            <a:off x="1662559" y="3018266"/>
            <a:ext cx="0" cy="1159127"/>
          </a:xfrm>
          <a:prstGeom prst="straightConnector1">
            <a:avLst/>
          </a:prstGeom>
          <a:noFill/>
          <a:ln w="28575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57;p11">
            <a:extLst>
              <a:ext uri="{FF2B5EF4-FFF2-40B4-BE49-F238E27FC236}">
                <a16:creationId xmlns:a16="http://schemas.microsoft.com/office/drawing/2014/main" id="{E1AD9563-D93B-CF8A-F4B4-B9023CB45518}"/>
              </a:ext>
            </a:extLst>
          </p:cNvPr>
          <p:cNvSpPr txBox="1">
            <a:spLocks/>
          </p:cNvSpPr>
          <p:nvPr/>
        </p:nvSpPr>
        <p:spPr>
          <a:xfrm>
            <a:off x="1918259" y="3150510"/>
            <a:ext cx="8355481" cy="894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54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타당성 검토 산출물</a:t>
            </a:r>
          </a:p>
        </p:txBody>
      </p:sp>
    </p:spTree>
    <p:extLst>
      <p:ext uri="{BB962C8B-B14F-4D97-AF65-F5344CB8AC3E}">
        <p14:creationId xmlns:p14="http://schemas.microsoft.com/office/powerpoint/2010/main" val="127428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0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E98925-1B52-40E8-90DB-427BCBF57685}">
  <we:reference id="wa200005566" version="3.0.0.2" store="ko-K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BD7333B19B3714E9B8C77AB9E389907" ma:contentTypeVersion="4" ma:contentTypeDescription="새 문서를 만듭니다." ma:contentTypeScope="" ma:versionID="f6d8f157eda105ddf65854a0992c8311">
  <xsd:schema xmlns:xsd="http://www.w3.org/2001/XMLSchema" xmlns:xs="http://www.w3.org/2001/XMLSchema" xmlns:p="http://schemas.microsoft.com/office/2006/metadata/properties" xmlns:ns2="a427b419-3fd2-42db-9099-4a72a9ce1493" targetNamespace="http://schemas.microsoft.com/office/2006/metadata/properties" ma:root="true" ma:fieldsID="c88d6b786ffd71a70c5e922d72747db7" ns2:_="">
    <xsd:import namespace="a427b419-3fd2-42db-9099-4a72a9ce14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27b419-3fd2-42db-9099-4a72a9ce14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FF8634-C65F-4239-B307-32F326B70B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16FA0B-E775-4F21-BCAE-8229F74949A0}">
  <ds:schemaRefs>
    <ds:schemaRef ds:uri="a427b419-3fd2-42db-9099-4a72a9ce149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EDDAEA7-6F07-4B91-8E94-7A2C2EDA0893}">
  <ds:schemaRefs>
    <ds:schemaRef ds:uri="1536c2ec-ec7a-45aa-9419-3b4b5c1df9a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1288</Words>
  <Application>Microsoft Office PowerPoint</Application>
  <PresentationFormat>와이드스크린</PresentationFormat>
  <Paragraphs>310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4" baseType="lpstr">
      <vt:lpstr>Office 테마</vt:lpstr>
      <vt:lpstr>Drift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최혜민(육성기획팀)</dc:creator>
  <cp:lastModifiedBy>매니저 정하늘</cp:lastModifiedBy>
  <cp:revision>18</cp:revision>
  <dcterms:created xsi:type="dcterms:W3CDTF">2022-11-28T04:55:46Z</dcterms:created>
  <dcterms:modified xsi:type="dcterms:W3CDTF">2025-01-03T01:54:13Z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0x0101004BD7333B19B3714E9B8C77AB9E389907</vt:lpwstr>
  </property>
</Properties>
</file>