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7"/>
  </p:notesMasterIdLst>
  <p:handoutMasterIdLst>
    <p:handoutMasterId r:id="rId18"/>
  </p:handoutMasterIdLst>
  <p:sldIdLst>
    <p:sldId id="3516" r:id="rId5"/>
    <p:sldId id="3565" r:id="rId6"/>
    <p:sldId id="3569" r:id="rId7"/>
    <p:sldId id="3562" r:id="rId8"/>
    <p:sldId id="3564" r:id="rId9"/>
    <p:sldId id="3568" r:id="rId10"/>
    <p:sldId id="3570" r:id="rId11"/>
    <p:sldId id="3566" r:id="rId12"/>
    <p:sldId id="3571" r:id="rId13"/>
    <p:sldId id="3567" r:id="rId14"/>
    <p:sldId id="3572" r:id="rId15"/>
    <p:sldId id="3544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E01BE995-BFC2-4ED8-A89B-DF4717FF67A0}">
          <p14:sldIdLst>
            <p14:sldId id="3516"/>
            <p14:sldId id="3565"/>
            <p14:sldId id="3569"/>
            <p14:sldId id="3562"/>
            <p14:sldId id="3564"/>
            <p14:sldId id="3568"/>
            <p14:sldId id="3570"/>
            <p14:sldId id="3566"/>
            <p14:sldId id="3571"/>
            <p14:sldId id="3567"/>
            <p14:sldId id="3572"/>
          </p14:sldIdLst>
        </p14:section>
        <p14:section name="제목 없는 구역" id="{AA423445-CF8D-4C9F-BE21-FB9C7DC69DC6}">
          <p14:sldIdLst>
            <p14:sldId id="35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302750-B8AB-424B-8708-DD4EB77ECD3B}" v="14" dt="2024-09-23T23:58:16.144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4" autoAdjust="0"/>
    <p:restoredTop sz="95153" autoAdjust="0"/>
  </p:normalViewPr>
  <p:slideViewPr>
    <p:cSldViewPr snapToGrid="0">
      <p:cViewPr varScale="1">
        <p:scale>
          <a:sx n="107" d="100"/>
          <a:sy n="107" d="100"/>
        </p:scale>
        <p:origin x="708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735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573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085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9794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7361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9432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5915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8590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0172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4730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3105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983632" y="2223951"/>
            <a:ext cx="8245702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10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머신러닝</a:t>
            </a:r>
            <a:r>
              <a:rPr lang="ko-KR" altLang="en-US" sz="1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지도학습 </a:t>
            </a:r>
          </a:p>
          <a:p>
            <a:pPr algn="l"/>
            <a:r>
              <a:rPr lang="ko-KR" altLang="en-US" sz="4400" b="1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머신러닝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 미니프로젝트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(1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일차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)</a:t>
            </a: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1040985" y="3429000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DX 4</a:t>
            </a:r>
            <a:r>
              <a:rPr lang="ko-KR" altLang="en-US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반 </a:t>
            </a:r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11</a:t>
            </a:r>
            <a:r>
              <a:rPr lang="ko-KR" altLang="en-US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조 양정우</a:t>
            </a:r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689B70-C976-463B-9037-D8AC024DA1B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034"/>
          <a:stretch/>
        </p:blipFill>
        <p:spPr>
          <a:xfrm>
            <a:off x="9509402" y="1881092"/>
            <a:ext cx="2483878" cy="322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ED0DBA41-ACE2-43F3-AD7D-918D037A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98" y="367431"/>
            <a:ext cx="10821346" cy="59035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en-US" altLang="ko-KR" dirty="0" err="1"/>
              <a:t>Is_dynamic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r>
              <a:rPr lang="en-US" altLang="ko-KR" dirty="0"/>
              <a:t>]</a:t>
            </a:r>
            <a:r>
              <a:rPr lang="ko-KR" altLang="en-US" dirty="0"/>
              <a:t> 변수 중요도별 분포</a:t>
            </a:r>
            <a:r>
              <a:rPr lang="en-US" altLang="ko-KR" dirty="0"/>
              <a:t>(</a:t>
            </a:r>
            <a:r>
              <a:rPr lang="ko-KR" altLang="en-US" dirty="0"/>
              <a:t>중요도 낮음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0523C-4AF4-4AA8-B871-C7C5D0D264DB}"/>
              </a:ext>
            </a:extLst>
          </p:cNvPr>
          <p:cNvSpPr txBox="1"/>
          <p:nvPr/>
        </p:nvSpPr>
        <p:spPr>
          <a:xfrm>
            <a:off x="650874" y="1136149"/>
            <a:ext cx="10614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중요도가 낮은 </a:t>
            </a:r>
            <a:r>
              <a:rPr lang="en-US" altLang="ko-KR" dirty="0"/>
              <a:t>feature</a:t>
            </a:r>
            <a:r>
              <a:rPr lang="ko-KR" altLang="en-US" dirty="0"/>
              <a:t>의 </a:t>
            </a:r>
            <a:r>
              <a:rPr lang="ko-KR" altLang="en-US" dirty="0" err="1"/>
              <a:t>범주별</a:t>
            </a:r>
            <a:r>
              <a:rPr lang="ko-KR" altLang="en-US" dirty="0"/>
              <a:t> 밀도함수 분포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6A1494-6E3F-4BE3-8386-E36102BA0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98" y="1547922"/>
            <a:ext cx="11309920" cy="34899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3DC5B9-BC9C-49C5-A4FF-DAE5199DDB39}"/>
              </a:ext>
            </a:extLst>
          </p:cNvPr>
          <p:cNvSpPr txBox="1"/>
          <p:nvPr/>
        </p:nvSpPr>
        <p:spPr>
          <a:xfrm>
            <a:off x="246528" y="5310078"/>
            <a:ext cx="1140758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Comment</a:t>
            </a:r>
          </a:p>
          <a:p>
            <a:endParaRPr lang="en-US" altLang="ko-KR" dirty="0"/>
          </a:p>
          <a:p>
            <a:r>
              <a:rPr lang="ko-KR" altLang="en-US" dirty="0"/>
              <a:t>직관적으로 구분이 잘 되지 않았습니다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 err="1"/>
              <a:t>botplot</a:t>
            </a:r>
            <a:r>
              <a:rPr lang="ko-KR" altLang="en-US" dirty="0"/>
              <a:t>만 그려서 분포를 확인했습니다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717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FB9D4E1-50DE-4F7A-8154-CD65BE06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62" y="385360"/>
            <a:ext cx="10821346" cy="59035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en-US" altLang="ko-KR" dirty="0" err="1"/>
              <a:t>Is_dynamic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r>
              <a:rPr lang="en-US" altLang="ko-KR" dirty="0"/>
              <a:t>]</a:t>
            </a:r>
            <a:r>
              <a:rPr lang="ko-KR" altLang="en-US" dirty="0"/>
              <a:t> 변수 중요도별 분포 </a:t>
            </a:r>
            <a:r>
              <a:rPr lang="en-US" altLang="ko-KR" dirty="0"/>
              <a:t>(</a:t>
            </a:r>
            <a:r>
              <a:rPr lang="ko-KR" altLang="en-US" dirty="0"/>
              <a:t>중요도 낮음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726DF-87E7-4830-A91F-5DC19CA6755D}"/>
              </a:ext>
            </a:extLst>
          </p:cNvPr>
          <p:cNvSpPr txBox="1"/>
          <p:nvPr/>
        </p:nvSpPr>
        <p:spPr>
          <a:xfrm>
            <a:off x="609129" y="1242724"/>
            <a:ext cx="10614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중요도가 가장 높은 </a:t>
            </a:r>
            <a:r>
              <a:rPr lang="en-US" altLang="ko-KR" dirty="0"/>
              <a:t>feature</a:t>
            </a:r>
            <a:r>
              <a:rPr lang="ko-KR" altLang="en-US" dirty="0"/>
              <a:t>의 </a:t>
            </a:r>
            <a:r>
              <a:rPr lang="en-US" altLang="ko-KR" dirty="0" err="1"/>
              <a:t>boxtplot</a:t>
            </a:r>
            <a:r>
              <a:rPr lang="en-US" altLang="ko-KR" dirty="0"/>
              <a:t> </a:t>
            </a:r>
            <a:r>
              <a:rPr lang="ko-KR" altLang="en-US" dirty="0"/>
              <a:t>분포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C0984-0EFD-4184-8500-AF3128C05BB4}"/>
              </a:ext>
            </a:extLst>
          </p:cNvPr>
          <p:cNvSpPr txBox="1"/>
          <p:nvPr/>
        </p:nvSpPr>
        <p:spPr>
          <a:xfrm>
            <a:off x="505562" y="5173352"/>
            <a:ext cx="10924913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Comment</a:t>
            </a:r>
          </a:p>
          <a:p>
            <a:endParaRPr lang="en-US" altLang="ko-KR" dirty="0"/>
          </a:p>
          <a:p>
            <a:r>
              <a:rPr lang="ko-KR" altLang="en-US" dirty="0"/>
              <a:t>변수 중요도가 낮은 경우</a:t>
            </a:r>
            <a:r>
              <a:rPr lang="en-US" altLang="ko-KR" dirty="0"/>
              <a:t>, </a:t>
            </a:r>
            <a:r>
              <a:rPr lang="ko-KR" altLang="en-US" b="1" dirty="0"/>
              <a:t>여러 범주 간의 분포가 중복</a:t>
            </a:r>
            <a:r>
              <a:rPr lang="ko-KR" altLang="en-US" dirty="0"/>
              <a:t>되는 경향이 있음을 </a:t>
            </a:r>
            <a:r>
              <a:rPr lang="en-US" altLang="ko-KR" dirty="0"/>
              <a:t>Box Plot</a:t>
            </a:r>
            <a:r>
              <a:rPr lang="ko-KR" altLang="en-US" dirty="0"/>
              <a:t>을 통해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이는 범주 간 차이를 충분히 설명하지 못함</a:t>
            </a:r>
            <a:r>
              <a:rPr lang="ko-KR" altLang="en-US" dirty="0"/>
              <a:t>을 의미합니다</a:t>
            </a:r>
            <a:r>
              <a:rPr lang="en-US" altLang="ko-KR" dirty="0"/>
              <a:t>. </a:t>
            </a:r>
            <a:r>
              <a:rPr lang="ko-KR" altLang="en-US" dirty="0"/>
              <a:t>이는 모델이 </a:t>
            </a:r>
            <a:r>
              <a:rPr lang="ko-KR" altLang="en-US" b="1" dirty="0"/>
              <a:t>범주를 올바르게 구분</a:t>
            </a:r>
            <a:r>
              <a:rPr lang="ko-KR" altLang="en-US" dirty="0"/>
              <a:t>하는 데 어려움을 겪게 하며</a:t>
            </a:r>
            <a:r>
              <a:rPr lang="en-US" altLang="ko-KR" dirty="0"/>
              <a:t>, </a:t>
            </a:r>
            <a:r>
              <a:rPr lang="ko-KR" altLang="en-US" b="1" dirty="0" err="1"/>
              <a:t>오분류의</a:t>
            </a:r>
            <a:r>
              <a:rPr lang="ko-KR" altLang="en-US" b="1" dirty="0"/>
              <a:t> 가능성</a:t>
            </a:r>
            <a:r>
              <a:rPr lang="ko-KR" altLang="en-US" dirty="0"/>
              <a:t>을 높입니다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67BF4-AD33-47BA-9877-553443776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9" y="1550501"/>
            <a:ext cx="10821346" cy="34614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2109811-96E2-454A-A185-3A33D4725731}"/>
              </a:ext>
            </a:extLst>
          </p:cNvPr>
          <p:cNvSpPr/>
          <p:nvPr/>
        </p:nvSpPr>
        <p:spPr>
          <a:xfrm>
            <a:off x="1963271" y="1855694"/>
            <a:ext cx="1335741" cy="26894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6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55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7EC6B11-3564-406E-B6ED-2530E182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56" y="278566"/>
            <a:ext cx="10821346" cy="590350"/>
          </a:xfrm>
        </p:spPr>
        <p:txBody>
          <a:bodyPr/>
          <a:lstStyle/>
          <a:p>
            <a:r>
              <a:rPr lang="ko-KR" altLang="en-US" dirty="0"/>
              <a:t>변수 중요도별 분포 </a:t>
            </a:r>
            <a:r>
              <a:rPr lang="en-US" altLang="ko-KR" dirty="0"/>
              <a:t>(</a:t>
            </a:r>
            <a:r>
              <a:rPr lang="ko-KR" altLang="en-US" dirty="0"/>
              <a:t>상위</a:t>
            </a:r>
            <a:r>
              <a:rPr lang="en-US" altLang="ko-KR" dirty="0"/>
              <a:t>5</a:t>
            </a:r>
            <a:r>
              <a:rPr lang="ko-KR" altLang="en-US" dirty="0"/>
              <a:t>개 </a:t>
            </a:r>
            <a:r>
              <a:rPr lang="en-US" altLang="ko-KR" dirty="0"/>
              <a:t>, </a:t>
            </a:r>
            <a:r>
              <a:rPr lang="ko-KR" altLang="en-US" dirty="0"/>
              <a:t>하위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4E6D90-A6BA-434F-B5DD-62CFEA510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435" y="1595717"/>
            <a:ext cx="3021106" cy="46885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ECF33D-A14F-46AE-BCA6-87BD8C48F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16" y="1595717"/>
            <a:ext cx="2912831" cy="46885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743F17-8005-4183-A053-5D1EA8E6E5EE}"/>
              </a:ext>
            </a:extLst>
          </p:cNvPr>
          <p:cNvSpPr txBox="1"/>
          <p:nvPr/>
        </p:nvSpPr>
        <p:spPr>
          <a:xfrm>
            <a:off x="797859" y="1201271"/>
            <a:ext cx="2662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상위 </a:t>
            </a:r>
            <a:r>
              <a:rPr lang="en-US" altLang="ko-KR" dirty="0"/>
              <a:t>5</a:t>
            </a:r>
            <a:r>
              <a:rPr lang="ko-KR" altLang="en-US" dirty="0"/>
              <a:t>개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56626-C7D6-4165-87ED-4A11C224733C}"/>
              </a:ext>
            </a:extLst>
          </p:cNvPr>
          <p:cNvSpPr txBox="1"/>
          <p:nvPr/>
        </p:nvSpPr>
        <p:spPr>
          <a:xfrm>
            <a:off x="4195482" y="1199782"/>
            <a:ext cx="2662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하위 </a:t>
            </a:r>
            <a:r>
              <a:rPr lang="en-US" altLang="ko-KR" dirty="0"/>
              <a:t>5</a:t>
            </a:r>
            <a:r>
              <a:rPr lang="ko-KR" altLang="en-US" dirty="0"/>
              <a:t>개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5682F-5507-4F99-96CE-949662758007}"/>
              </a:ext>
            </a:extLst>
          </p:cNvPr>
          <p:cNvSpPr txBox="1"/>
          <p:nvPr/>
        </p:nvSpPr>
        <p:spPr>
          <a:xfrm>
            <a:off x="7731361" y="2027511"/>
            <a:ext cx="2675964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분석 결과 요약</a:t>
            </a:r>
            <a:endParaRPr lang="en-US" altLang="ko-KR" sz="2400" b="1" dirty="0"/>
          </a:p>
          <a:p>
            <a:br>
              <a:rPr lang="ko-KR" altLang="en-US" dirty="0"/>
            </a:br>
            <a:r>
              <a:rPr lang="ko-KR" altLang="en-US" dirty="0"/>
              <a:t>변수 중요도가 높은 </a:t>
            </a:r>
            <a:r>
              <a:rPr lang="en-US" altLang="ko-KR" dirty="0"/>
              <a:t>feature</a:t>
            </a:r>
            <a:r>
              <a:rPr lang="ko-KR" altLang="en-US" dirty="0"/>
              <a:t>들은 </a:t>
            </a:r>
            <a:r>
              <a:rPr lang="ko-KR" altLang="en-US" b="1" dirty="0"/>
              <a:t>범주 간의 구분이 명확</a:t>
            </a:r>
            <a:r>
              <a:rPr lang="en-US" altLang="ko-KR" dirty="0"/>
              <a:t>, </a:t>
            </a:r>
            <a:r>
              <a:rPr lang="ko-KR" altLang="en-US" dirty="0"/>
              <a:t>따라서 모델의 </a:t>
            </a:r>
            <a:r>
              <a:rPr lang="ko-KR" altLang="en-US" b="1" dirty="0"/>
              <a:t>예측 성능에 중요한 기여</a:t>
            </a:r>
            <a:r>
              <a:rPr lang="ko-KR" altLang="en-US" dirty="0"/>
              <a:t>를 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반대로</a:t>
            </a:r>
            <a:r>
              <a:rPr lang="en-US" altLang="ko-KR" dirty="0"/>
              <a:t>, </a:t>
            </a:r>
            <a:r>
              <a:rPr lang="ko-KR" altLang="en-US" dirty="0"/>
              <a:t>중요도가 낮은 피처들은 범주 간의 분포가 </a:t>
            </a:r>
            <a:r>
              <a:rPr lang="ko-KR" altLang="en-US" b="1" dirty="0"/>
              <a:t>유사</a:t>
            </a:r>
            <a:r>
              <a:rPr lang="ko-KR" altLang="en-US" dirty="0"/>
              <a:t>해 </a:t>
            </a:r>
            <a:r>
              <a:rPr lang="ko-KR" altLang="en-US" b="1" dirty="0"/>
              <a:t>분류에 효과적이지 않음</a:t>
            </a:r>
            <a:r>
              <a:rPr lang="ko-KR" altLang="en-US" dirty="0"/>
              <a:t>을 알 수 있습니다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263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FB9D4E1-50DE-4F7A-8154-CD65BE06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62" y="385360"/>
            <a:ext cx="10821346" cy="590350"/>
          </a:xfrm>
        </p:spPr>
        <p:txBody>
          <a:bodyPr/>
          <a:lstStyle/>
          <a:p>
            <a:r>
              <a:rPr lang="ko-KR" altLang="en-US" dirty="0"/>
              <a:t>모델 성능 </a:t>
            </a:r>
            <a:r>
              <a:rPr lang="en-US" altLang="ko-KR" dirty="0"/>
              <a:t>(Activity </a:t>
            </a:r>
            <a:r>
              <a:rPr lang="ko-KR" altLang="en-US" dirty="0"/>
              <a:t>분류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382DD7-E451-4535-AD1C-77333E959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3" y="1483923"/>
            <a:ext cx="5458587" cy="42487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015BE6-BFB6-4FC3-9A6E-616CAE1B8051}"/>
              </a:ext>
            </a:extLst>
          </p:cNvPr>
          <p:cNvSpPr txBox="1"/>
          <p:nvPr/>
        </p:nvSpPr>
        <p:spPr>
          <a:xfrm>
            <a:off x="7745504" y="2590906"/>
            <a:ext cx="358140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 err="1"/>
              <a:t>랜덤포레스트</a:t>
            </a:r>
            <a:r>
              <a:rPr lang="ko-KR" altLang="en-US" sz="2000" b="1" dirty="0"/>
              <a:t> 모델 테스트 결과</a:t>
            </a:r>
            <a:endParaRPr lang="en-US" altLang="ko-KR" sz="2000" b="1" dirty="0"/>
          </a:p>
          <a:p>
            <a:br>
              <a:rPr lang="ko-KR" altLang="en-US" dirty="0"/>
            </a:br>
            <a:r>
              <a:rPr lang="ko-KR" altLang="en-US" b="1" dirty="0"/>
              <a:t>정확도</a:t>
            </a:r>
            <a:r>
              <a:rPr lang="en-US" altLang="ko-KR" b="1" dirty="0"/>
              <a:t>(Accuracy)</a:t>
            </a:r>
            <a:r>
              <a:rPr lang="en-US" altLang="ko-KR" dirty="0"/>
              <a:t>, </a:t>
            </a:r>
            <a:r>
              <a:rPr lang="ko-KR" altLang="en-US" b="1" dirty="0"/>
              <a:t>정밀도</a:t>
            </a:r>
            <a:r>
              <a:rPr lang="en-US" altLang="ko-KR" b="1" dirty="0"/>
              <a:t>(Precision)</a:t>
            </a:r>
            <a:r>
              <a:rPr lang="en-US" altLang="ko-KR" dirty="0"/>
              <a:t>, </a:t>
            </a:r>
            <a:r>
              <a:rPr lang="ko-KR" altLang="en-US" b="1" dirty="0" err="1"/>
              <a:t>재현율</a:t>
            </a:r>
            <a:r>
              <a:rPr lang="en-US" altLang="ko-KR" b="1" dirty="0"/>
              <a:t>(Recall)</a:t>
            </a:r>
            <a:r>
              <a:rPr lang="en-US" altLang="ko-KR" dirty="0"/>
              <a:t>, </a:t>
            </a:r>
            <a:r>
              <a:rPr lang="ko-KR" altLang="en-US" dirty="0"/>
              <a:t>및 </a:t>
            </a:r>
            <a:r>
              <a:rPr lang="en-US" altLang="ko-KR" b="1" dirty="0"/>
              <a:t>F1-Score</a:t>
            </a:r>
            <a:r>
              <a:rPr lang="ko-KR" altLang="en-US" dirty="0"/>
              <a:t>가 </a:t>
            </a:r>
            <a:r>
              <a:rPr lang="en-US" altLang="ko-KR" b="1" dirty="0"/>
              <a:t>95% </a:t>
            </a:r>
            <a:r>
              <a:rPr lang="ko-KR" altLang="en-US" b="1" dirty="0"/>
              <a:t>이상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 </a:t>
            </a:r>
            <a:r>
              <a:rPr lang="ko-KR" altLang="en-US" b="1" dirty="0" err="1"/>
              <a:t>오분류율이</a:t>
            </a:r>
            <a:r>
              <a:rPr lang="ko-KR" altLang="en-US" b="1" dirty="0"/>
              <a:t> 낮은 검증된 모델입니다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78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FB9D4E1-50DE-4F7A-8154-CD65BE06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62" y="385360"/>
            <a:ext cx="10821346" cy="590350"/>
          </a:xfrm>
        </p:spPr>
        <p:txBody>
          <a:bodyPr/>
          <a:lstStyle/>
          <a:p>
            <a:r>
              <a:rPr lang="ko-KR" altLang="en-US" dirty="0"/>
              <a:t>변수 중요도별 분포 </a:t>
            </a:r>
            <a:r>
              <a:rPr lang="en-US" altLang="ko-KR" dirty="0"/>
              <a:t>(</a:t>
            </a:r>
            <a:r>
              <a:rPr lang="ko-KR" altLang="en-US" dirty="0"/>
              <a:t>중요도 높음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019EE1-E8AE-4CDA-AE1A-F06D93053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62" y="1394608"/>
            <a:ext cx="5143106" cy="37026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B71D61-8550-4D27-B6B3-7A009955C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929" y="1394608"/>
            <a:ext cx="5213553" cy="36345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7726DF-87E7-4830-A91F-5DC19CA6755D}"/>
              </a:ext>
            </a:extLst>
          </p:cNvPr>
          <p:cNvSpPr txBox="1"/>
          <p:nvPr/>
        </p:nvSpPr>
        <p:spPr>
          <a:xfrm>
            <a:off x="609129" y="1175123"/>
            <a:ext cx="10614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중요도가 높은 두 </a:t>
            </a:r>
            <a:r>
              <a:rPr lang="en-US" altLang="ko-KR" dirty="0"/>
              <a:t>feature</a:t>
            </a:r>
            <a:r>
              <a:rPr lang="ko-KR" altLang="en-US" dirty="0"/>
              <a:t>의 </a:t>
            </a:r>
            <a:r>
              <a:rPr lang="ko-KR" altLang="en-US" dirty="0" err="1"/>
              <a:t>범주별</a:t>
            </a:r>
            <a:r>
              <a:rPr lang="ko-KR" altLang="en-US" dirty="0"/>
              <a:t> 밀도함수 분포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C0984-0EFD-4184-8500-AF3128C05BB4}"/>
              </a:ext>
            </a:extLst>
          </p:cNvPr>
          <p:cNvSpPr txBox="1"/>
          <p:nvPr/>
        </p:nvSpPr>
        <p:spPr>
          <a:xfrm>
            <a:off x="505562" y="5248684"/>
            <a:ext cx="1092892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Comment</a:t>
            </a:r>
          </a:p>
          <a:p>
            <a:endParaRPr lang="en-US" altLang="ko-KR" dirty="0"/>
          </a:p>
          <a:p>
            <a:r>
              <a:rPr lang="ko-KR" altLang="en-US" dirty="0"/>
              <a:t>중요도가 높은 상위 </a:t>
            </a:r>
            <a:r>
              <a:rPr lang="en-US" altLang="ko-KR" dirty="0"/>
              <a:t>5</a:t>
            </a:r>
            <a:r>
              <a:rPr lang="ko-KR" altLang="en-US" dirty="0"/>
              <a:t>개의 변수는 각 범주</a:t>
            </a:r>
            <a:r>
              <a:rPr lang="en-US" altLang="ko-KR" dirty="0"/>
              <a:t>(6</a:t>
            </a:r>
            <a:r>
              <a:rPr lang="ko-KR" altLang="en-US" dirty="0"/>
              <a:t>개</a:t>
            </a:r>
            <a:r>
              <a:rPr lang="en-US" altLang="ko-KR" dirty="0"/>
              <a:t>) </a:t>
            </a:r>
            <a:r>
              <a:rPr lang="ko-KR" altLang="en-US" dirty="0"/>
              <a:t>간의 밀도 함수가 </a:t>
            </a:r>
            <a:r>
              <a:rPr lang="ko-KR" altLang="en-US" b="1" dirty="0"/>
              <a:t>뚜렷하게 구분</a:t>
            </a:r>
            <a:r>
              <a:rPr lang="ko-KR" altLang="en-US" dirty="0"/>
              <a:t>됨을 확인할 수 있습니다</a:t>
            </a:r>
            <a:r>
              <a:rPr lang="en-US" altLang="ko-KR" dirty="0"/>
              <a:t>. </a:t>
            </a:r>
            <a:r>
              <a:rPr lang="ko-KR" altLang="en-US" dirty="0"/>
              <a:t>이는 해당 변수들이 </a:t>
            </a:r>
            <a:r>
              <a:rPr lang="ko-KR" altLang="en-US" b="1" dirty="0"/>
              <a:t>범주 간의 차이를 명확히 설명</a:t>
            </a:r>
            <a:r>
              <a:rPr lang="ko-KR" altLang="en-US" dirty="0"/>
              <a:t>하는 데 중요한 역할을 한다는 것을 의미합니다</a:t>
            </a:r>
            <a:r>
              <a:rPr lang="en-US" altLang="ko-KR" dirty="0"/>
              <a:t>. </a:t>
            </a:r>
            <a:r>
              <a:rPr lang="ko-KR" altLang="en-US" dirty="0"/>
              <a:t>각 변수는 모델이 정확한 예측을 하는 데 필수적인 정보로 작용하며</a:t>
            </a:r>
            <a:r>
              <a:rPr lang="en-US" altLang="ko-KR" dirty="0"/>
              <a:t>, </a:t>
            </a:r>
            <a:r>
              <a:rPr lang="ko-KR" altLang="en-US" dirty="0"/>
              <a:t>범주를 나누는 데 </a:t>
            </a:r>
            <a:r>
              <a:rPr lang="ko-KR" altLang="en-US" b="1" dirty="0"/>
              <a:t>높은 예측력을 제공</a:t>
            </a:r>
            <a:r>
              <a:rPr lang="ko-KR" altLang="en-US" dirty="0"/>
              <a:t>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908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ED0DBA41-ACE2-43F3-AD7D-918D037A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98" y="367431"/>
            <a:ext cx="10821346" cy="590350"/>
          </a:xfrm>
        </p:spPr>
        <p:txBody>
          <a:bodyPr/>
          <a:lstStyle/>
          <a:p>
            <a:r>
              <a:rPr lang="ko-KR" altLang="en-US" dirty="0"/>
              <a:t>변수 중요도별 분포</a:t>
            </a:r>
            <a:r>
              <a:rPr lang="en-US" altLang="ko-KR" dirty="0"/>
              <a:t>(</a:t>
            </a:r>
            <a:r>
              <a:rPr lang="ko-KR" altLang="en-US" dirty="0"/>
              <a:t>중요도 낮음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9B59CC-0B3C-404E-ABD7-F0A6835C3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68" y="1443926"/>
            <a:ext cx="5468113" cy="33246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E95ABF-6FA6-4A13-90F3-773B6EA9C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021" y="1420109"/>
            <a:ext cx="5410955" cy="33723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80523C-4AF4-4AA8-B871-C7C5D0D264DB}"/>
              </a:ext>
            </a:extLst>
          </p:cNvPr>
          <p:cNvSpPr txBox="1"/>
          <p:nvPr/>
        </p:nvSpPr>
        <p:spPr>
          <a:xfrm>
            <a:off x="650874" y="1136149"/>
            <a:ext cx="10614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중요도가 낮은 </a:t>
            </a:r>
            <a:r>
              <a:rPr lang="en-US" altLang="ko-KR" dirty="0"/>
              <a:t>feature</a:t>
            </a:r>
            <a:r>
              <a:rPr lang="ko-KR" altLang="en-US" dirty="0"/>
              <a:t>의 </a:t>
            </a:r>
            <a:r>
              <a:rPr lang="ko-KR" altLang="en-US" dirty="0" err="1"/>
              <a:t>범주별</a:t>
            </a:r>
            <a:r>
              <a:rPr lang="ko-KR" altLang="en-US" dirty="0"/>
              <a:t> 밀도함수 분포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4F6792-E991-4B0B-B1E2-639E7B473FA1}"/>
              </a:ext>
            </a:extLst>
          </p:cNvPr>
          <p:cNvSpPr txBox="1"/>
          <p:nvPr/>
        </p:nvSpPr>
        <p:spPr>
          <a:xfrm>
            <a:off x="489868" y="4960837"/>
            <a:ext cx="1115510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Comment</a:t>
            </a:r>
          </a:p>
          <a:p>
            <a:endParaRPr lang="en-US" altLang="ko-KR" dirty="0"/>
          </a:p>
          <a:p>
            <a:r>
              <a:rPr lang="ko-KR" altLang="en-US" dirty="0"/>
              <a:t>중요도가 낮은 하위 </a:t>
            </a:r>
            <a:r>
              <a:rPr lang="en-US" altLang="ko-KR" dirty="0"/>
              <a:t>5</a:t>
            </a:r>
            <a:r>
              <a:rPr lang="ko-KR" altLang="en-US" dirty="0"/>
              <a:t>개의 변수는 범주별로 </a:t>
            </a:r>
            <a:r>
              <a:rPr lang="ko-KR" altLang="en-US" b="1" dirty="0"/>
              <a:t>밀도 함수가 겹치며 구분이 어렵다</a:t>
            </a:r>
            <a:r>
              <a:rPr lang="ko-KR" altLang="en-US" dirty="0"/>
              <a:t>는 것을 알 수 있습니다</a:t>
            </a:r>
            <a:r>
              <a:rPr lang="en-US" altLang="ko-KR" dirty="0"/>
              <a:t>. </a:t>
            </a:r>
            <a:r>
              <a:rPr lang="ko-KR" altLang="en-US" dirty="0"/>
              <a:t>이는 이러한 변수들이 </a:t>
            </a:r>
            <a:r>
              <a:rPr lang="ko-KR" altLang="en-US" b="1" dirty="0"/>
              <a:t>범주 간 차이를 설명하는 데 상대적으로 기여도가 낮으며</a:t>
            </a:r>
            <a:r>
              <a:rPr lang="en-US" altLang="ko-KR" dirty="0"/>
              <a:t>, </a:t>
            </a:r>
            <a:r>
              <a:rPr lang="ko-KR" altLang="en-US" dirty="0"/>
              <a:t>모델 성능에 미치는 영향이 적다는 것을 나타냅니다</a:t>
            </a:r>
            <a:r>
              <a:rPr lang="en-US" altLang="ko-KR" dirty="0"/>
              <a:t>. </a:t>
            </a:r>
            <a:r>
              <a:rPr lang="ko-KR" altLang="en-US" dirty="0"/>
              <a:t>이로 인해</a:t>
            </a:r>
            <a:r>
              <a:rPr lang="en-US" altLang="ko-KR" dirty="0"/>
              <a:t>, </a:t>
            </a:r>
            <a:r>
              <a:rPr lang="ko-KR" altLang="en-US" dirty="0"/>
              <a:t>하위 변수들은 </a:t>
            </a:r>
            <a:r>
              <a:rPr lang="ko-KR" altLang="en-US" b="1" dirty="0"/>
              <a:t>분류 성능을 향상시키는 데 제한적</a:t>
            </a:r>
            <a:r>
              <a:rPr lang="ko-KR" altLang="en-US" dirty="0"/>
              <a:t>일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345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7EC6B11-3564-406E-B6ED-2530E182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56" y="278566"/>
            <a:ext cx="10821346" cy="59035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en-US" altLang="ko-KR" dirty="0" err="1"/>
              <a:t>Is_dynamic</a:t>
            </a:r>
            <a:r>
              <a:rPr lang="ko-KR" altLang="en-US" dirty="0"/>
              <a:t> 적용</a:t>
            </a:r>
            <a:r>
              <a:rPr lang="en-US" altLang="ko-KR" dirty="0"/>
              <a:t>] </a:t>
            </a:r>
            <a:r>
              <a:rPr lang="ko-KR" altLang="en-US" dirty="0"/>
              <a:t>변수중요도 분포 </a:t>
            </a:r>
            <a:r>
              <a:rPr lang="en-US" altLang="ko-KR" dirty="0"/>
              <a:t>(</a:t>
            </a:r>
            <a:r>
              <a:rPr lang="ko-KR" altLang="en-US" dirty="0"/>
              <a:t>상위</a:t>
            </a:r>
            <a:r>
              <a:rPr lang="en-US" altLang="ko-KR" dirty="0"/>
              <a:t>5</a:t>
            </a:r>
            <a:r>
              <a:rPr lang="ko-KR" altLang="en-US" dirty="0"/>
              <a:t>개 </a:t>
            </a:r>
            <a:r>
              <a:rPr lang="en-US" altLang="ko-KR" dirty="0"/>
              <a:t>, </a:t>
            </a:r>
            <a:r>
              <a:rPr lang="ko-KR" altLang="en-US" dirty="0"/>
              <a:t>하위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43F17-8005-4183-A053-5D1EA8E6E5EE}"/>
              </a:ext>
            </a:extLst>
          </p:cNvPr>
          <p:cNvSpPr txBox="1"/>
          <p:nvPr/>
        </p:nvSpPr>
        <p:spPr>
          <a:xfrm>
            <a:off x="797859" y="1201271"/>
            <a:ext cx="2662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상위 </a:t>
            </a:r>
            <a:r>
              <a:rPr lang="en-US" altLang="ko-KR" dirty="0"/>
              <a:t>5</a:t>
            </a:r>
            <a:r>
              <a:rPr lang="ko-KR" altLang="en-US" dirty="0"/>
              <a:t>개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56626-C7D6-4165-87ED-4A11C224733C}"/>
              </a:ext>
            </a:extLst>
          </p:cNvPr>
          <p:cNvSpPr txBox="1"/>
          <p:nvPr/>
        </p:nvSpPr>
        <p:spPr>
          <a:xfrm>
            <a:off x="4195482" y="1199782"/>
            <a:ext cx="2662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하위 </a:t>
            </a:r>
            <a:r>
              <a:rPr lang="en-US" altLang="ko-KR" dirty="0"/>
              <a:t>5</a:t>
            </a:r>
            <a:r>
              <a:rPr lang="ko-KR" altLang="en-US" dirty="0"/>
              <a:t>개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5682F-5507-4F99-96CE-949662758007}"/>
              </a:ext>
            </a:extLst>
          </p:cNvPr>
          <p:cNvSpPr txBox="1"/>
          <p:nvPr/>
        </p:nvSpPr>
        <p:spPr>
          <a:xfrm>
            <a:off x="7642412" y="2158979"/>
            <a:ext cx="300765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분석 결과 요약</a:t>
            </a:r>
            <a:endParaRPr lang="en-US" altLang="ko-KR" sz="2400" b="1" dirty="0"/>
          </a:p>
          <a:p>
            <a:br>
              <a:rPr lang="ko-KR" altLang="en-US" dirty="0"/>
            </a:br>
            <a:r>
              <a:rPr lang="ko-KR" altLang="en-US" dirty="0"/>
              <a:t>변수 중요도가 높은 </a:t>
            </a:r>
            <a:r>
              <a:rPr lang="en-US" altLang="ko-KR" dirty="0"/>
              <a:t>feature</a:t>
            </a:r>
            <a:r>
              <a:rPr lang="ko-KR" altLang="en-US" dirty="0"/>
              <a:t>들은 </a:t>
            </a:r>
            <a:r>
              <a:rPr lang="ko-KR" altLang="en-US" b="1" dirty="0"/>
              <a:t>범주 간의 구분이 명확</a:t>
            </a:r>
            <a:r>
              <a:rPr lang="en-US" altLang="ko-KR" dirty="0"/>
              <a:t>, </a:t>
            </a:r>
            <a:r>
              <a:rPr lang="ko-KR" altLang="en-US" dirty="0"/>
              <a:t>따라서 모델의 </a:t>
            </a:r>
            <a:r>
              <a:rPr lang="ko-KR" altLang="en-US" b="1" dirty="0"/>
              <a:t>예측 성능에 중요한 기여</a:t>
            </a:r>
            <a:r>
              <a:rPr lang="ko-KR" altLang="en-US" dirty="0"/>
              <a:t>를 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반대로</a:t>
            </a:r>
            <a:r>
              <a:rPr lang="en-US" altLang="ko-KR" dirty="0"/>
              <a:t>, </a:t>
            </a:r>
            <a:r>
              <a:rPr lang="ko-KR" altLang="en-US" dirty="0"/>
              <a:t>중요도가 낮은 피처들은 범주 간의 분포가 </a:t>
            </a:r>
            <a:r>
              <a:rPr lang="ko-KR" altLang="en-US" b="1" dirty="0"/>
              <a:t>유사</a:t>
            </a:r>
            <a:r>
              <a:rPr lang="ko-KR" altLang="en-US" dirty="0"/>
              <a:t>해 </a:t>
            </a:r>
            <a:r>
              <a:rPr lang="ko-KR" altLang="en-US" b="1" dirty="0"/>
              <a:t>분류에 효과적이지 않음</a:t>
            </a:r>
            <a:r>
              <a:rPr lang="ko-KR" altLang="en-US" dirty="0"/>
              <a:t>을 알 수 있습니다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C15137-533D-48D6-9361-F207B28A1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79" y="1507559"/>
            <a:ext cx="2905174" cy="45167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70D384-74D2-4A03-B80E-2A5C675F9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795" y="1507559"/>
            <a:ext cx="2905173" cy="456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FB9D4E1-50DE-4F7A-8154-CD65BE06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62" y="385360"/>
            <a:ext cx="10821346" cy="59035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en-US" altLang="ko-KR" dirty="0" err="1"/>
              <a:t>Is_dynamic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r>
              <a:rPr lang="en-US" altLang="ko-KR" dirty="0"/>
              <a:t>]</a:t>
            </a:r>
            <a:r>
              <a:rPr lang="ko-KR" altLang="en-US" dirty="0"/>
              <a:t> 모델 성능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015BE6-BFB6-4FC3-9A6E-616CAE1B8051}"/>
              </a:ext>
            </a:extLst>
          </p:cNvPr>
          <p:cNvSpPr txBox="1"/>
          <p:nvPr/>
        </p:nvSpPr>
        <p:spPr>
          <a:xfrm>
            <a:off x="7252446" y="2180982"/>
            <a:ext cx="37562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 err="1"/>
              <a:t>랜덤포레스트</a:t>
            </a:r>
            <a:r>
              <a:rPr lang="ko-KR" altLang="en-US" sz="2000" b="1" dirty="0"/>
              <a:t> 모델 테스트 결과</a:t>
            </a:r>
            <a:endParaRPr lang="en-US" altLang="ko-KR" sz="2000" b="1" dirty="0"/>
          </a:p>
          <a:p>
            <a:br>
              <a:rPr lang="ko-KR" altLang="en-US" dirty="0"/>
            </a:br>
            <a:r>
              <a:rPr lang="ko-KR" altLang="en-US" b="1" dirty="0"/>
              <a:t>정확도</a:t>
            </a:r>
            <a:r>
              <a:rPr lang="en-US" altLang="ko-KR" b="1" dirty="0"/>
              <a:t>(Accuracy)</a:t>
            </a:r>
            <a:r>
              <a:rPr lang="en-US" altLang="ko-KR" dirty="0"/>
              <a:t>, </a:t>
            </a:r>
            <a:r>
              <a:rPr lang="ko-KR" altLang="en-US" b="1" dirty="0"/>
              <a:t>정밀도</a:t>
            </a:r>
            <a:r>
              <a:rPr lang="en-US" altLang="ko-KR" b="1" dirty="0"/>
              <a:t>(Precision)</a:t>
            </a:r>
            <a:r>
              <a:rPr lang="en-US" altLang="ko-KR" dirty="0"/>
              <a:t>, </a:t>
            </a:r>
            <a:r>
              <a:rPr lang="ko-KR" altLang="en-US" b="1" dirty="0" err="1"/>
              <a:t>재현율</a:t>
            </a:r>
            <a:r>
              <a:rPr lang="en-US" altLang="ko-KR" b="1" dirty="0"/>
              <a:t>(Recall)</a:t>
            </a:r>
            <a:r>
              <a:rPr lang="en-US" altLang="ko-KR" dirty="0"/>
              <a:t>, </a:t>
            </a:r>
            <a:r>
              <a:rPr lang="ko-KR" altLang="en-US" dirty="0"/>
              <a:t>및 </a:t>
            </a:r>
            <a:r>
              <a:rPr lang="en-US" altLang="ko-KR" b="1" dirty="0"/>
              <a:t>F1-Score</a:t>
            </a:r>
            <a:r>
              <a:rPr lang="ko-KR" altLang="en-US" dirty="0"/>
              <a:t>가 </a:t>
            </a:r>
            <a:r>
              <a:rPr lang="en-US" altLang="ko-KR" b="1" dirty="0"/>
              <a:t>99% </a:t>
            </a:r>
            <a:r>
              <a:rPr lang="ko-KR" altLang="en-US" b="1" dirty="0"/>
              <a:t>이상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 </a:t>
            </a:r>
            <a:r>
              <a:rPr lang="ko-KR" altLang="en-US" b="1" dirty="0" err="1"/>
              <a:t>오분류율이</a:t>
            </a:r>
            <a:r>
              <a:rPr lang="ko-KR" altLang="en-US" b="1" dirty="0"/>
              <a:t> 낮은 검증된 모델입니다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D24128-24A2-4F3C-B5C5-E9849D146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29" y="2145098"/>
            <a:ext cx="5163271" cy="24673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6255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FB9D4E1-50DE-4F7A-8154-CD65BE06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62" y="385360"/>
            <a:ext cx="10821346" cy="59035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en-US" altLang="ko-KR" dirty="0" err="1"/>
              <a:t>Is_dynamic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r>
              <a:rPr lang="en-US" altLang="ko-KR" dirty="0"/>
              <a:t>]</a:t>
            </a:r>
            <a:r>
              <a:rPr lang="ko-KR" altLang="en-US" dirty="0"/>
              <a:t> 변수 중요도별 분포 </a:t>
            </a:r>
            <a:r>
              <a:rPr lang="en-US" altLang="ko-KR" dirty="0"/>
              <a:t>(</a:t>
            </a:r>
            <a:r>
              <a:rPr lang="ko-KR" altLang="en-US" dirty="0"/>
              <a:t>중요도 높음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726DF-87E7-4830-A91F-5DC19CA6755D}"/>
              </a:ext>
            </a:extLst>
          </p:cNvPr>
          <p:cNvSpPr txBox="1"/>
          <p:nvPr/>
        </p:nvSpPr>
        <p:spPr>
          <a:xfrm>
            <a:off x="609129" y="1175123"/>
            <a:ext cx="10614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중요도가 높은 두 </a:t>
            </a:r>
            <a:r>
              <a:rPr lang="en-US" altLang="ko-KR" dirty="0"/>
              <a:t>feature</a:t>
            </a:r>
            <a:r>
              <a:rPr lang="ko-KR" altLang="en-US" dirty="0"/>
              <a:t>의 </a:t>
            </a:r>
            <a:r>
              <a:rPr lang="ko-KR" altLang="en-US" dirty="0" err="1"/>
              <a:t>범주별</a:t>
            </a:r>
            <a:r>
              <a:rPr lang="ko-KR" altLang="en-US" dirty="0"/>
              <a:t> 밀도함수 분포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C0984-0EFD-4184-8500-AF3128C05BB4}"/>
              </a:ext>
            </a:extLst>
          </p:cNvPr>
          <p:cNvSpPr txBox="1"/>
          <p:nvPr/>
        </p:nvSpPr>
        <p:spPr>
          <a:xfrm>
            <a:off x="354108" y="5057713"/>
            <a:ext cx="109728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Comment</a:t>
            </a:r>
          </a:p>
          <a:p>
            <a:endParaRPr lang="en-US" altLang="ko-KR" dirty="0"/>
          </a:p>
          <a:p>
            <a:r>
              <a:rPr lang="ko-KR" altLang="en-US" dirty="0"/>
              <a:t>직관적으로 구분이 잘 되지 않았습니다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 err="1"/>
              <a:t>botplot</a:t>
            </a:r>
            <a:r>
              <a:rPr lang="ko-KR" altLang="en-US" dirty="0"/>
              <a:t>만 그려서 분포를 확인했습니다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93CC10-419B-4CAD-BD76-385CCEFAE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08" y="1482900"/>
            <a:ext cx="10972800" cy="34369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6608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FB9D4E1-50DE-4F7A-8154-CD65BE06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62" y="385360"/>
            <a:ext cx="10821346" cy="59035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en-US" altLang="ko-KR" dirty="0" err="1"/>
              <a:t>Is_dynamic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r>
              <a:rPr lang="en-US" altLang="ko-KR" dirty="0"/>
              <a:t>]</a:t>
            </a:r>
            <a:r>
              <a:rPr lang="ko-KR" altLang="en-US" dirty="0"/>
              <a:t> 변수 중요도별 분포 </a:t>
            </a:r>
            <a:r>
              <a:rPr lang="en-US" altLang="ko-KR" dirty="0"/>
              <a:t>(</a:t>
            </a:r>
            <a:r>
              <a:rPr lang="ko-KR" altLang="en-US" dirty="0"/>
              <a:t>중요도 높음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726DF-87E7-4830-A91F-5DC19CA6755D}"/>
              </a:ext>
            </a:extLst>
          </p:cNvPr>
          <p:cNvSpPr txBox="1"/>
          <p:nvPr/>
        </p:nvSpPr>
        <p:spPr>
          <a:xfrm>
            <a:off x="609129" y="1242724"/>
            <a:ext cx="10614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중요도가 가장 높은 </a:t>
            </a:r>
            <a:r>
              <a:rPr lang="en-US" altLang="ko-KR" dirty="0"/>
              <a:t>feature</a:t>
            </a:r>
            <a:r>
              <a:rPr lang="ko-KR" altLang="en-US" dirty="0"/>
              <a:t>의 </a:t>
            </a:r>
            <a:r>
              <a:rPr lang="en-US" altLang="ko-KR" dirty="0" err="1"/>
              <a:t>boxtplot</a:t>
            </a:r>
            <a:r>
              <a:rPr lang="en-US" altLang="ko-KR" dirty="0"/>
              <a:t> </a:t>
            </a:r>
            <a:r>
              <a:rPr lang="ko-KR" altLang="en-US" dirty="0"/>
              <a:t>분포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C0984-0EFD-4184-8500-AF3128C05BB4}"/>
              </a:ext>
            </a:extLst>
          </p:cNvPr>
          <p:cNvSpPr txBox="1"/>
          <p:nvPr/>
        </p:nvSpPr>
        <p:spPr>
          <a:xfrm>
            <a:off x="469702" y="5138222"/>
            <a:ext cx="1085720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Comment</a:t>
            </a:r>
          </a:p>
          <a:p>
            <a:r>
              <a:rPr lang="ko-KR" altLang="en-US" dirty="0"/>
              <a:t>변수 중요도가 높은 경우</a:t>
            </a:r>
            <a:r>
              <a:rPr lang="en-US" altLang="ko-KR" dirty="0"/>
              <a:t>, </a:t>
            </a:r>
            <a:r>
              <a:rPr lang="ko-KR" altLang="en-US" dirty="0"/>
              <a:t>각 범주의 분포가 </a:t>
            </a:r>
            <a:r>
              <a:rPr lang="ko-KR" altLang="en-US" b="1" dirty="0"/>
              <a:t>뚜렷하게 구분</a:t>
            </a:r>
            <a:r>
              <a:rPr lang="ko-KR" altLang="en-US" dirty="0"/>
              <a:t>되며</a:t>
            </a:r>
            <a:r>
              <a:rPr lang="en-US" altLang="ko-KR" dirty="0"/>
              <a:t>,</a:t>
            </a:r>
            <a:r>
              <a:rPr lang="ko-KR" altLang="en-US" dirty="0"/>
              <a:t> 범주 간 </a:t>
            </a:r>
            <a:r>
              <a:rPr lang="ko-KR" altLang="en-US" b="1" dirty="0"/>
              <a:t>명확한 차이를  보여줍니다 </a:t>
            </a:r>
            <a:endParaRPr lang="en-US" altLang="ko-KR" b="1" dirty="0"/>
          </a:p>
          <a:p>
            <a:r>
              <a:rPr lang="ko-KR" altLang="en-US" dirty="0"/>
              <a:t>중요도가 높은 변수일수록 </a:t>
            </a:r>
            <a:r>
              <a:rPr lang="ko-KR" altLang="en-US" b="1" dirty="0"/>
              <a:t>각 범주를 명확하게 구분</a:t>
            </a:r>
            <a:r>
              <a:rPr lang="ko-KR" altLang="en-US" dirty="0"/>
              <a:t>할 수 있으며</a:t>
            </a:r>
            <a:r>
              <a:rPr lang="en-US" altLang="ko-KR" dirty="0"/>
              <a:t>, </a:t>
            </a:r>
            <a:r>
              <a:rPr lang="ko-KR" altLang="en-US" dirty="0"/>
              <a:t>범주 간의 </a:t>
            </a:r>
            <a:r>
              <a:rPr lang="ko-KR" altLang="en-US" b="1" dirty="0"/>
              <a:t>중복된 분포가 거의 발생하지 않음</a:t>
            </a:r>
            <a:r>
              <a:rPr lang="ko-KR" altLang="en-US" dirty="0"/>
              <a:t>을 확인할 수 있었습니다</a:t>
            </a:r>
            <a:r>
              <a:rPr lang="en-US" altLang="ko-KR" dirty="0"/>
              <a:t>. </a:t>
            </a:r>
            <a:r>
              <a:rPr lang="ko-KR" altLang="en-US" dirty="0"/>
              <a:t>이는 모델이 각 범주를 </a:t>
            </a:r>
            <a:r>
              <a:rPr lang="ko-KR" altLang="en-US" b="1" dirty="0"/>
              <a:t>효과적으로 분류</a:t>
            </a:r>
            <a:r>
              <a:rPr lang="ko-KR" altLang="en-US" dirty="0"/>
              <a:t>할 수 있다는 것을 의미하며</a:t>
            </a:r>
            <a:r>
              <a:rPr lang="en-US" altLang="ko-KR" dirty="0"/>
              <a:t>, </a:t>
            </a:r>
            <a:r>
              <a:rPr lang="ko-KR" altLang="en-US" b="1" dirty="0" err="1"/>
              <a:t>오분류의</a:t>
            </a:r>
            <a:r>
              <a:rPr lang="ko-KR" altLang="en-US" b="1" dirty="0"/>
              <a:t> 가능성</a:t>
            </a:r>
            <a:r>
              <a:rPr lang="ko-KR" altLang="en-US" dirty="0"/>
              <a:t>이 크게 줄어듭니다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D453C7-6C72-4C03-9BE5-74A36ED3C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71" y="1550501"/>
            <a:ext cx="10692269" cy="33262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2109811-96E2-454A-A185-3A33D4725731}"/>
              </a:ext>
            </a:extLst>
          </p:cNvPr>
          <p:cNvSpPr/>
          <p:nvPr/>
        </p:nvSpPr>
        <p:spPr>
          <a:xfrm>
            <a:off x="1066799" y="1855694"/>
            <a:ext cx="537883" cy="23397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37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</ds:schemaRefs>
</ds:datastoreItem>
</file>

<file path=customXml/itemProps2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7628</TotalTime>
  <Words>548</Words>
  <Application>Microsoft Office PowerPoint</Application>
  <PresentationFormat>와이드스크린</PresentationFormat>
  <Paragraphs>62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Noto Sans Symbols</vt:lpstr>
      <vt:lpstr>나눔스퀘어 네오 ExtraBold</vt:lpstr>
      <vt:lpstr>나눔스퀘어 네오 Heavy</vt:lpstr>
      <vt:lpstr>나눔스퀘어 네오 Regular</vt:lpstr>
      <vt:lpstr>맑은 고딕</vt:lpstr>
      <vt:lpstr>맑은 고딕</vt:lpstr>
      <vt:lpstr>Arial</vt:lpstr>
      <vt:lpstr>Calibri</vt:lpstr>
      <vt:lpstr>Office 테마</vt:lpstr>
      <vt:lpstr>PowerPoint 프레젠테이션</vt:lpstr>
      <vt:lpstr>변수 중요도별 분포 (상위5개 , 하위 5개)</vt:lpstr>
      <vt:lpstr>모델 성능 (Activity 분류)</vt:lpstr>
      <vt:lpstr>변수 중요도별 분포 (중요도 높음)</vt:lpstr>
      <vt:lpstr>변수 중요도별 분포(중요도 낮음) </vt:lpstr>
      <vt:lpstr>[Is_dynamic 적용] 변수중요도 분포 (상위5개 , 하위 5개)</vt:lpstr>
      <vt:lpstr>[Is_dynamic 적용] 모델 성능</vt:lpstr>
      <vt:lpstr>[Is_dynamic 적용] 변수 중요도별 분포 (중요도 높음)</vt:lpstr>
      <vt:lpstr>[Is_dynamic 적용] 변수 중요도별 분포 (중요도 높음)</vt:lpstr>
      <vt:lpstr>[Is_dynamic 적용] 변수 중요도별 분포(중요도 낮음) </vt:lpstr>
      <vt:lpstr>[Is_dynamic 적용] 변수 중요도별 분포 (중요도 낮음)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양정우</cp:lastModifiedBy>
  <cp:revision>369</cp:revision>
  <dcterms:modified xsi:type="dcterms:W3CDTF">2024-10-23T06:26:30Z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  <property fmtid="{D5CDD505-2E9C-101B-9397-08002B2CF9AE}" pid="10" name="MediaServiceImageTags">
    <vt:lpwstr/>
  </property>
</Properties>
</file>