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handoutMasterIdLst>
    <p:handoutMasterId r:id="rId8"/>
  </p:handoutMasterIdLst>
  <p:sldIdLst>
    <p:sldId id="3622" r:id="rId5"/>
    <p:sldId id="353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50E548-9F66-4DB9-94FB-379B691A003A}" v="141" dt="2024-11-18T07:39:26.671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564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2024-12-17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08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7211154" cy="6288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12523" tIns="56246" rIns="112523" bIns="56246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개인별 과제 정의서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0" name="Google Shape;516;g1b5d807d25a_29_172">
            <a:extLst>
              <a:ext uri="{FF2B5EF4-FFF2-40B4-BE49-F238E27FC236}">
                <a16:creationId xmlns:a16="http://schemas.microsoft.com/office/drawing/2014/main" id="{37D88775-8C6B-4578-936F-0BC85FDA6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247945"/>
              </p:ext>
            </p:extLst>
          </p:nvPr>
        </p:nvGraphicFramePr>
        <p:xfrm>
          <a:off x="696000" y="1163362"/>
          <a:ext cx="10800000" cy="521495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478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구분 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[00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]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권역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OOOOO</a:t>
                      </a:r>
                      <a:endParaRPr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기술과 솔루션이 명확하게 드러나도록 작성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B2C</a:t>
                      </a: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로 잡지 않도록 명심할 것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607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누구의 어떤 것을 어떻게 해결해 줄 수 있는가</a:t>
                      </a:r>
                      <a:r>
                        <a:rPr lang="en-US" altLang="ko-KR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?</a:t>
                      </a: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78" y="301886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과제 정의서 </a:t>
            </a:r>
            <a:endParaRPr sz="36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9A2437-203B-087E-E48C-A9C8399FFE41}"/>
              </a:ext>
            </a:extLst>
          </p:cNvPr>
          <p:cNvGraphicFramePr>
            <a:graphicFrameLocks noGrp="1"/>
          </p:cNvGraphicFramePr>
          <p:nvPr/>
        </p:nvGraphicFramePr>
        <p:xfrm>
          <a:off x="4330700" y="3003550"/>
          <a:ext cx="7391400" cy="3111499"/>
        </p:xfrm>
        <a:graphic>
          <a:graphicData uri="http://schemas.openxmlformats.org/drawingml/2006/table">
            <a:tbl>
              <a:tblPr firstRow="1" firstCol="1" bandRow="1"/>
              <a:tblGrid>
                <a:gridCol w="635000">
                  <a:extLst>
                    <a:ext uri="{9D8B030D-6E8A-4147-A177-3AD203B41FA5}">
                      <a16:colId xmlns:a16="http://schemas.microsoft.com/office/drawing/2014/main" val="3282511208"/>
                    </a:ext>
                  </a:extLst>
                </a:gridCol>
                <a:gridCol w="2884067">
                  <a:extLst>
                    <a:ext uri="{9D8B030D-6E8A-4147-A177-3AD203B41FA5}">
                      <a16:colId xmlns:a16="http://schemas.microsoft.com/office/drawing/2014/main" val="3068981298"/>
                    </a:ext>
                  </a:extLst>
                </a:gridCol>
                <a:gridCol w="506833">
                  <a:extLst>
                    <a:ext uri="{9D8B030D-6E8A-4147-A177-3AD203B41FA5}">
                      <a16:colId xmlns:a16="http://schemas.microsoft.com/office/drawing/2014/main" val="176794345"/>
                    </a:ext>
                  </a:extLst>
                </a:gridCol>
                <a:gridCol w="3365500">
                  <a:extLst>
                    <a:ext uri="{9D8B030D-6E8A-4147-A177-3AD203B41FA5}">
                      <a16:colId xmlns:a16="http://schemas.microsoft.com/office/drawing/2014/main" val="528126740"/>
                    </a:ext>
                  </a:extLst>
                </a:gridCol>
              </a:tblGrid>
              <a:tr h="38846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구분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FFFFFF"/>
                          </a:solidFill>
                          <a:effectLst/>
                          <a:highlight>
                            <a:srgbClr val="002060"/>
                          </a:highlight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BM</a:t>
                      </a:r>
                      <a:endParaRPr lang="ko-KR" sz="1600" dirty="0">
                        <a:effectLst/>
                        <a:highlight>
                          <a:srgbClr val="002060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342914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1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헬스케어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5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AI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어시스턴트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통화비서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챗봇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792576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2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교육 서비스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6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스마트공간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물류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빌딩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공단 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191428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3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안전 서비스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산업안전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7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디지털 컨텐츠</a:t>
                      </a:r>
                      <a:r>
                        <a:rPr lang="en-US" alt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생성형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 ai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등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67077"/>
                  </a:ext>
                </a:extLst>
              </a:tr>
              <a:tr h="680759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4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 err="1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스마트모빌리티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자율주행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차량관제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8</a:t>
                      </a:r>
                      <a:endParaRPr lang="ko-KR" sz="1600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빅데이터 분석 컨설팅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  <a:p>
                      <a:pPr algn="ctr" latinLnBrk="0">
                        <a:lnSpc>
                          <a:spcPct val="115000"/>
                        </a:lnSpc>
                      </a:pP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(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관광분석 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, </a:t>
                      </a:r>
                      <a:r>
                        <a:rPr lang="ko-KR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생활인구솔루션</a:t>
                      </a:r>
                      <a:r>
                        <a:rPr lang="en-US" sz="1600" b="1" spc="-30" dirty="0">
                          <a:ln w="9525" cap="rnd" cmpd="sng" algn="ctr">
                            <a:solidFill>
                              <a:srgbClr val="7F7F7F">
                                <a:alpha val="0"/>
                              </a:srgbClr>
                            </a:solidFill>
                            <a:prstDash val="solid"/>
                            <a:bevel/>
                          </a:ln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cs typeface="굴림" panose="020B0600000101010101" pitchFamily="50" charset="-127"/>
                        </a:rPr>
                        <a:t>)</a:t>
                      </a:r>
                      <a:endParaRPr lang="ko-KR" sz="1600" b="1" dirty="0"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171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B723F-47BA-C86E-1B46-20E900F43300}"/>
              </a:ext>
            </a:extLst>
          </p:cNvPr>
          <p:cNvSpPr txBox="1"/>
          <p:nvPr/>
        </p:nvSpPr>
        <p:spPr>
          <a:xfrm>
            <a:off x="4330700" y="1794704"/>
            <a:ext cx="7214088" cy="964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ko-KR" altLang="en-US" sz="2000" b="1" u="sng" spc="-171" dirty="0" err="1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ㅇ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사업 </a:t>
            </a:r>
            <a:r>
              <a:rPr lang="en-US" altLang="ko-KR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BM </a:t>
            </a:r>
            <a:r>
              <a:rPr lang="ko-KR" altLang="en-US" sz="2000" b="1" u="sng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highlight>
                  <a:srgbClr val="FFFF00"/>
                </a:highlight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관련 아이디어 제시</a:t>
            </a:r>
            <a:endParaRPr lang="en-US" altLang="ko-KR" sz="2800" b="1" u="sng" spc="-30" dirty="0">
              <a:ln w="9525" cap="rnd" cmpd="sng" algn="ctr">
                <a:solidFill>
                  <a:srgbClr val="7F7F7F">
                    <a:alpha val="0"/>
                  </a:srgbClr>
                </a:solidFill>
                <a:prstDash val="solid"/>
                <a:bevel/>
              </a:ln>
              <a:effectLst/>
              <a:highlight>
                <a:srgbClr val="FFFF00"/>
              </a:highlight>
              <a:latin typeface="나눔스퀘어 Bold" panose="020B0600000101010101" pitchFamily="50" charset="-127"/>
              <a:ea typeface="나눔스퀘어 Bold" panose="020B0600000101010101" pitchFamily="50" charset="-127"/>
              <a:cs typeface="굴림" panose="020B0600000101010101" pitchFamily="50" charset="-127"/>
            </a:endParaRPr>
          </a:p>
          <a:p>
            <a:pPr>
              <a:lnSpc>
                <a:spcPts val="3600"/>
              </a:lnSpc>
            </a:pPr>
            <a:r>
              <a:rPr lang="en-US" altLang="ko-KR" sz="16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(1) B2B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기업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비즈니스 관점 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  (2) B2G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정부의 사회</a:t>
            </a:r>
            <a:r>
              <a:rPr lang="en-US" altLang="ko-KR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20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문제 해결 </a:t>
            </a:r>
            <a:endParaRPr lang="en-US" altLang="ko-KR" sz="1400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2B4421-E946-C248-4B0A-D7AB25B110D1}"/>
              </a:ext>
            </a:extLst>
          </p:cNvPr>
          <p:cNvSpPr/>
          <p:nvPr/>
        </p:nvSpPr>
        <p:spPr>
          <a:xfrm>
            <a:off x="1318437" y="2477386"/>
            <a:ext cx="1850065" cy="729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E7095-9E2B-F8AF-4DCB-0C17DF87C4CA}"/>
              </a:ext>
            </a:extLst>
          </p:cNvPr>
          <p:cNvSpPr txBox="1"/>
          <p:nvPr/>
        </p:nvSpPr>
        <p:spPr>
          <a:xfrm>
            <a:off x="700721" y="2572966"/>
            <a:ext cx="2501774" cy="53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altLang="ko-KR" sz="2400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12.18 ~ 12.26</a:t>
            </a:r>
            <a:r>
              <a:rPr lang="ko-KR" altLang="en-US" b="1" spc="-171" dirty="0">
                <a:ln>
                  <a:solidFill>
                    <a:srgbClr val="2A8FD4">
                      <a:shade val="50000"/>
                      <a:alpha val="0"/>
                    </a:srgbClr>
                  </a:solidFill>
                </a:ln>
                <a:solidFill>
                  <a:schemeClr val="tx2">
                    <a:lumMod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 pitchFamily="34" charset="0"/>
              </a:rPr>
              <a:t> </a:t>
            </a:r>
            <a:endParaRPr lang="en-US" altLang="ko-KR" b="1" spc="-171" dirty="0">
              <a:ln>
                <a:solidFill>
                  <a:srgbClr val="2A8FD4">
                    <a:shade val="50000"/>
                    <a:alpha val="0"/>
                  </a:srgbClr>
                </a:solidFill>
              </a:ln>
              <a:solidFill>
                <a:schemeClr val="tx2">
                  <a:lumMod val="7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 pitchFamily="34" charset="0"/>
            </a:endParaRP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79FD14B-6982-F6C7-EC1B-ADED5FEC19ED}"/>
              </a:ext>
            </a:extLst>
          </p:cNvPr>
          <p:cNvSpPr/>
          <p:nvPr/>
        </p:nvSpPr>
        <p:spPr>
          <a:xfrm>
            <a:off x="700721" y="1965579"/>
            <a:ext cx="2602949" cy="599216"/>
          </a:xfrm>
          <a:custGeom>
            <a:avLst/>
            <a:gdLst>
              <a:gd name="connsiteX0" fmla="*/ 0 w 2602949"/>
              <a:gd name="connsiteY0" fmla="*/ 99871 h 599216"/>
              <a:gd name="connsiteX1" fmla="*/ 99871 w 2602949"/>
              <a:gd name="connsiteY1" fmla="*/ 0 h 599216"/>
              <a:gd name="connsiteX2" fmla="*/ 2503078 w 2602949"/>
              <a:gd name="connsiteY2" fmla="*/ 0 h 599216"/>
              <a:gd name="connsiteX3" fmla="*/ 2602949 w 2602949"/>
              <a:gd name="connsiteY3" fmla="*/ 99871 h 599216"/>
              <a:gd name="connsiteX4" fmla="*/ 2602949 w 2602949"/>
              <a:gd name="connsiteY4" fmla="*/ 499345 h 599216"/>
              <a:gd name="connsiteX5" fmla="*/ 2503078 w 2602949"/>
              <a:gd name="connsiteY5" fmla="*/ 599216 h 599216"/>
              <a:gd name="connsiteX6" fmla="*/ 99871 w 2602949"/>
              <a:gd name="connsiteY6" fmla="*/ 599216 h 599216"/>
              <a:gd name="connsiteX7" fmla="*/ 0 w 2602949"/>
              <a:gd name="connsiteY7" fmla="*/ 499345 h 599216"/>
              <a:gd name="connsiteX8" fmla="*/ 0 w 2602949"/>
              <a:gd name="connsiteY8" fmla="*/ 99871 h 599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2949" h="599216">
                <a:moveTo>
                  <a:pt x="0" y="99871"/>
                </a:moveTo>
                <a:cubicBezTo>
                  <a:pt x="0" y="44714"/>
                  <a:pt x="44714" y="0"/>
                  <a:pt x="99871" y="0"/>
                </a:cubicBezTo>
                <a:lnTo>
                  <a:pt x="2503078" y="0"/>
                </a:lnTo>
                <a:cubicBezTo>
                  <a:pt x="2558235" y="0"/>
                  <a:pt x="2602949" y="44714"/>
                  <a:pt x="2602949" y="99871"/>
                </a:cubicBezTo>
                <a:lnTo>
                  <a:pt x="2602949" y="499345"/>
                </a:lnTo>
                <a:cubicBezTo>
                  <a:pt x="2602949" y="554502"/>
                  <a:pt x="2558235" y="599216"/>
                  <a:pt x="2503078" y="599216"/>
                </a:cubicBezTo>
                <a:lnTo>
                  <a:pt x="99871" y="599216"/>
                </a:lnTo>
                <a:cubicBezTo>
                  <a:pt x="44714" y="599216"/>
                  <a:pt x="0" y="554502"/>
                  <a:pt x="0" y="499345"/>
                </a:cubicBezTo>
                <a:lnTo>
                  <a:pt x="0" y="99871"/>
                </a:lnTo>
                <a:close/>
              </a:path>
            </a:pathLst>
          </a:cu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5451" tIns="105451" rIns="105451" bIns="105451" numCol="1" spcCol="1270" anchor="ctr" anchorCtr="0">
            <a:noAutofit/>
          </a:bodyPr>
          <a:lstStyle/>
          <a:p>
            <a:pPr marL="0" lvl="0" indent="0" algn="ctr" defTabSz="889000" latinLnBrk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ko-KR" altLang="en-US" sz="2000" b="1" kern="1200" spc="-130" baseline="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과제 정의서 개인별 작성</a:t>
            </a:r>
            <a:endParaRPr lang="en-US" altLang="ko-KR" sz="2000" b="1" kern="1200" spc="-130" baseline="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292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7C302623EB9324799900221F4FFEB85" ma:contentTypeVersion="19" ma:contentTypeDescription="새 문서를 만듭니다." ma:contentTypeScope="" ma:versionID="ae7033b523457a225313f209514cfa61">
  <xsd:schema xmlns:xsd="http://www.w3.org/2001/XMLSchema" xmlns:xs="http://www.w3.org/2001/XMLSchema" xmlns:p="http://schemas.microsoft.com/office/2006/metadata/properties" xmlns:ns2="677f369c-0c7e-4879-9dfb-6cea400ef005" xmlns:ns3="1f1919ae-71d8-4e78-b1bd-1ce78ec43a0b" targetNamespace="http://schemas.microsoft.com/office/2006/metadata/properties" ma:root="true" ma:fieldsID="4ff836d7b68e46d79db0c6fbef9bf536" ns2:_="" ns3:_="">
    <xsd:import namespace="677f369c-0c7e-4879-9dfb-6cea400ef005"/>
    <xsd:import namespace="1f1919ae-71d8-4e78-b1bd-1ce78ec43a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f369c-0c7e-4879-9dfb-6cea400ef0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919ae-71d8-4e78-b1bd-1ce78ec43a0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9afbf73-953c-4c0e-a9f0-3ec8db72f19e}" ma:internalName="TaxCatchAll" ma:showField="CatchAllData" ma:web="1f1919ae-71d8-4e78-b1bd-1ce78ec43a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1919ae-71d8-4e78-b1bd-1ce78ec43a0b" xsi:nil="true"/>
    <lcf76f155ced4ddcb4097134ff3c332f xmlns="677f369c-0c7e-4879-9dfb-6cea400ef00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0F8390-6E74-4A79-9421-4644E21F97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7f369c-0c7e-4879-9dfb-6cea400ef005"/>
    <ds:schemaRef ds:uri="1f1919ae-71d8-4e78-b1bd-1ce78ec43a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1857a468-9f2d-455b-8425-136ceb0ac253"/>
    <ds:schemaRef ds:uri="1e5c7207-648b-4a22-8f21-e4a767071fd1"/>
    <ds:schemaRef ds:uri="1f1919ae-71d8-4e78-b1bd-1ce78ec43a0b"/>
    <ds:schemaRef ds:uri="677f369c-0c7e-4879-9dfb-6cea400ef005"/>
    <ds:schemaRef ds:uri="6b9c16b5-910a-460c-9d0a-b2e9e3dbe569"/>
    <ds:schemaRef ds:uri="9114dcef-bd0d-459c-b9d7-fc63398cdbe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155</Words>
  <Application>Microsoft Office PowerPoint</Application>
  <PresentationFormat>와이드스크린</PresentationFormat>
  <Paragraphs>42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Noto Sans Symbols</vt:lpstr>
      <vt:lpstr>굴림</vt:lpstr>
      <vt:lpstr>나눔스퀘어 Bold</vt:lpstr>
      <vt:lpstr>나눔스퀘어 네오 Heavy</vt:lpstr>
      <vt:lpstr>Malgun Gothic</vt:lpstr>
      <vt:lpstr>Malgun Gothic</vt:lpstr>
      <vt:lpstr>Arial</vt:lpstr>
      <vt:lpstr>Calibri</vt:lpstr>
      <vt:lpstr>Office 테마</vt:lpstr>
      <vt:lpstr>개인별 과제 정의서</vt:lpstr>
      <vt:lpstr>과제 정의서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매니저 최광희</cp:lastModifiedBy>
  <cp:revision>354</cp:revision>
  <dcterms:modified xsi:type="dcterms:W3CDTF">2024-12-16T23:44:33Z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0x010100E7C302623EB9324799900221F4FFEB85</vt:lpwstr>
  </property>
  <property fmtid="{D5CDD505-2E9C-101B-9397-08002B2CF9AE}" pid="10" name="MediaServiceImageTags">
    <vt:lpwstr/>
  </property>
</Properties>
</file>