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5" strictFirstAndLastChars="0" saveSubsetFonts="1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3444" r:id="rId5"/>
    <p:sldId id="3443" r:id="rId6"/>
    <p:sldId id="3404" r:id="rId7"/>
    <p:sldId id="3411" r:id="rId8"/>
    <p:sldId id="3407" r:id="rId9"/>
    <p:sldId id="3409" r:id="rId10"/>
    <p:sldId id="3420" r:id="rId11"/>
    <p:sldId id="3421" r:id="rId12"/>
    <p:sldId id="3410" r:id="rId13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orient="horz" pos="119" userDrawn="1">
          <p15:clr>
            <a:srgbClr val="A4A3A4"/>
          </p15:clr>
        </p15:guide>
        <p15:guide id="3" orient="horz" pos="867" userDrawn="1">
          <p15:clr>
            <a:srgbClr val="A4A3A4"/>
          </p15:clr>
        </p15:guide>
        <p15:guide id="5" orient="horz" pos="414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8" pos="1367" userDrawn="1">
          <p15:clr>
            <a:srgbClr val="A4A3A4"/>
          </p15:clr>
        </p15:guide>
        <p15:guide id="9" pos="652" userDrawn="1">
          <p15:clr>
            <a:srgbClr val="A4A3A4"/>
          </p15:clr>
        </p15:guide>
        <p15:guide id="11" pos="890" userDrawn="1">
          <p15:clr>
            <a:srgbClr val="A4A3A4"/>
          </p15:clr>
        </p15:guide>
        <p15:guide id="12" pos="2921" userDrawn="1">
          <p15:clr>
            <a:srgbClr val="A4A3A4"/>
          </p15:clr>
        </p15:guide>
        <p15:guide id="13" orient="horz" pos="2273" userDrawn="1">
          <p15:clr>
            <a:srgbClr val="A4A3A4"/>
          </p15:clr>
        </p15:guide>
        <p15:guide id="14" orient="horz" pos="73" userDrawn="1">
          <p15:clr>
            <a:srgbClr val="A4A3A4"/>
          </p15:clr>
        </p15:guide>
        <p15:guide id="15" orient="horz" pos="504" userDrawn="1">
          <p15:clr>
            <a:srgbClr val="A4A3A4"/>
          </p15:clr>
        </p15:guide>
        <p15:guide id="16" orient="horz" pos="845" userDrawn="1">
          <p15:clr>
            <a:srgbClr val="A4A3A4"/>
          </p15:clr>
        </p15:guide>
        <p15:guide id="17" orient="horz" pos="1230" userDrawn="1">
          <p15:clr>
            <a:srgbClr val="A4A3A4"/>
          </p15:clr>
        </p15:guide>
        <p15:guide id="18" pos="227" userDrawn="1">
          <p15:clr>
            <a:srgbClr val="A4A3A4"/>
          </p15:clr>
        </p15:guide>
        <p15:guide id="19" pos="737" userDrawn="1">
          <p15:clr>
            <a:srgbClr val="A4A3A4"/>
          </p15:clr>
        </p15:guide>
        <p15:guide id="20" pos="5551" userDrawn="1">
          <p15:clr>
            <a:srgbClr val="A4A3A4"/>
          </p15:clr>
        </p15:guide>
        <p15:guide id="21" orient="horz" pos="40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orient="horz" pos="728" userDrawn="1">
          <p15:clr>
            <a:srgbClr val="A4A3A4"/>
          </p15:clr>
        </p15:guide>
        <p15:guide id="3" orient="horz" pos="1015" userDrawn="1">
          <p15:clr>
            <a:srgbClr val="A4A3A4"/>
          </p15:clr>
        </p15:guide>
        <p15:guide id="4" orient="horz" pos="5942" userDrawn="1">
          <p15:clr>
            <a:srgbClr val="A4A3A4"/>
          </p15:clr>
        </p15:guide>
        <p15:guide id="5" orient="horz" pos="1256" userDrawn="1">
          <p15:clr>
            <a:srgbClr val="A4A3A4"/>
          </p15:clr>
        </p15:guide>
        <p15:guide id="6" orient="horz" pos="1169" userDrawn="1">
          <p15:clr>
            <a:srgbClr val="A4A3A4"/>
          </p15:clr>
        </p15:guide>
        <p15:guide id="7" orient="horz" pos="1894" userDrawn="1">
          <p15:clr>
            <a:srgbClr val="A4A3A4"/>
          </p15:clr>
        </p15:guide>
        <p15:guide id="8" orient="horz" pos="2" userDrawn="1">
          <p15:clr>
            <a:srgbClr val="A4A3A4"/>
          </p15:clr>
        </p15:guide>
        <p15:guide id="9" pos="2141" userDrawn="1">
          <p15:clr>
            <a:srgbClr val="A4A3A4"/>
          </p15:clr>
        </p15:guide>
        <p15:guide id="10" pos="4117" userDrawn="1">
          <p15:clr>
            <a:srgbClr val="A4A3A4"/>
          </p15:clr>
        </p15:guide>
        <p15:guide id="11" pos="3792" userDrawn="1">
          <p15:clr>
            <a:srgbClr val="A4A3A4"/>
          </p15:clr>
        </p15:guide>
        <p15:guide id="12" pos="490" userDrawn="1">
          <p15:clr>
            <a:srgbClr val="A4A3A4"/>
          </p15:clr>
        </p15:guide>
        <p15:guide id="13" pos="165" userDrawn="1">
          <p15:clr>
            <a:srgbClr val="A4A3A4"/>
          </p15:clr>
        </p15:guide>
        <p15:guide id="14" pos="3770" userDrawn="1">
          <p15:clr>
            <a:srgbClr val="A4A3A4"/>
          </p15:clr>
        </p15:guide>
        <p15:guide id="15" pos="51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300"/>
    <a:srgbClr val="F2B800"/>
    <a:srgbClr val="FF5050"/>
    <a:srgbClr val="F2DCDB"/>
    <a:srgbClr val="F2F2F2"/>
    <a:srgbClr val="CCCCCC"/>
    <a:srgbClr val="DCE6F2"/>
    <a:srgbClr val="7F7F7F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5153" autoAdjust="0"/>
  </p:normalViewPr>
  <p:slideViewPr>
    <p:cSldViewPr snapToObjects="1">
      <p:cViewPr varScale="1">
        <p:scale>
          <a:sx n="84" d="100"/>
          <a:sy n="84" d="100"/>
        </p:scale>
        <p:origin x="1939" y="82"/>
      </p:cViewPr>
      <p:guideLst>
        <p:guide orient="horz" pos="2614"/>
        <p:guide orient="horz" pos="119"/>
        <p:guide orient="horz" pos="867"/>
        <p:guide orient="horz" pos="414"/>
        <p:guide orient="horz" pos="1049"/>
        <p:guide pos="1367"/>
        <p:guide pos="652"/>
        <p:guide pos="890"/>
        <p:guide pos="2921"/>
        <p:guide orient="horz" pos="2273"/>
        <p:guide orient="horz" pos="73"/>
        <p:guide orient="horz" pos="504"/>
        <p:guide orient="horz" pos="845"/>
        <p:guide orient="horz" pos="1230"/>
        <p:guide pos="227"/>
        <p:guide pos="737"/>
        <p:guide pos="5551"/>
        <p:guide orient="horz" pos="402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104"/>
    </p:cViewPr>
  </p:sorterViewPr>
  <p:notesViewPr>
    <p:cSldViewPr snapToObjects="1">
      <p:cViewPr>
        <p:scale>
          <a:sx n="70" d="100"/>
          <a:sy n="70" d="100"/>
        </p:scale>
        <p:origin x="-2406" y="198"/>
      </p:cViewPr>
      <p:guideLst>
        <p:guide orient="horz" pos="3126"/>
        <p:guide orient="horz" pos="728"/>
        <p:guide orient="horz" pos="1015"/>
        <p:guide orient="horz" pos="5942"/>
        <p:guide orient="horz" pos="1256"/>
        <p:guide orient="horz" pos="1169"/>
        <p:guide orient="horz" pos="1894"/>
        <p:guide orient="horz" pos="2"/>
        <p:guide pos="2141"/>
        <p:guide pos="4117"/>
        <p:guide pos="3792"/>
        <p:guide pos="490"/>
        <p:guide pos="165"/>
        <p:guide pos="3770"/>
        <p:guide pos="51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 강원" userId="943f2302-b47b-4028-ba5e-c2b07fedc187" providerId="ADAL" clId="{5CAA6603-969F-434C-9B04-E92857E96652}"/>
    <pc:docChg chg="delSld">
      <pc:chgData name="서 강원" userId="943f2302-b47b-4028-ba5e-c2b07fedc187" providerId="ADAL" clId="{5CAA6603-969F-434C-9B04-E92857E96652}" dt="2024-11-22T08:34:00.977" v="0" actId="47"/>
      <pc:docMkLst>
        <pc:docMk/>
      </pc:docMkLst>
      <pc:sldChg chg="del">
        <pc:chgData name="서 강원" userId="943f2302-b47b-4028-ba5e-c2b07fedc187" providerId="ADAL" clId="{5CAA6603-969F-434C-9B04-E92857E96652}" dt="2024-11-22T08:34:00.977" v="0" actId="47"/>
        <pc:sldMkLst>
          <pc:docMk/>
          <pc:sldMk cId="2118860525" sldId="256"/>
        </pc:sldMkLst>
      </pc:sldChg>
      <pc:sldChg chg="del">
        <pc:chgData name="서 강원" userId="943f2302-b47b-4028-ba5e-c2b07fedc187" providerId="ADAL" clId="{5CAA6603-969F-434C-9B04-E92857E96652}" dt="2024-11-22T08:34:00.977" v="0" actId="47"/>
        <pc:sldMkLst>
          <pc:docMk/>
          <pc:sldMk cId="145770116" sldId="307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1" tIns="46289" rIns="92581" bIns="46289" numCol="1" anchor="t" anchorCtr="0" compatLnSpc="1">
            <a:prstTxWarp prst="textNoShape">
              <a:avLst/>
            </a:prstTxWarp>
          </a:bodyPr>
          <a:lstStyle>
            <a:lvl1pPr algn="l" defTabSz="924616" eaLnBrk="1" fontAlgn="base" latinLnBrk="1" hangingPunct="1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ea typeface="KoPubWorld돋움체 Bold" panose="00000800000000000000" pitchFamily="2" charset="-127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1" tIns="46289" rIns="92581" bIns="46289" numCol="1" anchor="t" anchorCtr="0" compatLnSpc="1">
            <a:prstTxWarp prst="textNoShape">
              <a:avLst/>
            </a:prstTxWarp>
          </a:bodyPr>
          <a:lstStyle>
            <a:lvl1pPr algn="r" defTabSz="924616" eaLnBrk="1" fontAlgn="base" latinLnBrk="1" hangingPunct="1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ea typeface="KoPubWorld돋움체 Bold" panose="00000800000000000000" pitchFamily="2" charset="-127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1" tIns="46289" rIns="92581" bIns="46289" numCol="1" anchor="b" anchorCtr="0" compatLnSpc="1">
            <a:prstTxWarp prst="textNoShape">
              <a:avLst/>
            </a:prstTxWarp>
          </a:bodyPr>
          <a:lstStyle>
            <a:lvl1pPr algn="l" defTabSz="924616" eaLnBrk="1" fontAlgn="base" latinLnBrk="1" hangingPunct="1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ea typeface="KoPubWorld돋움체 Bold" panose="00000800000000000000" pitchFamily="2" charset="-127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1" tIns="46289" rIns="92581" bIns="46289" numCol="1" anchor="b" anchorCtr="0" compatLnSpc="1">
            <a:prstTxWarp prst="textNoShape">
              <a:avLst/>
            </a:prstTxWarp>
          </a:bodyPr>
          <a:lstStyle>
            <a:lvl1pPr algn="r" defTabSz="923567" eaLnBrk="1" latinLnBrk="1" hangingPunct="1">
              <a:defRPr sz="1100"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B5CEC04A-8A8C-4DE9-BC91-7743E91E1C56}" type="slidenum">
              <a:rPr lang="ko-KR" altLang="en-US">
                <a:ea typeface="KoPubWorld돋움체 Bold" panose="00000800000000000000" pitchFamily="2" charset="-127"/>
              </a:rPr>
              <a:pPr>
                <a:defRPr/>
              </a:pPr>
              <a:t>‹#›</a:t>
            </a:fld>
            <a:endParaRPr lang="en-US" altLang="ko-KR" dirty="0">
              <a:ea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4237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8221" tIns="44111" rIns="88221" bIns="44111" anchor="ctr"/>
          <a:lstStyle/>
          <a:p>
            <a:pPr algn="ctr" eaLnBrk="1" fontAlgn="b" latinLnBrk="1" hangingPunct="1">
              <a:defRPr/>
            </a:pPr>
            <a:endParaRPr lang="ko-KR" altLang="en-US" dirty="0">
              <a:ln>
                <a:solidFill>
                  <a:sysClr val="windowText" lastClr="000000"/>
                </a:solidFill>
              </a:ln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252329" y="452680"/>
            <a:ext cx="6273257" cy="89735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8221" tIns="44111" rIns="88221" bIns="44111" anchor="ctr"/>
          <a:lstStyle/>
          <a:p>
            <a:pPr algn="ctr" eaLnBrk="1" fontAlgn="b" latinLnBrk="1" hangingPunct="1">
              <a:defRPr/>
            </a:pPr>
            <a:endParaRPr lang="ko-KR" altLang="en-US" dirty="0">
              <a:ln>
                <a:solidFill>
                  <a:sysClr val="windowText" lastClr="000000"/>
                </a:solidFill>
              </a:ln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24580" name="Rectangle 10"/>
          <p:cNvSpPr>
            <a:spLocks noChangeArrowheads="1"/>
          </p:cNvSpPr>
          <p:nvPr/>
        </p:nvSpPr>
        <p:spPr bwMode="auto">
          <a:xfrm>
            <a:off x="2869859" y="8822652"/>
            <a:ext cx="1057957" cy="2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117" tIns="43058" rIns="86117" bIns="43058">
            <a:spAutoFit/>
          </a:bodyPr>
          <a:lstStyle>
            <a:lvl1pPr defTabSz="892175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1pPr>
            <a:lvl2pPr marL="742950" indent="-285750" defTabSz="892175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2pPr>
            <a:lvl3pPr marL="1143000" indent="-228600" defTabSz="892175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3pPr>
            <a:lvl4pPr marL="1600200" indent="-228600" defTabSz="892175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4pPr>
            <a:lvl5pPr marL="2057400" indent="-228600" defTabSz="892175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5pPr>
            <a:lvl6pPr marL="2514600" indent="-228600" defTabSz="892175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6pPr>
            <a:lvl7pPr marL="2971800" indent="-228600" defTabSz="892175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7pPr>
            <a:lvl8pPr marL="3429000" indent="-228600" defTabSz="892175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8pPr>
            <a:lvl9pPr marL="3886200" indent="-228600" defTabSz="892175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9pPr>
          </a:lstStyle>
          <a:p>
            <a:pPr algn="ctr">
              <a:defRPr/>
            </a:pPr>
            <a:fld id="{CB98CE06-7D92-4B10-B61E-87F570A9E602}" type="slidenum">
              <a:rPr kumimoji="0" lang="en-US" altLang="ko-KR" sz="1100" smtClean="0">
                <a:latin typeface="Garamond" panose="02020404030301010803" pitchFamily="18" charset="0"/>
                <a:ea typeface="KoPubWorld돋움체 Bold" panose="00000800000000000000" pitchFamily="2" charset="-127"/>
              </a:rPr>
              <a:pPr algn="ctr">
                <a:defRPr/>
              </a:pPr>
              <a:t>‹#›</a:t>
            </a:fld>
            <a:endParaRPr kumimoji="0" lang="en-US" altLang="ko-KR" sz="1100" dirty="0">
              <a:latin typeface="Garamond" panose="02020404030301010803" pitchFamily="18" charset="0"/>
              <a:ea typeface="KoPubWorld돋움체 Bold" panose="00000800000000000000" pitchFamily="2" charset="-127"/>
            </a:endParaRPr>
          </a:p>
        </p:txBody>
      </p:sp>
      <p:sp>
        <p:nvSpPr>
          <p:cNvPr id="4101" name="Text Box 17"/>
          <p:cNvSpPr txBox="1">
            <a:spLocks noChangeArrowheads="1"/>
          </p:cNvSpPr>
          <p:nvPr/>
        </p:nvSpPr>
        <p:spPr bwMode="auto">
          <a:xfrm>
            <a:off x="836029" y="1157877"/>
            <a:ext cx="852798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1pPr>
            <a:lvl2pPr marL="742950" indent="-28575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2pPr>
            <a:lvl3pPr marL="11430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3pPr>
            <a:lvl4pPr marL="16002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4pPr>
            <a:lvl5pPr marL="20574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9pPr>
          </a:lstStyle>
          <a:p>
            <a:pPr eaLnBrk="1" fontAlgn="b" hangingPunct="1">
              <a:defRPr/>
            </a:pPr>
            <a:r>
              <a:rPr lang="en-US" altLang="ko-KR" sz="8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UX/UI </a:t>
            </a:r>
            <a:r>
              <a:rPr lang="ko-KR" altLang="en-US" sz="8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기획 및 설계</a:t>
            </a:r>
            <a:endParaRPr lang="en-US" altLang="ko-KR" sz="800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9147" y="5001043"/>
            <a:ext cx="5259382" cy="438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21" tIns="44111" rIns="88221" bIns="441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프로젝트관리 입문과정</a:t>
            </a:r>
            <a:endParaRPr lang="en-US" altLang="ko-KR" noProof="0" dirty="0"/>
          </a:p>
          <a:p>
            <a:pPr lvl="1"/>
            <a:r>
              <a:rPr lang="ko-KR" altLang="en-US" noProof="0" dirty="0" err="1"/>
              <a:t>맑은고딕</a:t>
            </a:r>
            <a:r>
              <a:rPr lang="ko-KR" altLang="en-US" noProof="0" dirty="0"/>
              <a:t> </a:t>
            </a:r>
            <a:r>
              <a:rPr lang="en-US" altLang="ko-KR" noProof="0" dirty="0"/>
              <a:t>10pt </a:t>
            </a:r>
            <a:r>
              <a:rPr lang="ko-KR" altLang="en-US" noProof="0" dirty="0"/>
              <a:t>또는 </a:t>
            </a:r>
            <a:r>
              <a:rPr lang="en-US" altLang="ko-KR" noProof="0" dirty="0"/>
              <a:t>9pt</a:t>
            </a:r>
          </a:p>
          <a:p>
            <a:pPr lvl="2"/>
            <a:r>
              <a:rPr lang="ko-KR" altLang="en-US" noProof="0" dirty="0"/>
              <a:t> 입문 </a:t>
            </a:r>
            <a:r>
              <a:rPr lang="ko-KR" altLang="en-US" noProof="0" dirty="0" err="1"/>
              <a:t>첫번째</a:t>
            </a:r>
            <a:r>
              <a:rPr lang="ko-KR" altLang="en-US" noProof="0" dirty="0"/>
              <a:t> </a:t>
            </a:r>
          </a:p>
        </p:txBody>
      </p:sp>
      <p:sp>
        <p:nvSpPr>
          <p:cNvPr id="512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5213" y="1444625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8" name="Line 19"/>
          <p:cNvSpPr>
            <a:spLocks noChangeShapeType="1"/>
          </p:cNvSpPr>
          <p:nvPr/>
        </p:nvSpPr>
        <p:spPr bwMode="auto">
          <a:xfrm>
            <a:off x="104884" y="4517567"/>
            <a:ext cx="656662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221" tIns="44111" rIns="88221" bIns="44111"/>
          <a:lstStyle/>
          <a:p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pic>
        <p:nvPicPr>
          <p:cNvPr id="5129" name="Picture 10" descr="T academy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347" y="1137861"/>
            <a:ext cx="542659" cy="132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" name="직선 연결선 20"/>
          <p:cNvCxnSpPr/>
          <p:nvPr/>
        </p:nvCxnSpPr>
        <p:spPr bwMode="auto">
          <a:xfrm>
            <a:off x="814749" y="1322628"/>
            <a:ext cx="5171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779788" y="1145559"/>
            <a:ext cx="5238101" cy="7926529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88221" tIns="44111" rIns="88221" bIns="44111" anchor="ctr"/>
          <a:lstStyle/>
          <a:p>
            <a:pPr algn="ctr" eaLnBrk="1" fontAlgn="b" latinLnBrk="1" hangingPunct="1">
              <a:defRPr/>
            </a:pPr>
            <a:endParaRPr lang="ko-KR" altLang="en-US" dirty="0">
              <a:ln>
                <a:solidFill>
                  <a:srgbClr val="FF0000"/>
                </a:solidFill>
              </a:ln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4108" name="TextBox 19"/>
          <p:cNvSpPr txBox="1">
            <a:spLocks noChangeArrowheads="1"/>
          </p:cNvSpPr>
          <p:nvPr/>
        </p:nvSpPr>
        <p:spPr bwMode="auto">
          <a:xfrm>
            <a:off x="1545895" y="706737"/>
            <a:ext cx="1361181" cy="227583"/>
          </a:xfrm>
          <a:prstGeom prst="rect">
            <a:avLst/>
          </a:prstGeom>
          <a:noFill/>
          <a:ln>
            <a:noFill/>
          </a:ln>
        </p:spPr>
        <p:txBody>
          <a:bodyPr wrap="none" lIns="88221" tIns="44111" rIns="88221" bIns="44111">
            <a:spAutoFit/>
          </a:bodyPr>
          <a:lstStyle>
            <a:lvl1pPr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1pPr>
            <a:lvl2pPr marL="742950" indent="-28575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2pPr>
            <a:lvl3pPr marL="11430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3pPr>
            <a:lvl4pPr marL="16002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4pPr>
            <a:lvl5pPr marL="20574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9pPr>
          </a:lstStyle>
          <a:p>
            <a:pPr eaLnBrk="1" fontAlgn="b" hangingPunct="1">
              <a:defRPr/>
            </a:pPr>
            <a:r>
              <a:rPr lang="ko-KR" altLang="en-US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종이가 잘리는 선</a:t>
            </a:r>
            <a:r>
              <a:rPr lang="en-US" altLang="ko-KR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(</a:t>
            </a:r>
            <a:r>
              <a:rPr lang="ko-KR" altLang="en-US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검정색</a:t>
            </a:r>
            <a:r>
              <a:rPr lang="en-US" altLang="ko-KR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)</a:t>
            </a:r>
            <a:endParaRPr lang="ko-KR" altLang="en-US" sz="900" b="1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rot="10800000">
            <a:off x="1126359" y="686719"/>
            <a:ext cx="419535" cy="167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rot="5400000">
            <a:off x="3998071" y="919581"/>
            <a:ext cx="304866" cy="174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1" name="TextBox 27"/>
          <p:cNvSpPr txBox="1">
            <a:spLocks noChangeArrowheads="1"/>
          </p:cNvSpPr>
          <p:nvPr/>
        </p:nvSpPr>
        <p:spPr bwMode="auto">
          <a:xfrm>
            <a:off x="4237906" y="706737"/>
            <a:ext cx="2079327" cy="366082"/>
          </a:xfrm>
          <a:prstGeom prst="rect">
            <a:avLst/>
          </a:prstGeom>
          <a:noFill/>
          <a:ln>
            <a:noFill/>
          </a:ln>
        </p:spPr>
        <p:txBody>
          <a:bodyPr wrap="none" lIns="88221" tIns="44111" rIns="88221" bIns="44111">
            <a:spAutoFit/>
          </a:bodyPr>
          <a:lstStyle>
            <a:lvl1pPr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1pPr>
            <a:lvl2pPr marL="742950" indent="-28575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2pPr>
            <a:lvl3pPr marL="11430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3pPr>
            <a:lvl4pPr marL="16002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4pPr>
            <a:lvl5pPr marL="20574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9pPr>
          </a:lstStyle>
          <a:p>
            <a:pPr eaLnBrk="1" fontAlgn="b" hangingPunct="1">
              <a:defRPr/>
            </a:pPr>
            <a:r>
              <a:rPr lang="ko-KR" altLang="en-US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내용이 들어가는 선</a:t>
            </a:r>
            <a:endParaRPr lang="en-US" altLang="ko-KR" sz="900" b="1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  <a:p>
            <a:pPr eaLnBrk="1" fontAlgn="b" hangingPunct="1">
              <a:defRPr/>
            </a:pPr>
            <a:r>
              <a:rPr lang="en-US" altLang="ko-KR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(</a:t>
            </a:r>
            <a:r>
              <a:rPr lang="ko-KR" altLang="en-US" sz="900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빨간선</a:t>
            </a:r>
            <a:r>
              <a:rPr lang="en-US" altLang="ko-KR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, </a:t>
            </a:r>
            <a:r>
              <a:rPr lang="ko-KR" altLang="en-US" sz="900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빨간선</a:t>
            </a:r>
            <a:r>
              <a:rPr lang="ko-KR" altLang="en-US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안에만 </a:t>
            </a:r>
            <a:r>
              <a:rPr lang="ko-KR" altLang="en-US" sz="900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글짜</a:t>
            </a:r>
            <a:r>
              <a:rPr lang="ko-KR" altLang="en-US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들어가야함</a:t>
            </a:r>
            <a:r>
              <a:rPr lang="en-US" altLang="ko-KR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230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5738" indent="-185738" algn="l" rtl="0" eaLnBrk="0" fontAlgn="base" hangingPunct="0">
      <a:lnSpc>
        <a:spcPct val="120000"/>
      </a:lnSpc>
      <a:spcBef>
        <a:spcPct val="0"/>
      </a:spcBef>
      <a:spcAft>
        <a:spcPct val="20000"/>
      </a:spcAft>
      <a:buFont typeface="Wingdings" panose="05000000000000000000" pitchFamily="2" charset="2"/>
      <a:buChar char="§"/>
      <a:defRPr kumimoji="1" sz="1200" b="1" i="1" kern="1200">
        <a:solidFill>
          <a:schemeClr val="tx1"/>
        </a:solidFill>
        <a:latin typeface="KoPubWorld돋움체 Bold" panose="00000800000000000000" pitchFamily="2" charset="-127"/>
        <a:ea typeface="KoPubWorld돋움체 Bold" panose="00000800000000000000" pitchFamily="2" charset="-127"/>
        <a:cs typeface="+mn-cs"/>
      </a:defRPr>
    </a:lvl1pPr>
    <a:lvl2pPr marL="361950" indent="-180975" algn="l" rtl="0" eaLnBrk="0" fontAlgn="base" hangingPunct="0">
      <a:lnSpc>
        <a:spcPct val="120000"/>
      </a:lnSpc>
      <a:spcBef>
        <a:spcPct val="0"/>
      </a:spcBef>
      <a:spcAft>
        <a:spcPct val="20000"/>
      </a:spcAft>
      <a:buFont typeface="Arial" panose="020B0604020202020204" pitchFamily="34" charset="0"/>
      <a:buChar char="•"/>
      <a:defRPr kumimoji="1" sz="1000" kern="1200">
        <a:solidFill>
          <a:schemeClr val="tx1"/>
        </a:solidFill>
        <a:latin typeface="KoPubWorld돋움체 Bold" panose="00000800000000000000" pitchFamily="2" charset="-127"/>
        <a:ea typeface="KoPubWorld돋움체 Bold" panose="00000800000000000000" pitchFamily="2" charset="-127"/>
        <a:cs typeface="+mn-cs"/>
      </a:defRPr>
    </a:lvl2pPr>
    <a:lvl3pPr marL="446088" indent="-84138" algn="l" rtl="0" eaLnBrk="0" fontAlgn="base" hangingPunct="0">
      <a:lnSpc>
        <a:spcPct val="120000"/>
      </a:lnSpc>
      <a:spcBef>
        <a:spcPct val="0"/>
      </a:spcBef>
      <a:spcAft>
        <a:spcPct val="20000"/>
      </a:spcAft>
      <a:buFont typeface="맑은 고딕" panose="020B0503020000020004" pitchFamily="50" charset="-127"/>
      <a:buChar char="–"/>
      <a:defRPr kumimoji="1" sz="1000" kern="1200">
        <a:solidFill>
          <a:schemeClr val="tx1"/>
        </a:solidFill>
        <a:latin typeface="KoPubWorld돋움체 Bold" panose="00000800000000000000" pitchFamily="2" charset="-127"/>
        <a:ea typeface="KoPubWorld돋움체 Bold" panose="00000800000000000000" pitchFamily="2" charset="-127"/>
        <a:cs typeface="+mn-cs"/>
      </a:defRPr>
    </a:lvl3pPr>
    <a:lvl4pPr marL="1600200" indent="-228600" algn="l" rtl="0" eaLnBrk="0" fontAlgn="base" hangingPunct="0">
      <a:lnSpc>
        <a:spcPct val="120000"/>
      </a:lnSpc>
      <a:spcBef>
        <a:spcPct val="0"/>
      </a:spcBef>
      <a:spcAft>
        <a:spcPct val="20000"/>
      </a:spcAft>
      <a:defRPr kumimoji="1" sz="10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2057400" indent="-228600" algn="l" rtl="0" eaLnBrk="0" fontAlgn="base" hangingPunct="0">
      <a:lnSpc>
        <a:spcPct val="130000"/>
      </a:lnSpc>
      <a:spcBef>
        <a:spcPct val="0"/>
      </a:spcBef>
      <a:spcAft>
        <a:spcPct val="60000"/>
      </a:spcAft>
      <a:defRPr kumimoji="1" sz="9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909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_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14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77EA86-2F50-420C-BAA4-3E33D7D290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28" y="402967"/>
            <a:ext cx="985881" cy="24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1542"/>
      </p:ext>
    </p:extLst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4997" y="487808"/>
            <a:ext cx="825679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Noto Sans CJK KR Regular"/>
                <a:ea typeface="KoPub돋움체 Bold" panose="02020603020101020101" pitchFamily="18" charset="-127"/>
                <a:cs typeface="Noto Sans CJK KR Regular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4997" y="1480398"/>
            <a:ext cx="8330136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500" b="0" i="0">
                <a:solidFill>
                  <a:schemeClr val="tx1"/>
                </a:solidFill>
                <a:latin typeface="Noto Sans CJK KR Regular"/>
                <a:ea typeface="KoPub돋움체 Medium" panose="02020603020101020101" pitchFamily="18" charset="-127"/>
                <a:cs typeface="Noto Sans CJK KR Regular"/>
              </a:defRPr>
            </a:lvl1pPr>
            <a:lvl2pPr marL="342900">
              <a:defRPr>
                <a:latin typeface="+mn-lt"/>
                <a:ea typeface="+mn-ea"/>
                <a:cs typeface="+mn-cs"/>
              </a:defRPr>
            </a:lvl2pPr>
            <a:lvl3pPr marL="685800">
              <a:defRPr>
                <a:latin typeface="+mn-lt"/>
                <a:ea typeface="+mn-ea"/>
                <a:cs typeface="+mn-cs"/>
              </a:defRPr>
            </a:lvl3pPr>
            <a:lvl4pPr marL="1028700">
              <a:defRPr>
                <a:latin typeface="+mn-lt"/>
                <a:ea typeface="+mn-ea"/>
                <a:cs typeface="+mn-cs"/>
              </a:defRPr>
            </a:lvl4pPr>
            <a:lvl5pPr marL="1371600">
              <a:defRPr>
                <a:latin typeface="+mn-lt"/>
                <a:ea typeface="+mn-ea"/>
                <a:cs typeface="+mn-cs"/>
              </a:defRPr>
            </a:lvl5pPr>
            <a:lvl6pPr marL="1714500">
              <a:defRPr>
                <a:latin typeface="+mn-lt"/>
                <a:ea typeface="+mn-ea"/>
                <a:cs typeface="+mn-cs"/>
              </a:defRPr>
            </a:lvl6pPr>
            <a:lvl7pPr marL="2057400">
              <a:defRPr>
                <a:latin typeface="+mn-lt"/>
                <a:ea typeface="+mn-ea"/>
                <a:cs typeface="+mn-cs"/>
              </a:defRPr>
            </a:lvl7pPr>
            <a:lvl8pPr marL="2400300">
              <a:defRPr>
                <a:latin typeface="+mn-lt"/>
                <a:ea typeface="+mn-ea"/>
                <a:cs typeface="+mn-cs"/>
              </a:defRPr>
            </a:lvl8pPr>
            <a:lvl9pPr marL="2743200">
              <a:defRPr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4" name="bk object 16">
            <a:extLst>
              <a:ext uri="{FF2B5EF4-FFF2-40B4-BE49-F238E27FC236}">
                <a16:creationId xmlns:a16="http://schemas.microsoft.com/office/drawing/2014/main" id="{F3CAEA8A-C75B-45C7-BB6D-1E516F561087}"/>
              </a:ext>
            </a:extLst>
          </p:cNvPr>
          <p:cNvSpPr/>
          <p:nvPr userDrawn="1"/>
        </p:nvSpPr>
        <p:spPr>
          <a:xfrm>
            <a:off x="675" y="1097407"/>
            <a:ext cx="9144587" cy="49530"/>
          </a:xfrm>
          <a:custGeom>
            <a:avLst/>
            <a:gdLst/>
            <a:ahLst/>
            <a:cxnLst/>
            <a:rect l="l" t="t" r="r" b="b"/>
            <a:pathLst>
              <a:path w="9906635" h="49530">
                <a:moveTo>
                  <a:pt x="37" y="11429"/>
                </a:moveTo>
                <a:lnTo>
                  <a:pt x="0" y="28575"/>
                </a:lnTo>
                <a:lnTo>
                  <a:pt x="9906030" y="49402"/>
                </a:lnTo>
                <a:lnTo>
                  <a:pt x="9906030" y="32257"/>
                </a:lnTo>
                <a:lnTo>
                  <a:pt x="37" y="11429"/>
                </a:lnTo>
                <a:close/>
              </a:path>
              <a:path w="9906635" h="49530">
                <a:moveTo>
                  <a:pt x="60" y="0"/>
                </a:moveTo>
                <a:lnTo>
                  <a:pt x="49" y="5714"/>
                </a:lnTo>
                <a:lnTo>
                  <a:pt x="9906030" y="26542"/>
                </a:lnTo>
                <a:lnTo>
                  <a:pt x="9906030" y="20827"/>
                </a:lnTo>
                <a:lnTo>
                  <a:pt x="60" y="0"/>
                </a:lnTo>
                <a:close/>
              </a:path>
            </a:pathLst>
          </a:custGeom>
          <a:solidFill>
            <a:srgbClr val="01BCB6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" name="bk object 18">
            <a:extLst>
              <a:ext uri="{FF2B5EF4-FFF2-40B4-BE49-F238E27FC236}">
                <a16:creationId xmlns:a16="http://schemas.microsoft.com/office/drawing/2014/main" id="{F2CD1EC6-6B31-4616-AC62-9A09971AD644}"/>
              </a:ext>
            </a:extLst>
          </p:cNvPr>
          <p:cNvSpPr/>
          <p:nvPr userDrawn="1"/>
        </p:nvSpPr>
        <p:spPr>
          <a:xfrm>
            <a:off x="361218" y="6370194"/>
            <a:ext cx="8311076" cy="0"/>
          </a:xfrm>
          <a:custGeom>
            <a:avLst/>
            <a:gdLst/>
            <a:ahLst/>
            <a:cxnLst/>
            <a:rect l="l" t="t" r="r" b="b"/>
            <a:pathLst>
              <a:path w="9003665">
                <a:moveTo>
                  <a:pt x="0" y="0"/>
                </a:moveTo>
                <a:lnTo>
                  <a:pt x="9003538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350"/>
          </a:p>
        </p:txBody>
      </p:sp>
      <p:sp>
        <p:nvSpPr>
          <p:cNvPr id="15" name="슬라이드 번호 개체 틀 6">
            <a:extLst>
              <a:ext uri="{FF2B5EF4-FFF2-40B4-BE49-F238E27FC236}">
                <a16:creationId xmlns:a16="http://schemas.microsoft.com/office/drawing/2014/main" id="{A11B7B7D-B349-49B8-9B15-B7FF4475CC6C}"/>
              </a:ext>
            </a:extLst>
          </p:cNvPr>
          <p:cNvSpPr txBox="1">
            <a:spLocks/>
          </p:cNvSpPr>
          <p:nvPr userDrawn="1"/>
        </p:nvSpPr>
        <p:spPr>
          <a:xfrm>
            <a:off x="6457951" y="6356352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A7DDEF-0A09-4DD2-99C7-C1356A712C22}" type="slidenum">
              <a:rPr lang="ko-KR" altLang="en-US" sz="900" smtClean="0">
                <a:solidFill>
                  <a:prstClr val="black">
                    <a:tint val="75000"/>
                  </a:prstClr>
                </a:solidFill>
                <a:latin typeface="맑은 고딕" panose="020F0502020204030204"/>
              </a:rPr>
              <a:pPr/>
              <a:t>‹#›</a:t>
            </a:fld>
            <a:endParaRPr lang="ko-KR" altLang="en-US" sz="900">
              <a:solidFill>
                <a:prstClr val="black">
                  <a:tint val="75000"/>
                </a:prstClr>
              </a:solidFill>
              <a:latin typeface="맑은 고딕" panose="020F0502020204030204"/>
            </a:endParaRPr>
          </a:p>
        </p:txBody>
      </p:sp>
      <p:sp>
        <p:nvSpPr>
          <p:cNvPr id="16" name="bk object 17">
            <a:extLst>
              <a:ext uri="{FF2B5EF4-FFF2-40B4-BE49-F238E27FC236}">
                <a16:creationId xmlns:a16="http://schemas.microsoft.com/office/drawing/2014/main" id="{89093554-6BB7-4B7C-861D-474B28153E47}"/>
              </a:ext>
            </a:extLst>
          </p:cNvPr>
          <p:cNvSpPr/>
          <p:nvPr userDrawn="1"/>
        </p:nvSpPr>
        <p:spPr>
          <a:xfrm>
            <a:off x="7956686" y="121922"/>
            <a:ext cx="986145" cy="243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9FFA2-B907-FE43-865F-6C6F336D0B6D}"/>
              </a:ext>
            </a:extLst>
          </p:cNvPr>
          <p:cNvSpPr txBox="1"/>
          <p:nvPr userDrawn="1"/>
        </p:nvSpPr>
        <p:spPr>
          <a:xfrm>
            <a:off x="361216" y="6384042"/>
            <a:ext cx="118111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25" dirty="0">
                <a:solidFill>
                  <a:srgbClr val="34AE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KT AIVLE School</a:t>
            </a:r>
            <a:endParaRPr lang="ko-KR" altLang="en-US" sz="825" dirty="0">
              <a:solidFill>
                <a:srgbClr val="34AEA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111295"/>
      </p:ext>
    </p:extLst>
  </p:cSld>
  <p:clrMapOvr>
    <a:masterClrMapping/>
  </p:clrMapOvr>
  <p:transition>
    <p:push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&amp; Sub Un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9">
            <a:extLst>
              <a:ext uri="{FF2B5EF4-FFF2-40B4-BE49-F238E27FC236}">
                <a16:creationId xmlns:a16="http://schemas.microsoft.com/office/drawing/2014/main" id="{406FFB6D-C8A9-4B9F-A76C-CB1080E65360}"/>
              </a:ext>
            </a:extLst>
          </p:cNvPr>
          <p:cNvCxnSpPr/>
          <p:nvPr userDrawn="1"/>
        </p:nvCxnSpPr>
        <p:spPr>
          <a:xfrm>
            <a:off x="526197" y="6438029"/>
            <a:ext cx="81045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41985"/>
      </p:ext>
    </p:extLst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저성장&amp;#39;에 발목 잡힌 &amp;#39;한국 제조업&amp;#39;… &amp;#39;AI&amp;#39;와 사랑에 빠질 수 있을까 - 인더스트리뉴스">
            <a:extLst>
              <a:ext uri="{FF2B5EF4-FFF2-40B4-BE49-F238E27FC236}">
                <a16:creationId xmlns:a16="http://schemas.microsoft.com/office/drawing/2014/main" id="{A4C99A35-8E4F-4EC3-9042-6B8920FBA10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61"/>
          <a:stretch/>
        </p:blipFill>
        <p:spPr bwMode="auto">
          <a:xfrm>
            <a:off x="1" y="2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 userDrawn="1"/>
        </p:nvSpPr>
        <p:spPr>
          <a:xfrm>
            <a:off x="0" y="-1891"/>
            <a:ext cx="9144000" cy="6858000"/>
          </a:xfrm>
          <a:prstGeom prst="rect">
            <a:avLst/>
          </a:prstGeom>
          <a:solidFill>
            <a:srgbClr val="01BCB5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277EA86-2F50-420C-BAA4-3E33D7D290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259" y="404874"/>
            <a:ext cx="985881" cy="243241"/>
          </a:xfrm>
          <a:prstGeom prst="rect">
            <a:avLst/>
          </a:prstGeom>
        </p:spPr>
      </p:pic>
      <p:sp>
        <p:nvSpPr>
          <p:cNvPr id="17" name="직사각형 133">
            <a:extLst>
              <a:ext uri="{FF2B5EF4-FFF2-40B4-BE49-F238E27FC236}">
                <a16:creationId xmlns:a16="http://schemas.microsoft.com/office/drawing/2014/main" id="{7B9F9331-E9A0-433F-8E7A-5D27186705C5}"/>
              </a:ext>
            </a:extLst>
          </p:cNvPr>
          <p:cNvSpPr/>
          <p:nvPr userDrawn="1"/>
        </p:nvSpPr>
        <p:spPr>
          <a:xfrm>
            <a:off x="5905179" y="3492799"/>
            <a:ext cx="2056029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ctr" defTabSz="633062" latinLnBrk="1">
              <a:defRPr/>
            </a:pP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amsung Sharp Sans Regular" pitchFamily="2" charset="0"/>
              </a:rPr>
              <a:t>Make it possible</a:t>
            </a:r>
          </a:p>
        </p:txBody>
      </p:sp>
      <p:pic>
        <p:nvPicPr>
          <p:cNvPr id="18" name="그림 1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874F2A6-DC20-48BF-9C71-A52CD08F5A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071" y="2907770"/>
            <a:ext cx="1779280" cy="4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21114"/>
      </p:ext>
    </p:extLst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209016"/>
      </p:ext>
    </p:extLst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1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4497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5E737-2D0E-4EAE-9CCB-2C8155681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19DC96-4435-46B3-825C-C6462642C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7955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9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61321" y="6417333"/>
            <a:ext cx="525479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46FBF1BE-995A-4A14-824E-939478982A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805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52417"/>
            <a:ext cx="7704122" cy="333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944563"/>
            <a:ext cx="8524143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5" r:id="rId1"/>
    <p:sldLayoutId id="2147484416" r:id="rId2"/>
    <p:sldLayoutId id="2147484417" r:id="rId3"/>
    <p:sldLayoutId id="2147484418" r:id="rId4"/>
    <p:sldLayoutId id="2147484346" r:id="rId5"/>
    <p:sldLayoutId id="2147484350" r:id="rId6"/>
    <p:sldLayoutId id="2147484383" r:id="rId7"/>
    <p:sldLayoutId id="2147484414" r:id="rId8"/>
  </p:sldLayoutIdLst>
  <p:transition>
    <p:push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100" b="1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33350" indent="-13335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1200" b="1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  <a:cs typeface="+mn-cs"/>
        </a:defRPr>
      </a:lvl1pPr>
      <a:lvl2pPr marL="338138" indent="-204788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05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</a:defRPr>
      </a:lvl2pPr>
      <a:lvl3pPr marL="534591" indent="-196454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05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</a:defRPr>
      </a:lvl3pPr>
      <a:lvl4pPr marL="739379" indent="-204788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05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</a:defRPr>
      </a:lvl4pPr>
      <a:lvl5pPr marL="872729" indent="-1333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05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</a:defRPr>
      </a:lvl5pPr>
      <a:lvl6pPr marL="1885950" indent="-17145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8F65A-1ABB-3CEB-0B13-9FB056A9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1]– </a:t>
            </a:r>
            <a:r>
              <a:rPr lang="ko-KR" altLang="en-US" dirty="0"/>
              <a:t>컨설팅 제안서 작성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CC350-2C32-378B-FA78-47BCEA51D012}"/>
              </a:ext>
            </a:extLst>
          </p:cNvPr>
          <p:cNvSpPr txBox="1"/>
          <p:nvPr/>
        </p:nvSpPr>
        <p:spPr>
          <a:xfrm>
            <a:off x="457200" y="1457781"/>
            <a:ext cx="80572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/>
              <a:t>본인이 수행하고 있는 과제를 컨설팅 제안서의 형태로 정의해 봅니다</a:t>
            </a:r>
            <a:r>
              <a:rPr lang="en-US" altLang="ko-KR" sz="1500" b="1" dirty="0"/>
              <a:t>.</a:t>
            </a:r>
            <a:endParaRPr lang="ko-KR" altLang="en-US" sz="15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B2D1191-43B5-0409-2B64-9ADB55EF1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251971"/>
              </p:ext>
            </p:extLst>
          </p:nvPr>
        </p:nvGraphicFramePr>
        <p:xfrm>
          <a:off x="899592" y="2324100"/>
          <a:ext cx="7416824" cy="3481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594306085"/>
                    </a:ext>
                  </a:extLst>
                </a:gridCol>
                <a:gridCol w="5436604">
                  <a:extLst>
                    <a:ext uri="{9D8B030D-6E8A-4147-A177-3AD203B41FA5}">
                      <a16:colId xmlns:a16="http://schemas.microsoft.com/office/drawing/2014/main" val="1760350422"/>
                    </a:ext>
                  </a:extLst>
                </a:gridCol>
              </a:tblGrid>
              <a:tr h="681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구분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내용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118388"/>
                  </a:ext>
                </a:extLst>
              </a:tr>
              <a:tr h="9271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고객기대사항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니즈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0689808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역할과 책임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예상시간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847017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금전적 약속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275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727849"/>
      </p:ext>
    </p:extLst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8F65A-1ABB-3CEB-0B13-9FB056A9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2]– PREP </a:t>
            </a:r>
            <a:r>
              <a:rPr lang="ko-KR" altLang="en-US" dirty="0"/>
              <a:t>정의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CC350-2C32-378B-FA78-47BCEA51D012}"/>
              </a:ext>
            </a:extLst>
          </p:cNvPr>
          <p:cNvSpPr txBox="1"/>
          <p:nvPr/>
        </p:nvSpPr>
        <p:spPr>
          <a:xfrm>
            <a:off x="457200" y="1457781"/>
            <a:ext cx="80572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/>
              <a:t>본인이 수행하고 있는 과제를 대상으로 </a:t>
            </a:r>
            <a:r>
              <a:rPr lang="en-US" altLang="ko-KR" sz="1500" b="1" dirty="0"/>
              <a:t>PREP</a:t>
            </a:r>
            <a:r>
              <a:rPr lang="ko-KR" altLang="en-US" sz="1500" b="1" dirty="0"/>
              <a:t>를 정의합니다</a:t>
            </a:r>
            <a:r>
              <a:rPr lang="en-US" altLang="ko-KR" sz="1500" b="1" dirty="0"/>
              <a:t>.</a:t>
            </a:r>
            <a:endParaRPr lang="ko-KR" altLang="en-US" sz="15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B2D1191-43B5-0409-2B64-9ADB55EF1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819260"/>
              </p:ext>
            </p:extLst>
          </p:nvPr>
        </p:nvGraphicFramePr>
        <p:xfrm>
          <a:off x="899592" y="2324100"/>
          <a:ext cx="7416824" cy="3373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3616">
                  <a:extLst>
                    <a:ext uri="{9D8B030D-6E8A-4147-A177-3AD203B41FA5}">
                      <a16:colId xmlns:a16="http://schemas.microsoft.com/office/drawing/2014/main" val="594306085"/>
                    </a:ext>
                  </a:extLst>
                </a:gridCol>
                <a:gridCol w="5533208">
                  <a:extLst>
                    <a:ext uri="{9D8B030D-6E8A-4147-A177-3AD203B41FA5}">
                      <a16:colId xmlns:a16="http://schemas.microsoft.com/office/drawing/2014/main" val="1760350422"/>
                    </a:ext>
                  </a:extLst>
                </a:gridCol>
              </a:tblGrid>
              <a:tr h="681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구분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내용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118388"/>
                  </a:ext>
                </a:extLst>
              </a:tr>
              <a:tr h="4230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Point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0689808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Reason(3</a:t>
                      </a:r>
                      <a:r>
                        <a:rPr lang="ko-KR" altLang="en-US" sz="1400" dirty="0"/>
                        <a:t>개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847017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Example(3</a:t>
                      </a:r>
                      <a:r>
                        <a:rPr lang="ko-KR" altLang="en-US" sz="1400" dirty="0"/>
                        <a:t>개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275259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Point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428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67643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8F65A-1ABB-3CEB-0B13-9FB056A9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3]– </a:t>
            </a:r>
            <a:r>
              <a:rPr lang="ko-KR" altLang="en-US" dirty="0"/>
              <a:t>이슈발굴 및 차별화 요소 도출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0C2EE1-C6FC-46D1-9C7F-4B7186337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" name="표 10">
            <a:extLst>
              <a:ext uri="{FF2B5EF4-FFF2-40B4-BE49-F238E27FC236}">
                <a16:creationId xmlns:a16="http://schemas.microsoft.com/office/drawing/2014/main" id="{3B85B657-5C54-4333-1CF8-F622194CB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49999"/>
              </p:ext>
            </p:extLst>
          </p:nvPr>
        </p:nvGraphicFramePr>
        <p:xfrm>
          <a:off x="457200" y="1781817"/>
          <a:ext cx="8003234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414">
                  <a:extLst>
                    <a:ext uri="{9D8B030D-6E8A-4147-A177-3AD203B41FA5}">
                      <a16:colId xmlns:a16="http://schemas.microsoft.com/office/drawing/2014/main" val="893671653"/>
                    </a:ext>
                  </a:extLst>
                </a:gridCol>
                <a:gridCol w="957916">
                  <a:extLst>
                    <a:ext uri="{9D8B030D-6E8A-4147-A177-3AD203B41FA5}">
                      <a16:colId xmlns:a16="http://schemas.microsoft.com/office/drawing/2014/main" val="2202132462"/>
                    </a:ext>
                  </a:extLst>
                </a:gridCol>
                <a:gridCol w="772513">
                  <a:extLst>
                    <a:ext uri="{9D8B030D-6E8A-4147-A177-3AD203B41FA5}">
                      <a16:colId xmlns:a16="http://schemas.microsoft.com/office/drawing/2014/main" val="3911199001"/>
                    </a:ext>
                  </a:extLst>
                </a:gridCol>
                <a:gridCol w="1174220">
                  <a:extLst>
                    <a:ext uri="{9D8B030D-6E8A-4147-A177-3AD203B41FA5}">
                      <a16:colId xmlns:a16="http://schemas.microsoft.com/office/drawing/2014/main" val="3374727387"/>
                    </a:ext>
                  </a:extLst>
                </a:gridCol>
                <a:gridCol w="2008533">
                  <a:extLst>
                    <a:ext uri="{9D8B030D-6E8A-4147-A177-3AD203B41FA5}">
                      <a16:colId xmlns:a16="http://schemas.microsoft.com/office/drawing/2014/main" val="2290512831"/>
                    </a:ext>
                  </a:extLst>
                </a:gridCol>
                <a:gridCol w="882482">
                  <a:extLst>
                    <a:ext uri="{9D8B030D-6E8A-4147-A177-3AD203B41FA5}">
                      <a16:colId xmlns:a16="http://schemas.microsoft.com/office/drawing/2014/main" val="1868889157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1233367662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역할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성명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직책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포지션파워</a:t>
                      </a:r>
                      <a:br>
                        <a:rPr lang="en-US" altLang="ko-KR" sz="1100" b="1" dirty="0"/>
                      </a:br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영향력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핵심이슈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중요도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파워등급</a:t>
                      </a:r>
                      <a:endParaRPr lang="en-US" altLang="ko-KR" sz="1100" b="1" dirty="0"/>
                    </a:p>
                    <a:p>
                      <a:pPr algn="ctr" latinLnBrk="1"/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영향력</a:t>
                      </a:r>
                      <a:r>
                        <a:rPr lang="en-US" altLang="ko-KR" sz="1100" b="1" dirty="0"/>
                        <a:t>X</a:t>
                      </a:r>
                      <a:r>
                        <a:rPr lang="ko-KR" altLang="en-US" sz="1100" b="1" dirty="0"/>
                        <a:t>중요도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509657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27559566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22666864"/>
                  </a:ext>
                </a:extLst>
              </a:tr>
              <a:tr h="22860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94019734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22290121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288124303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3130270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286058413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E929F3B-14AE-B740-C799-24DEE6A0E8F3}"/>
              </a:ext>
            </a:extLst>
          </p:cNvPr>
          <p:cNvCxnSpPr/>
          <p:nvPr/>
        </p:nvCxnSpPr>
        <p:spPr bwMode="auto">
          <a:xfrm>
            <a:off x="1034607" y="5817458"/>
            <a:ext cx="7126715" cy="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E6C00EC-1DD4-462F-932F-461FFCAF2AEA}"/>
              </a:ext>
            </a:extLst>
          </p:cNvPr>
          <p:cNvCxnSpPr>
            <a:cxnSpLocks/>
          </p:cNvCxnSpPr>
          <p:nvPr/>
        </p:nvCxnSpPr>
        <p:spPr bwMode="auto">
          <a:xfrm>
            <a:off x="1034607" y="4062263"/>
            <a:ext cx="0" cy="175519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4162A3-F714-ED72-F6F9-4A16E94335FD}"/>
              </a:ext>
            </a:extLst>
          </p:cNvPr>
          <p:cNvSpPr txBox="1"/>
          <p:nvPr/>
        </p:nvSpPr>
        <p:spPr>
          <a:xfrm>
            <a:off x="1426548" y="5871464"/>
            <a:ext cx="1120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A</a:t>
            </a:r>
            <a:endParaRPr lang="ko-KR" alt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CD45C3-3073-BE00-2AE1-7AD2187A0EE7}"/>
              </a:ext>
            </a:extLst>
          </p:cNvPr>
          <p:cNvSpPr txBox="1"/>
          <p:nvPr/>
        </p:nvSpPr>
        <p:spPr>
          <a:xfrm>
            <a:off x="3235749" y="5871464"/>
            <a:ext cx="1120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B</a:t>
            </a:r>
            <a:endParaRPr lang="ko-KR" altLang="en-US" sz="10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3142AC-6EDF-FD84-11AC-2DA4E0868EB3}"/>
              </a:ext>
            </a:extLst>
          </p:cNvPr>
          <p:cNvSpPr txBox="1"/>
          <p:nvPr/>
        </p:nvSpPr>
        <p:spPr>
          <a:xfrm>
            <a:off x="4882932" y="5871464"/>
            <a:ext cx="1120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C</a:t>
            </a:r>
            <a:endParaRPr lang="ko-KR" altLang="en-US" sz="105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08E452-5E34-3543-3CC8-DE6C94DB4560}"/>
              </a:ext>
            </a:extLst>
          </p:cNvPr>
          <p:cNvSpPr txBox="1"/>
          <p:nvPr/>
        </p:nvSpPr>
        <p:spPr>
          <a:xfrm>
            <a:off x="6530115" y="5871464"/>
            <a:ext cx="1120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D</a:t>
            </a:r>
            <a:endParaRPr lang="ko-KR" altLang="en-US" sz="1050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3C3174-6163-436E-03CC-A757A9F30817}"/>
              </a:ext>
            </a:extLst>
          </p:cNvPr>
          <p:cNvCxnSpPr/>
          <p:nvPr/>
        </p:nvCxnSpPr>
        <p:spPr bwMode="auto">
          <a:xfrm>
            <a:off x="1034608" y="5169386"/>
            <a:ext cx="686211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78C8BDF-702F-952E-6EBA-24516101D7A4}"/>
              </a:ext>
            </a:extLst>
          </p:cNvPr>
          <p:cNvCxnSpPr/>
          <p:nvPr/>
        </p:nvCxnSpPr>
        <p:spPr bwMode="auto">
          <a:xfrm>
            <a:off x="1034608" y="4845350"/>
            <a:ext cx="686211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9CB460C-1557-55EE-4F69-52BE589221AB}"/>
              </a:ext>
            </a:extLst>
          </p:cNvPr>
          <p:cNvCxnSpPr/>
          <p:nvPr/>
        </p:nvCxnSpPr>
        <p:spPr bwMode="auto">
          <a:xfrm>
            <a:off x="1034608" y="4521314"/>
            <a:ext cx="686211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64EF4AF-1219-F1BC-154E-733CC026CD73}"/>
              </a:ext>
            </a:extLst>
          </p:cNvPr>
          <p:cNvCxnSpPr/>
          <p:nvPr/>
        </p:nvCxnSpPr>
        <p:spPr bwMode="auto">
          <a:xfrm>
            <a:off x="1034608" y="4197278"/>
            <a:ext cx="686211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D587EC6-8E77-BC4A-BFC8-5A428488D23F}"/>
              </a:ext>
            </a:extLst>
          </p:cNvPr>
          <p:cNvCxnSpPr/>
          <p:nvPr/>
        </p:nvCxnSpPr>
        <p:spPr bwMode="auto">
          <a:xfrm>
            <a:off x="1034608" y="5493422"/>
            <a:ext cx="686211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24027242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3BF2D-B7E9-9CD5-7396-A9343A1A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4] 4-Box</a:t>
            </a:r>
            <a:r>
              <a:rPr lang="ko-KR" altLang="en-US" dirty="0"/>
              <a:t>를 활용한 제안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EDC2BF-BDF7-6077-62A1-D5CF18BB3F6C}"/>
              </a:ext>
            </a:extLst>
          </p:cNvPr>
          <p:cNvSpPr txBox="1"/>
          <p:nvPr/>
        </p:nvSpPr>
        <p:spPr>
          <a:xfrm>
            <a:off x="755576" y="1162105"/>
            <a:ext cx="6696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</a:t>
            </a:r>
            <a:r>
              <a:rPr lang="en-US" altLang="ko-KR" sz="15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5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딥페이크</a:t>
            </a:r>
            <a:r>
              <a:rPr lang="ko-KR" altLang="en-US" sz="15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전담 </a:t>
            </a:r>
            <a:r>
              <a:rPr lang="en-US" altLang="ko-KR" sz="15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TF</a:t>
            </a:r>
            <a:r>
              <a:rPr lang="ko-KR" altLang="en-US" sz="15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기술 솔루션 도입 제안</a:t>
            </a:r>
            <a:r>
              <a:rPr lang="en-US" altLang="ko-KR" sz="15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15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59A134A-77DB-55E3-F346-7F9553227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130704"/>
              </p:ext>
            </p:extLst>
          </p:nvPr>
        </p:nvGraphicFramePr>
        <p:xfrm>
          <a:off x="833630" y="1488861"/>
          <a:ext cx="7344816" cy="3969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91">
                  <a:extLst>
                    <a:ext uri="{9D8B030D-6E8A-4147-A177-3AD203B41FA5}">
                      <a16:colId xmlns:a16="http://schemas.microsoft.com/office/drawing/2014/main" val="1017519828"/>
                    </a:ext>
                  </a:extLst>
                </a:gridCol>
                <a:gridCol w="6534725">
                  <a:extLst>
                    <a:ext uri="{9D8B030D-6E8A-4147-A177-3AD203B41FA5}">
                      <a16:colId xmlns:a16="http://schemas.microsoft.com/office/drawing/2014/main" val="759540263"/>
                    </a:ext>
                  </a:extLst>
                </a:gridCol>
              </a:tblGrid>
              <a:tr h="25146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Box 1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주제요약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주제문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6246"/>
                  </a:ext>
                </a:extLst>
              </a:tr>
              <a:tr h="391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딥페이크</a:t>
                      </a:r>
                      <a:r>
                        <a:rPr lang="ko-KR" altLang="en-US" sz="1200" b="1" dirty="0"/>
                        <a:t> 탐지 및 대응 솔루션</a:t>
                      </a:r>
                      <a:r>
                        <a:rPr lang="ko-KR" altLang="en-US" sz="1200" dirty="0"/>
                        <a:t> 도입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b="1" dirty="0"/>
                        <a:t>신속한 탐지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b="1" dirty="0"/>
                        <a:t>피해 확산 방지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b="1" dirty="0"/>
                        <a:t>피해자 지원</a:t>
                      </a:r>
                      <a:r>
                        <a:rPr lang="ko-KR" altLang="en-US" sz="1200" dirty="0"/>
                        <a:t>을 통합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866409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고객의 비전과 연결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153125"/>
                  </a:ext>
                </a:extLst>
              </a:tr>
              <a:tr h="411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/>
                        <a:t>디지털 성범죄 예방</a:t>
                      </a:r>
                      <a:r>
                        <a:rPr lang="ko-KR" altLang="en-US" sz="1200" dirty="0"/>
                        <a:t>과 피해자 지원 강화를 통해 </a:t>
                      </a:r>
                      <a:r>
                        <a:rPr lang="ko-KR" altLang="en-US" sz="1200" b="1" dirty="0"/>
                        <a:t>여성 안전</a:t>
                      </a:r>
                      <a:r>
                        <a:rPr lang="ko-KR" altLang="en-US" sz="1200" dirty="0"/>
                        <a:t>과 </a:t>
                      </a:r>
                      <a:r>
                        <a:rPr lang="ko-KR" altLang="en-US" sz="1200" b="1" dirty="0"/>
                        <a:t>공공 신뢰도 제고</a:t>
                      </a:r>
                      <a:endParaRPr lang="en-US" altLang="ko-KR" sz="1200" b="1" dirty="0"/>
                    </a:p>
                    <a:p>
                      <a:r>
                        <a:rPr lang="en-US" altLang="ko-KR" sz="12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</a:t>
                      </a:r>
                      <a:r>
                        <a:rPr lang="ko-KR" altLang="en-US" sz="12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피해자가 다시 사회로 복귀할 수 있도록 지원 </a:t>
                      </a:r>
                      <a:r>
                        <a:rPr lang="en-US" altLang="ko-KR" sz="12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2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후속대치 </a:t>
                      </a:r>
                      <a:endParaRPr lang="en-US" altLang="ko-KR" sz="1200" b="1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r>
                        <a:rPr lang="en-US" altLang="ko-KR" sz="12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</a:t>
                      </a:r>
                      <a:r>
                        <a:rPr lang="ko-KR" altLang="en-US" sz="12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대통령 특별 지시</a:t>
                      </a:r>
                      <a:r>
                        <a:rPr lang="en-US" altLang="ko-KR" sz="12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:</a:t>
                      </a:r>
                      <a:r>
                        <a:rPr lang="en-US" altLang="ko-KR" sz="1200" dirty="0"/>
                        <a:t>"</a:t>
                      </a:r>
                      <a:r>
                        <a:rPr lang="ko-KR" altLang="en-US" sz="1200" dirty="0" err="1"/>
                        <a:t>딥페이크</a:t>
                      </a:r>
                      <a:r>
                        <a:rPr lang="ko-KR" altLang="en-US" sz="1200" dirty="0"/>
                        <a:t> 영상물은 단순한 장난이 아니라 익명의 보호막에 기대어 기술을 악용하는 명백한 범죄 행위</a:t>
                      </a:r>
                      <a:r>
                        <a:rPr lang="en-US" altLang="ko-KR" sz="1200" dirty="0"/>
                        <a:t>“  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 </a:t>
                      </a:r>
                      <a:r>
                        <a:rPr lang="en-US" altLang="ko-KR" sz="1200" dirty="0"/>
                        <a:t>2024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월 </a:t>
                      </a:r>
                      <a:r>
                        <a:rPr lang="en-US" altLang="ko-KR" sz="1200" dirty="0"/>
                        <a:t>27</a:t>
                      </a:r>
                      <a:r>
                        <a:rPr lang="ko-KR" altLang="en-US" sz="1200" dirty="0"/>
                        <a:t>일 국무회의</a:t>
                      </a:r>
                      <a:r>
                        <a:rPr lang="en-US" altLang="ko-KR" sz="1200" dirty="0"/>
                        <a:t>-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68063128"/>
                  </a:ext>
                </a:extLst>
              </a:tr>
              <a:tr h="6756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Box 2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개요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딥페이크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전담 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TF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과 업무협의를 통해 얻은  개선방안입니다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1. </a:t>
                      </a:r>
                      <a:r>
                        <a:rPr lang="ko-KR" altLang="en-US" sz="1200" dirty="0"/>
                        <a:t>탐지 및 삭제 시간 단축 필요</a:t>
                      </a:r>
                      <a:endParaRPr lang="en-US" altLang="ko-KR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2. </a:t>
                      </a:r>
                      <a:r>
                        <a:rPr lang="ko-KR" altLang="en-US" sz="1200" dirty="0"/>
                        <a:t>통합된 피해자 지원 시스템 구축</a:t>
                      </a:r>
                      <a:endParaRPr lang="en-US" altLang="ko-KR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3.</a:t>
                      </a:r>
                      <a:r>
                        <a:rPr lang="ko-KR" altLang="en-US" sz="1200" dirty="0"/>
                        <a:t> 플랫폼 연동 및 확산 방지 강화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52978796"/>
                  </a:ext>
                </a:extLst>
              </a:tr>
              <a:tr h="6756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Box 3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본문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딥브레인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AI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의 솔루션을 구매해서 다음과 같은 이득을 얻을 수 있습니다 </a:t>
                      </a:r>
                      <a:endParaRPr lang="en-US" altLang="ko-KR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1.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딥페이크</a:t>
                      </a:r>
                      <a:r>
                        <a:rPr lang="ko-KR" altLang="en-US" sz="1200" dirty="0"/>
                        <a:t> 탐지 및 대응 속도 혁신</a:t>
                      </a:r>
                      <a:endParaRPr lang="en-US" altLang="ko-KR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2.</a:t>
                      </a:r>
                      <a:r>
                        <a:rPr lang="ko-KR" altLang="en-US" sz="1200" dirty="0"/>
                        <a:t> 원스톱 피해자 지원 시스템 제공</a:t>
                      </a:r>
                      <a:endParaRPr lang="en-US" altLang="ko-KR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3.</a:t>
                      </a:r>
                      <a:r>
                        <a:rPr lang="ko-KR" altLang="en-US" sz="1200" dirty="0"/>
                        <a:t> 글로벌 플랫폼 연동 및 확장성 확보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8574381"/>
                  </a:ext>
                </a:extLst>
              </a:tr>
              <a:tr h="6756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Box 4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요약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딥페이크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전담 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TF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팀 계약 업체로 </a:t>
                      </a:r>
                      <a:r>
                        <a:rPr lang="ko-KR" altLang="en-US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딥브레인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AI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를 제안합니다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50885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778998"/>
      </p:ext>
    </p:ext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3BF2D-B7E9-9CD5-7396-A9343A1A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5-1] </a:t>
            </a:r>
            <a:r>
              <a:rPr lang="ko-KR" altLang="en-US" dirty="0"/>
              <a:t>제안서 목차 및 작성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4E4B94-0522-F6FB-88B7-AAF194674A8C}"/>
              </a:ext>
            </a:extLst>
          </p:cNvPr>
          <p:cNvSpPr/>
          <p:nvPr/>
        </p:nvSpPr>
        <p:spPr bwMode="auto">
          <a:xfrm>
            <a:off x="1169622" y="1943835"/>
            <a:ext cx="7101789" cy="51305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/>
            <a:r>
              <a:rPr lang="ko-KR" altLang="en-US" sz="1200" b="1" dirty="0" err="1"/>
              <a:t>주제문</a:t>
            </a:r>
            <a:r>
              <a:rPr lang="en-US" altLang="ko-KR" sz="1200" b="1" dirty="0"/>
              <a:t>:</a:t>
            </a:r>
            <a:r>
              <a:rPr lang="en-US" altLang="ko-KR" sz="1050" b="1" dirty="0"/>
              <a:t>AI </a:t>
            </a:r>
            <a:r>
              <a:rPr lang="ko-KR" altLang="en-US" sz="1050" b="1" dirty="0"/>
              <a:t>기반 </a:t>
            </a:r>
            <a:r>
              <a:rPr lang="ko-KR" altLang="en-US" sz="1050" b="1" dirty="0" err="1"/>
              <a:t>딥페이크</a:t>
            </a:r>
            <a:r>
              <a:rPr lang="ko-KR" altLang="en-US" sz="1050" b="1" dirty="0"/>
              <a:t> 탐지 및 피해자 지원 솔루션</a:t>
            </a:r>
            <a:r>
              <a:rPr lang="ko-KR" altLang="en-US" sz="1050" dirty="0"/>
              <a:t>을 통해 </a:t>
            </a:r>
            <a:r>
              <a:rPr lang="ko-KR" altLang="en-US" sz="1050" b="1" dirty="0"/>
              <a:t>디지털 성범죄 대응 체계 혁신</a:t>
            </a:r>
            <a:r>
              <a:rPr lang="en-US" altLang="ko-KR" sz="1050" b="1" dirty="0"/>
              <a:t> </a:t>
            </a:r>
            <a:endParaRPr lang="ko-KR" altLang="en-US" sz="105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F67F3A-5DFD-7F76-9CFA-4537094CFCB3}"/>
              </a:ext>
            </a:extLst>
          </p:cNvPr>
          <p:cNvSpPr/>
          <p:nvPr/>
        </p:nvSpPr>
        <p:spPr bwMode="auto">
          <a:xfrm>
            <a:off x="1169622" y="2591907"/>
            <a:ext cx="7101789" cy="102531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/>
              <a:t>비전과 연결</a:t>
            </a:r>
            <a:r>
              <a:rPr lang="en-US" altLang="ko-KR" sz="1000" b="1" dirty="0"/>
              <a:t>: </a:t>
            </a:r>
            <a:r>
              <a:rPr lang="ko-KR" altLang="en-US" sz="1000" dirty="0"/>
              <a:t>디지털 성범죄 예방과 피해자 보호 강화를 실현하기 위해 </a:t>
            </a:r>
            <a:r>
              <a:rPr lang="en-US" altLang="ko-KR" sz="1000" dirty="0"/>
              <a:t>AI </a:t>
            </a:r>
            <a:r>
              <a:rPr lang="ko-KR" altLang="en-US" sz="1000" dirty="0"/>
              <a:t>기술을 도입</a:t>
            </a:r>
            <a:endParaRPr lang="en-US" altLang="ko-KR" sz="1000" dirty="0"/>
          </a:p>
          <a:p>
            <a:endParaRPr lang="en-US" altLang="ko-KR" sz="1000" dirty="0"/>
          </a:p>
          <a:p>
            <a:pPr>
              <a:buFont typeface="+mj-lt"/>
              <a:buAutoNum type="arabicPeriod"/>
            </a:pPr>
            <a:r>
              <a:rPr lang="ko-KR" altLang="en-US" sz="1000" b="1" dirty="0"/>
              <a:t>신속하고 정확한 대응</a:t>
            </a:r>
            <a:r>
              <a:rPr lang="ko-KR" altLang="en-US" sz="1000" dirty="0"/>
              <a:t>을 통한 피해 확산 방지</a:t>
            </a:r>
          </a:p>
          <a:p>
            <a:pPr>
              <a:buFont typeface="+mj-lt"/>
              <a:buAutoNum type="arabicPeriod"/>
            </a:pPr>
            <a:r>
              <a:rPr lang="ko-KR" altLang="en-US" sz="1000" b="1" dirty="0"/>
              <a:t>통합된 피해자 지원 체계</a:t>
            </a:r>
            <a:r>
              <a:rPr lang="ko-KR" altLang="en-US" sz="1000" dirty="0"/>
              <a:t> 제공</a:t>
            </a:r>
          </a:p>
          <a:p>
            <a:pPr>
              <a:buFont typeface="+mj-lt"/>
              <a:buAutoNum type="arabicPeriod"/>
            </a:pPr>
            <a:r>
              <a:rPr lang="ko-KR" altLang="en-US" sz="1000" b="1" dirty="0"/>
              <a:t>공공 신뢰와 디지털 윤리 환경</a:t>
            </a:r>
            <a:r>
              <a:rPr lang="ko-KR" altLang="en-US" sz="1000" dirty="0"/>
              <a:t>을 조성</a:t>
            </a:r>
          </a:p>
          <a:p>
            <a:pPr defTabSz="685800" eaLnBrk="1" fontAlgn="b" latinLnBrk="1" hangingPunct="1"/>
            <a:endParaRPr lang="ko-KR" altLang="en-US" sz="12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7A8E86-4118-0CAF-07B4-CE6138FDE995}"/>
              </a:ext>
            </a:extLst>
          </p:cNvPr>
          <p:cNvSpPr/>
          <p:nvPr/>
        </p:nvSpPr>
        <p:spPr bwMode="auto">
          <a:xfrm>
            <a:off x="467544" y="1943835"/>
            <a:ext cx="540060" cy="167338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r>
              <a:rPr lang="en-US" altLang="ko-KR" sz="1050" b="1" dirty="0"/>
              <a:t>Box 1</a:t>
            </a:r>
            <a:endParaRPr lang="ko-KR" altLang="en-US" sz="105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6DEBC0-D63A-B8DD-6787-45DDE54E9E2B}"/>
              </a:ext>
            </a:extLst>
          </p:cNvPr>
          <p:cNvSpPr/>
          <p:nvPr/>
        </p:nvSpPr>
        <p:spPr bwMode="auto">
          <a:xfrm>
            <a:off x="1169622" y="3752636"/>
            <a:ext cx="7101789" cy="51305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/>
            <a:r>
              <a:rPr lang="ko-KR" altLang="en-US" sz="1200" b="1" dirty="0"/>
              <a:t>핵심이슈 </a:t>
            </a:r>
            <a:r>
              <a:rPr lang="en-US" altLang="ko-KR" sz="1200" b="1" dirty="0"/>
              <a:t>1:</a:t>
            </a:r>
            <a:r>
              <a:rPr lang="ko-KR" altLang="en-US" sz="1200" dirty="0"/>
              <a:t>탐지 및 대응 속도 지연</a:t>
            </a:r>
            <a:endParaRPr lang="en-US" altLang="ko-KR" sz="12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3CC76E-9C53-8C6D-08B9-27D8E20C3857}"/>
              </a:ext>
            </a:extLst>
          </p:cNvPr>
          <p:cNvSpPr/>
          <p:nvPr/>
        </p:nvSpPr>
        <p:spPr bwMode="auto">
          <a:xfrm>
            <a:off x="1169622" y="4400708"/>
            <a:ext cx="7101789" cy="51305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/>
            <a:r>
              <a:rPr lang="ko-KR" altLang="en-US" sz="1200" b="1" dirty="0"/>
              <a:t>핵심이슈 </a:t>
            </a:r>
            <a:r>
              <a:rPr lang="en-US" altLang="ko-KR" sz="1200" b="1" dirty="0"/>
              <a:t>2: </a:t>
            </a:r>
            <a:r>
              <a:rPr lang="ko-KR" altLang="en-US" sz="1200" dirty="0"/>
              <a:t>피해자 지원 시스템의 분산 운영</a:t>
            </a:r>
            <a:r>
              <a:rPr lang="en-US" altLang="ko-KR" sz="1200" b="1" dirty="0"/>
              <a:t> </a:t>
            </a:r>
            <a:endParaRPr lang="ko-KR" altLang="en-US" sz="12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E9A600-6EBD-FF84-F63D-605048DD64E7}"/>
              </a:ext>
            </a:extLst>
          </p:cNvPr>
          <p:cNvSpPr/>
          <p:nvPr/>
        </p:nvSpPr>
        <p:spPr bwMode="auto">
          <a:xfrm>
            <a:off x="467544" y="3752635"/>
            <a:ext cx="540060" cy="180960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r>
              <a:rPr lang="en-US" altLang="ko-KR" sz="1050" b="1" dirty="0"/>
              <a:t>Box 2</a:t>
            </a:r>
            <a:endParaRPr lang="ko-KR" altLang="en-US" sz="105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CE65EF-7080-10C7-3680-9E764D19DC4E}"/>
              </a:ext>
            </a:extLst>
          </p:cNvPr>
          <p:cNvSpPr/>
          <p:nvPr/>
        </p:nvSpPr>
        <p:spPr bwMode="auto">
          <a:xfrm>
            <a:off x="1169622" y="5049180"/>
            <a:ext cx="7101789" cy="51305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/>
            <a:r>
              <a:rPr lang="ko-KR" altLang="en-US" sz="1200" b="1" dirty="0"/>
              <a:t>핵심이슈 </a:t>
            </a:r>
            <a:r>
              <a:rPr lang="en-US" altLang="ko-KR" sz="1200" b="1" dirty="0"/>
              <a:t>3: </a:t>
            </a:r>
            <a:r>
              <a:rPr lang="ko-KR" altLang="en-US" sz="1200" dirty="0"/>
              <a:t>플랫폼 연동 및 확산 방지의 어려움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55988196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3BF2D-B7E9-9CD5-7396-A9343A1A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5-2] </a:t>
            </a:r>
            <a:r>
              <a:rPr lang="ko-KR" altLang="en-US" dirty="0"/>
              <a:t>제안서 목차 및 작성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6DB5113-C196-4E97-8F23-BCB5DB2221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7A8E86-4118-0CAF-07B4-CE6138FDE995}"/>
              </a:ext>
            </a:extLst>
          </p:cNvPr>
          <p:cNvSpPr/>
          <p:nvPr/>
        </p:nvSpPr>
        <p:spPr bwMode="auto">
          <a:xfrm>
            <a:off x="467544" y="1943835"/>
            <a:ext cx="540060" cy="353739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r>
              <a:rPr lang="en-US" altLang="ko-KR" sz="1050" b="1" dirty="0"/>
              <a:t>Box 3</a:t>
            </a:r>
            <a:endParaRPr lang="ko-KR" altLang="en-US" sz="105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4E4B94-0522-F6FB-88B7-AAF194674A8C}"/>
              </a:ext>
            </a:extLst>
          </p:cNvPr>
          <p:cNvSpPr/>
          <p:nvPr/>
        </p:nvSpPr>
        <p:spPr bwMode="auto">
          <a:xfrm>
            <a:off x="1169622" y="2186861"/>
            <a:ext cx="6966774" cy="142215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>
              <a:lnSpc>
                <a:spcPct val="200000"/>
              </a:lnSpc>
            </a:pPr>
            <a:r>
              <a:rPr lang="ko-KR" altLang="en-US" sz="1200" b="1" dirty="0"/>
              <a:t>솔루션</a:t>
            </a:r>
            <a:r>
              <a:rPr lang="en-US" altLang="ko-KR" sz="1200" b="1" dirty="0"/>
              <a:t>: </a:t>
            </a:r>
            <a:r>
              <a:rPr lang="en-US" altLang="ko-KR" sz="1200" dirty="0"/>
              <a:t>AI </a:t>
            </a:r>
            <a:r>
              <a:rPr lang="ko-KR" altLang="en-US" sz="1200" dirty="0"/>
              <a:t>기반 </a:t>
            </a:r>
            <a:r>
              <a:rPr lang="ko-KR" altLang="en-US" sz="1200" b="1" dirty="0"/>
              <a:t>실시간 </a:t>
            </a:r>
            <a:r>
              <a:rPr lang="ko-KR" altLang="en-US" sz="1200" b="1" dirty="0" err="1"/>
              <a:t>딥페이크</a:t>
            </a:r>
            <a:r>
              <a:rPr lang="ko-KR" altLang="en-US" sz="1200" b="1" dirty="0"/>
              <a:t> 탐지 및 자동 삭제 요청 시스템</a:t>
            </a:r>
            <a:r>
              <a:rPr lang="ko-KR" altLang="en-US" sz="1200" dirty="0"/>
              <a:t> 도입</a:t>
            </a:r>
            <a:endParaRPr lang="en-US" altLang="ko-KR" sz="1200" b="1" dirty="0"/>
          </a:p>
          <a:p>
            <a:pPr defTabSz="685800" eaLnBrk="1" fontAlgn="b" latinLnBrk="1" hangingPunct="1">
              <a:lnSpc>
                <a:spcPct val="200000"/>
              </a:lnSpc>
            </a:pPr>
            <a:r>
              <a:rPr lang="ko-KR" altLang="en-US" sz="1200" b="1" dirty="0"/>
              <a:t>고객효용</a:t>
            </a:r>
            <a:r>
              <a:rPr lang="en-US" altLang="ko-KR" sz="1200" b="1" dirty="0"/>
              <a:t>: </a:t>
            </a:r>
            <a:r>
              <a:rPr lang="ko-KR" altLang="en-US" sz="1200" dirty="0"/>
              <a:t>콘텐츠 처리 시간 </a:t>
            </a:r>
            <a:r>
              <a:rPr lang="en-US" altLang="ko-KR" sz="1200" dirty="0"/>
              <a:t>90% </a:t>
            </a:r>
            <a:r>
              <a:rPr lang="ko-KR" altLang="en-US" sz="1200" dirty="0"/>
              <a:t>단축 </a:t>
            </a:r>
            <a:r>
              <a:rPr lang="en-US" altLang="ko-KR" sz="1200" dirty="0"/>
              <a:t>(2</a:t>
            </a:r>
            <a:r>
              <a:rPr lang="ko-KR" altLang="en-US" sz="1200" dirty="0"/>
              <a:t>시간 → </a:t>
            </a:r>
            <a:r>
              <a:rPr lang="en-US" altLang="ko-KR" sz="1200" dirty="0"/>
              <a:t>10</a:t>
            </a:r>
            <a:r>
              <a:rPr lang="ko-KR" altLang="en-US" sz="1200" dirty="0"/>
              <a:t>분</a:t>
            </a:r>
            <a:r>
              <a:rPr lang="en-US" altLang="ko-KR" sz="1200" dirty="0"/>
              <a:t>)</a:t>
            </a:r>
            <a:endParaRPr lang="en-US" altLang="ko-KR" sz="1200" b="1" dirty="0"/>
          </a:p>
          <a:p>
            <a:pPr defTabSz="685800" eaLnBrk="1" fontAlgn="b" latinLnBrk="1" hangingPunct="1">
              <a:lnSpc>
                <a:spcPct val="200000"/>
              </a:lnSpc>
            </a:pPr>
            <a:r>
              <a:rPr lang="ko-KR" altLang="en-US" sz="1200" b="1" dirty="0"/>
              <a:t>근거</a:t>
            </a:r>
            <a:r>
              <a:rPr lang="en-US" altLang="ko-KR" sz="1200" b="1" dirty="0"/>
              <a:t>: </a:t>
            </a:r>
            <a:r>
              <a:rPr lang="ko-KR" altLang="en-US" sz="1200" dirty="0"/>
              <a:t>딥러닝 기반 탐지 알고리즘은 이미지</a:t>
            </a:r>
            <a:r>
              <a:rPr lang="en-US" altLang="ko-KR" sz="1200" dirty="0"/>
              <a:t>, </a:t>
            </a:r>
            <a:r>
              <a:rPr lang="ko-KR" altLang="en-US" sz="1200" dirty="0"/>
              <a:t>영상</a:t>
            </a:r>
            <a:r>
              <a:rPr lang="en-US" altLang="ko-KR" sz="1200" dirty="0"/>
              <a:t>, </a:t>
            </a:r>
            <a:r>
              <a:rPr lang="ko-KR" altLang="en-US" sz="1200" dirty="0"/>
              <a:t>음성 콘텐츠를 </a:t>
            </a:r>
            <a:r>
              <a:rPr lang="ko-KR" altLang="en-US" sz="1200" b="1" dirty="0"/>
              <a:t>실시간 분석</a:t>
            </a:r>
            <a:r>
              <a:rPr lang="ko-KR" altLang="en-US" sz="1200" dirty="0"/>
              <a:t>하여 진위 여부를 </a:t>
            </a:r>
            <a:r>
              <a:rPr lang="en-US" altLang="ko-KR" sz="1200" b="1" dirty="0"/>
              <a:t>98% </a:t>
            </a:r>
            <a:r>
              <a:rPr lang="ko-KR" altLang="en-US" sz="1200" b="1" dirty="0"/>
              <a:t>이상 정확도로 판별합니다</a:t>
            </a:r>
            <a:r>
              <a:rPr lang="en-US" altLang="ko-KR" sz="1200" dirty="0"/>
              <a:t>.</a:t>
            </a:r>
            <a:endParaRPr lang="ko-KR" altLang="en-US" sz="1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F67F3A-5DFD-7F76-9CFA-4537094CFCB3}"/>
              </a:ext>
            </a:extLst>
          </p:cNvPr>
          <p:cNvSpPr/>
          <p:nvPr/>
        </p:nvSpPr>
        <p:spPr bwMode="auto">
          <a:xfrm>
            <a:off x="1169622" y="3717032"/>
            <a:ext cx="6966774" cy="25391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/>
            <a:r>
              <a:rPr lang="ko-KR" altLang="en-US" sz="1200" b="1" dirty="0"/>
              <a:t>비주얼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C59C0-7F67-CB60-34F2-CFDAE4DE1A64}"/>
              </a:ext>
            </a:extLst>
          </p:cNvPr>
          <p:cNvSpPr txBox="1"/>
          <p:nvPr/>
        </p:nvSpPr>
        <p:spPr>
          <a:xfrm>
            <a:off x="1169622" y="1861768"/>
            <a:ext cx="2823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핵심이슈 </a:t>
            </a:r>
            <a:r>
              <a:rPr lang="en-US" altLang="ko-KR" sz="1050" b="1" dirty="0"/>
              <a:t>1 (</a:t>
            </a:r>
            <a:r>
              <a:rPr lang="ko-KR" altLang="en-US" sz="1200" b="1" dirty="0"/>
              <a:t>탐지 및 대응 속도 지연</a:t>
            </a:r>
            <a:r>
              <a:rPr lang="en-US" altLang="ko-KR" sz="1200" dirty="0"/>
              <a:t>)</a:t>
            </a:r>
            <a:r>
              <a:rPr lang="en-US" altLang="ko-KR" sz="1050" b="1" dirty="0"/>
              <a:t> </a:t>
            </a:r>
            <a:endParaRPr lang="ko-KR" altLang="en-US" sz="105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5705C5-FAB0-65BD-B79A-D19D5462116B}"/>
              </a:ext>
            </a:extLst>
          </p:cNvPr>
          <p:cNvSpPr txBox="1"/>
          <p:nvPr/>
        </p:nvSpPr>
        <p:spPr>
          <a:xfrm>
            <a:off x="1169622" y="5667821"/>
            <a:ext cx="40234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※ </a:t>
            </a:r>
            <a:r>
              <a:rPr lang="ko-KR" altLang="en-US" sz="1050" b="1" dirty="0" err="1"/>
              <a:t>핵심이슈별</a:t>
            </a:r>
            <a:r>
              <a:rPr lang="ko-KR" altLang="en-US" sz="1050" b="1" dirty="0"/>
              <a:t> 각 </a:t>
            </a:r>
            <a:r>
              <a:rPr lang="en-US" altLang="ko-KR" sz="1050" b="1" dirty="0"/>
              <a:t>1page</a:t>
            </a:r>
            <a:r>
              <a:rPr lang="ko-KR" altLang="en-US" sz="1050" b="1" dirty="0"/>
              <a:t>씩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작성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BAB739D-D817-43D5-A6CC-A5AC704C9D54}"/>
              </a:ext>
            </a:extLst>
          </p:cNvPr>
          <p:cNvGrpSpPr/>
          <p:nvPr/>
        </p:nvGrpSpPr>
        <p:grpSpPr>
          <a:xfrm>
            <a:off x="1492483" y="4320849"/>
            <a:ext cx="5966269" cy="861308"/>
            <a:chOff x="1371458" y="4249834"/>
            <a:chExt cx="5966269" cy="86130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078E4D6-DE4F-43DC-9785-4F2752FD5DD6}"/>
                </a:ext>
              </a:extLst>
            </p:cNvPr>
            <p:cNvSpPr/>
            <p:nvPr/>
          </p:nvSpPr>
          <p:spPr bwMode="auto">
            <a:xfrm>
              <a:off x="1371458" y="4249834"/>
              <a:ext cx="1512168" cy="842019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/>
                <a:t>실시간 탐지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967A96B-8345-43F5-98BC-2B533735FB52}"/>
                </a:ext>
              </a:extLst>
            </p:cNvPr>
            <p:cNvSpPr/>
            <p:nvPr/>
          </p:nvSpPr>
          <p:spPr bwMode="auto">
            <a:xfrm>
              <a:off x="5825559" y="4269123"/>
              <a:ext cx="1512168" cy="842019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/>
                <a:t>확산 차단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583B94C-55FC-4347-8E9C-728FE36746A0}"/>
                </a:ext>
              </a:extLst>
            </p:cNvPr>
            <p:cNvSpPr/>
            <p:nvPr/>
          </p:nvSpPr>
          <p:spPr bwMode="auto">
            <a:xfrm>
              <a:off x="3633318" y="4250425"/>
              <a:ext cx="1512168" cy="842019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/>
                <a:t>삭제 요청 </a:t>
              </a:r>
              <a:r>
                <a:rPr lang="en-US" altLang="ko-KR" sz="1200" b="1" dirty="0"/>
                <a:t>API</a:t>
              </a:r>
              <a:endParaRPr lang="ko-KR" altLang="en-US" sz="1200" b="1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BAA99D-CB65-46CF-B5B0-8A6C479BCBBC}"/>
              </a:ext>
            </a:extLst>
          </p:cNvPr>
          <p:cNvSpPr/>
          <p:nvPr/>
        </p:nvSpPr>
        <p:spPr bwMode="auto">
          <a:xfrm>
            <a:off x="1169622" y="4078960"/>
            <a:ext cx="6966774" cy="142215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>
              <a:lnSpc>
                <a:spcPct val="200000"/>
              </a:lnSpc>
            </a:pPr>
            <a:endParaRPr lang="ko-KR" altLang="en-US" sz="1200" b="1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780A9608-3DBE-483D-8424-44F24CD408BD}"/>
              </a:ext>
            </a:extLst>
          </p:cNvPr>
          <p:cNvSpPr/>
          <p:nvPr/>
        </p:nvSpPr>
        <p:spPr bwMode="auto">
          <a:xfrm>
            <a:off x="5423391" y="4653136"/>
            <a:ext cx="384637" cy="216024"/>
          </a:xfrm>
          <a:prstGeom prst="rightArrow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b="1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057FE83-331D-4456-80F7-753BEF7C2DE7}"/>
              </a:ext>
            </a:extLst>
          </p:cNvPr>
          <p:cNvSpPr/>
          <p:nvPr/>
        </p:nvSpPr>
        <p:spPr bwMode="auto">
          <a:xfrm>
            <a:off x="3212826" y="4653136"/>
            <a:ext cx="384637" cy="216024"/>
          </a:xfrm>
          <a:prstGeom prst="rightArrow">
            <a:avLst/>
          </a:prstGeom>
          <a:solidFill>
            <a:srgbClr val="0070C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32825710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3BF2D-B7E9-9CD5-7396-A9343A1A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5-2] </a:t>
            </a:r>
            <a:r>
              <a:rPr lang="ko-KR" altLang="en-US" dirty="0"/>
              <a:t>제안서 목차 및 작성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7A8E86-4118-0CAF-07B4-CE6138FDE995}"/>
              </a:ext>
            </a:extLst>
          </p:cNvPr>
          <p:cNvSpPr/>
          <p:nvPr/>
        </p:nvSpPr>
        <p:spPr bwMode="auto">
          <a:xfrm>
            <a:off x="467544" y="1340769"/>
            <a:ext cx="540060" cy="414046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r>
              <a:rPr lang="en-US" altLang="ko-KR" sz="1050" b="1" dirty="0"/>
              <a:t>Box 3</a:t>
            </a:r>
            <a:endParaRPr lang="ko-KR" altLang="en-US" sz="105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4E4B94-0522-F6FB-88B7-AAF194674A8C}"/>
              </a:ext>
            </a:extLst>
          </p:cNvPr>
          <p:cNvSpPr/>
          <p:nvPr/>
        </p:nvSpPr>
        <p:spPr bwMode="auto">
          <a:xfrm>
            <a:off x="1169622" y="1400805"/>
            <a:ext cx="7254806" cy="197418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>
              <a:lnSpc>
                <a:spcPct val="200000"/>
              </a:lnSpc>
            </a:pPr>
            <a:r>
              <a:rPr lang="ko-KR" altLang="en-US" sz="1200" b="1" dirty="0"/>
              <a:t>솔루션</a:t>
            </a:r>
            <a:r>
              <a:rPr lang="en-US" altLang="ko-KR" sz="1200" b="1" dirty="0"/>
              <a:t>: </a:t>
            </a:r>
            <a:r>
              <a:rPr lang="ko-KR" altLang="en-US" sz="1200" dirty="0"/>
              <a:t>원스톱 피해자 지원 플랫폼</a:t>
            </a:r>
            <a:endParaRPr lang="en-US" altLang="ko-KR" sz="1200" dirty="0"/>
          </a:p>
          <a:p>
            <a:pPr defTabSz="685800" eaLnBrk="1" fontAlgn="b" latinLnBrk="1" hangingPunct="1">
              <a:lnSpc>
                <a:spcPct val="200000"/>
              </a:lnSpc>
            </a:pPr>
            <a:r>
              <a:rPr lang="en-US" altLang="ko-KR" sz="1200" dirty="0"/>
              <a:t> - </a:t>
            </a:r>
            <a:r>
              <a:rPr lang="ko-KR" altLang="en-US" sz="1200" dirty="0"/>
              <a:t>피해 접수 → 법적 증거 수집 → 콘텐츠 삭제 → 심리 상담을 통합 제공</a:t>
            </a:r>
            <a:endParaRPr lang="en-US" altLang="ko-KR" sz="1200" b="1" dirty="0"/>
          </a:p>
          <a:p>
            <a:pPr defTabSz="685800" eaLnBrk="1" fontAlgn="b" latinLnBrk="1" hangingPunct="1">
              <a:lnSpc>
                <a:spcPct val="200000"/>
              </a:lnSpc>
            </a:pPr>
            <a:r>
              <a:rPr lang="ko-KR" altLang="en-US" sz="1200" b="1" dirty="0"/>
              <a:t>고객효용</a:t>
            </a:r>
            <a:r>
              <a:rPr lang="en-US" altLang="ko-KR" sz="1200" b="1" dirty="0"/>
              <a:t>: </a:t>
            </a:r>
            <a:r>
              <a:rPr lang="ko-KR" altLang="en-US" sz="1200" dirty="0"/>
              <a:t>피해자 신고 처리의 효율성 개선</a:t>
            </a:r>
            <a:r>
              <a:rPr lang="en-US" altLang="ko-KR" sz="1200" dirty="0"/>
              <a:t>, </a:t>
            </a:r>
            <a:r>
              <a:rPr lang="ko-KR" altLang="en-US" sz="1200" dirty="0"/>
              <a:t>하나의 플랫폼에서 모든 지원을 받을 수 있어 심리적 안정감 제공</a:t>
            </a:r>
            <a:endParaRPr lang="en-US" altLang="ko-KR" sz="1200" b="1" dirty="0"/>
          </a:p>
          <a:p>
            <a:pPr defTabSz="685800" eaLnBrk="1" fontAlgn="b" latinLnBrk="1" hangingPunct="1">
              <a:lnSpc>
                <a:spcPct val="200000"/>
              </a:lnSpc>
            </a:pPr>
            <a:r>
              <a:rPr lang="ko-KR" altLang="en-US" sz="1200" b="1" dirty="0"/>
              <a:t>근거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작업 처리 시간 </a:t>
            </a:r>
            <a:r>
              <a:rPr lang="en-US" altLang="ko-KR" sz="1200" b="1" dirty="0"/>
              <a:t>50% </a:t>
            </a:r>
            <a:r>
              <a:rPr lang="ko-KR" altLang="en-US" sz="1200" b="1" dirty="0"/>
              <a:t>절감</a:t>
            </a:r>
            <a:r>
              <a:rPr lang="ko-KR" altLang="en-US" sz="1200" dirty="0"/>
              <a:t> 및 </a:t>
            </a:r>
            <a:r>
              <a:rPr lang="ko-KR" altLang="en-US" sz="1200" b="1" dirty="0"/>
              <a:t>피해자 만족도 </a:t>
            </a:r>
            <a:r>
              <a:rPr lang="en-US" altLang="ko-KR" sz="1200" b="1" dirty="0"/>
              <a:t>30% </a:t>
            </a:r>
            <a:r>
              <a:rPr lang="ko-KR" altLang="en-US" sz="1200" b="1" dirty="0"/>
              <a:t>이상 증가</a:t>
            </a:r>
            <a:r>
              <a:rPr lang="en-US" altLang="ko-KR" sz="1600" dirty="0"/>
              <a:t>.</a:t>
            </a:r>
            <a:endParaRPr lang="ko-KR" altLang="en-US" sz="1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F67F3A-5DFD-7F76-9CFA-4537094CFCB3}"/>
              </a:ext>
            </a:extLst>
          </p:cNvPr>
          <p:cNvSpPr/>
          <p:nvPr/>
        </p:nvSpPr>
        <p:spPr bwMode="auto">
          <a:xfrm>
            <a:off x="1169622" y="3425431"/>
            <a:ext cx="7254806" cy="26820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/>
            <a:r>
              <a:rPr lang="ko-KR" altLang="en-US" sz="1200" b="1" dirty="0"/>
              <a:t>비주얼</a:t>
            </a:r>
            <a:r>
              <a:rPr lang="en-US" altLang="ko-KR" sz="1200" b="1" dirty="0"/>
              <a:t> </a:t>
            </a:r>
            <a:endParaRPr lang="ko-KR" alt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C59C0-7F67-CB60-34F2-CFDAE4DE1A64}"/>
              </a:ext>
            </a:extLst>
          </p:cNvPr>
          <p:cNvSpPr txBox="1"/>
          <p:nvPr/>
        </p:nvSpPr>
        <p:spPr>
          <a:xfrm>
            <a:off x="1151088" y="1123806"/>
            <a:ext cx="5181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핵심이슈 </a:t>
            </a:r>
            <a:r>
              <a:rPr lang="en-US" altLang="ko-KR" sz="1050" b="1" dirty="0"/>
              <a:t>2 (</a:t>
            </a:r>
            <a:r>
              <a:rPr lang="ko-KR" altLang="en-US" sz="1200" dirty="0"/>
              <a:t>피해자 지원 시스템의 분산 운영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5705C5-FAB0-65BD-B79A-D19D5462116B}"/>
              </a:ext>
            </a:extLst>
          </p:cNvPr>
          <p:cNvSpPr txBox="1"/>
          <p:nvPr/>
        </p:nvSpPr>
        <p:spPr>
          <a:xfrm>
            <a:off x="1169622" y="5667821"/>
            <a:ext cx="40234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※ </a:t>
            </a:r>
            <a:r>
              <a:rPr lang="ko-KR" altLang="en-US" sz="1050" b="1" dirty="0" err="1"/>
              <a:t>핵심이슈별</a:t>
            </a:r>
            <a:r>
              <a:rPr lang="ko-KR" altLang="en-US" sz="1050" b="1" dirty="0"/>
              <a:t> 각 </a:t>
            </a:r>
            <a:r>
              <a:rPr lang="en-US" altLang="ko-KR" sz="1050" b="1" dirty="0"/>
              <a:t>1page</a:t>
            </a:r>
            <a:r>
              <a:rPr lang="ko-KR" altLang="en-US" sz="1050" b="1" dirty="0"/>
              <a:t>씩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작성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6BF32A1-9560-414B-93BF-C127D98DE042}"/>
              </a:ext>
            </a:extLst>
          </p:cNvPr>
          <p:cNvGrpSpPr/>
          <p:nvPr/>
        </p:nvGrpSpPr>
        <p:grpSpPr>
          <a:xfrm>
            <a:off x="1419354" y="4194384"/>
            <a:ext cx="6745029" cy="842022"/>
            <a:chOff x="1371458" y="4250422"/>
            <a:chExt cx="6745029" cy="84202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7BD29EF-18C8-481D-AC0B-AF8A8AF41E5B}"/>
                </a:ext>
              </a:extLst>
            </p:cNvPr>
            <p:cNvSpPr/>
            <p:nvPr/>
          </p:nvSpPr>
          <p:spPr bwMode="auto">
            <a:xfrm>
              <a:off x="1371458" y="4250422"/>
              <a:ext cx="1512168" cy="842019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/>
                <a:t>피해 신고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59BC6FF-934D-4101-BC8A-FE7ACF4A2ED7}"/>
                </a:ext>
              </a:extLst>
            </p:cNvPr>
            <p:cNvSpPr/>
            <p:nvPr/>
          </p:nvSpPr>
          <p:spPr bwMode="auto">
            <a:xfrm>
              <a:off x="4860032" y="4250424"/>
              <a:ext cx="1512168" cy="842019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/>
                <a:t>삭제 요청 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1F09F4-F0D0-47DE-AC61-F04ADB143174}"/>
                </a:ext>
              </a:extLst>
            </p:cNvPr>
            <p:cNvSpPr/>
            <p:nvPr/>
          </p:nvSpPr>
          <p:spPr bwMode="auto">
            <a:xfrm>
              <a:off x="6604319" y="4250425"/>
              <a:ext cx="1512168" cy="842019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/>
                <a:t>상담 </a:t>
              </a:r>
              <a:r>
                <a:rPr lang="ko-KR" altLang="en-US" sz="1200" b="1" dirty="0" err="1"/>
                <a:t>진헹</a:t>
              </a:r>
              <a:endParaRPr lang="ko-KR" altLang="en-US" sz="1200" b="1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EC2AFC9-4CE2-4592-B07C-715130D5AB35}"/>
                </a:ext>
              </a:extLst>
            </p:cNvPr>
            <p:cNvSpPr/>
            <p:nvPr/>
          </p:nvSpPr>
          <p:spPr bwMode="auto">
            <a:xfrm>
              <a:off x="3115745" y="4250425"/>
              <a:ext cx="1512168" cy="842019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/>
                <a:t>증거 수집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C4BD8D-FB50-485F-8498-BE95F7AAEB9A}"/>
              </a:ext>
            </a:extLst>
          </p:cNvPr>
          <p:cNvSpPr/>
          <p:nvPr/>
        </p:nvSpPr>
        <p:spPr bwMode="auto">
          <a:xfrm>
            <a:off x="1164466" y="3773596"/>
            <a:ext cx="7254806" cy="168359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/>
            <a:r>
              <a:rPr lang="en-US" altLang="ko-KR" sz="1200" b="1" dirty="0"/>
              <a:t>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34183558"/>
      </p:ext>
    </p:extLst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3BF2D-B7E9-9CD5-7396-A9343A1A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5-2] </a:t>
            </a:r>
            <a:r>
              <a:rPr lang="ko-KR" altLang="en-US" dirty="0"/>
              <a:t>제안서 목차 및 작성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D1A6653-4E87-4AC4-B231-82FA040119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7A8E86-4118-0CAF-07B4-CE6138FDE995}"/>
              </a:ext>
            </a:extLst>
          </p:cNvPr>
          <p:cNvSpPr/>
          <p:nvPr/>
        </p:nvSpPr>
        <p:spPr bwMode="auto">
          <a:xfrm>
            <a:off x="467544" y="1943835"/>
            <a:ext cx="540060" cy="42574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r>
              <a:rPr lang="en-US" altLang="ko-KR" sz="1050" b="1" dirty="0"/>
              <a:t>Box 3</a:t>
            </a:r>
            <a:endParaRPr lang="ko-KR" altLang="en-US" sz="105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4E4B94-0522-F6FB-88B7-AAF194674A8C}"/>
              </a:ext>
            </a:extLst>
          </p:cNvPr>
          <p:cNvSpPr/>
          <p:nvPr/>
        </p:nvSpPr>
        <p:spPr bwMode="auto">
          <a:xfrm>
            <a:off x="1169622" y="2095274"/>
            <a:ext cx="7502172" cy="187378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>
              <a:lnSpc>
                <a:spcPct val="200000"/>
              </a:lnSpc>
            </a:pPr>
            <a:r>
              <a:rPr lang="ko-KR" altLang="en-US" sz="1200" b="1" dirty="0"/>
              <a:t>솔루션</a:t>
            </a:r>
            <a:r>
              <a:rPr lang="en-US" altLang="ko-KR" sz="1200" b="1" dirty="0"/>
              <a:t>: </a:t>
            </a:r>
            <a:r>
              <a:rPr lang="ko-KR" altLang="en-US" sz="1200" dirty="0"/>
              <a:t>글로벌 플랫폼과 </a:t>
            </a:r>
            <a:r>
              <a:rPr lang="en-US" altLang="ko-KR" sz="1200" b="1" dirty="0"/>
              <a:t>API </a:t>
            </a:r>
            <a:r>
              <a:rPr lang="ko-KR" altLang="en-US" sz="1200" b="1" dirty="0"/>
              <a:t>연동을 통한 자동 삭제 요청 시스템</a:t>
            </a:r>
            <a:r>
              <a:rPr lang="ko-KR" altLang="en-US" sz="1200" dirty="0"/>
              <a:t> 구축</a:t>
            </a:r>
            <a:endParaRPr lang="en-US" altLang="ko-KR" sz="1200" b="1" dirty="0"/>
          </a:p>
          <a:p>
            <a:pPr defTabSz="685800" eaLnBrk="1" fontAlgn="b" latinLnBrk="1" hangingPunct="1">
              <a:lnSpc>
                <a:spcPct val="200000"/>
              </a:lnSpc>
            </a:pPr>
            <a:r>
              <a:rPr lang="ko-KR" altLang="en-US" sz="1200" b="1" dirty="0"/>
              <a:t>고객효용</a:t>
            </a:r>
            <a:endParaRPr lang="en-US" altLang="ko-KR" sz="1200" b="1" dirty="0"/>
          </a:p>
          <a:p>
            <a:pPr defTabSz="685800" eaLnBrk="1" fontAlgn="b" latinLnBrk="1" hangingPunct="1">
              <a:lnSpc>
                <a:spcPct val="200000"/>
              </a:lnSpc>
            </a:pPr>
            <a:r>
              <a:rPr lang="en-US" altLang="ko-KR" sz="1200" b="1" dirty="0"/>
              <a:t>- </a:t>
            </a:r>
            <a:r>
              <a:rPr lang="ko-KR" altLang="en-US" sz="1200" dirty="0" err="1"/>
              <a:t>딥페이크</a:t>
            </a:r>
            <a:r>
              <a:rPr lang="ko-KR" altLang="en-US" sz="1200" dirty="0"/>
              <a:t> 콘텐츠의 확산 경로 차단</a:t>
            </a:r>
            <a:endParaRPr lang="en-US" altLang="ko-KR" sz="1200" dirty="0"/>
          </a:p>
          <a:p>
            <a:pPr defTabSz="685800" eaLnBrk="1" fontAlgn="b" latinLnBrk="1" hangingPunct="1">
              <a:lnSpc>
                <a:spcPct val="200000"/>
              </a:lnSpc>
            </a:pPr>
            <a:r>
              <a:rPr lang="en-US" altLang="ko-KR" sz="1200" dirty="0"/>
              <a:t>- </a:t>
            </a:r>
            <a:r>
              <a:rPr lang="ko-KR" altLang="en-US" sz="1200" dirty="0"/>
              <a:t>글로벌 </a:t>
            </a:r>
            <a:r>
              <a:rPr lang="en-US" altLang="ko-KR" sz="1200" dirty="0"/>
              <a:t>SNS </a:t>
            </a:r>
            <a:r>
              <a:rPr lang="ko-KR" altLang="en-US" sz="1200" dirty="0"/>
              <a:t>및 스트리밍 서비스에서의 삭제 요청 자동화로 대응 범위 확대 </a:t>
            </a:r>
            <a:endParaRPr lang="en-US" altLang="ko-KR" sz="1200" b="1" dirty="0"/>
          </a:p>
          <a:p>
            <a:pPr defTabSz="685800" eaLnBrk="1" fontAlgn="b" latinLnBrk="1" hangingPunct="1">
              <a:lnSpc>
                <a:spcPct val="200000"/>
              </a:lnSpc>
            </a:pPr>
            <a:r>
              <a:rPr lang="ko-KR" altLang="en-US" sz="1200" b="1" dirty="0"/>
              <a:t>근거</a:t>
            </a:r>
            <a:r>
              <a:rPr lang="en-US" altLang="ko-KR" sz="1200" b="1" dirty="0"/>
              <a:t>: </a:t>
            </a:r>
            <a:r>
              <a:rPr lang="en-US" altLang="ko-KR" sz="1200" dirty="0"/>
              <a:t>API </a:t>
            </a:r>
            <a:r>
              <a:rPr lang="ko-KR" altLang="en-US" sz="1200" dirty="0"/>
              <a:t>연동 시 콘텐츠 삭제 요청 대응 속도가 </a:t>
            </a:r>
            <a:r>
              <a:rPr lang="ko-KR" altLang="en-US" sz="1200" b="1" dirty="0"/>
              <a:t>기존 대비 </a:t>
            </a:r>
            <a:r>
              <a:rPr lang="en-US" altLang="ko-KR" sz="1200" b="1" dirty="0"/>
              <a:t>70% </a:t>
            </a:r>
            <a:r>
              <a:rPr lang="ko-KR" altLang="en-US" sz="1200" b="1" dirty="0"/>
              <a:t>개선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F67F3A-5DFD-7F76-9CFA-4537094CFCB3}"/>
              </a:ext>
            </a:extLst>
          </p:cNvPr>
          <p:cNvSpPr/>
          <p:nvPr/>
        </p:nvSpPr>
        <p:spPr bwMode="auto">
          <a:xfrm>
            <a:off x="1169621" y="4185084"/>
            <a:ext cx="7502171" cy="27699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/>
            <a:r>
              <a:rPr lang="ko-KR" altLang="en-US" sz="1200" b="1" dirty="0" err="1"/>
              <a:t>비쥬얼</a:t>
            </a:r>
            <a:endParaRPr lang="ko-KR" alt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C59C0-7F67-CB60-34F2-CFDAE4DE1A64}"/>
              </a:ext>
            </a:extLst>
          </p:cNvPr>
          <p:cNvSpPr txBox="1"/>
          <p:nvPr/>
        </p:nvSpPr>
        <p:spPr>
          <a:xfrm>
            <a:off x="1169622" y="1761773"/>
            <a:ext cx="5757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핵심이슈 </a:t>
            </a:r>
            <a:r>
              <a:rPr lang="en-US" altLang="ko-KR" sz="1200" b="1" dirty="0"/>
              <a:t>3 (</a:t>
            </a:r>
            <a:r>
              <a:rPr lang="ko-KR" altLang="en-US" sz="1200" b="1" dirty="0"/>
              <a:t>플랫폼 연동 및 확산 방지의 어려움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DDDD9EB-481E-400E-ACA2-49B9A273A564}"/>
              </a:ext>
            </a:extLst>
          </p:cNvPr>
          <p:cNvGrpSpPr/>
          <p:nvPr/>
        </p:nvGrpSpPr>
        <p:grpSpPr>
          <a:xfrm>
            <a:off x="1475656" y="4905164"/>
            <a:ext cx="6745029" cy="842022"/>
            <a:chOff x="1371458" y="4250422"/>
            <a:chExt cx="6745029" cy="84202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B2CC462-2D42-4BE9-BEB0-5542B5F1A6C6}"/>
                </a:ext>
              </a:extLst>
            </p:cNvPr>
            <p:cNvSpPr/>
            <p:nvPr/>
          </p:nvSpPr>
          <p:spPr bwMode="auto">
            <a:xfrm>
              <a:off x="1371458" y="4250422"/>
              <a:ext cx="1512168" cy="842019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/>
                <a:t>탐지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EF9D493-0232-4597-8935-5C16DBFEF536}"/>
                </a:ext>
              </a:extLst>
            </p:cNvPr>
            <p:cNvSpPr/>
            <p:nvPr/>
          </p:nvSpPr>
          <p:spPr bwMode="auto">
            <a:xfrm>
              <a:off x="4860032" y="4250424"/>
              <a:ext cx="1512168" cy="842019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/>
                <a:t>삭제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AE90C88-3355-47FE-B003-ACAA8DEDE46F}"/>
                </a:ext>
              </a:extLst>
            </p:cNvPr>
            <p:cNvSpPr/>
            <p:nvPr/>
          </p:nvSpPr>
          <p:spPr bwMode="auto">
            <a:xfrm>
              <a:off x="6604319" y="4250425"/>
              <a:ext cx="1512168" cy="842019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/>
                <a:t>확산 방지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F9A9BD3-9AF9-49CF-80B3-0F4F74347AC0}"/>
                </a:ext>
              </a:extLst>
            </p:cNvPr>
            <p:cNvSpPr/>
            <p:nvPr/>
          </p:nvSpPr>
          <p:spPr bwMode="auto">
            <a:xfrm>
              <a:off x="3115745" y="4250425"/>
              <a:ext cx="1512168" cy="842019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1" dirty="0"/>
                <a:t>API </a:t>
              </a:r>
              <a:r>
                <a:rPr lang="ko-KR" altLang="en-US" sz="1200" b="1" dirty="0"/>
                <a:t>요청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10BA9F-4EFA-4425-9DAD-046E9AAE2076}"/>
              </a:ext>
            </a:extLst>
          </p:cNvPr>
          <p:cNvSpPr/>
          <p:nvPr/>
        </p:nvSpPr>
        <p:spPr bwMode="auto">
          <a:xfrm>
            <a:off x="1169620" y="4545123"/>
            <a:ext cx="7502171" cy="165618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/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33880937"/>
      </p:ext>
    </p:extLst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3BF2D-B7E9-9CD5-7396-A9343A1A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5-3] </a:t>
            </a:r>
            <a:r>
              <a:rPr lang="ko-KR" altLang="en-US" dirty="0"/>
              <a:t>제안서 목차 및 작성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7A8E86-4118-0CAF-07B4-CE6138FDE995}"/>
              </a:ext>
            </a:extLst>
          </p:cNvPr>
          <p:cNvSpPr/>
          <p:nvPr/>
        </p:nvSpPr>
        <p:spPr bwMode="auto">
          <a:xfrm>
            <a:off x="467544" y="2186862"/>
            <a:ext cx="540060" cy="397844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r>
              <a:rPr lang="en-US" altLang="ko-KR" sz="1050" b="1" dirty="0"/>
              <a:t>Box 4</a:t>
            </a:r>
            <a:endParaRPr lang="ko-KR" altLang="en-US" sz="105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4E4B94-0522-F6FB-88B7-AAF194674A8C}"/>
              </a:ext>
            </a:extLst>
          </p:cNvPr>
          <p:cNvSpPr/>
          <p:nvPr/>
        </p:nvSpPr>
        <p:spPr bwMode="auto">
          <a:xfrm>
            <a:off x="1169622" y="2186862"/>
            <a:ext cx="6588732" cy="164718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>
              <a:lnSpc>
                <a:spcPct val="200000"/>
              </a:lnSpc>
            </a:pPr>
            <a:endParaRPr lang="ko-KR" altLang="en-US" sz="1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F67F3A-5DFD-7F76-9CFA-4537094CFCB3}"/>
              </a:ext>
            </a:extLst>
          </p:cNvPr>
          <p:cNvSpPr/>
          <p:nvPr/>
        </p:nvSpPr>
        <p:spPr bwMode="auto">
          <a:xfrm>
            <a:off x="1169622" y="4105321"/>
            <a:ext cx="6588732" cy="205998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/>
            <a:r>
              <a:rPr lang="ko-KR" altLang="en-US" sz="1200" b="1" dirty="0"/>
              <a:t>다음단계 제시</a:t>
            </a:r>
            <a:r>
              <a:rPr lang="en-US" altLang="ko-KR" sz="1200" b="1" dirty="0"/>
              <a:t>:</a:t>
            </a:r>
          </a:p>
          <a:p>
            <a:pPr defTabSz="685800" eaLnBrk="1" fontAlgn="b" latinLnBrk="1" hangingPunct="1"/>
            <a:endParaRPr lang="en-US" altLang="ko-KR" sz="12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시연 요청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AI 솔루션 작동 시연을 통해 성능 및 대응 속도 확인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예산 협의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비용 및 도입 계획 확정 후 예산 확보 진행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시범 도입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시범 운영을 통해 효과 검증 및 개선사항 도출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전면 도입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검증된 솔루션을 기반으로 전국적으로 도입 확대 </a:t>
            </a:r>
          </a:p>
          <a:p>
            <a:pPr defTabSz="685800" eaLnBrk="1" fontAlgn="b" latinLnBrk="1" hangingPunct="1"/>
            <a:endParaRPr lang="en-US" altLang="ko-KR" sz="1200" b="1" dirty="0"/>
          </a:p>
          <a:p>
            <a:pPr defTabSz="685800" eaLnBrk="1" fontAlgn="b" latinLnBrk="1" hangingPunct="1"/>
            <a:endParaRPr lang="en-US" altLang="ko-KR" sz="1200" b="1" dirty="0"/>
          </a:p>
          <a:p>
            <a:pPr defTabSz="685800" eaLnBrk="1" fontAlgn="b" latinLnBrk="1" hangingPunct="1"/>
            <a:r>
              <a:rPr lang="en-US" altLang="ko-KR" sz="1200" b="1" dirty="0"/>
              <a:t> </a:t>
            </a:r>
            <a:endParaRPr lang="ko-KR" alt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C59C0-7F67-CB60-34F2-CFDAE4DE1A64}"/>
              </a:ext>
            </a:extLst>
          </p:cNvPr>
          <p:cNvSpPr txBox="1"/>
          <p:nvPr/>
        </p:nvSpPr>
        <p:spPr>
          <a:xfrm>
            <a:off x="1262389" y="1889829"/>
            <a:ext cx="2319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비용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49626696-A94B-4883-86E5-9D8D1CA7D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129863"/>
              </p:ext>
            </p:extLst>
          </p:nvPr>
        </p:nvGraphicFramePr>
        <p:xfrm>
          <a:off x="1187624" y="2186862"/>
          <a:ext cx="6588732" cy="182943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724053">
                  <a:extLst>
                    <a:ext uri="{9D8B030D-6E8A-4147-A177-3AD203B41FA5}">
                      <a16:colId xmlns:a16="http://schemas.microsoft.com/office/drawing/2014/main" val="3947249712"/>
                    </a:ext>
                  </a:extLst>
                </a:gridCol>
                <a:gridCol w="1118113">
                  <a:extLst>
                    <a:ext uri="{9D8B030D-6E8A-4147-A177-3AD203B41FA5}">
                      <a16:colId xmlns:a16="http://schemas.microsoft.com/office/drawing/2014/main" val="3025755125"/>
                    </a:ext>
                  </a:extLst>
                </a:gridCol>
                <a:gridCol w="2746566">
                  <a:extLst>
                    <a:ext uri="{9D8B030D-6E8A-4147-A177-3AD203B41FA5}">
                      <a16:colId xmlns:a16="http://schemas.microsoft.com/office/drawing/2014/main" val="4141494771"/>
                    </a:ext>
                  </a:extLst>
                </a:gridCol>
              </a:tblGrid>
              <a:tr h="411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기대효과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37853"/>
                  </a:ext>
                </a:extLst>
              </a:tr>
              <a:tr h="4117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AI </a:t>
                      </a:r>
                      <a:r>
                        <a:rPr lang="ko-KR" altLang="en-US" b="1" dirty="0"/>
                        <a:t>기반 탐지 및 삭제 시스템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억 원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탐지 속도 개선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대응 시간 </a:t>
                      </a:r>
                      <a:r>
                        <a:rPr lang="en-US" altLang="ko-KR" b="1" dirty="0"/>
                        <a:t>90% </a:t>
                      </a:r>
                      <a:r>
                        <a:rPr lang="ko-KR" altLang="en-US" b="1" dirty="0"/>
                        <a:t>단축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291038"/>
                  </a:ext>
                </a:extLst>
              </a:tr>
              <a:tr h="4117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원스톱 피해자 지원 플랫폼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1.5</a:t>
                      </a:r>
                      <a:r>
                        <a:rPr lang="ko-KR" altLang="en-US" b="1" dirty="0"/>
                        <a:t>억 원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피해자 대응 효율성 및 만족도 향상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927343"/>
                  </a:ext>
                </a:extLst>
              </a:tr>
              <a:tr h="4117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글로벌 플랫폼 </a:t>
                      </a:r>
                      <a:r>
                        <a:rPr lang="en-US" altLang="ko-KR" b="1" dirty="0"/>
                        <a:t>API </a:t>
                      </a:r>
                      <a:r>
                        <a:rPr lang="ko-KR" altLang="en-US" b="1" dirty="0"/>
                        <a:t>연동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0.8</a:t>
                      </a:r>
                      <a:r>
                        <a:rPr lang="ko-KR" altLang="en-US" b="1" dirty="0"/>
                        <a:t>억 원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확산 차단 및 대응 범위 확대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782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098918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SMC_mCare_Flow_Screen_Rev.1.2">
  <a:themeElements>
    <a:clrScheme name="SMC_mCare_Flow_Screen_Rev.1.2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SMC_mCare_Flow_Screen_Rev.1.2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000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200" b="1" dirty="0" smtClean="0"/>
        </a:defPPr>
      </a:lstStyle>
    </a:spDef>
    <a:lnDef>
      <a:spPr bwMode="auto">
        <a:solidFill>
          <a:schemeClr val="bg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SMC_mCare_Flow_Screen_Rev.1.2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3274CA5-69E5-46F5-B906-F2DBC9FA2D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DDF0AE-A7D1-4BEF-AC21-8C7030FC9C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517DD0-CCE0-43E9-A279-E2DF3AA354F5}">
  <ds:schemaRefs>
    <ds:schemaRef ds:uri="http://schemas.microsoft.com/office/2006/metadata/properties"/>
    <ds:schemaRef ds:uri="http://schemas.microsoft.com/office/infopath/2007/PartnerControls"/>
    <ds:schemaRef ds:uri="9114dcef-bd0d-459c-b9d7-fc63398cdbee"/>
    <ds:schemaRef ds:uri="1857a468-9f2d-455b-8425-136ceb0ac25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66447</TotalTime>
  <Words>712</Words>
  <Application>Microsoft Office PowerPoint</Application>
  <PresentationFormat>화면 슬라이드 쇼(4:3)</PresentationFormat>
  <Paragraphs>127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3" baseType="lpstr">
      <vt:lpstr>KoPubWorld돋움체 Bold</vt:lpstr>
      <vt:lpstr>KoPubWorld돋움체 Light</vt:lpstr>
      <vt:lpstr>Noto Sans CJK KR Regular</vt:lpstr>
      <vt:lpstr>굴림</vt:lpstr>
      <vt:lpstr>나눔고딕</vt:lpstr>
      <vt:lpstr>나눔스퀘어 Bold</vt:lpstr>
      <vt:lpstr>나눔스퀘어 ExtraBold</vt:lpstr>
      <vt:lpstr>맑은 고딕</vt:lpstr>
      <vt:lpstr>새굴림</vt:lpstr>
      <vt:lpstr>Arial</vt:lpstr>
      <vt:lpstr>Garamond</vt:lpstr>
      <vt:lpstr>Times New Roman</vt:lpstr>
      <vt:lpstr>Wingdings</vt:lpstr>
      <vt:lpstr>SMC_mCare_Flow_Screen_Rev.1.2</vt:lpstr>
      <vt:lpstr>[양식 1]– 컨설팅 제안서 작성</vt:lpstr>
      <vt:lpstr>[양식 2]– PREP 정의</vt:lpstr>
      <vt:lpstr>[양식 3]– 이슈발굴 및 차별화 요소 도출 </vt:lpstr>
      <vt:lpstr>[양식 4] 4-Box를 활용한 제안</vt:lpstr>
      <vt:lpstr>[양식 5-1] 제안서 목차 및 작성</vt:lpstr>
      <vt:lpstr>[양식 5-2] 제안서 목차 및 작성</vt:lpstr>
      <vt:lpstr>[양식 5-2] 제안서 목차 및 작성</vt:lpstr>
      <vt:lpstr>[양식 5-2] 제안서 목차 및 작성</vt:lpstr>
      <vt:lpstr>[양식 5-3] 제안서 목차 및 작성</vt:lpstr>
    </vt:vector>
  </TitlesOfParts>
  <Manager>Mike</Manager>
  <Company>UbiWare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Datasheet of UbiAccess ServerSet</dc:title>
  <dc:subject>DataSheet</dc:subject>
  <dc:creator>jjun</dc:creator>
  <cp:keywords>모바일마케팅기획</cp:keywords>
  <cp:lastModifiedBy>양정우</cp:lastModifiedBy>
  <cp:revision>5313</cp:revision>
  <cp:lastPrinted>2018-03-15T16:31:36Z</cp:lastPrinted>
  <dcterms:modified xsi:type="dcterms:W3CDTF">2024-12-17T03:07:07Z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C:\Users\multicampus\Desktop\DX추진 전략 및 접근방법(20190320)_SK이노베이션(공유용).pptx</vt:lpwstr>
  </property>
  <property fmtid="{D5CDD505-2E9C-101B-9397-08002B2CF9AE}" pid="4" name="ContentTypeId">
    <vt:lpwstr>0x010100661AA2C327A4324587CA5B8F932705FD</vt:lpwstr>
  </property>
</Properties>
</file>